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84" r:id="rId3"/>
    <p:sldId id="285" r:id="rId4"/>
    <p:sldId id="288" r:id="rId5"/>
    <p:sldId id="286" r:id="rId6"/>
    <p:sldId id="289" r:id="rId7"/>
    <p:sldId id="292" r:id="rId8"/>
    <p:sldId id="293" r:id="rId9"/>
    <p:sldId id="294" r:id="rId10"/>
    <p:sldId id="291" r:id="rId11"/>
    <p:sldId id="290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8" r:id="rId22"/>
    <p:sldId id="266" r:id="rId23"/>
    <p:sldId id="267" r:id="rId24"/>
    <p:sldId id="274" r:id="rId25"/>
    <p:sldId id="269" r:id="rId26"/>
    <p:sldId id="275" r:id="rId27"/>
    <p:sldId id="271" r:id="rId28"/>
    <p:sldId id="272" r:id="rId29"/>
    <p:sldId id="273" r:id="rId30"/>
    <p:sldId id="276" r:id="rId31"/>
    <p:sldId id="277" r:id="rId32"/>
    <p:sldId id="278" r:id="rId33"/>
    <p:sldId id="279" r:id="rId34"/>
    <p:sldId id="280" r:id="rId35"/>
    <p:sldId id="282" r:id="rId36"/>
    <p:sldId id="281" r:id="rId37"/>
    <p:sldId id="28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80E5"/>
    <a:srgbClr val="3A6AC9"/>
    <a:srgbClr val="1B46CA"/>
    <a:srgbClr val="022199"/>
    <a:srgbClr val="021499"/>
    <a:srgbClr val="3F70CB"/>
    <a:srgbClr val="4476CE"/>
    <a:srgbClr val="3A6AC4"/>
    <a:srgbClr val="3D6CC0"/>
    <a:srgbClr val="3D6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67"/>
    <p:restoredTop sz="84497"/>
  </p:normalViewPr>
  <p:slideViewPr>
    <p:cSldViewPr snapToGrid="0" snapToObjects="1">
      <p:cViewPr varScale="1">
        <p:scale>
          <a:sx n="68" d="100"/>
          <a:sy n="68" d="100"/>
        </p:scale>
        <p:origin x="12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DD0846B-742D-4648-92F4-6EB3DBAA8B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DF65E-4D2E-8A41-AA75-EF7E2DA445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D344-5ACB-3C42-B464-14564753A28E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E1382-83EA-EF4E-AD8F-53EA238170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D06D2-3A32-FE4D-9182-7832933DBA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6164F-0C53-7340-AED5-125AF08C1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15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5B41C-4DDB-8F4E-B1E5-E7754DF205E0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C07F0-21F2-1E46-8E7D-D0D21200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7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31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questions are a little bit unfamiliar to some people and I wanted to start with a little bit of what they are.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82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formally a simple question is a question of one subject and one relation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56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answering this kind of question would require the extraction of a </a:t>
            </a:r>
            <a:r>
              <a:rPr lang="en-US" dirty="0" err="1"/>
              <a:t>tripple</a:t>
            </a:r>
            <a:r>
              <a:rPr lang="en-US" dirty="0"/>
              <a:t> or fact if you may from the knowledge base with the object entity as the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88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why is this an interesting subject to study.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39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is also interesting because simples questions are common in web search, voice assistants and chatbots</a:t>
            </a:r>
          </a:p>
          <a:p>
            <a:r>
              <a:rPr lang="en-US" dirty="0"/>
              <a:t>So in 2015 bodes introduced a simples questions benchmark with over 100,000 questions </a:t>
            </a:r>
          </a:p>
          <a:p>
            <a:r>
              <a:rPr lang="en-US" dirty="0"/>
              <a:t>And this problem is far from being solved with 76.4% as the state-of-the-art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28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in 2015, bodes introduced a simple questions dataset and proposed a memory network to tackle this problem</a:t>
            </a:r>
          </a:p>
          <a:p>
            <a:r>
              <a:rPr lang="en-US" dirty="0"/>
              <a:t>And this dataset triggered a line of work :</a:t>
            </a:r>
          </a:p>
          <a:p>
            <a:r>
              <a:rPr lang="en-US" dirty="0"/>
              <a:t>Where by some people use hierarchical architecture to enhance the model</a:t>
            </a:r>
          </a:p>
          <a:p>
            <a:r>
              <a:rPr lang="en-US" dirty="0"/>
              <a:t>Others use attention mechanisms to boost the performance </a:t>
            </a:r>
          </a:p>
          <a:p>
            <a:r>
              <a:rPr lang="en-US" dirty="0"/>
              <a:t>And others use character level modeling to further improve the performance.</a:t>
            </a:r>
          </a:p>
          <a:p>
            <a:endParaRPr lang="en-US" dirty="0"/>
          </a:p>
          <a:p>
            <a:r>
              <a:rPr lang="en-US" dirty="0"/>
              <a:t>But these new features introduce extra complexity into the models and the question here is whether these complexities are necessary in this particular dataset.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80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with this question in mind we took a challenge to: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9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Assumption:</a:t>
            </a:r>
          </a:p>
          <a:p>
            <a:r>
              <a:rPr lang="en-US" dirty="0"/>
              <a:t>Assuming we have a natural language question </a:t>
            </a:r>
            <a:r>
              <a:rPr lang="en-US" i="1" dirty="0">
                <a:latin typeface="Eurostile" panose="020B0504020202050204" pitchFamily="34" charset="77"/>
              </a:rPr>
              <a:t>q</a:t>
            </a:r>
            <a:r>
              <a:rPr lang="en-US" dirty="0"/>
              <a:t> as a set of words </a:t>
            </a:r>
            <a:endParaRPr lang="en-US" i="0" dirty="0">
              <a:latin typeface="Times" pitchFamily="2" charset="0"/>
            </a:endParaRPr>
          </a:p>
          <a:p>
            <a:r>
              <a:rPr lang="en-US" i="0" dirty="0">
                <a:latin typeface="Times" pitchFamily="2" charset="0"/>
              </a:rPr>
              <a:t>And a structured knowledge base with a set of triples where by a triple has two nodes connected by an edge</a:t>
            </a:r>
          </a:p>
          <a:p>
            <a:endParaRPr lang="en-US" i="0" dirty="0">
              <a:latin typeface="Times" pitchFamily="2" charset="0"/>
            </a:endParaRPr>
          </a:p>
          <a:p>
            <a:r>
              <a:rPr lang="en-US" i="0" dirty="0">
                <a:latin typeface="Times" pitchFamily="2" charset="0"/>
              </a:rPr>
              <a:t>The task is to come up with a candidate triple from the KB that provides an answer to the question.</a:t>
            </a:r>
          </a:p>
          <a:p>
            <a:endParaRPr lang="en-US" i="0" dirty="0">
              <a:latin typeface="Times" pitchFamily="2" charset="0"/>
            </a:endParaRPr>
          </a:p>
          <a:p>
            <a:r>
              <a:rPr lang="en-US" i="0" dirty="0">
                <a:latin typeface="Times" pitchFamily="2" charset="0"/>
              </a:rPr>
              <a:t>We make two assumptions: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assume that the source entity is mentioned in the question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Question can be answered by a single fact.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95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with the aim of examining simple but strong baseline model we decompose the simple question answering problem in 4 components;</a:t>
            </a:r>
          </a:p>
          <a:p>
            <a:endParaRPr lang="en-US" dirty="0"/>
          </a:p>
          <a:p>
            <a:r>
              <a:rPr lang="en-US" dirty="0"/>
              <a:t>The first component is entity detection:</a:t>
            </a:r>
          </a:p>
          <a:p>
            <a:r>
              <a:rPr lang="en-US" dirty="0"/>
              <a:t>And we basically want to extract the entity from the queries for example;</a:t>
            </a:r>
          </a:p>
          <a:p>
            <a:r>
              <a:rPr lang="en-US" dirty="0"/>
              <a:t> in this case we want to extract these two tokens (Barack Obama)</a:t>
            </a:r>
          </a:p>
          <a:p>
            <a:endParaRPr lang="en-US" dirty="0"/>
          </a:p>
          <a:p>
            <a:r>
              <a:rPr lang="en-US" dirty="0"/>
              <a:t>The second Component is entity linking because these two tokens</a:t>
            </a:r>
          </a:p>
          <a:p>
            <a:r>
              <a:rPr lang="en-US" dirty="0"/>
              <a:t>Are not the actual node in the </a:t>
            </a:r>
            <a:r>
              <a:rPr lang="en-US" dirty="0" err="1"/>
              <a:t>Knowgraph</a:t>
            </a:r>
            <a:r>
              <a:rPr lang="en-US" dirty="0"/>
              <a:t>.</a:t>
            </a:r>
          </a:p>
          <a:p>
            <a:r>
              <a:rPr lang="en-US" dirty="0"/>
              <a:t> In the knowledge graph each entity is represented by a unique ID</a:t>
            </a:r>
          </a:p>
          <a:p>
            <a:r>
              <a:rPr lang="en-US" dirty="0"/>
              <a:t>So we need to link this text to the knowledge graph.</a:t>
            </a:r>
          </a:p>
          <a:p>
            <a:r>
              <a:rPr lang="en-US" dirty="0"/>
              <a:t>#And here we keep the top m result because we need to get higher recall and better accuracy.</a:t>
            </a:r>
          </a:p>
          <a:p>
            <a:endParaRPr lang="en-US" dirty="0"/>
          </a:p>
          <a:p>
            <a:r>
              <a:rPr lang="en-US" dirty="0"/>
              <a:t>The third step is relation prediction where we want to get the intention of the query.</a:t>
            </a:r>
          </a:p>
          <a:p>
            <a:r>
              <a:rPr lang="en-US" dirty="0"/>
              <a:t>For example where was somebody born. This query basically asks about the place of birth </a:t>
            </a:r>
          </a:p>
          <a:p>
            <a:r>
              <a:rPr lang="en-US" dirty="0"/>
              <a:t>#And similarly here we want to keep the to r relation. #Because because we want to get a better recall.</a:t>
            </a:r>
          </a:p>
          <a:p>
            <a:endParaRPr lang="en-US" dirty="0"/>
          </a:p>
          <a:p>
            <a:r>
              <a:rPr lang="en-US" dirty="0"/>
              <a:t>And we do further choice making in the End-to-end step</a:t>
            </a:r>
          </a:p>
          <a:p>
            <a:r>
              <a:rPr lang="en-US" dirty="0"/>
              <a:t>In this step we have many combinations and we want to choose the most accurate.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46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Entity detection: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formulate this as a sequence tagging problem 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do prediction at every time step</a:t>
            </a:r>
          </a:p>
          <a:p>
            <a:r>
              <a:rPr lang="en-US" dirty="0"/>
              <a:t>We apply both </a:t>
            </a:r>
            <a:r>
              <a:rPr lang="en-US" dirty="0" err="1"/>
              <a:t>BiLSTM</a:t>
            </a:r>
            <a:r>
              <a:rPr lang="en-US" dirty="0"/>
              <a:t> and </a:t>
            </a:r>
            <a:r>
              <a:rPr lang="en-US" dirty="0" err="1"/>
              <a:t>BiGRU</a:t>
            </a:r>
            <a:r>
              <a:rPr lang="en-US" dirty="0"/>
              <a:t> for neural baselines </a:t>
            </a:r>
          </a:p>
          <a:p>
            <a:r>
              <a:rPr lang="en-US" dirty="0"/>
              <a:t>And we also try CRF as non neural baseline.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67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start from the picture</a:t>
            </a:r>
          </a:p>
          <a:p>
            <a:r>
              <a:rPr lang="en-US" dirty="0"/>
              <a:t>This picture contains most of the Knowledge bases that have been widely used in both academic community and industry products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Colors represent the Domains</a:t>
            </a:r>
          </a:p>
          <a:p>
            <a:r>
              <a:rPr lang="en-US" dirty="0"/>
              <a:t>Surface area represent the number of facts in the Knowledge base</a:t>
            </a:r>
          </a:p>
          <a:p>
            <a:r>
              <a:rPr lang="en-US" dirty="0"/>
              <a:t>So we have many domains and some of them are very big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66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also use </a:t>
            </a:r>
            <a:r>
              <a:rPr lang="en-US" dirty="0" err="1"/>
              <a:t>BiLSTM</a:t>
            </a:r>
            <a:r>
              <a:rPr lang="en-US" dirty="0"/>
              <a:t> and </a:t>
            </a:r>
            <a:r>
              <a:rPr lang="en-US" dirty="0" err="1"/>
              <a:t>BiGRU</a:t>
            </a:r>
            <a:r>
              <a:rPr lang="en-US" dirty="0"/>
              <a:t> </a:t>
            </a:r>
          </a:p>
          <a:p>
            <a:r>
              <a:rPr lang="en-US" dirty="0"/>
              <a:t>But different from entity detection because relation prediction is based on the whole sentence</a:t>
            </a:r>
          </a:p>
          <a:p>
            <a:r>
              <a:rPr lang="en-US" dirty="0"/>
              <a:t>So we only consider the final hidden state.</a:t>
            </a:r>
          </a:p>
          <a:p>
            <a:r>
              <a:rPr lang="en-US" dirty="0"/>
              <a:t>We also use CNN which is a typical architecture in text classification task.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32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Okay so putting all of this together: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use the entity detection and relation classification </a:t>
            </a:r>
          </a:p>
          <a:p>
            <a:pPr marL="171450" indent="-171450">
              <a:buFontTx/>
              <a:buChar char="-"/>
            </a:pPr>
            <a:r>
              <a:rPr lang="en-US" dirty="0"/>
              <a:t>to convert the question into a structured query and use it to do question answering.</a:t>
            </a:r>
          </a:p>
          <a:p>
            <a:pPr marL="171450" indent="-171450">
              <a:buFontTx/>
              <a:buChar char="-"/>
            </a:pPr>
            <a:r>
              <a:rPr lang="en-US" dirty="0"/>
              <a:t>Our structured query is made up of the entity which is a substring of the question </a:t>
            </a:r>
          </a:p>
          <a:p>
            <a:pPr marL="171450" indent="-171450">
              <a:buFontTx/>
              <a:buChar char="-"/>
            </a:pPr>
            <a:r>
              <a:rPr lang="en-US" dirty="0"/>
              <a:t>obtained from sequence tagging and relation which is the output of the classifier.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So we build two indexes from the knowledge base to be able to do question answering;</a:t>
            </a:r>
          </a:p>
          <a:p>
            <a:pPr marL="171450" indent="-171450">
              <a:buFontTx/>
              <a:buChar char="-"/>
            </a:pPr>
            <a:r>
              <a:rPr lang="en-US" dirty="0"/>
              <a:t>Inverted index maps any n-gram to nodes in the KB with the associated scores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so we get a list of candidates entity nodes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use the reachability index to filter out nodes that can’t produce a reasonable answer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finally we get answer as output.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Reachability Index maps nodes to other nodes (nodes in the freebase subset to all nodes reachable by a single relation)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above is a quick mapping to be able to do QA in a very efficient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5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Okay so here is one example: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have a question How old is Barack Obama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The structured query then will hopefully have entity Barack Obama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relation </a:t>
            </a:r>
            <a:r>
              <a:rPr lang="en-US" dirty="0" err="1"/>
              <a:t>bornOn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So then for entity linking we will use inverted Index as I mentioned 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the Inverted Index will have mappings from n-grams </a:t>
            </a:r>
          </a:p>
          <a:p>
            <a:pPr marL="171450" indent="-171450">
              <a:buFontTx/>
              <a:buChar char="-"/>
            </a:pPr>
            <a:r>
              <a:rPr lang="en-US" dirty="0"/>
              <a:t>Barack</a:t>
            </a:r>
          </a:p>
          <a:p>
            <a:pPr marL="171450" indent="-171450">
              <a:buFontTx/>
              <a:buChar char="-"/>
            </a:pPr>
            <a:r>
              <a:rPr lang="en-US" dirty="0"/>
              <a:t>Barack Obama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Obama</a:t>
            </a:r>
          </a:p>
          <a:p>
            <a:pPr marL="171450" indent="-171450">
              <a:buFontTx/>
              <a:buChar char="-"/>
            </a:pPr>
            <a:r>
              <a:rPr lang="en-US" dirty="0"/>
              <a:t>To all the nodes in the KB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And the score of that association will be computed by </a:t>
            </a:r>
            <a:r>
              <a:rPr lang="en-US" dirty="0" err="1"/>
              <a:t>tfidf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As shown in the equations in the top corner on the right hand side.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So in this case we will have a score for Barack Obama e1</a:t>
            </a:r>
          </a:p>
          <a:p>
            <a:pPr marL="171450" indent="-171450">
              <a:buFontTx/>
              <a:buChar char="-"/>
            </a:pPr>
            <a:r>
              <a:rPr lang="en-US" dirty="0"/>
              <a:t>e2 Sasha Obama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e3 Obama the president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50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next step is to do filtering now that we have the </a:t>
            </a:r>
          </a:p>
          <a:p>
            <a:r>
              <a:rPr lang="en-US" dirty="0"/>
              <a:t>candidate nodes from which we believe we can get an answer from.</a:t>
            </a:r>
          </a:p>
          <a:p>
            <a:r>
              <a:rPr lang="en-US" dirty="0"/>
              <a:t>We want to find the actual answers.</a:t>
            </a:r>
          </a:p>
          <a:p>
            <a:endParaRPr lang="en-US" dirty="0"/>
          </a:p>
          <a:p>
            <a:r>
              <a:rPr lang="en-US" dirty="0"/>
              <a:t>So to do filtering we rely on the structured query again,</a:t>
            </a:r>
          </a:p>
          <a:p>
            <a:endParaRPr lang="en-US" dirty="0"/>
          </a:p>
          <a:p>
            <a:r>
              <a:rPr lang="en-US" dirty="0"/>
              <a:t>We look at the relation type there which is </a:t>
            </a:r>
            <a:r>
              <a:rPr lang="en-US" dirty="0" err="1"/>
              <a:t>bornOn</a:t>
            </a:r>
            <a:r>
              <a:rPr lang="en-US" dirty="0"/>
              <a:t> and we will filter out </a:t>
            </a:r>
          </a:p>
          <a:p>
            <a:r>
              <a:rPr lang="en-US" dirty="0"/>
              <a:t>all the nodes in our candidate set  that do not have an edge born on going </a:t>
            </a:r>
          </a:p>
          <a:p>
            <a:r>
              <a:rPr lang="en-US" dirty="0"/>
              <a:t>to another node</a:t>
            </a:r>
          </a:p>
          <a:p>
            <a:r>
              <a:rPr lang="en-US" dirty="0"/>
              <a:t>So in this case e3 will be removed from the list of candidates and then </a:t>
            </a:r>
          </a:p>
          <a:p>
            <a:r>
              <a:rPr lang="en-US" dirty="0"/>
              <a:t>We will have e1 and e2 each of them being connected to e4 and e6 respectively through the edge </a:t>
            </a:r>
            <a:r>
              <a:rPr lang="en-US" dirty="0" err="1"/>
              <a:t>bornOn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So the answer will be e4 and e6 and the score of e4 will be the score of e1, in the previous stage</a:t>
            </a:r>
          </a:p>
          <a:p>
            <a:r>
              <a:rPr lang="en-US" dirty="0"/>
              <a:t>So e1 got a score of 0.9. so the answer score of e4 will be 0.9 and for e6 0.3.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59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029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611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844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End-to-end are complex features which attempt to do entity and relation prediction in one neural model</a:t>
            </a:r>
          </a:p>
          <a:p>
            <a:r>
              <a:rPr lang="en-US" dirty="0"/>
              <a:t>The others are baselines </a:t>
            </a:r>
          </a:p>
          <a:p>
            <a:r>
              <a:rPr lang="en-US" dirty="0"/>
              <a:t>Custom neural architecture with non-standard.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70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23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in these KB’s is stored in a structured format, for example for RDF data, it is structured in Subject, Predicate and Object format.</a:t>
            </a:r>
          </a:p>
          <a:p>
            <a:endParaRPr lang="en-US" dirty="0"/>
          </a:p>
          <a:p>
            <a:r>
              <a:rPr lang="en-US" dirty="0"/>
              <a:t>So for one to access this data they need to write a SPARQL query in order to to access the information they want.</a:t>
            </a:r>
          </a:p>
          <a:p>
            <a:endParaRPr lang="en-US" dirty="0"/>
          </a:p>
          <a:p>
            <a:r>
              <a:rPr lang="en-US" dirty="0"/>
              <a:t>But it is hard for non technical people who have not taken time to learn the query languages yet they want to access the information.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00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KB question answering does is to allow user to pose questions in natural language and access answers from the Knowledge base.</a:t>
            </a:r>
          </a:p>
          <a:p>
            <a:endParaRPr lang="en-US" dirty="0"/>
          </a:p>
          <a:p>
            <a:r>
              <a:rPr lang="en-US" dirty="0"/>
              <a:t>For example given some information about Ex Machina, one may ask a question like what else did the director of the movie Ex Machina direct.</a:t>
            </a:r>
          </a:p>
          <a:p>
            <a:endParaRPr lang="en-US" dirty="0"/>
          </a:p>
          <a:p>
            <a:r>
              <a:rPr lang="en-US" dirty="0"/>
              <a:t>So the KB-QA system will try to first understand this question either by semantic parsing methods and convert this question into a structured query which is then executed on the  KB to get the answers.</a:t>
            </a:r>
          </a:p>
          <a:p>
            <a:endParaRPr lang="en-US" dirty="0"/>
          </a:p>
          <a:p>
            <a:r>
              <a:rPr lang="en-US" dirty="0"/>
              <a:t>And the advantage of using KB for question answering is that you you can get more precise and accurate answers.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92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in our work we try to tackle the problem of question answering over KB, specifically simple factoid question answering.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more formally a simple question is a question of one subject and one relation</a:t>
            </a:r>
          </a:p>
          <a:p>
            <a:endParaRPr lang="en-US" dirty="0"/>
          </a:p>
          <a:p>
            <a:r>
              <a:rPr lang="en-US" dirty="0"/>
              <a:t>Assumption:</a:t>
            </a:r>
          </a:p>
          <a:p>
            <a:r>
              <a:rPr lang="en-US" dirty="0"/>
              <a:t>Assuming we have a natural language question </a:t>
            </a:r>
            <a:r>
              <a:rPr lang="en-US" i="1" dirty="0">
                <a:latin typeface="Eurostile" panose="020B0504020202050204" pitchFamily="34" charset="77"/>
              </a:rPr>
              <a:t>q</a:t>
            </a:r>
            <a:r>
              <a:rPr lang="en-US" dirty="0"/>
              <a:t> as a set of words </a:t>
            </a:r>
            <a:endParaRPr lang="en-US" i="0" dirty="0">
              <a:latin typeface="Times" pitchFamily="2" charset="0"/>
            </a:endParaRPr>
          </a:p>
          <a:p>
            <a:r>
              <a:rPr lang="en-US" i="0" dirty="0">
                <a:latin typeface="Times" pitchFamily="2" charset="0"/>
              </a:rPr>
              <a:t>And a structured knowledge base with a set of triples where by a triple has two nodes connected by an edge</a:t>
            </a:r>
          </a:p>
          <a:p>
            <a:endParaRPr lang="en-US" i="0" dirty="0">
              <a:latin typeface="Times" pitchFamily="2" charset="0"/>
            </a:endParaRPr>
          </a:p>
          <a:p>
            <a:r>
              <a:rPr lang="en-US" i="0" dirty="0">
                <a:latin typeface="Times" pitchFamily="2" charset="0"/>
              </a:rPr>
              <a:t>The task is to come up with a candidate triple from the KB that provides an answer to the question.</a:t>
            </a:r>
          </a:p>
          <a:p>
            <a:endParaRPr lang="en-US" i="0" dirty="0">
              <a:latin typeface="Times" pitchFamily="2" charset="0"/>
            </a:endParaRPr>
          </a:p>
          <a:p>
            <a:r>
              <a:rPr lang="en-US" i="0" dirty="0">
                <a:latin typeface="Times" pitchFamily="2" charset="0"/>
              </a:rPr>
              <a:t>We make two assumptions: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assume that the source entity is mentioned in the question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Question can be answered by a single fact.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76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is also interesting because simples questions are common in web search, voice assistants and chatbots</a:t>
            </a:r>
          </a:p>
          <a:p>
            <a:r>
              <a:rPr lang="en-US" dirty="0"/>
              <a:t>So in 2015 bodes introduced a simples questions benchmark with over 100,000 questions </a:t>
            </a:r>
          </a:p>
          <a:p>
            <a:r>
              <a:rPr lang="en-US" dirty="0"/>
              <a:t>And this problem is far from being solved with 76.4% as the state-of-the-art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45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in 2015, bodes introduced a simple questions dataset and proposed a memory network to tackle this problem</a:t>
            </a:r>
          </a:p>
          <a:p>
            <a:r>
              <a:rPr lang="en-US" dirty="0"/>
              <a:t>And this dataset triggered a line of work :</a:t>
            </a:r>
          </a:p>
          <a:p>
            <a:r>
              <a:rPr lang="en-US" dirty="0"/>
              <a:t>Where by some people use hierarchical architecture to enhance the model</a:t>
            </a:r>
          </a:p>
          <a:p>
            <a:r>
              <a:rPr lang="en-US" dirty="0"/>
              <a:t>Others use attention mechanisms to boost the performance </a:t>
            </a:r>
          </a:p>
          <a:p>
            <a:r>
              <a:rPr lang="en-US" dirty="0"/>
              <a:t>And others use character level modeling to further improve the performance.</a:t>
            </a:r>
          </a:p>
          <a:p>
            <a:endParaRPr lang="en-US" dirty="0"/>
          </a:p>
          <a:p>
            <a:r>
              <a:rPr lang="en-US" dirty="0"/>
              <a:t>But these new features introduce extra complexity into the models and the question here is whether these complexities are necessary in this particular dataset.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27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with this question in mind we took a challenge to: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20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with the aim of examining simple but strong baseline model we decompose the simple question answering problem in 4 components;</a:t>
            </a:r>
          </a:p>
          <a:p>
            <a:endParaRPr lang="en-US" dirty="0"/>
          </a:p>
          <a:p>
            <a:r>
              <a:rPr lang="en-US" dirty="0"/>
              <a:t>The first component is entity detection:</a:t>
            </a:r>
          </a:p>
          <a:p>
            <a:r>
              <a:rPr lang="en-US" dirty="0"/>
              <a:t>And we basically want to extract the entity from the queries for example;</a:t>
            </a:r>
          </a:p>
          <a:p>
            <a:r>
              <a:rPr lang="en-US" dirty="0"/>
              <a:t> in this case we want to extract these two tokens (Barack Obama)</a:t>
            </a:r>
          </a:p>
          <a:p>
            <a:endParaRPr lang="en-US" dirty="0"/>
          </a:p>
          <a:p>
            <a:r>
              <a:rPr lang="en-US" dirty="0"/>
              <a:t>The second Component is entity linking because these two tokens</a:t>
            </a:r>
          </a:p>
          <a:p>
            <a:r>
              <a:rPr lang="en-US" dirty="0"/>
              <a:t>Are not the actual node in the </a:t>
            </a:r>
            <a:r>
              <a:rPr lang="en-US" dirty="0" err="1"/>
              <a:t>Knowgraph</a:t>
            </a:r>
            <a:r>
              <a:rPr lang="en-US" dirty="0"/>
              <a:t>.</a:t>
            </a:r>
          </a:p>
          <a:p>
            <a:r>
              <a:rPr lang="en-US" dirty="0"/>
              <a:t> In the knowledge graph each entity is represented by a unique ID</a:t>
            </a:r>
          </a:p>
          <a:p>
            <a:r>
              <a:rPr lang="en-US" dirty="0"/>
              <a:t>So we need to link this text to the knowledge graph.</a:t>
            </a:r>
          </a:p>
          <a:p>
            <a:r>
              <a:rPr lang="en-US" dirty="0"/>
              <a:t>#And here we keep the top m result because we need to get higher recall and better accuracy.</a:t>
            </a:r>
          </a:p>
          <a:p>
            <a:endParaRPr lang="en-US" dirty="0"/>
          </a:p>
          <a:p>
            <a:r>
              <a:rPr lang="en-US" dirty="0"/>
              <a:t>The third step is relation prediction where we want to get the intention of the query.</a:t>
            </a:r>
          </a:p>
          <a:p>
            <a:r>
              <a:rPr lang="en-US" dirty="0"/>
              <a:t>For example where was somebody born. This query basically asks about the place of birth </a:t>
            </a:r>
          </a:p>
          <a:p>
            <a:r>
              <a:rPr lang="en-US" dirty="0"/>
              <a:t>#And similarly here we want to keep the to r relation. #Because because we want to get a better recall.</a:t>
            </a:r>
          </a:p>
          <a:p>
            <a:endParaRPr lang="en-US" dirty="0"/>
          </a:p>
          <a:p>
            <a:r>
              <a:rPr lang="en-US" dirty="0"/>
              <a:t>And we do further choice making in the End-to-end step</a:t>
            </a:r>
          </a:p>
          <a:p>
            <a:r>
              <a:rPr lang="en-US" dirty="0"/>
              <a:t>In this step we have many combinations and we want to choose the most accurate.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05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A6D2-77B3-A142-ABF2-AD9F12056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BECA7-7E1F-A241-A76A-BC8B57879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36C25-F591-014A-AE6E-E48C626A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CFEA-4C8D-9442-A5C4-472C1BDCBB48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836B0-DF2B-AF4E-A2A1-5783BEAD2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6FEC0-D81C-404C-BC70-62A33A50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16F-1873-934A-A898-411A02A2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0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3585-2107-D145-BD66-75889B75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C5811-67A7-8B46-9148-E6660641B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47176-666E-BC43-ABE3-E70743F7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CFEA-4C8D-9442-A5C4-472C1BDCBB48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A2B9F-1EB9-9F47-9277-6071075F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A780-4405-E340-9993-28C5F90B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16F-1873-934A-A898-411A02A2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3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082CBB-8A24-A849-A42C-CB9AA124A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A6585-9092-3F41-AA87-9CD2FC9A9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43A71-AEF9-E741-93FA-C3E0F792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CFEA-4C8D-9442-A5C4-472C1BDCBB48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F9DAB-A6C5-7042-942A-F6E66A415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210D-DC96-0F40-A391-629D5076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16F-1873-934A-A898-411A02A2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0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2A48-F97A-CE45-8240-9ADEF71D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45DB1-248A-5F45-BE8F-390454D3F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662E5-6AB1-8744-83DD-F35C836E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CFEA-4C8D-9442-A5C4-472C1BDCBB48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EF770-8031-444B-A208-4C5A5250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48D1C-6AB3-E747-A4B6-F5C8E24B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16F-1873-934A-A898-411A02A2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2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261A-5E97-4441-8643-844606BBE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14E9D-5449-2340-9C1D-9B73CA782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87135-9431-A54D-9FFB-5ED5A7E3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CFEA-4C8D-9442-A5C4-472C1BDCBB48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476CC-7C5B-0B41-B3AE-9F7EA9D5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2BE14-769E-C94A-A5BA-067B6E1A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16F-1873-934A-A898-411A02A2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8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876FB-0427-644B-87FB-FE807B10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632A-8C62-0542-8FB2-B9F80B4E8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01312-B9A9-524F-8108-527B5DEC5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B0E5B-D41D-B344-946C-040EEFCF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CFEA-4C8D-9442-A5C4-472C1BDCBB48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30129-6576-A846-A9E1-7000E1E76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40057-F3CC-A149-A313-2623E957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16F-1873-934A-A898-411A02A2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3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9BC8-9E1F-8741-8C33-DF06471E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2A8BE-490B-2A4E-A3CB-F0E9F2181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240E0-A7EC-C04D-8769-89CC515C1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A99F5-9D18-364F-BAE4-6B746472F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ADA60-3CAE-1C4F-BB8D-A8485A01A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039933-F18D-E246-9D97-32618E3F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CFEA-4C8D-9442-A5C4-472C1BDCBB48}" type="datetimeFigureOut">
              <a:rPr lang="en-US" smtClean="0"/>
              <a:t>2/27/19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073DC4-20AC-8F4B-907D-96E42352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2231ED-D91B-5041-AA8C-5ECB6F85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16F-1873-934A-A898-411A02A2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3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2F2D-BDF2-B640-919E-936AD0AF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05401-BBB4-0144-98A3-D5EC2B9D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CFEA-4C8D-9442-A5C4-472C1BDCBB48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54053-FDA8-9A43-B01C-E083F34F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E5E9A-91DA-744B-9494-B08A9798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16F-1873-934A-A898-411A02A2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FD3A1-BB04-184D-95A3-0AF369C0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CFEA-4C8D-9442-A5C4-472C1BDCBB48}" type="datetimeFigureOut">
              <a:rPr lang="en-US" smtClean="0"/>
              <a:t>2/27/19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0C9C9-D9D5-D842-8081-C07F5D51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6AC01-0F0D-2746-BB83-FD053F89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16F-1873-934A-A898-411A02A2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3623-F25E-054A-AFFB-543E69338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EFFA0-7746-574D-AC89-B77B88D0C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FEEAD-0AF1-BB48-927B-B077C11DD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8DFA5-0183-9E4F-8BD1-F27A6209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CFEA-4C8D-9442-A5C4-472C1BDCBB48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B8A7E-BCBB-0744-AE96-322C660F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5BCE1-E09C-3849-B1D2-1ECFA456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16F-1873-934A-A898-411A02A2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0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F8A20-4C0B-D943-8DD7-6A1BC39C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40020-DACD-164C-BF3F-F3897B3F2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A1E51-F408-364D-8FC6-8187BFBFB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A7D72-6576-4040-8736-8418748B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CFEA-4C8D-9442-A5C4-472C1BDCBB48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9BB02-6640-2F4C-8FB8-946E3C6C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09E95-5C69-4B44-9290-31AFC1C0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16F-1873-934A-A898-411A02A2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8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CA91F-4345-6248-A666-ADD8BC17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CF27E-ED46-3D42-BBA3-2DCEB4F33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44763-81F0-6D4F-9B38-8D6CC0936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9CFEA-4C8D-9442-A5C4-472C1BDCBB48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8AC1D-CE05-8E47-97EB-656291A92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90F6-8520-1D47-BFCC-8377F0E6F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ED16F-1873-934A-A898-411A02A2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4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6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E7FE-947F-414F-8409-65710F150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293" y="1652947"/>
            <a:ext cx="10937630" cy="1540486"/>
          </a:xfrm>
          <a:solidFill>
            <a:srgbClr val="3D6CC0"/>
          </a:solidFill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Scheme for Factoid Question Answering Over Knowledge 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53DCB-E635-4845-ADA1-D9E099AD1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72374"/>
            <a:ext cx="9144000" cy="530347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Happy BUZAABA, Toshiyuki AMAGASA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74A50D6-0A18-5B40-B2F8-C61561C9F887}"/>
              </a:ext>
            </a:extLst>
          </p:cNvPr>
          <p:cNvSpPr txBox="1">
            <a:spLocks/>
          </p:cNvSpPr>
          <p:nvPr/>
        </p:nvSpPr>
        <p:spPr>
          <a:xfrm>
            <a:off x="8428177" y="5347057"/>
            <a:ext cx="3423854" cy="650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KDE-LAB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TSUKUBA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F97D92-3179-7141-A4E2-59C576F08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152" y="5508858"/>
            <a:ext cx="444025" cy="444025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BDA9D496-710E-E246-A15F-7E2574D39D0A}"/>
              </a:ext>
            </a:extLst>
          </p:cNvPr>
          <p:cNvSpPr txBox="1">
            <a:spLocks/>
          </p:cNvSpPr>
          <p:nvPr/>
        </p:nvSpPr>
        <p:spPr>
          <a:xfrm>
            <a:off x="3509361" y="4668848"/>
            <a:ext cx="5161550" cy="530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solidFill>
                  <a:schemeClr val="bg1"/>
                </a:solidFill>
              </a:rPr>
              <a:t>2019 - 02 - 25</a:t>
            </a:r>
          </a:p>
        </p:txBody>
      </p:sp>
    </p:spTree>
    <p:extLst>
      <p:ext uri="{BB962C8B-B14F-4D97-AF65-F5344CB8AC3E}">
        <p14:creationId xmlns:p14="http://schemas.microsoft.com/office/powerpoint/2010/main" val="372584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4AEE2B87-85C5-914B-8123-43D41EEF10FE}"/>
              </a:ext>
            </a:extLst>
          </p:cNvPr>
          <p:cNvGrpSpPr/>
          <p:nvPr/>
        </p:nvGrpSpPr>
        <p:grpSpPr>
          <a:xfrm>
            <a:off x="1338071" y="2665131"/>
            <a:ext cx="10148551" cy="3079763"/>
            <a:chOff x="1338071" y="2665131"/>
            <a:chExt cx="10148551" cy="307976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80F97A8-56E5-1D42-8D9F-39D84DC713E8}"/>
                </a:ext>
              </a:extLst>
            </p:cNvPr>
            <p:cNvGrpSpPr/>
            <p:nvPr/>
          </p:nvGrpSpPr>
          <p:grpSpPr>
            <a:xfrm>
              <a:off x="3242816" y="2881992"/>
              <a:ext cx="6048841" cy="2760239"/>
              <a:chOff x="3242816" y="2881992"/>
              <a:chExt cx="6048841" cy="2760239"/>
            </a:xfrm>
          </p:grpSpPr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49FF22E4-95C0-7842-A00C-2DDDE0411796}"/>
                  </a:ext>
                </a:extLst>
              </p:cNvPr>
              <p:cNvSpPr/>
              <p:nvPr/>
            </p:nvSpPr>
            <p:spPr>
              <a:xfrm rot="10336683">
                <a:off x="3659916" y="4838290"/>
                <a:ext cx="854453" cy="45719"/>
              </a:xfrm>
              <a:prstGeom prst="arc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Arc 70">
                <a:extLst>
                  <a:ext uri="{FF2B5EF4-FFF2-40B4-BE49-F238E27FC236}">
                    <a16:creationId xmlns:a16="http://schemas.microsoft.com/office/drawing/2014/main" id="{31A64305-AFEF-4D4A-ACAC-971793FB2FC1}"/>
                  </a:ext>
                </a:extLst>
              </p:cNvPr>
              <p:cNvSpPr/>
              <p:nvPr/>
            </p:nvSpPr>
            <p:spPr>
              <a:xfrm rot="20044342">
                <a:off x="3242816" y="4493380"/>
                <a:ext cx="854453" cy="45719"/>
              </a:xfrm>
              <a:prstGeom prst="arc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5E1B117-C78E-1043-8F8E-2A6BA9A1387F}"/>
                  </a:ext>
                </a:extLst>
              </p:cNvPr>
              <p:cNvSpPr/>
              <p:nvPr/>
            </p:nvSpPr>
            <p:spPr>
              <a:xfrm rot="4854255">
                <a:off x="6442963" y="3148648"/>
                <a:ext cx="583603" cy="50292"/>
              </a:xfrm>
              <a:prstGeom prst="arc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Arc 72">
                <a:extLst>
                  <a:ext uri="{FF2B5EF4-FFF2-40B4-BE49-F238E27FC236}">
                    <a16:creationId xmlns:a16="http://schemas.microsoft.com/office/drawing/2014/main" id="{9502CC83-6495-FC46-B2AA-EF5B9597167C}"/>
                  </a:ext>
                </a:extLst>
              </p:cNvPr>
              <p:cNvSpPr/>
              <p:nvPr/>
            </p:nvSpPr>
            <p:spPr>
              <a:xfrm rot="1897741">
                <a:off x="7376346" y="4783204"/>
                <a:ext cx="1031462" cy="205863"/>
              </a:xfrm>
              <a:prstGeom prst="arc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Arc 73">
                <a:extLst>
                  <a:ext uri="{FF2B5EF4-FFF2-40B4-BE49-F238E27FC236}">
                    <a16:creationId xmlns:a16="http://schemas.microsoft.com/office/drawing/2014/main" id="{98BFADF6-1D91-3A40-B17B-05F6792F3B39}"/>
                  </a:ext>
                </a:extLst>
              </p:cNvPr>
              <p:cNvSpPr/>
              <p:nvPr/>
            </p:nvSpPr>
            <p:spPr>
              <a:xfrm rot="15423781">
                <a:off x="5322982" y="3323376"/>
                <a:ext cx="582234" cy="205863"/>
              </a:xfrm>
              <a:prstGeom prst="arc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E907D47-610F-5348-BFF1-853339D07817}"/>
                  </a:ext>
                </a:extLst>
              </p:cNvPr>
              <p:cNvCxnSpPr/>
              <p:nvPr/>
            </p:nvCxnSpPr>
            <p:spPr>
              <a:xfrm>
                <a:off x="8872407" y="4271184"/>
                <a:ext cx="419250" cy="0"/>
              </a:xfrm>
              <a:prstGeom prst="line">
                <a:avLst/>
              </a:prstGeom>
              <a:ln w="222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111AE3FD-A1D2-DA4E-8E6C-2DE613F4DA6E}"/>
                  </a:ext>
                </a:extLst>
              </p:cNvPr>
              <p:cNvSpPr/>
              <p:nvPr/>
            </p:nvSpPr>
            <p:spPr>
              <a:xfrm rot="16529001">
                <a:off x="4958383" y="5327570"/>
                <a:ext cx="583603" cy="45719"/>
              </a:xfrm>
              <a:prstGeom prst="arc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AFC86BF-BFFB-B64C-983C-199C8857E7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9831" y="3190609"/>
                <a:ext cx="310109" cy="13976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0B11CF46-16D2-074A-9C10-FC3E89AFD063}"/>
                  </a:ext>
                </a:extLst>
              </p:cNvPr>
              <p:cNvSpPr/>
              <p:nvPr/>
            </p:nvSpPr>
            <p:spPr>
              <a:xfrm rot="7405379">
                <a:off x="5881743" y="4966627"/>
                <a:ext cx="854453" cy="45719"/>
              </a:xfrm>
              <a:prstGeom prst="arc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388245F1-4C1D-0B4E-9A8F-0AC9063159DC}"/>
                  </a:ext>
                </a:extLst>
              </p:cNvPr>
              <p:cNvGrpSpPr/>
              <p:nvPr/>
            </p:nvGrpSpPr>
            <p:grpSpPr>
              <a:xfrm>
                <a:off x="3988578" y="3320043"/>
                <a:ext cx="5017131" cy="1766297"/>
                <a:chOff x="3988578" y="3320043"/>
                <a:chExt cx="5017131" cy="1766297"/>
              </a:xfrm>
            </p:grpSpPr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FAA182E6-A8E2-D64F-B01C-AA87DF3FC023}"/>
                    </a:ext>
                  </a:extLst>
                </p:cNvPr>
                <p:cNvSpPr txBox="1"/>
                <p:nvPr/>
              </p:nvSpPr>
              <p:spPr>
                <a:xfrm rot="20585695">
                  <a:off x="3988578" y="4554626"/>
                  <a:ext cx="1053902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err="1"/>
                    <a:t>has_spouse</a:t>
                  </a:r>
                  <a:endParaRPr lang="en-US" sz="1600" dirty="0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FBA4554-DA50-864A-AD62-4EF71D79ADDD}"/>
                    </a:ext>
                  </a:extLst>
                </p:cNvPr>
                <p:cNvSpPr txBox="1"/>
                <p:nvPr/>
              </p:nvSpPr>
              <p:spPr>
                <a:xfrm rot="20700000">
                  <a:off x="4031349" y="3996118"/>
                  <a:ext cx="95410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err="1"/>
                    <a:t>spouse_s</a:t>
                  </a:r>
                  <a:endParaRPr lang="en-US" sz="1600" dirty="0"/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837F527-63A8-1E4A-BB5A-5CE5DED7614F}"/>
                    </a:ext>
                  </a:extLst>
                </p:cNvPr>
                <p:cNvSpPr txBox="1"/>
                <p:nvPr/>
              </p:nvSpPr>
              <p:spPr>
                <a:xfrm>
                  <a:off x="6325366" y="3330375"/>
                  <a:ext cx="75373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Leader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4AF32B8-1DF2-2741-ADEA-F5E4C1A33960}"/>
                    </a:ext>
                  </a:extLst>
                </p:cNvPr>
                <p:cNvSpPr txBox="1"/>
                <p:nvPr/>
              </p:nvSpPr>
              <p:spPr>
                <a:xfrm rot="21361071">
                  <a:off x="4887131" y="3320043"/>
                  <a:ext cx="129413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President _of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F8D246F-ECC1-0F48-9F26-FC83A3F8E383}"/>
                    </a:ext>
                  </a:extLst>
                </p:cNvPr>
                <p:cNvSpPr txBox="1"/>
                <p:nvPr/>
              </p:nvSpPr>
              <p:spPr>
                <a:xfrm rot="20533340">
                  <a:off x="7432873" y="4539239"/>
                  <a:ext cx="662361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origin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3BE9F92-24CC-5845-A079-BF6094D67D4F}"/>
                    </a:ext>
                  </a:extLst>
                </p:cNvPr>
                <p:cNvSpPr txBox="1"/>
                <p:nvPr/>
              </p:nvSpPr>
              <p:spPr>
                <a:xfrm>
                  <a:off x="7423225" y="4066001"/>
                  <a:ext cx="15824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err="1">
                      <a:solidFill>
                        <a:srgbClr val="00B050"/>
                      </a:solidFill>
                    </a:rPr>
                    <a:t>Place_of_birth</a:t>
                  </a:r>
                  <a:endParaRPr lang="en-US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2B8A20B-6D3C-D54F-98D2-3F88266489EC}"/>
                    </a:ext>
                  </a:extLst>
                </p:cNvPr>
                <p:cNvSpPr txBox="1"/>
                <p:nvPr/>
              </p:nvSpPr>
              <p:spPr>
                <a:xfrm rot="2251800">
                  <a:off x="7232921" y="3498816"/>
                  <a:ext cx="12565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err="1"/>
                    <a:t>authored_by</a:t>
                  </a:r>
                  <a:endParaRPr lang="en-US" sz="1600" dirty="0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79CD779-D77D-CA4F-A0C6-A6D1951B821B}"/>
                    </a:ext>
                  </a:extLst>
                </p:cNvPr>
                <p:cNvSpPr txBox="1"/>
                <p:nvPr/>
              </p:nvSpPr>
              <p:spPr>
                <a:xfrm>
                  <a:off x="4922419" y="4747786"/>
                  <a:ext cx="730265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Parent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3DC0BA7-E499-4C42-BEDD-C18E9966068A}"/>
                    </a:ext>
                  </a:extLst>
                </p:cNvPr>
                <p:cNvSpPr txBox="1"/>
                <p:nvPr/>
              </p:nvSpPr>
              <p:spPr>
                <a:xfrm rot="1796853">
                  <a:off x="4319425" y="3386523"/>
                  <a:ext cx="82426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err="1"/>
                    <a:t>bornOn</a:t>
                  </a:r>
                  <a:endParaRPr lang="en-US" sz="1600" dirty="0"/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05C73905-893C-834B-A850-03BFEE1B1E9D}"/>
                    </a:ext>
                  </a:extLst>
                </p:cNvPr>
                <p:cNvSpPr txBox="1"/>
                <p:nvPr/>
              </p:nvSpPr>
              <p:spPr>
                <a:xfrm rot="227572">
                  <a:off x="5873523" y="4634837"/>
                  <a:ext cx="1053902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err="1"/>
                    <a:t>has_spouse</a:t>
                  </a:r>
                  <a:endParaRPr lang="en-US" sz="1600" dirty="0"/>
                </a:p>
              </p:txBody>
            </p:sp>
          </p:grpSp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FB4670BE-0B40-0444-A4F8-A5C31248C0A2}"/>
                  </a:ext>
                </a:extLst>
              </p:cNvPr>
              <p:cNvSpPr/>
              <p:nvPr/>
            </p:nvSpPr>
            <p:spPr>
              <a:xfrm rot="19356757">
                <a:off x="7280365" y="3568680"/>
                <a:ext cx="1137277" cy="50291"/>
              </a:xfrm>
              <a:prstGeom prst="arc">
                <a:avLst/>
              </a:prstGeom>
              <a:ln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2711CE5-6306-8F49-8D91-425AE631DFCD}"/>
                </a:ext>
              </a:extLst>
            </p:cNvPr>
            <p:cNvGrpSpPr/>
            <p:nvPr/>
          </p:nvGrpSpPr>
          <p:grpSpPr>
            <a:xfrm>
              <a:off x="4542908" y="3630549"/>
              <a:ext cx="3177623" cy="1428769"/>
              <a:chOff x="4542908" y="3630549"/>
              <a:chExt cx="3177623" cy="1428769"/>
            </a:xfrm>
          </p:grpSpPr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0C6BD704-666E-2849-B16F-D013A22E2597}"/>
                  </a:ext>
                </a:extLst>
              </p:cNvPr>
              <p:cNvSpPr/>
              <p:nvPr/>
            </p:nvSpPr>
            <p:spPr>
              <a:xfrm rot="14678559">
                <a:off x="5326019" y="3934800"/>
                <a:ext cx="704503" cy="170135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1642E6B2-44BB-2A42-8D9F-625F31D9F3F7}"/>
                  </a:ext>
                </a:extLst>
              </p:cNvPr>
              <p:cNvSpPr/>
              <p:nvPr/>
            </p:nvSpPr>
            <p:spPr>
              <a:xfrm rot="6244239">
                <a:off x="6316411" y="4495462"/>
                <a:ext cx="530548" cy="41564"/>
              </a:xfrm>
              <a:prstGeom prst="arc">
                <a:avLst/>
              </a:prstGeom>
              <a:ln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27B1BD67-227B-F742-8F0A-1ABCF9AF7547}"/>
                  </a:ext>
                </a:extLst>
              </p:cNvPr>
              <p:cNvGrpSpPr/>
              <p:nvPr/>
            </p:nvGrpSpPr>
            <p:grpSpPr>
              <a:xfrm>
                <a:off x="4542908" y="3630549"/>
                <a:ext cx="3177623" cy="1428769"/>
                <a:chOff x="4542908" y="3630549"/>
                <a:chExt cx="3177623" cy="1428769"/>
              </a:xfrm>
            </p:grpSpPr>
            <p:sp>
              <p:nvSpPr>
                <p:cNvPr id="60" name="Arc 59">
                  <a:extLst>
                    <a:ext uri="{FF2B5EF4-FFF2-40B4-BE49-F238E27FC236}">
                      <a16:creationId xmlns:a16="http://schemas.microsoft.com/office/drawing/2014/main" id="{3FE9E82A-DB40-2F48-AE99-27378E47458C}"/>
                    </a:ext>
                  </a:extLst>
                </p:cNvPr>
                <p:cNvSpPr/>
                <p:nvPr/>
              </p:nvSpPr>
              <p:spPr>
                <a:xfrm rot="9210289">
                  <a:off x="5006180" y="4389111"/>
                  <a:ext cx="776775" cy="45719"/>
                </a:xfrm>
                <a:prstGeom prst="arc">
                  <a:avLst/>
                </a:prstGeom>
                <a:ln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E3AB7839-8EB8-7F4A-A149-1281D440379A}"/>
                    </a:ext>
                  </a:extLst>
                </p:cNvPr>
                <p:cNvGrpSpPr/>
                <p:nvPr/>
              </p:nvGrpSpPr>
              <p:grpSpPr>
                <a:xfrm>
                  <a:off x="4542908" y="3630549"/>
                  <a:ext cx="3177623" cy="1428769"/>
                  <a:chOff x="4542908" y="3630549"/>
                  <a:chExt cx="3177623" cy="1428769"/>
                </a:xfrm>
              </p:grpSpPr>
              <p:sp>
                <p:nvSpPr>
                  <p:cNvPr id="62" name="Rounded Rectangle 61">
                    <a:extLst>
                      <a:ext uri="{FF2B5EF4-FFF2-40B4-BE49-F238E27FC236}">
                        <a16:creationId xmlns:a16="http://schemas.microsoft.com/office/drawing/2014/main" id="{BFCB2048-F87B-8246-B4A1-AC35BB7FBB09}"/>
                      </a:ext>
                    </a:extLst>
                  </p:cNvPr>
                  <p:cNvSpPr/>
                  <p:nvPr/>
                </p:nvSpPr>
                <p:spPr>
                  <a:xfrm>
                    <a:off x="5408969" y="4034463"/>
                    <a:ext cx="1630727" cy="457399"/>
                  </a:xfrm>
                  <a:prstGeom prst="roundRect">
                    <a:avLst/>
                  </a:prstGeom>
                  <a:solidFill>
                    <a:srgbClr val="4580E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bg1"/>
                        </a:solidFill>
                      </a:rPr>
                      <a:t>Barack Obama</a:t>
                    </a:r>
                    <a:r>
                      <a:rPr lang="en-US" dirty="0">
                        <a:solidFill>
                          <a:schemeClr val="bg1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63" name="Arc 62">
                    <a:extLst>
                      <a:ext uri="{FF2B5EF4-FFF2-40B4-BE49-F238E27FC236}">
                        <a16:creationId xmlns:a16="http://schemas.microsoft.com/office/drawing/2014/main" id="{185C435B-C68E-594A-8611-44F5ED73C273}"/>
                      </a:ext>
                    </a:extLst>
                  </p:cNvPr>
                  <p:cNvSpPr/>
                  <p:nvPr/>
                </p:nvSpPr>
                <p:spPr>
                  <a:xfrm rot="191226">
                    <a:off x="4542908" y="4129498"/>
                    <a:ext cx="854453" cy="45719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Arc 63">
                    <a:extLst>
                      <a:ext uri="{FF2B5EF4-FFF2-40B4-BE49-F238E27FC236}">
                        <a16:creationId xmlns:a16="http://schemas.microsoft.com/office/drawing/2014/main" id="{2ED8FF51-AA94-E445-B046-984FAF256CEA}"/>
                      </a:ext>
                    </a:extLst>
                  </p:cNvPr>
                  <p:cNvSpPr/>
                  <p:nvPr/>
                </p:nvSpPr>
                <p:spPr>
                  <a:xfrm rot="16539470">
                    <a:off x="6321629" y="3996077"/>
                    <a:ext cx="776775" cy="45719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E289AF66-0009-3F46-9ED7-39F89EA5FC0B}"/>
                      </a:ext>
                    </a:extLst>
                  </p:cNvPr>
                  <p:cNvCxnSpPr/>
                  <p:nvPr/>
                </p:nvCxnSpPr>
                <p:spPr>
                  <a:xfrm>
                    <a:off x="7059655" y="4263162"/>
                    <a:ext cx="419250" cy="0"/>
                  </a:xfrm>
                  <a:prstGeom prst="line">
                    <a:avLst/>
                  </a:prstGeom>
                  <a:ln w="222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Arc 65">
                    <a:extLst>
                      <a:ext uri="{FF2B5EF4-FFF2-40B4-BE49-F238E27FC236}">
                        <a16:creationId xmlns:a16="http://schemas.microsoft.com/office/drawing/2014/main" id="{95D729D8-CBA1-624E-85FF-375BE05C3B6F}"/>
                      </a:ext>
                    </a:extLst>
                  </p:cNvPr>
                  <p:cNvSpPr/>
                  <p:nvPr/>
                </p:nvSpPr>
                <p:spPr>
                  <a:xfrm rot="19356757">
                    <a:off x="6469526" y="4090044"/>
                    <a:ext cx="1251005" cy="50291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Arc 66">
                    <a:extLst>
                      <a:ext uri="{FF2B5EF4-FFF2-40B4-BE49-F238E27FC236}">
                        <a16:creationId xmlns:a16="http://schemas.microsoft.com/office/drawing/2014/main" id="{1DEABE69-CF72-F142-9898-26E8CA669D54}"/>
                      </a:ext>
                    </a:extLst>
                  </p:cNvPr>
                  <p:cNvSpPr/>
                  <p:nvPr/>
                </p:nvSpPr>
                <p:spPr>
                  <a:xfrm rot="18000000">
                    <a:off x="5178100" y="4771184"/>
                    <a:ext cx="530548" cy="45719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" name="Straight Arrow Connector 67">
                    <a:extLst>
                      <a:ext uri="{FF2B5EF4-FFF2-40B4-BE49-F238E27FC236}">
                        <a16:creationId xmlns:a16="http://schemas.microsoft.com/office/drawing/2014/main" id="{65E9865D-B0D1-1940-AFFF-3A7D642561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17509" y="3809665"/>
                    <a:ext cx="424579" cy="29611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" name="Arc 68">
                    <a:extLst>
                      <a:ext uri="{FF2B5EF4-FFF2-40B4-BE49-F238E27FC236}">
                        <a16:creationId xmlns:a16="http://schemas.microsoft.com/office/drawing/2014/main" id="{15AB52BE-5DBF-9345-8FD3-AC87533CE1BE}"/>
                      </a:ext>
                    </a:extLst>
                  </p:cNvPr>
                  <p:cNvSpPr/>
                  <p:nvPr/>
                </p:nvSpPr>
                <p:spPr>
                  <a:xfrm rot="681017">
                    <a:off x="6490585" y="4406218"/>
                    <a:ext cx="1134608" cy="205863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89C1E07-1306-134B-96F8-F7236BD5B427}"/>
                </a:ext>
              </a:extLst>
            </p:cNvPr>
            <p:cNvGrpSpPr/>
            <p:nvPr/>
          </p:nvGrpSpPr>
          <p:grpSpPr>
            <a:xfrm>
              <a:off x="1338071" y="2665131"/>
              <a:ext cx="10148551" cy="3079763"/>
              <a:chOff x="1338071" y="2665131"/>
              <a:chExt cx="10148551" cy="3079763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CD2DC87-E277-7240-9413-C5B211AC69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38071" y="4723597"/>
                <a:ext cx="368216" cy="10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A43908A-7A60-5F47-BAEF-DB508D3D07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4957" y="4141403"/>
                <a:ext cx="0" cy="3363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D54DB0E1-7988-AA4D-BB7A-DEABE83B566F}"/>
                  </a:ext>
                </a:extLst>
              </p:cNvPr>
              <p:cNvSpPr/>
              <p:nvPr/>
            </p:nvSpPr>
            <p:spPr>
              <a:xfrm>
                <a:off x="5430165" y="2665131"/>
                <a:ext cx="1347707" cy="4573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USA</a:t>
                </a:r>
              </a:p>
            </p:txBody>
          </p:sp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17BCBFA1-AB8A-0C40-ADB3-BF904DD87225}"/>
                  </a:ext>
                </a:extLst>
              </p:cNvPr>
              <p:cNvSpPr/>
              <p:nvPr/>
            </p:nvSpPr>
            <p:spPr>
              <a:xfrm>
                <a:off x="9291152" y="3997817"/>
                <a:ext cx="1630726" cy="50313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Hawaii</a:t>
                </a:r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BA1E6768-5F5F-374E-A3C5-D182E8AEEA98}"/>
                  </a:ext>
                </a:extLst>
              </p:cNvPr>
              <p:cNvSpPr/>
              <p:nvPr/>
            </p:nvSpPr>
            <p:spPr>
              <a:xfrm>
                <a:off x="4794132" y="5366879"/>
                <a:ext cx="1630726" cy="37801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Sasha  Obama</a:t>
                </a:r>
              </a:p>
            </p:txBody>
          </p:sp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74E8F190-F03D-8D48-94E8-0854044D9238}"/>
                  </a:ext>
                </a:extLst>
              </p:cNvPr>
              <p:cNvSpPr/>
              <p:nvPr/>
            </p:nvSpPr>
            <p:spPr>
              <a:xfrm>
                <a:off x="2555418" y="2982700"/>
                <a:ext cx="1482478" cy="4158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8/04/1961</a:t>
                </a: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25041CF-D789-4341-8044-FA28A21BA6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64235" y="3143453"/>
                <a:ext cx="368216" cy="10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9E2AD2D-5DA8-2644-968C-5DF9CD0724C2}"/>
                  </a:ext>
                </a:extLst>
              </p:cNvPr>
              <p:cNvCxnSpPr/>
              <p:nvPr/>
            </p:nvCxnSpPr>
            <p:spPr>
              <a:xfrm>
                <a:off x="10928600" y="4207017"/>
                <a:ext cx="558022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541F514-E8A1-A54F-BEEA-4EF26D23290E}"/>
                  </a:ext>
                </a:extLst>
              </p:cNvPr>
              <p:cNvCxnSpPr/>
              <p:nvPr/>
            </p:nvCxnSpPr>
            <p:spPr>
              <a:xfrm>
                <a:off x="6783221" y="2915626"/>
                <a:ext cx="346487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DA761F94-7F9E-B940-8D7F-855686D9664C}"/>
                  </a:ext>
                </a:extLst>
              </p:cNvPr>
              <p:cNvSpPr/>
              <p:nvPr/>
            </p:nvSpPr>
            <p:spPr>
              <a:xfrm>
                <a:off x="8295126" y="2922998"/>
                <a:ext cx="2387547" cy="50313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The audacity of hope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A4F427B1-41A0-F944-BF68-D2019A1E0842}"/>
                  </a:ext>
                </a:extLst>
              </p:cNvPr>
              <p:cNvSpPr/>
              <p:nvPr/>
            </p:nvSpPr>
            <p:spPr>
              <a:xfrm>
                <a:off x="7545348" y="5182397"/>
                <a:ext cx="1630726" cy="37801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Kenya</a:t>
                </a: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68D3C9FE-7A6C-8A43-88E6-E983A04DE038}"/>
                  </a:ext>
                </a:extLst>
              </p:cNvPr>
              <p:cNvSpPr/>
              <p:nvPr/>
            </p:nvSpPr>
            <p:spPr>
              <a:xfrm>
                <a:off x="1719289" y="4468937"/>
                <a:ext cx="1973179" cy="4573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Michelle Obama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6751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17591"/>
            <a:ext cx="12192000" cy="1325563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Approach: model</a:t>
            </a:r>
            <a:endParaRPr lang="en-US" sz="2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719A2F-751E-C74B-AABB-9907F7A2EDBC}"/>
              </a:ext>
            </a:extLst>
          </p:cNvPr>
          <p:cNvSpPr txBox="1"/>
          <p:nvPr/>
        </p:nvSpPr>
        <p:spPr>
          <a:xfrm>
            <a:off x="877869" y="1410767"/>
            <a:ext cx="30486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1. Entity detection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644E59-AD00-0744-AAA0-5A0A7B22AB49}"/>
              </a:ext>
            </a:extLst>
          </p:cNvPr>
          <p:cNvSpPr txBox="1"/>
          <p:nvPr/>
        </p:nvSpPr>
        <p:spPr>
          <a:xfrm>
            <a:off x="806153" y="3433501"/>
            <a:ext cx="33764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3. Relation classification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EA022-D6AD-EE46-BB25-73C5A03BAF69}"/>
              </a:ext>
            </a:extLst>
          </p:cNvPr>
          <p:cNvSpPr txBox="1"/>
          <p:nvPr/>
        </p:nvSpPr>
        <p:spPr>
          <a:xfrm>
            <a:off x="2865951" y="1772938"/>
            <a:ext cx="60491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Where was </a:t>
            </a:r>
            <a:r>
              <a:rPr lang="en-US" sz="2500" b="1" dirty="0"/>
              <a:t>Barack Obama </a:t>
            </a:r>
            <a:r>
              <a:rPr lang="en-US" sz="2500" dirty="0"/>
              <a:t>born?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807385-2625-4047-99A9-578B76DEB674}"/>
              </a:ext>
            </a:extLst>
          </p:cNvPr>
          <p:cNvSpPr txBox="1"/>
          <p:nvPr/>
        </p:nvSpPr>
        <p:spPr>
          <a:xfrm>
            <a:off x="850979" y="2316201"/>
            <a:ext cx="30486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2. Entity linking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1C8BB2-C324-E143-A69B-96E09C3A0588}"/>
              </a:ext>
            </a:extLst>
          </p:cNvPr>
          <p:cNvSpPr txBox="1"/>
          <p:nvPr/>
        </p:nvSpPr>
        <p:spPr>
          <a:xfrm>
            <a:off x="2839057" y="2823800"/>
            <a:ext cx="8475073" cy="535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Barack Obama</a:t>
            </a:r>
            <a:r>
              <a:rPr lang="en-US" sz="2500" b="1" dirty="0"/>
              <a:t>        fb:m.07f3jg, </a:t>
            </a:r>
            <a:r>
              <a:rPr lang="en-US" sz="2500" dirty="0"/>
              <a:t>fb:m.03hjy39, fb:m.040qyz ... </a:t>
            </a:r>
            <a:endParaRPr lang="en-US" sz="2500" dirty="0">
              <a:effectLst/>
            </a:endParaRPr>
          </a:p>
          <a:p>
            <a:pPr algn="ctr"/>
            <a:endParaRPr lang="en-US" sz="25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48B466-F79D-3242-BA48-B85A7C021FDB}"/>
              </a:ext>
            </a:extLst>
          </p:cNvPr>
          <p:cNvCxnSpPr/>
          <p:nvPr/>
        </p:nvCxnSpPr>
        <p:spPr>
          <a:xfrm>
            <a:off x="4846144" y="3078931"/>
            <a:ext cx="4626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18D900-DE12-8E40-ACBB-038F3697F38F}"/>
              </a:ext>
            </a:extLst>
          </p:cNvPr>
          <p:cNvSpPr txBox="1"/>
          <p:nvPr/>
        </p:nvSpPr>
        <p:spPr>
          <a:xfrm>
            <a:off x="1599562" y="3965394"/>
            <a:ext cx="10254838" cy="394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was </a:t>
            </a:r>
            <a:r>
              <a:rPr lang="en-US" sz="2400" dirty="0"/>
              <a:t>Barack Obama </a:t>
            </a:r>
            <a:r>
              <a:rPr lang="en-US" sz="2400" b="1" dirty="0"/>
              <a:t>born        place of birth, </a:t>
            </a:r>
            <a:r>
              <a:rPr lang="en-US" sz="2400" dirty="0"/>
              <a:t>place of death, Date of birth .. </a:t>
            </a:r>
            <a:endParaRPr lang="en-US" sz="2400" dirty="0">
              <a:effectLst/>
            </a:endParaRPr>
          </a:p>
          <a:p>
            <a:pPr algn="ctr"/>
            <a:endParaRPr lang="en-US" sz="25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14EDA2-263D-CC4E-B9AF-EC9C81953FF9}"/>
              </a:ext>
            </a:extLst>
          </p:cNvPr>
          <p:cNvCxnSpPr/>
          <p:nvPr/>
        </p:nvCxnSpPr>
        <p:spPr>
          <a:xfrm>
            <a:off x="5679862" y="4235373"/>
            <a:ext cx="4626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C5F79F-AE96-864B-8EC2-6ABD63F1A4A8}"/>
              </a:ext>
            </a:extLst>
          </p:cNvPr>
          <p:cNvSpPr txBox="1"/>
          <p:nvPr/>
        </p:nvSpPr>
        <p:spPr>
          <a:xfrm>
            <a:off x="850979" y="4643738"/>
            <a:ext cx="20297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4. End-to-end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1D68BC-E242-364A-9AE8-B42612116339}"/>
              </a:ext>
            </a:extLst>
          </p:cNvPr>
          <p:cNvSpPr txBox="1"/>
          <p:nvPr/>
        </p:nvSpPr>
        <p:spPr>
          <a:xfrm>
            <a:off x="1590601" y="5334737"/>
            <a:ext cx="10254838" cy="830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(fb:m.07f3jg, place of birth), </a:t>
            </a:r>
            <a:r>
              <a:rPr lang="en-US" sz="2400" dirty="0"/>
              <a:t>(fb:m.07f3jg, place of death), (fb:m.03hjy39, place of birth)….  </a:t>
            </a:r>
            <a:endParaRPr lang="en-US" sz="2400" dirty="0">
              <a:effectLst/>
            </a:endParaRPr>
          </a:p>
          <a:p>
            <a:pPr algn="ctr"/>
            <a:endParaRPr lang="en-US" sz="25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07B71B-A8D2-F241-8488-2E51759B0A0F}"/>
              </a:ext>
            </a:extLst>
          </p:cNvPr>
          <p:cNvGrpSpPr/>
          <p:nvPr/>
        </p:nvGrpSpPr>
        <p:grpSpPr>
          <a:xfrm>
            <a:off x="5644" y="772929"/>
            <a:ext cx="12195303" cy="6111627"/>
            <a:chOff x="5644" y="772929"/>
            <a:chExt cx="12195303" cy="611162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04D5D78-1E38-2147-8B09-07052F4616E1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714F32F-8D2C-874E-A978-974B8FECB376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3/29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176089-44CF-204A-B63A-83FF9834C202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7069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A68D-86AF-DA43-8918-C1C752A18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14610"/>
            <a:ext cx="9993923" cy="443449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17591"/>
            <a:ext cx="12192000" cy="1325563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</a:t>
            </a:r>
            <a:r>
              <a:rPr lang="en-US" sz="2700" dirty="0"/>
              <a:t>Outline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2AA444-B588-C645-93E1-771D5998D8EF}"/>
              </a:ext>
            </a:extLst>
          </p:cNvPr>
          <p:cNvGrpSpPr/>
          <p:nvPr/>
        </p:nvGrpSpPr>
        <p:grpSpPr>
          <a:xfrm>
            <a:off x="5644" y="772929"/>
            <a:ext cx="12195303" cy="6111627"/>
            <a:chOff x="5644" y="772929"/>
            <a:chExt cx="12195303" cy="61116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85FBAC-C16A-8243-BAB0-0C018F6DF264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A64297-8452-1A4E-A594-8B02A3F71E20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3/29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DC2ED2-1E51-5B42-B5AB-04CE86B36687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2011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6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C2B2-8F4A-774F-8B97-35C3DE80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FD7FEB8-C585-D84B-9F4F-E3FA80955FF8}"/>
              </a:ext>
            </a:extLst>
          </p:cNvPr>
          <p:cNvGrpSpPr/>
          <p:nvPr/>
        </p:nvGrpSpPr>
        <p:grpSpPr>
          <a:xfrm>
            <a:off x="858811" y="3024548"/>
            <a:ext cx="9316284" cy="12064"/>
            <a:chOff x="858811" y="3024548"/>
            <a:chExt cx="9316284" cy="1206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FEAD5F0-59E2-3942-AF41-8D849325F9B2}"/>
                </a:ext>
              </a:extLst>
            </p:cNvPr>
            <p:cNvCxnSpPr>
              <a:cxnSpLocks/>
            </p:cNvCxnSpPr>
            <p:nvPr/>
          </p:nvCxnSpPr>
          <p:spPr>
            <a:xfrm>
              <a:off x="903207" y="3024548"/>
              <a:ext cx="92718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ED5291-1C7C-FB4E-AFF6-990BEC62E21D}"/>
                </a:ext>
              </a:extLst>
            </p:cNvPr>
            <p:cNvCxnSpPr>
              <a:cxnSpLocks/>
            </p:cNvCxnSpPr>
            <p:nvPr/>
          </p:nvCxnSpPr>
          <p:spPr>
            <a:xfrm>
              <a:off x="858811" y="3036612"/>
              <a:ext cx="2954310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7638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6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F55BB1-C924-4C48-A7C5-EE91A5208C85}"/>
              </a:ext>
            </a:extLst>
          </p:cNvPr>
          <p:cNvSpPr/>
          <p:nvPr/>
        </p:nvSpPr>
        <p:spPr>
          <a:xfrm>
            <a:off x="0" y="-17591"/>
            <a:ext cx="12192000" cy="1325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6B7374-418D-4B44-B6E5-5C226CE2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48" y="2384795"/>
            <a:ext cx="11342077" cy="1800342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simple question?</a:t>
            </a:r>
            <a:b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require extraction of a single fact from knowledge base to be answered</a:t>
            </a:r>
          </a:p>
        </p:txBody>
      </p:sp>
    </p:spTree>
    <p:extLst>
      <p:ext uri="{BB962C8B-B14F-4D97-AF65-F5344CB8AC3E}">
        <p14:creationId xmlns:p14="http://schemas.microsoft.com/office/powerpoint/2010/main" val="3378319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17591"/>
            <a:ext cx="12192000" cy="1325563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</a:t>
            </a:r>
            <a:r>
              <a:rPr lang="en-US" sz="2700" dirty="0"/>
              <a:t>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B1FA6-0EFB-2B49-AC49-F7CA6CE32685}"/>
              </a:ext>
            </a:extLst>
          </p:cNvPr>
          <p:cNvSpPr txBox="1"/>
          <p:nvPr/>
        </p:nvSpPr>
        <p:spPr>
          <a:xfrm>
            <a:off x="2883880" y="2848700"/>
            <a:ext cx="6049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Where was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Barack Obama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born?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49811-505D-664B-8FE1-872008F90958}"/>
              </a:ext>
            </a:extLst>
          </p:cNvPr>
          <p:cNvSpPr txBox="1"/>
          <p:nvPr/>
        </p:nvSpPr>
        <p:spPr>
          <a:xfrm>
            <a:off x="3514491" y="3598972"/>
            <a:ext cx="1927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1 - relation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CD4A94-A0D5-6347-BC8B-15966679E067}"/>
              </a:ext>
            </a:extLst>
          </p:cNvPr>
          <p:cNvSpPr txBox="1"/>
          <p:nvPr/>
        </p:nvSpPr>
        <p:spPr>
          <a:xfrm>
            <a:off x="6181494" y="3610692"/>
            <a:ext cx="1927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1 - subject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9651E3-FAB1-4F4A-AD1F-B498E5A93AFD}"/>
              </a:ext>
            </a:extLst>
          </p:cNvPr>
          <p:cNvSpPr txBox="1"/>
          <p:nvPr/>
        </p:nvSpPr>
        <p:spPr>
          <a:xfrm>
            <a:off x="659915" y="2045662"/>
            <a:ext cx="1927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Question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3C22CF-EE7B-0443-9A31-9A489083B9A4}"/>
              </a:ext>
            </a:extLst>
          </p:cNvPr>
          <p:cNvGrpSpPr/>
          <p:nvPr/>
        </p:nvGrpSpPr>
        <p:grpSpPr>
          <a:xfrm>
            <a:off x="5644" y="772929"/>
            <a:ext cx="12195303" cy="6111627"/>
            <a:chOff x="5644" y="772929"/>
            <a:chExt cx="12195303" cy="61116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90BEF8-DD3C-F840-9F40-D039CA779BC6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5799B2-079A-234C-B6C4-A20BF3972C34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3/29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8FB4CD-6EAE-6146-A30C-2919291A765B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5694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17591"/>
            <a:ext cx="12192000" cy="1325563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</a:t>
            </a:r>
            <a:r>
              <a:rPr lang="en-US" sz="2700" dirty="0"/>
              <a:t>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B1FA6-0EFB-2B49-AC49-F7CA6CE32685}"/>
              </a:ext>
            </a:extLst>
          </p:cNvPr>
          <p:cNvSpPr txBox="1"/>
          <p:nvPr/>
        </p:nvSpPr>
        <p:spPr>
          <a:xfrm>
            <a:off x="2883880" y="3094890"/>
            <a:ext cx="6330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</a:t>
            </a:r>
            <a:r>
              <a:rPr lang="en-US" sz="2800" dirty="0">
                <a:solidFill>
                  <a:srgbClr val="0070C0"/>
                </a:solidFill>
              </a:rPr>
              <a:t>‘Barack Obama’;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‘Place of birth’</a:t>
            </a:r>
            <a:r>
              <a:rPr lang="en-US" sz="2800" dirty="0">
                <a:solidFill>
                  <a:srgbClr val="0070C0"/>
                </a:solidFill>
              </a:rPr>
              <a:t>; </a:t>
            </a:r>
            <a:r>
              <a:rPr lang="en-US" sz="2800" dirty="0"/>
              <a:t>’Hawaii’)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9651E3-FAB1-4F4A-AD1F-B498E5A93AFD}"/>
              </a:ext>
            </a:extLst>
          </p:cNvPr>
          <p:cNvSpPr txBox="1"/>
          <p:nvPr/>
        </p:nvSpPr>
        <p:spPr>
          <a:xfrm>
            <a:off x="659915" y="2045662"/>
            <a:ext cx="1927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Answer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6ED345-5719-3144-9875-81AD0B352EE6}"/>
              </a:ext>
            </a:extLst>
          </p:cNvPr>
          <p:cNvGrpSpPr/>
          <p:nvPr/>
        </p:nvGrpSpPr>
        <p:grpSpPr>
          <a:xfrm>
            <a:off x="5644" y="772929"/>
            <a:ext cx="12195303" cy="6111627"/>
            <a:chOff x="5644" y="772929"/>
            <a:chExt cx="12195303" cy="61116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BF9DCF-231E-3C47-B593-758768353649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542C56-06FC-584C-ABA3-BD802AD7FA97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3/29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9DEB02-403B-7E47-B520-7BDAC3D90466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826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6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C2B2-8F4A-774F-8B97-35C3DE80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FD7FEB8-C585-D84B-9F4F-E3FA80955FF8}"/>
              </a:ext>
            </a:extLst>
          </p:cNvPr>
          <p:cNvGrpSpPr/>
          <p:nvPr/>
        </p:nvGrpSpPr>
        <p:grpSpPr>
          <a:xfrm>
            <a:off x="836043" y="3024548"/>
            <a:ext cx="9339052" cy="12064"/>
            <a:chOff x="836043" y="3024548"/>
            <a:chExt cx="9339052" cy="1206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FEAD5F0-59E2-3942-AF41-8D849325F9B2}"/>
                </a:ext>
              </a:extLst>
            </p:cNvPr>
            <p:cNvCxnSpPr>
              <a:cxnSpLocks/>
            </p:cNvCxnSpPr>
            <p:nvPr/>
          </p:nvCxnSpPr>
          <p:spPr>
            <a:xfrm>
              <a:off x="903207" y="3024548"/>
              <a:ext cx="92718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ED5291-1C7C-FB4E-AFF6-990BEC62E21D}"/>
                </a:ext>
              </a:extLst>
            </p:cNvPr>
            <p:cNvCxnSpPr>
              <a:cxnSpLocks/>
            </p:cNvCxnSpPr>
            <p:nvPr/>
          </p:nvCxnSpPr>
          <p:spPr>
            <a:xfrm>
              <a:off x="836043" y="3036612"/>
              <a:ext cx="3932187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3564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17591"/>
            <a:ext cx="12192000" cy="1325563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</a:t>
            </a:r>
            <a:r>
              <a:rPr lang="en-US" sz="2700" dirty="0"/>
              <a:t>Why Simple questions?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471F01-9926-4841-8673-0A46A23CF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70" y="1825630"/>
            <a:ext cx="10415958" cy="38014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questions are common in web search, voice assistants,     chatbots etc.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Simple questions benchmark with 108, 442 questions.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questions benchmark is far from being solved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(76.4% state-of-the-art)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83F009-4609-3F4B-B1B8-F4471A0FAC39}"/>
              </a:ext>
            </a:extLst>
          </p:cNvPr>
          <p:cNvGrpSpPr/>
          <p:nvPr/>
        </p:nvGrpSpPr>
        <p:grpSpPr>
          <a:xfrm>
            <a:off x="5644" y="772929"/>
            <a:ext cx="12195303" cy="6111627"/>
            <a:chOff x="5644" y="772929"/>
            <a:chExt cx="12195303" cy="61116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8BA07B6-2FF3-0344-BEAF-1026E7B23551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C8F661-A699-1747-8313-2C6A36425A56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3/29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109BFD7-E993-A24B-8A55-3AC5954A5C08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8812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6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C2B2-8F4A-774F-8B97-35C3DE80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FD7FEB8-C585-D84B-9F4F-E3FA80955FF8}"/>
              </a:ext>
            </a:extLst>
          </p:cNvPr>
          <p:cNvGrpSpPr/>
          <p:nvPr/>
        </p:nvGrpSpPr>
        <p:grpSpPr>
          <a:xfrm>
            <a:off x="871392" y="3024548"/>
            <a:ext cx="9303703" cy="12066"/>
            <a:chOff x="871392" y="3024548"/>
            <a:chExt cx="9303703" cy="1206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FEAD5F0-59E2-3942-AF41-8D849325F9B2}"/>
                </a:ext>
              </a:extLst>
            </p:cNvPr>
            <p:cNvCxnSpPr>
              <a:cxnSpLocks/>
            </p:cNvCxnSpPr>
            <p:nvPr/>
          </p:nvCxnSpPr>
          <p:spPr>
            <a:xfrm>
              <a:off x="903207" y="3024548"/>
              <a:ext cx="92718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ED5291-1C7C-FB4E-AFF6-990BEC62E21D}"/>
                </a:ext>
              </a:extLst>
            </p:cNvPr>
            <p:cNvCxnSpPr>
              <a:cxnSpLocks/>
            </p:cNvCxnSpPr>
            <p:nvPr/>
          </p:nvCxnSpPr>
          <p:spPr>
            <a:xfrm>
              <a:off x="871392" y="3036614"/>
              <a:ext cx="4757947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654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A68D-86AF-DA43-8918-C1C752A18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14610"/>
            <a:ext cx="9993923" cy="443449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slide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Talk about growing of knowledge bases and Need to query data by non-technical people 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sparql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question answering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the task description slide artistic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network structure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future work in conclusion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17591"/>
            <a:ext cx="12192000" cy="1325563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</a:t>
            </a:r>
            <a:r>
              <a:rPr lang="en-US" sz="2700" dirty="0"/>
              <a:t>Discussion with Sensei</a:t>
            </a:r>
          </a:p>
        </p:txBody>
      </p:sp>
    </p:spTree>
    <p:extLst>
      <p:ext uri="{BB962C8B-B14F-4D97-AF65-F5344CB8AC3E}">
        <p14:creationId xmlns:p14="http://schemas.microsoft.com/office/powerpoint/2010/main" val="3548932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17591"/>
            <a:ext cx="12192000" cy="1325563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</a:t>
            </a:r>
            <a:r>
              <a:rPr lang="en-US" sz="2700" dirty="0"/>
              <a:t>Related work?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471F01-9926-4841-8673-0A46A23CF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105" y="1646340"/>
            <a:ext cx="10757647" cy="38014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networks (Bodes et al., 2015)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Character-level attention-based Encoder-Decoder (Golub &amp; He, 2016)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Attentive max-pooling (Yin et al., 2016)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Hierarchical word/char-level Encoder ( </a:t>
            </a:r>
            <a:r>
              <a:rPr 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Lukovinikov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al., 2017)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RNN (Ture and </a:t>
            </a:r>
            <a:r>
              <a:rPr 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Jojic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2017)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817B30-5FAA-5F41-9FDA-B6F5CDA52E9A}"/>
              </a:ext>
            </a:extLst>
          </p:cNvPr>
          <p:cNvGrpSpPr/>
          <p:nvPr/>
        </p:nvGrpSpPr>
        <p:grpSpPr>
          <a:xfrm>
            <a:off x="5644" y="772929"/>
            <a:ext cx="12195303" cy="6111627"/>
            <a:chOff x="5644" y="772929"/>
            <a:chExt cx="12195303" cy="61116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D77838-3166-2043-95F5-BD76B60FEFFC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5BB7DE-E591-514B-B6A3-6107C1B14BA8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3/29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E72911-B077-424E-B780-23EB5B646895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7784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17591"/>
            <a:ext cx="12192000" cy="1325563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</a:t>
            </a:r>
            <a:r>
              <a:rPr lang="en-US" sz="2700" dirty="0"/>
              <a:t>Motivation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471F01-9926-4841-8673-0A46A23CF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105" y="2248975"/>
            <a:ext cx="10757647" cy="1950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Examine simple and strong baseline that achieve reasonable performance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Examine necessity of model complexity</a:t>
            </a:r>
          </a:p>
          <a:p>
            <a:pPr>
              <a:lnSpc>
                <a:spcPct val="150000"/>
              </a:lnSpc>
            </a:pP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1CAD47-AD65-C34E-8F3D-7FD725D2F0C7}"/>
              </a:ext>
            </a:extLst>
          </p:cNvPr>
          <p:cNvGrpSpPr/>
          <p:nvPr/>
        </p:nvGrpSpPr>
        <p:grpSpPr>
          <a:xfrm>
            <a:off x="5644" y="772929"/>
            <a:ext cx="12195303" cy="6111627"/>
            <a:chOff x="5644" y="772929"/>
            <a:chExt cx="12195303" cy="61116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0A9D9C-6290-6E4A-9C99-A03135BDEA43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35BD12-2886-8845-A2A1-1954DFDB1142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3/29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65E4D5F-FF2E-3046-A40E-69D2F6C1D197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152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6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C2B2-8F4A-774F-8B97-35C3DE80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FD7FEB8-C585-D84B-9F4F-E3FA80955FF8}"/>
              </a:ext>
            </a:extLst>
          </p:cNvPr>
          <p:cNvGrpSpPr/>
          <p:nvPr/>
        </p:nvGrpSpPr>
        <p:grpSpPr>
          <a:xfrm>
            <a:off x="855905" y="3024548"/>
            <a:ext cx="9319190" cy="12068"/>
            <a:chOff x="855905" y="3024548"/>
            <a:chExt cx="9319190" cy="1206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FEAD5F0-59E2-3942-AF41-8D849325F9B2}"/>
                </a:ext>
              </a:extLst>
            </p:cNvPr>
            <p:cNvCxnSpPr>
              <a:cxnSpLocks/>
            </p:cNvCxnSpPr>
            <p:nvPr/>
          </p:nvCxnSpPr>
          <p:spPr>
            <a:xfrm>
              <a:off x="903207" y="3024548"/>
              <a:ext cx="92718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ED5291-1C7C-FB4E-AFF6-990BEC62E21D}"/>
                </a:ext>
              </a:extLst>
            </p:cNvPr>
            <p:cNvCxnSpPr>
              <a:cxnSpLocks/>
            </p:cNvCxnSpPr>
            <p:nvPr/>
          </p:nvCxnSpPr>
          <p:spPr>
            <a:xfrm>
              <a:off x="855905" y="3036616"/>
              <a:ext cx="5757116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6630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17591"/>
            <a:ext cx="12192000" cy="1325563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Approach: Task definition</a:t>
            </a:r>
            <a:endParaRPr lang="en-US" sz="2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37497E-46C7-4541-9420-46D13200E55D}"/>
                  </a:ext>
                </a:extLst>
              </p:cNvPr>
              <p:cNvSpPr txBox="1"/>
              <p:nvPr/>
            </p:nvSpPr>
            <p:spPr>
              <a:xfrm>
                <a:off x="4038898" y="3277383"/>
                <a:ext cx="2702571" cy="384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500" i="1" dirty="0">
                    <a:latin typeface="Times" pitchFamily="2" charset="0"/>
                  </a:rPr>
                  <a:t>G</a:t>
                </a:r>
                <a:r>
                  <a:rPr lang="en-US" sz="2500" dirty="0"/>
                  <a:t> </a:t>
                </a:r>
                <a14:m>
                  <m:oMath xmlns:m="http://schemas.openxmlformats.org/officeDocument/2006/math">
                    <m:r>
                      <a:rPr lang="en-US" sz="25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5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𝑃𝑖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𝑂𝑖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37497E-46C7-4541-9420-46D13200E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898" y="3277383"/>
                <a:ext cx="2702571" cy="384721"/>
              </a:xfrm>
              <a:prstGeom prst="rect">
                <a:avLst/>
              </a:prstGeom>
              <a:blipFill>
                <a:blip r:embed="rId3"/>
                <a:stretch>
                  <a:fillRect l="-7009" t="-22581" b="-48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F57370D-FA07-224A-A751-433B11913DB4}"/>
              </a:ext>
            </a:extLst>
          </p:cNvPr>
          <p:cNvSpPr txBox="1"/>
          <p:nvPr/>
        </p:nvSpPr>
        <p:spPr>
          <a:xfrm>
            <a:off x="8462685" y="2757437"/>
            <a:ext cx="29583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G: Knowledge base</a:t>
            </a:r>
          </a:p>
          <a:p>
            <a:r>
              <a:rPr lang="en-US" sz="2500" dirty="0"/>
              <a:t>S: Subject</a:t>
            </a:r>
          </a:p>
          <a:p>
            <a:r>
              <a:rPr lang="en-US" sz="2500" dirty="0"/>
              <a:t>P: Predicate</a:t>
            </a:r>
          </a:p>
          <a:p>
            <a:r>
              <a:rPr lang="en-US" sz="2500" dirty="0"/>
              <a:t>O: Object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F94C2A-6933-E042-A74A-E864DA961264}"/>
              </a:ext>
            </a:extLst>
          </p:cNvPr>
          <p:cNvCxnSpPr/>
          <p:nvPr/>
        </p:nvCxnSpPr>
        <p:spPr>
          <a:xfrm>
            <a:off x="7602068" y="2811224"/>
            <a:ext cx="0" cy="1420123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B372E0-FFE4-EA43-8273-3E29E61DB4C6}"/>
                  </a:ext>
                </a:extLst>
              </p:cNvPr>
              <p:cNvSpPr txBox="1"/>
              <p:nvPr/>
            </p:nvSpPr>
            <p:spPr>
              <a:xfrm>
                <a:off x="3902324" y="1834062"/>
                <a:ext cx="3020550" cy="384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500" i="1" dirty="0">
                    <a:latin typeface="Times" pitchFamily="2" charset="0"/>
                    <a:cs typeface="Arial" panose="020B0604020202020204" pitchFamily="34" charset="0"/>
                  </a:rPr>
                  <a:t>q</a:t>
                </a:r>
                <a:r>
                  <a:rPr lang="en-US" sz="2500" dirty="0"/>
                  <a:t>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5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5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, …….,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5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B372E0-FFE4-EA43-8273-3E29E61DB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324" y="1834062"/>
                <a:ext cx="3020550" cy="384721"/>
              </a:xfrm>
              <a:prstGeom prst="rect">
                <a:avLst/>
              </a:prstGeom>
              <a:blipFill>
                <a:blip r:embed="rId4"/>
                <a:stretch>
                  <a:fillRect l="-6276" t="-25806" b="-4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01AED15-F7B4-9544-8693-A7FD31F49E5D}"/>
              </a:ext>
            </a:extLst>
          </p:cNvPr>
          <p:cNvSpPr txBox="1"/>
          <p:nvPr/>
        </p:nvSpPr>
        <p:spPr>
          <a:xfrm>
            <a:off x="591676" y="1798204"/>
            <a:ext cx="2927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Natural language question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07A5AE-3ECA-3F44-B65C-4C4D94D0731E}"/>
              </a:ext>
            </a:extLst>
          </p:cNvPr>
          <p:cNvSpPr txBox="1"/>
          <p:nvPr/>
        </p:nvSpPr>
        <p:spPr>
          <a:xfrm>
            <a:off x="618573" y="5034462"/>
            <a:ext cx="631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Task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17D082-42AC-1748-8C3D-E26785B8ED78}"/>
              </a:ext>
            </a:extLst>
          </p:cNvPr>
          <p:cNvSpPr/>
          <p:nvPr/>
        </p:nvSpPr>
        <p:spPr>
          <a:xfrm>
            <a:off x="3915503" y="4959312"/>
            <a:ext cx="259286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Times" pitchFamily="2" charset="0"/>
              </a:rPr>
              <a:t>(</a:t>
            </a:r>
            <a:r>
              <a:rPr lang="en-US" sz="2500" i="1" dirty="0">
                <a:latin typeface="Times" pitchFamily="2" charset="0"/>
              </a:rPr>
              <a:t>ˆ</a:t>
            </a:r>
            <a:r>
              <a:rPr lang="en-US" sz="2500" i="1" dirty="0" err="1">
                <a:latin typeface="Times" pitchFamily="2" charset="0"/>
              </a:rPr>
              <a:t>s,ˆp</a:t>
            </a:r>
            <a:r>
              <a:rPr lang="en-US" sz="2500" i="1" dirty="0">
                <a:latin typeface="Times" pitchFamily="2" charset="0"/>
              </a:rPr>
              <a:t>, oˆ</a:t>
            </a:r>
            <a:r>
              <a:rPr lang="en-US" sz="2500" dirty="0">
                <a:latin typeface="Times" pitchFamily="2" charset="0"/>
              </a:rPr>
              <a:t>) ∈ </a:t>
            </a:r>
            <a:r>
              <a:rPr lang="en-US" sz="2500" i="1" dirty="0">
                <a:latin typeface="Times" pitchFamily="2" charset="0"/>
              </a:rPr>
              <a:t>G</a:t>
            </a:r>
            <a:r>
              <a:rPr lang="en-US" sz="2500" dirty="0">
                <a:latin typeface="Times" pitchFamily="2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3F870E-247D-624B-8658-BB6233CFC408}"/>
              </a:ext>
            </a:extLst>
          </p:cNvPr>
          <p:cNvSpPr txBox="1"/>
          <p:nvPr/>
        </p:nvSpPr>
        <p:spPr>
          <a:xfrm>
            <a:off x="582712" y="3241516"/>
            <a:ext cx="3049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Structured Knowledge Base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033415-7085-D043-971F-85ADE5705B4D}"/>
              </a:ext>
            </a:extLst>
          </p:cNvPr>
          <p:cNvSpPr txBox="1"/>
          <p:nvPr/>
        </p:nvSpPr>
        <p:spPr>
          <a:xfrm>
            <a:off x="8471653" y="1583060"/>
            <a:ext cx="29583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q: question</a:t>
            </a:r>
          </a:p>
          <a:p>
            <a:r>
              <a:rPr lang="en-US" sz="2500" dirty="0"/>
              <a:t>w: word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731C24-42F2-5748-9E9E-8BF7E3BBFF56}"/>
              </a:ext>
            </a:extLst>
          </p:cNvPr>
          <p:cNvCxnSpPr/>
          <p:nvPr/>
        </p:nvCxnSpPr>
        <p:spPr>
          <a:xfrm>
            <a:off x="7593107" y="1623379"/>
            <a:ext cx="0" cy="801623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CA13467-1CB4-044D-80CD-C88D4FF76E82}"/>
              </a:ext>
            </a:extLst>
          </p:cNvPr>
          <p:cNvSpPr txBox="1"/>
          <p:nvPr/>
        </p:nvSpPr>
        <p:spPr>
          <a:xfrm>
            <a:off x="8453724" y="4344187"/>
            <a:ext cx="32721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500" dirty="0"/>
          </a:p>
          <a:p>
            <a:r>
              <a:rPr lang="en-US" sz="2500" i="1" dirty="0">
                <a:latin typeface="Times" pitchFamily="2" charset="0"/>
              </a:rPr>
              <a:t>ˆs </a:t>
            </a:r>
            <a:r>
              <a:rPr lang="en-US" sz="2500" dirty="0"/>
              <a:t>: candidate subject</a:t>
            </a:r>
          </a:p>
          <a:p>
            <a:r>
              <a:rPr lang="en-US" sz="2500" i="1" dirty="0">
                <a:latin typeface="Times" pitchFamily="2" charset="0"/>
              </a:rPr>
              <a:t>ˆp</a:t>
            </a:r>
            <a:r>
              <a:rPr lang="en-US" sz="2500" dirty="0"/>
              <a:t>: candidate predicate</a:t>
            </a:r>
          </a:p>
          <a:p>
            <a:r>
              <a:rPr lang="en-US" sz="2500" i="1" dirty="0">
                <a:latin typeface="Times" pitchFamily="2" charset="0"/>
              </a:rPr>
              <a:t>oˆ</a:t>
            </a:r>
            <a:r>
              <a:rPr lang="en-US" sz="2500" dirty="0"/>
              <a:t>: candidate object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6648EA-D6E3-044A-8F9D-1F4268FE100A}"/>
              </a:ext>
            </a:extLst>
          </p:cNvPr>
          <p:cNvCxnSpPr/>
          <p:nvPr/>
        </p:nvCxnSpPr>
        <p:spPr>
          <a:xfrm>
            <a:off x="7593107" y="4718420"/>
            <a:ext cx="0" cy="117365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449B9B0-81B6-6C41-A7AC-5361D4F97AF1}"/>
              </a:ext>
            </a:extLst>
          </p:cNvPr>
          <p:cNvSpPr/>
          <p:nvPr/>
        </p:nvSpPr>
        <p:spPr>
          <a:xfrm>
            <a:off x="3908605" y="3944473"/>
            <a:ext cx="591671" cy="5558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DA4C81F-1881-7246-A862-D1D5CA7331B2}"/>
              </a:ext>
            </a:extLst>
          </p:cNvPr>
          <p:cNvSpPr/>
          <p:nvPr/>
        </p:nvSpPr>
        <p:spPr>
          <a:xfrm>
            <a:off x="5853944" y="3935512"/>
            <a:ext cx="591671" cy="5558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79EE07-8C6B-E840-9AC5-9893E196C89B}"/>
              </a:ext>
            </a:extLst>
          </p:cNvPr>
          <p:cNvSpPr txBox="1"/>
          <p:nvPr/>
        </p:nvSpPr>
        <p:spPr>
          <a:xfrm>
            <a:off x="5038167" y="390598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3B83158-7B92-214C-B1E3-9ABAA0DAD61E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 flipV="1">
            <a:off x="4500276" y="4213418"/>
            <a:ext cx="1353668" cy="8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29981A-764A-064A-B0AA-26C56E8DBE3F}"/>
              </a:ext>
            </a:extLst>
          </p:cNvPr>
          <p:cNvGrpSpPr/>
          <p:nvPr/>
        </p:nvGrpSpPr>
        <p:grpSpPr>
          <a:xfrm>
            <a:off x="5644" y="772929"/>
            <a:ext cx="12195303" cy="6111627"/>
            <a:chOff x="5644" y="772929"/>
            <a:chExt cx="12195303" cy="611162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6247C9-553E-4346-979C-D750FEE69A27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A67B5DB-56F5-E141-85AB-BF4B3D37C15D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3/29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F745C23-9B8B-B946-8DA0-97DBC3F94A33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83689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17591"/>
            <a:ext cx="12192000" cy="1325563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Approach: model</a:t>
            </a:r>
            <a:endParaRPr lang="en-US" sz="2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719A2F-751E-C74B-AABB-9907F7A2EDBC}"/>
              </a:ext>
            </a:extLst>
          </p:cNvPr>
          <p:cNvSpPr txBox="1"/>
          <p:nvPr/>
        </p:nvSpPr>
        <p:spPr>
          <a:xfrm>
            <a:off x="877869" y="1410767"/>
            <a:ext cx="30486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1. Entity detection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644E59-AD00-0744-AAA0-5A0A7B22AB49}"/>
              </a:ext>
            </a:extLst>
          </p:cNvPr>
          <p:cNvSpPr txBox="1"/>
          <p:nvPr/>
        </p:nvSpPr>
        <p:spPr>
          <a:xfrm>
            <a:off x="806153" y="3433501"/>
            <a:ext cx="33764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3. Relation classification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EA022-D6AD-EE46-BB25-73C5A03BAF69}"/>
              </a:ext>
            </a:extLst>
          </p:cNvPr>
          <p:cNvSpPr txBox="1"/>
          <p:nvPr/>
        </p:nvSpPr>
        <p:spPr>
          <a:xfrm>
            <a:off x="2865951" y="1772938"/>
            <a:ext cx="60491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Where was </a:t>
            </a:r>
            <a:r>
              <a:rPr lang="en-US" sz="2500" b="1" dirty="0"/>
              <a:t>Barack Obama </a:t>
            </a:r>
            <a:r>
              <a:rPr lang="en-US" sz="2500" dirty="0"/>
              <a:t>born?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807385-2625-4047-99A9-578B76DEB674}"/>
              </a:ext>
            </a:extLst>
          </p:cNvPr>
          <p:cNvSpPr txBox="1"/>
          <p:nvPr/>
        </p:nvSpPr>
        <p:spPr>
          <a:xfrm>
            <a:off x="850979" y="2316201"/>
            <a:ext cx="30486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2. Entity linking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1C8BB2-C324-E143-A69B-96E09C3A0588}"/>
              </a:ext>
            </a:extLst>
          </p:cNvPr>
          <p:cNvSpPr txBox="1"/>
          <p:nvPr/>
        </p:nvSpPr>
        <p:spPr>
          <a:xfrm>
            <a:off x="2839057" y="2823800"/>
            <a:ext cx="8475073" cy="535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Barack Obama</a:t>
            </a:r>
            <a:r>
              <a:rPr lang="en-US" sz="2500" b="1" dirty="0"/>
              <a:t>        fb:m.07f3jg, </a:t>
            </a:r>
            <a:r>
              <a:rPr lang="en-US" sz="2500" dirty="0"/>
              <a:t>fb:m.03hjy39, fb:m.040qyz ... </a:t>
            </a:r>
            <a:endParaRPr lang="en-US" sz="2500" dirty="0">
              <a:effectLst/>
            </a:endParaRPr>
          </a:p>
          <a:p>
            <a:pPr algn="ctr"/>
            <a:endParaRPr lang="en-US" sz="25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48B466-F79D-3242-BA48-B85A7C021FDB}"/>
              </a:ext>
            </a:extLst>
          </p:cNvPr>
          <p:cNvCxnSpPr/>
          <p:nvPr/>
        </p:nvCxnSpPr>
        <p:spPr>
          <a:xfrm>
            <a:off x="4846144" y="3078931"/>
            <a:ext cx="4626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18D900-DE12-8E40-ACBB-038F3697F38F}"/>
              </a:ext>
            </a:extLst>
          </p:cNvPr>
          <p:cNvSpPr txBox="1"/>
          <p:nvPr/>
        </p:nvSpPr>
        <p:spPr>
          <a:xfrm>
            <a:off x="1599562" y="3965394"/>
            <a:ext cx="10254838" cy="394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was </a:t>
            </a:r>
            <a:r>
              <a:rPr lang="en-US" sz="2400" dirty="0"/>
              <a:t>Barack Obama </a:t>
            </a:r>
            <a:r>
              <a:rPr lang="en-US" sz="2400" b="1" dirty="0"/>
              <a:t>born        place of birth, </a:t>
            </a:r>
            <a:r>
              <a:rPr lang="en-US" sz="2400" dirty="0"/>
              <a:t>place of death, Date of birth .. </a:t>
            </a:r>
            <a:endParaRPr lang="en-US" sz="2400" dirty="0">
              <a:effectLst/>
            </a:endParaRPr>
          </a:p>
          <a:p>
            <a:pPr algn="ctr"/>
            <a:endParaRPr lang="en-US" sz="25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14EDA2-263D-CC4E-B9AF-EC9C81953FF9}"/>
              </a:ext>
            </a:extLst>
          </p:cNvPr>
          <p:cNvCxnSpPr/>
          <p:nvPr/>
        </p:nvCxnSpPr>
        <p:spPr>
          <a:xfrm>
            <a:off x="5679862" y="4235373"/>
            <a:ext cx="4626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C5F79F-AE96-864B-8EC2-6ABD63F1A4A8}"/>
              </a:ext>
            </a:extLst>
          </p:cNvPr>
          <p:cNvSpPr txBox="1"/>
          <p:nvPr/>
        </p:nvSpPr>
        <p:spPr>
          <a:xfrm>
            <a:off x="850979" y="4643738"/>
            <a:ext cx="20297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4. End-to-end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1D68BC-E242-364A-9AE8-B42612116339}"/>
              </a:ext>
            </a:extLst>
          </p:cNvPr>
          <p:cNvSpPr txBox="1"/>
          <p:nvPr/>
        </p:nvSpPr>
        <p:spPr>
          <a:xfrm>
            <a:off x="1590601" y="5334737"/>
            <a:ext cx="10254838" cy="830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(fb:m.07f3jg, place of birth), </a:t>
            </a:r>
            <a:r>
              <a:rPr lang="en-US" sz="2400" dirty="0"/>
              <a:t>(fb:m.07f3jg, place of death), (fb:m.03hjy39, place of birth)….  </a:t>
            </a:r>
            <a:endParaRPr lang="en-US" sz="2400" dirty="0">
              <a:effectLst/>
            </a:endParaRPr>
          </a:p>
          <a:p>
            <a:pPr algn="ctr"/>
            <a:endParaRPr lang="en-US" sz="25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07B71B-A8D2-F241-8488-2E51759B0A0F}"/>
              </a:ext>
            </a:extLst>
          </p:cNvPr>
          <p:cNvGrpSpPr/>
          <p:nvPr/>
        </p:nvGrpSpPr>
        <p:grpSpPr>
          <a:xfrm>
            <a:off x="5644" y="772929"/>
            <a:ext cx="12195303" cy="6111627"/>
            <a:chOff x="5644" y="772929"/>
            <a:chExt cx="12195303" cy="611162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04D5D78-1E38-2147-8B09-07052F4616E1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714F32F-8D2C-874E-A978-974B8FECB376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3/29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176089-44CF-204A-B63A-83FF9834C202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16231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17591"/>
            <a:ext cx="12192000" cy="1325563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Approach: Entity detection</a:t>
            </a:r>
            <a:endParaRPr lang="en-US" sz="27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46B203-F54B-2E4B-8845-7A5018032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270" y="1571038"/>
            <a:ext cx="8327300" cy="468410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2719A2F-751E-C74B-AABB-9907F7A2EDBC}"/>
              </a:ext>
            </a:extLst>
          </p:cNvPr>
          <p:cNvSpPr txBox="1"/>
          <p:nvPr/>
        </p:nvSpPr>
        <p:spPr>
          <a:xfrm>
            <a:off x="914407" y="1636841"/>
            <a:ext cx="1903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Entity detection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6ADFAC-884B-8C43-B65E-E09AA64D9134}"/>
              </a:ext>
            </a:extLst>
          </p:cNvPr>
          <p:cNvSpPr txBox="1"/>
          <p:nvPr/>
        </p:nvSpPr>
        <p:spPr>
          <a:xfrm>
            <a:off x="923373" y="2309192"/>
            <a:ext cx="952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BiLSTM</a:t>
            </a:r>
            <a:endParaRPr lang="en-US" sz="2000" dirty="0"/>
          </a:p>
          <a:p>
            <a:r>
              <a:rPr lang="en-US" sz="2000" dirty="0" err="1"/>
              <a:t>BiGRU</a:t>
            </a:r>
            <a:endParaRPr lang="en-US" sz="2000" dirty="0"/>
          </a:p>
          <a:p>
            <a:r>
              <a:rPr lang="en-US" sz="2000" dirty="0"/>
              <a:t>CRF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C143D4-2E42-044B-9384-621F0DD26539}"/>
              </a:ext>
            </a:extLst>
          </p:cNvPr>
          <p:cNvGrpSpPr/>
          <p:nvPr/>
        </p:nvGrpSpPr>
        <p:grpSpPr>
          <a:xfrm>
            <a:off x="5644" y="772929"/>
            <a:ext cx="12195303" cy="6111627"/>
            <a:chOff x="5644" y="772929"/>
            <a:chExt cx="12195303" cy="61116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D05A1D-7D9C-EC41-B0EB-79D4127A4F5D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FCED2D-760C-3A46-B1DC-C7A62378BB2A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3/29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C151001-48CC-AF41-8BB0-98FB2A815541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2140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17591"/>
            <a:ext cx="12192000" cy="1325563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Approach: Relation classification</a:t>
            </a:r>
            <a:endParaRPr lang="en-US" sz="27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C4E4F6-C967-F246-B695-D85737CBF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683" y="1535177"/>
            <a:ext cx="8327300" cy="468410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2644E59-AD00-0744-AAA0-5A0A7B22AB49}"/>
              </a:ext>
            </a:extLst>
          </p:cNvPr>
          <p:cNvSpPr txBox="1"/>
          <p:nvPr/>
        </p:nvSpPr>
        <p:spPr>
          <a:xfrm>
            <a:off x="726140" y="1574069"/>
            <a:ext cx="2492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Relation classification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70A285-E37D-7846-8F06-4616B0F8F111}"/>
              </a:ext>
            </a:extLst>
          </p:cNvPr>
          <p:cNvSpPr txBox="1"/>
          <p:nvPr/>
        </p:nvSpPr>
        <p:spPr>
          <a:xfrm>
            <a:off x="923373" y="2309192"/>
            <a:ext cx="952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BiLSTM</a:t>
            </a:r>
            <a:endParaRPr lang="en-US" sz="2000" dirty="0"/>
          </a:p>
          <a:p>
            <a:r>
              <a:rPr lang="en-US" sz="2000" dirty="0" err="1"/>
              <a:t>BiGRU</a:t>
            </a:r>
            <a:endParaRPr lang="en-US" sz="2000" dirty="0"/>
          </a:p>
          <a:p>
            <a:r>
              <a:rPr lang="en-US" sz="2000" dirty="0"/>
              <a:t>CNN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4507A9-D51C-BB4A-BC06-FD5249A5529A}"/>
              </a:ext>
            </a:extLst>
          </p:cNvPr>
          <p:cNvGrpSpPr/>
          <p:nvPr/>
        </p:nvGrpSpPr>
        <p:grpSpPr>
          <a:xfrm>
            <a:off x="5644" y="772929"/>
            <a:ext cx="12195303" cy="6111627"/>
            <a:chOff x="5644" y="772929"/>
            <a:chExt cx="12195303" cy="611162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E8203E3-3B65-2543-A4AD-ED8A487B8B1D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22272C-80A9-C943-A24C-907165B67990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3/29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15F264-0FEE-184B-9BA7-1584BB283753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5457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17591"/>
            <a:ext cx="12192000" cy="1325563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Approach: Details</a:t>
            </a:r>
            <a:endParaRPr lang="en-US" sz="2700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53755D2-804E-A241-B00F-C0716C88C601}"/>
              </a:ext>
            </a:extLst>
          </p:cNvPr>
          <p:cNvGrpSpPr/>
          <p:nvPr/>
        </p:nvGrpSpPr>
        <p:grpSpPr>
          <a:xfrm>
            <a:off x="286875" y="2675964"/>
            <a:ext cx="4659427" cy="1570617"/>
            <a:chOff x="286875" y="2675964"/>
            <a:chExt cx="4659427" cy="15706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3CE38A-D1B8-4F41-A90F-7653BBC44D95}"/>
                </a:ext>
              </a:extLst>
            </p:cNvPr>
            <p:cNvSpPr/>
            <p:nvPr/>
          </p:nvSpPr>
          <p:spPr>
            <a:xfrm>
              <a:off x="1706432" y="2675964"/>
              <a:ext cx="1410148" cy="623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Entity detection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87981E-53E8-5B49-981F-E1BD27FBA6E8}"/>
                </a:ext>
              </a:extLst>
            </p:cNvPr>
            <p:cNvSpPr/>
            <p:nvPr/>
          </p:nvSpPr>
          <p:spPr>
            <a:xfrm>
              <a:off x="1697471" y="3473819"/>
              <a:ext cx="1410148" cy="623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Relation classification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F9FA61-7389-1749-963F-6AC941310AFB}"/>
                </a:ext>
              </a:extLst>
            </p:cNvPr>
            <p:cNvSpPr txBox="1"/>
            <p:nvPr/>
          </p:nvSpPr>
          <p:spPr>
            <a:xfrm>
              <a:off x="286875" y="3178755"/>
              <a:ext cx="11339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Question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45E66E4-0DCB-914B-8038-A5952A422BEC}"/>
                </a:ext>
              </a:extLst>
            </p:cNvPr>
            <p:cNvSpPr/>
            <p:nvPr/>
          </p:nvSpPr>
          <p:spPr>
            <a:xfrm>
              <a:off x="3508330" y="3079370"/>
              <a:ext cx="1410148" cy="623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Entity: </a:t>
              </a:r>
              <a:r>
                <a:rPr lang="en-US" i="1" dirty="0"/>
                <a:t>c</a:t>
              </a:r>
              <a:r>
                <a:rPr lang="en-US" dirty="0"/>
                <a:t> Relation: </a:t>
              </a:r>
              <a:r>
                <a:rPr lang="en-US" i="1" dirty="0"/>
                <a:t>r</a:t>
              </a:r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B647CEA6-2DE4-2D4A-8396-046F0BB217CB}"/>
                </a:ext>
              </a:extLst>
            </p:cNvPr>
            <p:cNvCxnSpPr>
              <a:cxnSpLocks/>
              <a:stCxn id="11" idx="2"/>
              <a:endCxn id="10" idx="1"/>
            </p:cNvCxnSpPr>
            <p:nvPr/>
          </p:nvCxnSpPr>
          <p:spPr>
            <a:xfrm rot="16200000" flipH="1">
              <a:off x="1172425" y="3260297"/>
              <a:ext cx="206478" cy="84361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5B9EDE05-9F44-BD45-BE53-FBDF4600FD6F}"/>
                </a:ext>
              </a:extLst>
            </p:cNvPr>
            <p:cNvCxnSpPr>
              <a:cxnSpLocks/>
              <a:stCxn id="11" idx="0"/>
              <a:endCxn id="5" idx="1"/>
            </p:cNvCxnSpPr>
            <p:nvPr/>
          </p:nvCxnSpPr>
          <p:spPr>
            <a:xfrm rot="5400000" flipH="1" flipV="1">
              <a:off x="1184512" y="2656835"/>
              <a:ext cx="191267" cy="8525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BD09A31C-8081-594B-967F-A1B4D0F7870C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3116580" y="2987488"/>
              <a:ext cx="391750" cy="3115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967ED98D-1BE6-EF42-8A44-5CC8A662EE61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3107619" y="3473819"/>
              <a:ext cx="400711" cy="31152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0EAD7C-2134-1645-B5B0-AF393832691B}"/>
                </a:ext>
              </a:extLst>
            </p:cNvPr>
            <p:cNvSpPr txBox="1"/>
            <p:nvPr/>
          </p:nvSpPr>
          <p:spPr>
            <a:xfrm>
              <a:off x="3594842" y="3661551"/>
              <a:ext cx="1351460" cy="5850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Structured </a:t>
              </a:r>
            </a:p>
            <a:p>
              <a:pPr algn="ctr"/>
              <a:r>
                <a:rPr lang="en-US" sz="2000" dirty="0"/>
                <a:t>query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C29BDE5-3E36-8846-8C27-FD17455B2B92}"/>
              </a:ext>
            </a:extLst>
          </p:cNvPr>
          <p:cNvGrpSpPr/>
          <p:nvPr/>
        </p:nvGrpSpPr>
        <p:grpSpPr>
          <a:xfrm>
            <a:off x="568819" y="4272468"/>
            <a:ext cx="10303805" cy="1844494"/>
            <a:chOff x="568819" y="4272468"/>
            <a:chExt cx="10303805" cy="1844494"/>
          </a:xfrm>
        </p:grpSpPr>
        <p:sp>
          <p:nvSpPr>
            <p:cNvPr id="20" name="Can 19">
              <a:extLst>
                <a:ext uri="{FF2B5EF4-FFF2-40B4-BE49-F238E27FC236}">
                  <a16:creationId xmlns:a16="http://schemas.microsoft.com/office/drawing/2014/main" id="{5C1B8327-A50D-7142-AD54-ABFCBE352E99}"/>
                </a:ext>
              </a:extLst>
            </p:cNvPr>
            <p:cNvSpPr/>
            <p:nvPr/>
          </p:nvSpPr>
          <p:spPr>
            <a:xfrm>
              <a:off x="739141" y="4842022"/>
              <a:ext cx="1240267" cy="77096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Knowledge Base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038C2CA-837F-314C-B4E7-C8E668A56091}"/>
                </a:ext>
              </a:extLst>
            </p:cNvPr>
            <p:cNvSpPr txBox="1"/>
            <p:nvPr/>
          </p:nvSpPr>
          <p:spPr>
            <a:xfrm>
              <a:off x="568819" y="5716852"/>
              <a:ext cx="1683281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Subj</a:t>
              </a:r>
              <a:r>
                <a:rPr lang="en-US" sz="2000" dirty="0"/>
                <a:t>| </a:t>
              </a:r>
              <a:r>
                <a:rPr lang="en-US" sz="2000" i="1" dirty="0" err="1"/>
                <a:t>rel</a:t>
              </a:r>
              <a:r>
                <a:rPr lang="en-US" sz="2000" dirty="0"/>
                <a:t> |</a:t>
              </a:r>
              <a:r>
                <a:rPr lang="en-US" sz="2000" i="1" dirty="0"/>
                <a:t> </a:t>
              </a:r>
              <a:r>
                <a:rPr lang="en-US" sz="2000" i="1" dirty="0" err="1"/>
                <a:t>Obj</a:t>
              </a:r>
              <a:endParaRPr lang="en-US" sz="2000" i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CE7AC0D-0027-1C43-BF82-B9BA0EBB02BB}"/>
                </a:ext>
              </a:extLst>
            </p:cNvPr>
            <p:cNvCxnSpPr>
              <a:cxnSpLocks/>
            </p:cNvCxnSpPr>
            <p:nvPr/>
          </p:nvCxnSpPr>
          <p:spPr>
            <a:xfrm>
              <a:off x="1991463" y="5299221"/>
              <a:ext cx="7062031" cy="99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1F0077F-3811-F24C-9FC4-CE062831437D}"/>
                </a:ext>
              </a:extLst>
            </p:cNvPr>
            <p:cNvSpPr/>
            <p:nvPr/>
          </p:nvSpPr>
          <p:spPr>
            <a:xfrm>
              <a:off x="5490438" y="4465510"/>
              <a:ext cx="2061883" cy="6474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Inverted Index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B7A5595-EFF3-4B44-88E0-272EA188C467}"/>
                </a:ext>
              </a:extLst>
            </p:cNvPr>
            <p:cNvSpPr/>
            <p:nvPr/>
          </p:nvSpPr>
          <p:spPr>
            <a:xfrm>
              <a:off x="7906414" y="4474478"/>
              <a:ext cx="2268071" cy="6474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Reachability Index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1D32C64-78B4-F04E-AD94-A60D5031E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4354" y="5110967"/>
              <a:ext cx="0" cy="2150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8527ED-97BB-EC4F-A185-52C3344AF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1488" y="5110967"/>
              <a:ext cx="0" cy="188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842AA97-AC2C-1A43-A1A0-860E79CDE936}"/>
                </a:ext>
              </a:extLst>
            </p:cNvPr>
            <p:cNvSpPr txBox="1"/>
            <p:nvPr/>
          </p:nvSpPr>
          <p:spPr>
            <a:xfrm>
              <a:off x="4984375" y="4272468"/>
              <a:ext cx="59663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err="1">
                  <a:latin typeface="Times" pitchFamily="2" charset="0"/>
                </a:rPr>
                <a:t>I</a:t>
              </a:r>
              <a:r>
                <a:rPr lang="en-US" sz="2800" i="1" baseline="-25000" dirty="0" err="1">
                  <a:latin typeface="Times" pitchFamily="2" charset="0"/>
                </a:rPr>
                <a:t>inv</a:t>
              </a:r>
              <a:endParaRPr lang="en-US" sz="2800" i="1" baseline="-25000" dirty="0">
                <a:latin typeface="Times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D5A1D75-9AB0-1C45-8C5B-F984318A1820}"/>
                </a:ext>
              </a:extLst>
            </p:cNvPr>
            <p:cNvSpPr txBox="1"/>
            <p:nvPr/>
          </p:nvSpPr>
          <p:spPr>
            <a:xfrm>
              <a:off x="10031496" y="4335223"/>
              <a:ext cx="84112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err="1">
                  <a:latin typeface="Times" pitchFamily="2" charset="0"/>
                </a:rPr>
                <a:t>I</a:t>
              </a:r>
              <a:r>
                <a:rPr lang="en-US" sz="2800" i="1" baseline="-25000" dirty="0" err="1">
                  <a:latin typeface="Times" pitchFamily="2" charset="0"/>
                </a:rPr>
                <a:t>reach</a:t>
              </a:r>
              <a:endParaRPr lang="en-US" sz="2800" i="1" baseline="-25000" dirty="0">
                <a:latin typeface="Times" pitchFamily="2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1F08416-9D87-144D-9BDD-BE43E366404F}"/>
                </a:ext>
              </a:extLst>
            </p:cNvPr>
            <p:cNvSpPr txBox="1"/>
            <p:nvPr/>
          </p:nvSpPr>
          <p:spPr>
            <a:xfrm>
              <a:off x="5247413" y="5345498"/>
              <a:ext cx="202261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" dirty="0">
                  <a:latin typeface="Times" pitchFamily="2" charset="0"/>
                </a:rPr>
                <a:t>Build Index</a:t>
              </a:r>
              <a:endParaRPr lang="en-US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A34B686-BAF6-DC46-86BE-972184598AA3}"/>
              </a:ext>
            </a:extLst>
          </p:cNvPr>
          <p:cNvGrpSpPr/>
          <p:nvPr/>
        </p:nvGrpSpPr>
        <p:grpSpPr>
          <a:xfrm>
            <a:off x="5986937" y="2933990"/>
            <a:ext cx="5067336" cy="1540488"/>
            <a:chOff x="5986937" y="2933990"/>
            <a:chExt cx="5067336" cy="1540488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A7990C5-9E3E-C14C-B9B7-0E524881B1D1}"/>
                </a:ext>
              </a:extLst>
            </p:cNvPr>
            <p:cNvGrpSpPr/>
            <p:nvPr/>
          </p:nvGrpSpPr>
          <p:grpSpPr>
            <a:xfrm>
              <a:off x="5986937" y="2933990"/>
              <a:ext cx="5067336" cy="633827"/>
              <a:chOff x="5986937" y="2933990"/>
              <a:chExt cx="5067336" cy="633827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811A6FB-8B2C-2D4E-9DA8-20A432032F51}"/>
                  </a:ext>
                </a:extLst>
              </p:cNvPr>
              <p:cNvSpPr/>
              <p:nvPr/>
            </p:nvSpPr>
            <p:spPr>
              <a:xfrm>
                <a:off x="9994808" y="3142267"/>
                <a:ext cx="1059465" cy="425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Filtering </a:t>
                </a:r>
                <a:endParaRPr lang="en-US" i="1" dirty="0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BC89FDB-6C1D-6C4F-9E19-6ADE889EAF53}"/>
                  </a:ext>
                </a:extLst>
              </p:cNvPr>
              <p:cNvCxnSpPr/>
              <p:nvPr/>
            </p:nvCxnSpPr>
            <p:spPr>
              <a:xfrm>
                <a:off x="5986937" y="3220278"/>
                <a:ext cx="39899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65A76713-9CB7-3C42-8F21-E4B61C4F7AE1}"/>
                      </a:ext>
                    </a:extLst>
                  </p:cNvPr>
                  <p:cNvSpPr txBox="1"/>
                  <p:nvPr/>
                </p:nvSpPr>
                <p:spPr>
                  <a:xfrm>
                    <a:off x="6959666" y="2933990"/>
                    <a:ext cx="202261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pt" i="1" dirty="0">
                        <a:latin typeface="Times" pitchFamily="2" charset="0"/>
                      </a:rPr>
                      <a:t>List(e, Score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p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65A76713-9CB7-3C42-8F21-E4B61C4F7A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9666" y="2933990"/>
                    <a:ext cx="2022611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875" t="-21739" b="-434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091F9808-B908-7348-B9BC-9386E72BF92F}"/>
                </a:ext>
              </a:extLst>
            </p:cNvPr>
            <p:cNvCxnSpPr>
              <a:stCxn id="31" idx="0"/>
              <a:endCxn id="47" idx="1"/>
            </p:cNvCxnSpPr>
            <p:nvPr/>
          </p:nvCxnSpPr>
          <p:spPr>
            <a:xfrm rot="5400000" flipH="1" flipV="1">
              <a:off x="8957911" y="3437581"/>
              <a:ext cx="1119436" cy="95435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25EDE40-73EA-1D42-AB9A-0B8F68A2F289}"/>
              </a:ext>
            </a:extLst>
          </p:cNvPr>
          <p:cNvGrpSpPr/>
          <p:nvPr/>
        </p:nvGrpSpPr>
        <p:grpSpPr>
          <a:xfrm>
            <a:off x="953384" y="1401180"/>
            <a:ext cx="5567997" cy="3064330"/>
            <a:chOff x="953384" y="1401180"/>
            <a:chExt cx="5567997" cy="306433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3AA0D38-F3E3-2145-A32A-E0CAE0DC44A4}"/>
                </a:ext>
              </a:extLst>
            </p:cNvPr>
            <p:cNvSpPr/>
            <p:nvPr/>
          </p:nvSpPr>
          <p:spPr>
            <a:xfrm>
              <a:off x="5111346" y="3070409"/>
              <a:ext cx="875591" cy="623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Entity Linking </a:t>
              </a:r>
              <a:endParaRPr lang="en-US" i="1" dirty="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BF7D7C1-D047-994E-A12B-6D0179CDDABB}"/>
                </a:ext>
              </a:extLst>
            </p:cNvPr>
            <p:cNvCxnSpPr>
              <a:cxnSpLocks/>
              <a:stCxn id="12" idx="3"/>
              <a:endCxn id="39" idx="1"/>
            </p:cNvCxnSpPr>
            <p:nvPr/>
          </p:nvCxnSpPr>
          <p:spPr>
            <a:xfrm flipV="1">
              <a:off x="4918478" y="3381933"/>
              <a:ext cx="192868" cy="8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20691EA-65D4-E34F-8B88-A9912B194A78}"/>
                </a:ext>
              </a:extLst>
            </p:cNvPr>
            <p:cNvGrpSpPr/>
            <p:nvPr/>
          </p:nvGrpSpPr>
          <p:grpSpPr>
            <a:xfrm>
              <a:off x="953384" y="1401180"/>
              <a:ext cx="3674492" cy="876008"/>
              <a:chOff x="953384" y="1401180"/>
              <a:chExt cx="3674492" cy="87600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8B00AD50-B7FD-C846-94A1-1FF6F9395E1E}"/>
                      </a:ext>
                    </a:extLst>
                  </p:cNvPr>
                  <p:cNvSpPr txBox="1"/>
                  <p:nvPr/>
                </p:nvSpPr>
                <p:spPr>
                  <a:xfrm>
                    <a:off x="1031926" y="1473421"/>
                    <a:ext cx="3257436" cy="31406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pt" i="1" dirty="0">
                        <a:solidFill>
                          <a:schemeClr val="tx1"/>
                        </a:solidFill>
                        <a:latin typeface="Times" pitchFamily="2" charset="0"/>
                      </a:rPr>
                      <a:t>Score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pt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p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chemeClr val="tx1"/>
                                </a:solidFill>
                              </a:rPr>
                              <m:t>∈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𝑆𝑐𝑜𝑟𝑒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8B00AD50-B7FD-C846-94A1-1FF6F9395E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1926" y="1473421"/>
                    <a:ext cx="3257436" cy="31406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876" t="-138462" b="-1923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13A7DC7B-7F81-1F46-A4B6-BA068DBEBBE7}"/>
                      </a:ext>
                    </a:extLst>
                  </p:cNvPr>
                  <p:cNvSpPr txBox="1"/>
                  <p:nvPr/>
                </p:nvSpPr>
                <p:spPr>
                  <a:xfrm>
                    <a:off x="1007188" y="1894757"/>
                    <a:ext cx="3620688" cy="2839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pt" i="1" dirty="0">
                        <a:solidFill>
                          <a:schemeClr val="tx1"/>
                        </a:solidFill>
                        <a:latin typeface="Times" pitchFamily="2" charset="0"/>
                      </a:rPr>
                      <a:t>Score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pt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p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m:rPr>
                                <m:nor/>
                              </m:rPr>
                              <a:rPr lang="en-US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baseline="-25000" smtClean="0">
                                <a:solidFill>
                                  <a:schemeClr val="tx1"/>
                                </a:solidFill>
                              </a:rPr>
                              <m:t>∈</m:t>
                            </m:r>
                            <m:r>
                              <a:rPr lang="en-US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𝐵𝑀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25(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13A7DC7B-7F81-1F46-A4B6-BA068DBEBB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7188" y="1894757"/>
                    <a:ext cx="3620688" cy="28398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497" t="-20833" b="-3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A9D4A7D-64A4-E347-B471-F0EEE67A3F27}"/>
                  </a:ext>
                </a:extLst>
              </p:cNvPr>
              <p:cNvSpPr/>
              <p:nvPr/>
            </p:nvSpPr>
            <p:spPr>
              <a:xfrm>
                <a:off x="953384" y="1401180"/>
                <a:ext cx="3627564" cy="8760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3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6D2F8F2B-964E-3243-91BA-6E0BDC7A8C6A}"/>
                </a:ext>
              </a:extLst>
            </p:cNvPr>
            <p:cNvCxnSpPr>
              <a:stCxn id="27" idx="0"/>
              <a:endCxn id="39" idx="3"/>
            </p:cNvCxnSpPr>
            <p:nvPr/>
          </p:nvCxnSpPr>
          <p:spPr>
            <a:xfrm rot="16200000" flipV="1">
              <a:off x="5712371" y="3656500"/>
              <a:ext cx="1083577" cy="5344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4E22B43A-429A-6941-B3B5-F138B7857633}"/>
                </a:ext>
              </a:extLst>
            </p:cNvPr>
            <p:cNvCxnSpPr>
              <a:stCxn id="39" idx="0"/>
              <a:endCxn id="53" idx="3"/>
            </p:cNvCxnSpPr>
            <p:nvPr/>
          </p:nvCxnSpPr>
          <p:spPr>
            <a:xfrm rot="16200000" flipV="1">
              <a:off x="4449433" y="1970700"/>
              <a:ext cx="1231225" cy="96819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C35B0B3-CC82-514E-9EE9-9B7B9ED7CE6C}"/>
              </a:ext>
            </a:extLst>
          </p:cNvPr>
          <p:cNvGrpSpPr/>
          <p:nvPr/>
        </p:nvGrpSpPr>
        <p:grpSpPr>
          <a:xfrm>
            <a:off x="5938573" y="1615915"/>
            <a:ext cx="5203377" cy="1526352"/>
            <a:chOff x="5938573" y="1615915"/>
            <a:chExt cx="5203377" cy="1526352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02888C2-9D60-0348-80DA-EDEFDA063ADC}"/>
                </a:ext>
              </a:extLst>
            </p:cNvPr>
            <p:cNvSpPr/>
            <p:nvPr/>
          </p:nvSpPr>
          <p:spPr>
            <a:xfrm>
              <a:off x="10057589" y="1945003"/>
              <a:ext cx="961884" cy="4019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fact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B60783D-D954-D249-AA14-D615142315E7}"/>
                    </a:ext>
                  </a:extLst>
                </p:cNvPr>
                <p:cNvSpPr txBox="1"/>
                <p:nvPr/>
              </p:nvSpPr>
              <p:spPr>
                <a:xfrm>
                  <a:off x="10060820" y="1615915"/>
                  <a:ext cx="108113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i="1" dirty="0"/>
                    <a:t>e</a:t>
                  </a:r>
                  <a:r>
                    <a:rPr lang="en-US" sz="2000" dirty="0"/>
                    <a:t>| </a:t>
                  </a:r>
                  <a:r>
                    <a:rPr lang="en-US" sz="2000" i="1" dirty="0"/>
                    <a:t>r</a:t>
                  </a:r>
                  <a:r>
                    <a:rPr lang="en-US" sz="2000" dirty="0"/>
                    <a:t> |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r>
                    <a:rPr 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B60783D-D954-D249-AA14-D615142315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820" y="1615915"/>
                  <a:ext cx="1081130" cy="400110"/>
                </a:xfrm>
                <a:prstGeom prst="rect">
                  <a:avLst/>
                </a:prstGeom>
                <a:blipFill>
                  <a:blip r:embed="rId6"/>
                  <a:stretch>
                    <a:fillRect l="-5882" t="-6061" b="-2424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237FA82-430C-E840-A674-22AA6484EB59}"/>
                </a:ext>
              </a:extLst>
            </p:cNvPr>
            <p:cNvGrpSpPr/>
            <p:nvPr/>
          </p:nvGrpSpPr>
          <p:grpSpPr>
            <a:xfrm>
              <a:off x="5938573" y="1672115"/>
              <a:ext cx="3658780" cy="494484"/>
              <a:chOff x="5938573" y="1672115"/>
              <a:chExt cx="3658780" cy="4944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A1348C7D-3F68-5240-A7BB-54918F78EED4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084" y="1694058"/>
                    <a:ext cx="3649269" cy="4202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𝑎𝑟𝑔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lim>
                              </m:limLow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limLow>
                                <m:limLow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sSup>
                                        <m:sSup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latin typeface="Times" pitchFamily="2" charset="0"/>
                                    </a:rPr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baseline="-25000" dirty="0">
                                      <a:latin typeface="Times" pitchFamily="2" charset="0"/>
                                    </a:rPr>
                                    <m:t>reach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baseline="-25000" dirty="0">
                                      <a:latin typeface="Times" pitchFamily="2" charset="0"/>
                                    </a:rPr>
                                    <m:t> </m:t>
                                  </m:r>
                                </m:lim>
                              </m:limLow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𝑆𝑐𝑜𝑟𝑒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A1348C7D-3F68-5240-A7BB-54918F78EE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8084" y="1694058"/>
                    <a:ext cx="3649269" cy="42024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89" t="-2941" r="-1736" b="-264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92FC55C-6839-D740-B2FA-4468DE491DCE}"/>
                  </a:ext>
                </a:extLst>
              </p:cNvPr>
              <p:cNvSpPr/>
              <p:nvPr/>
            </p:nvSpPr>
            <p:spPr>
              <a:xfrm>
                <a:off x="5938573" y="1672115"/>
                <a:ext cx="3627564" cy="4944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3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006BD95B-3DFC-7B4A-A5BF-31B8AC1162D6}"/>
                </a:ext>
              </a:extLst>
            </p:cNvPr>
            <p:cNvCxnSpPr/>
            <p:nvPr/>
          </p:nvCxnSpPr>
          <p:spPr>
            <a:xfrm rot="16200000" flipV="1">
              <a:off x="9257211" y="2252101"/>
              <a:ext cx="956108" cy="78808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298F830-0267-B34E-911C-F1683CA1EE21}"/>
                </a:ext>
              </a:extLst>
            </p:cNvPr>
            <p:cNvCxnSpPr>
              <a:stCxn id="47" idx="0"/>
            </p:cNvCxnSpPr>
            <p:nvPr/>
          </p:nvCxnSpPr>
          <p:spPr>
            <a:xfrm flipV="1">
              <a:off x="10524541" y="2346994"/>
              <a:ext cx="24" cy="795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D9EA910-5DB5-7744-A437-9D21DD9BE929}"/>
              </a:ext>
            </a:extLst>
          </p:cNvPr>
          <p:cNvGrpSpPr/>
          <p:nvPr/>
        </p:nvGrpSpPr>
        <p:grpSpPr>
          <a:xfrm>
            <a:off x="5644" y="772929"/>
            <a:ext cx="12195303" cy="6111627"/>
            <a:chOff x="5644" y="772929"/>
            <a:chExt cx="12195303" cy="6111627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9ECA540-5F90-1741-8BF4-2D1EBD97AA04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8CD5932-0548-1B42-8234-E792C2D7AA46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3/29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89A0A0F-0C34-A545-9495-E0A8220FE360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591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17591"/>
            <a:ext cx="12192000" cy="1325563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Approach: Entity linking</a:t>
            </a:r>
            <a:r>
              <a:rPr lang="en-US" sz="2800" dirty="0"/>
              <a:t> – Creating the Inverted Index</a:t>
            </a:r>
            <a:endParaRPr lang="en-US" sz="2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3CE38A-D1B8-4F41-A90F-7653BBC44D95}"/>
              </a:ext>
            </a:extLst>
          </p:cNvPr>
          <p:cNvSpPr/>
          <p:nvPr/>
        </p:nvSpPr>
        <p:spPr>
          <a:xfrm>
            <a:off x="1706432" y="2102228"/>
            <a:ext cx="1410148" cy="623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 detection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7981E-53E8-5B49-981F-E1BD27FBA6E8}"/>
              </a:ext>
            </a:extLst>
          </p:cNvPr>
          <p:cNvSpPr/>
          <p:nvPr/>
        </p:nvSpPr>
        <p:spPr>
          <a:xfrm>
            <a:off x="1697471" y="2900083"/>
            <a:ext cx="1410148" cy="623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 classification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F9FA61-7389-1749-963F-6AC941310AFB}"/>
              </a:ext>
            </a:extLst>
          </p:cNvPr>
          <p:cNvSpPr txBox="1"/>
          <p:nvPr/>
        </p:nvSpPr>
        <p:spPr>
          <a:xfrm>
            <a:off x="286875" y="2605019"/>
            <a:ext cx="113396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Question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5E66E4-0DCB-914B-8038-A5952A422BEC}"/>
              </a:ext>
            </a:extLst>
          </p:cNvPr>
          <p:cNvSpPr/>
          <p:nvPr/>
        </p:nvSpPr>
        <p:spPr>
          <a:xfrm>
            <a:off x="3502208" y="2505634"/>
            <a:ext cx="2498164" cy="623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Entity: </a:t>
            </a:r>
            <a:r>
              <a:rPr lang="en-US" i="1" dirty="0"/>
              <a:t>“Barack Obama”</a:t>
            </a:r>
            <a:r>
              <a:rPr lang="en-US" dirty="0"/>
              <a:t> Relation: </a:t>
            </a:r>
            <a:r>
              <a:rPr lang="en-US" b="1" dirty="0" err="1">
                <a:latin typeface="FangSong" panose="02010609060101010101" pitchFamily="49" charset="-122"/>
                <a:ea typeface="FangSong" panose="02010609060101010101" pitchFamily="49" charset="-122"/>
                <a:cs typeface="Arabic Typesetting" panose="03020402040406030203" pitchFamily="66" charset="-78"/>
              </a:rPr>
              <a:t>bornOn</a:t>
            </a:r>
            <a:endParaRPr lang="en-US" b="1" dirty="0">
              <a:latin typeface="FangSong" panose="02010609060101010101" pitchFamily="49" charset="-122"/>
              <a:ea typeface="FangSong" panose="02010609060101010101" pitchFamily="49" charset="-122"/>
              <a:cs typeface="Arabic Typesetting" panose="03020402040406030203" pitchFamily="66" charset="-78"/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B647CEA6-2DE4-2D4A-8396-046F0BB217CB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 rot="16200000" flipH="1">
            <a:off x="1172425" y="2686561"/>
            <a:ext cx="206478" cy="8436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5B9EDE05-9F44-BD45-BE53-FBDF4600FD6F}"/>
              </a:ext>
            </a:extLst>
          </p:cNvPr>
          <p:cNvCxnSpPr>
            <a:cxnSpLocks/>
            <a:stCxn id="11" idx="0"/>
            <a:endCxn id="5" idx="1"/>
          </p:cNvCxnSpPr>
          <p:nvPr/>
        </p:nvCxnSpPr>
        <p:spPr>
          <a:xfrm rot="5400000" flipH="1" flipV="1">
            <a:off x="1184512" y="2083099"/>
            <a:ext cx="191267" cy="8525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D09A31C-8081-594B-967F-A1B4D0F7870C}"/>
              </a:ext>
            </a:extLst>
          </p:cNvPr>
          <p:cNvCxnSpPr>
            <a:stCxn id="5" idx="3"/>
          </p:cNvCxnSpPr>
          <p:nvPr/>
        </p:nvCxnSpPr>
        <p:spPr>
          <a:xfrm>
            <a:off x="3116580" y="2413752"/>
            <a:ext cx="391750" cy="311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967ED98D-1BE6-EF42-8A44-5CC8A662EE61}"/>
              </a:ext>
            </a:extLst>
          </p:cNvPr>
          <p:cNvCxnSpPr>
            <a:stCxn id="10" idx="3"/>
          </p:cNvCxnSpPr>
          <p:nvPr/>
        </p:nvCxnSpPr>
        <p:spPr>
          <a:xfrm flipV="1">
            <a:off x="3107619" y="2900083"/>
            <a:ext cx="400711" cy="3115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50EAD7C-2134-1645-B5B0-AF393832691B}"/>
              </a:ext>
            </a:extLst>
          </p:cNvPr>
          <p:cNvSpPr txBox="1"/>
          <p:nvPr/>
        </p:nvSpPr>
        <p:spPr>
          <a:xfrm>
            <a:off x="3917564" y="3087815"/>
            <a:ext cx="1351460" cy="5850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Structured </a:t>
            </a:r>
          </a:p>
          <a:p>
            <a:pPr algn="ctr"/>
            <a:r>
              <a:rPr lang="en-US" sz="2000" dirty="0"/>
              <a:t>query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AA0D38-F3E3-2145-A32A-E0CAE0DC44A4}"/>
              </a:ext>
            </a:extLst>
          </p:cNvPr>
          <p:cNvSpPr/>
          <p:nvPr/>
        </p:nvSpPr>
        <p:spPr>
          <a:xfrm>
            <a:off x="6850498" y="2496673"/>
            <a:ext cx="875591" cy="623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 Linking </a:t>
            </a:r>
            <a:endParaRPr lang="en-US" i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BF7D7C1-D047-994E-A12B-6D0179CDDABB}"/>
              </a:ext>
            </a:extLst>
          </p:cNvPr>
          <p:cNvCxnSpPr>
            <a:cxnSpLocks/>
          </p:cNvCxnSpPr>
          <p:nvPr/>
        </p:nvCxnSpPr>
        <p:spPr>
          <a:xfrm flipV="1">
            <a:off x="6006416" y="2808197"/>
            <a:ext cx="838038" cy="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899293A-88A2-F142-8183-787352B1A8D7}"/>
              </a:ext>
            </a:extLst>
          </p:cNvPr>
          <p:cNvSpPr txBox="1"/>
          <p:nvPr/>
        </p:nvSpPr>
        <p:spPr>
          <a:xfrm>
            <a:off x="242056" y="4458636"/>
            <a:ext cx="3167534" cy="440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“How old is Barack Obama?”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52722A-7F7D-D842-A576-F3E66E984621}"/>
              </a:ext>
            </a:extLst>
          </p:cNvPr>
          <p:cNvSpPr txBox="1"/>
          <p:nvPr/>
        </p:nvSpPr>
        <p:spPr>
          <a:xfrm>
            <a:off x="295843" y="3813174"/>
            <a:ext cx="1154803" cy="440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Question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C7525C4-D9AF-1249-A896-F161990E1925}"/>
              </a:ext>
            </a:extLst>
          </p:cNvPr>
          <p:cNvSpPr/>
          <p:nvPr/>
        </p:nvSpPr>
        <p:spPr>
          <a:xfrm>
            <a:off x="6566224" y="4257647"/>
            <a:ext cx="1874438" cy="12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Michelle Obama Barack (Person)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656C647-927E-9A4E-BF3A-85C1B071500E}"/>
              </a:ext>
            </a:extLst>
          </p:cNvPr>
          <p:cNvSpPr/>
          <p:nvPr/>
        </p:nvSpPr>
        <p:spPr>
          <a:xfrm>
            <a:off x="8542983" y="4371125"/>
            <a:ext cx="1704035" cy="995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Sasha </a:t>
            </a:r>
          </a:p>
          <a:p>
            <a:pPr algn="ctr"/>
            <a:r>
              <a:rPr lang="en-US" dirty="0"/>
              <a:t>Obama (Person)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7600691-BDB6-C74B-AFBD-98D41E33D94A}"/>
              </a:ext>
            </a:extLst>
          </p:cNvPr>
          <p:cNvSpPr/>
          <p:nvPr/>
        </p:nvSpPr>
        <p:spPr>
          <a:xfrm>
            <a:off x="9506661" y="5250085"/>
            <a:ext cx="1874439" cy="904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Obama (president)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0F81691-A50D-CD4C-A49D-BB4518C6618B}"/>
              </a:ext>
            </a:extLst>
          </p:cNvPr>
          <p:cNvSpPr txBox="1"/>
          <p:nvPr/>
        </p:nvSpPr>
        <p:spPr>
          <a:xfrm>
            <a:off x="4356821" y="4844121"/>
            <a:ext cx="8815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Barack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0767420-F05B-CD40-B1F3-35F2C0859874}"/>
              </a:ext>
            </a:extLst>
          </p:cNvPr>
          <p:cNvSpPr txBox="1"/>
          <p:nvPr/>
        </p:nvSpPr>
        <p:spPr>
          <a:xfrm>
            <a:off x="4347860" y="5480614"/>
            <a:ext cx="169584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Barack Obama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528A80-417F-0847-A211-6C2885066249}"/>
              </a:ext>
            </a:extLst>
          </p:cNvPr>
          <p:cNvSpPr txBox="1"/>
          <p:nvPr/>
        </p:nvSpPr>
        <p:spPr>
          <a:xfrm>
            <a:off x="4374757" y="6117107"/>
            <a:ext cx="94128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Obama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09A6CFCC-C630-474C-90D6-95E1C675314F}"/>
              </a:ext>
            </a:extLst>
          </p:cNvPr>
          <p:cNvSpPr/>
          <p:nvPr/>
        </p:nvSpPr>
        <p:spPr>
          <a:xfrm>
            <a:off x="4365792" y="4898757"/>
            <a:ext cx="45719" cy="16184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0121D6B7-96F2-C042-A46B-6DE7323B44A2}"/>
              </a:ext>
            </a:extLst>
          </p:cNvPr>
          <p:cNvCxnSpPr>
            <a:stCxn id="54" idx="3"/>
            <a:endCxn id="2" idx="1"/>
          </p:cNvCxnSpPr>
          <p:nvPr/>
        </p:nvCxnSpPr>
        <p:spPr>
          <a:xfrm flipV="1">
            <a:off x="5238344" y="4434027"/>
            <a:ext cx="1602385" cy="610149"/>
          </a:xfrm>
          <a:prstGeom prst="curvedConnector4">
            <a:avLst>
              <a:gd name="adj1" fmla="val 41434"/>
              <a:gd name="adj2" fmla="val 958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AB1B649F-0364-2E4F-A707-EC69B7781BCC}"/>
              </a:ext>
            </a:extLst>
          </p:cNvPr>
          <p:cNvCxnSpPr>
            <a:cxnSpLocks/>
            <a:stCxn id="56" idx="3"/>
            <a:endCxn id="2" idx="2"/>
          </p:cNvCxnSpPr>
          <p:nvPr/>
        </p:nvCxnSpPr>
        <p:spPr>
          <a:xfrm flipV="1">
            <a:off x="5316040" y="4859845"/>
            <a:ext cx="1250184" cy="1457317"/>
          </a:xfrm>
          <a:prstGeom prst="curvedConnector3">
            <a:avLst>
              <a:gd name="adj1" fmla="val 629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D2B5BB27-0857-1D40-A892-DFCBCB81EF43}"/>
              </a:ext>
            </a:extLst>
          </p:cNvPr>
          <p:cNvCxnSpPr>
            <a:cxnSpLocks/>
            <a:stCxn id="56" idx="3"/>
            <a:endCxn id="45" idx="3"/>
          </p:cNvCxnSpPr>
          <p:nvPr/>
        </p:nvCxnSpPr>
        <p:spPr>
          <a:xfrm flipV="1">
            <a:off x="5316040" y="5220725"/>
            <a:ext cx="3476493" cy="10964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4AFD1F1-26C2-5D40-884C-8028237D894F}"/>
              </a:ext>
            </a:extLst>
          </p:cNvPr>
          <p:cNvCxnSpPr>
            <a:cxnSpLocks/>
            <a:endCxn id="51" idx="3"/>
          </p:cNvCxnSpPr>
          <p:nvPr/>
        </p:nvCxnSpPr>
        <p:spPr>
          <a:xfrm flipV="1">
            <a:off x="5272813" y="6022448"/>
            <a:ext cx="4508353" cy="31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1611696-E8D2-C047-8050-264835AFF13E}"/>
              </a:ext>
            </a:extLst>
          </p:cNvPr>
          <p:cNvSpPr txBox="1"/>
          <p:nvPr/>
        </p:nvSpPr>
        <p:spPr>
          <a:xfrm>
            <a:off x="6866957" y="3750421"/>
            <a:ext cx="401072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i="1" dirty="0"/>
              <a:t>e</a:t>
            </a:r>
            <a:r>
              <a:rPr lang="en-US" sz="2000" b="1" i="1" baseline="-25000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CFBBEF-10FC-4645-87F0-21EDFF715F30}"/>
              </a:ext>
            </a:extLst>
          </p:cNvPr>
          <p:cNvSpPr txBox="1"/>
          <p:nvPr/>
        </p:nvSpPr>
        <p:spPr>
          <a:xfrm>
            <a:off x="9511534" y="3920750"/>
            <a:ext cx="39786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i="1" dirty="0"/>
              <a:t>e</a:t>
            </a:r>
            <a:r>
              <a:rPr lang="en-US" sz="2000" b="1" i="1" baseline="-25000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4D797CC-F7EB-074F-94BF-521973C14C02}"/>
              </a:ext>
            </a:extLst>
          </p:cNvPr>
          <p:cNvSpPr txBox="1"/>
          <p:nvPr/>
        </p:nvSpPr>
        <p:spPr>
          <a:xfrm>
            <a:off x="11170008" y="4951689"/>
            <a:ext cx="39786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i="1" dirty="0"/>
              <a:t>e</a:t>
            </a:r>
            <a:r>
              <a:rPr lang="en-US" sz="2000" b="1" i="1" baseline="-25000" dirty="0"/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83A3754-3594-D843-8B16-6C35B7E15989}"/>
              </a:ext>
            </a:extLst>
          </p:cNvPr>
          <p:cNvSpPr txBox="1"/>
          <p:nvPr/>
        </p:nvSpPr>
        <p:spPr>
          <a:xfrm>
            <a:off x="3389791" y="5525433"/>
            <a:ext cx="86466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n-grams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31D499F3-27EC-DB44-9188-D63A6F3317C8}"/>
              </a:ext>
            </a:extLst>
          </p:cNvPr>
          <p:cNvSpPr/>
          <p:nvPr/>
        </p:nvSpPr>
        <p:spPr>
          <a:xfrm>
            <a:off x="3409590" y="3842901"/>
            <a:ext cx="8158283" cy="281283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A2DE32C-BA8E-FF41-A6C9-1E928211DDF8}"/>
              </a:ext>
            </a:extLst>
          </p:cNvPr>
          <p:cNvSpPr txBox="1"/>
          <p:nvPr/>
        </p:nvSpPr>
        <p:spPr>
          <a:xfrm>
            <a:off x="9897027" y="3322215"/>
            <a:ext cx="59663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latin typeface="Times" pitchFamily="2" charset="0"/>
              </a:rPr>
              <a:t>I</a:t>
            </a:r>
            <a:r>
              <a:rPr lang="en-US" sz="2800" i="1" baseline="-25000" dirty="0" err="1">
                <a:latin typeface="Times" pitchFamily="2" charset="0"/>
              </a:rPr>
              <a:t>inv</a:t>
            </a:r>
            <a:endParaRPr lang="en-US" sz="2800" i="1" baseline="-25000" dirty="0">
              <a:latin typeface="Times" pitchFamily="2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22EE997-B5EC-0A42-B281-3F768DF9A0C7}"/>
              </a:ext>
            </a:extLst>
          </p:cNvPr>
          <p:cNvCxnSpPr>
            <a:cxnSpLocks/>
          </p:cNvCxnSpPr>
          <p:nvPr/>
        </p:nvCxnSpPr>
        <p:spPr>
          <a:xfrm flipV="1">
            <a:off x="7291513" y="3128681"/>
            <a:ext cx="5762" cy="73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D66B16DF-9628-5848-852D-4F6C1B917C9B}"/>
              </a:ext>
            </a:extLst>
          </p:cNvPr>
          <p:cNvSpPr/>
          <p:nvPr/>
        </p:nvSpPr>
        <p:spPr>
          <a:xfrm>
            <a:off x="8223283" y="1399528"/>
            <a:ext cx="3848026" cy="1831130"/>
          </a:xfrm>
          <a:prstGeom prst="round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e1: max{</a:t>
            </a:r>
            <a:r>
              <a:rPr lang="en-US" dirty="0" err="1">
                <a:solidFill>
                  <a:schemeClr val="tx1"/>
                </a:solidFill>
              </a:rPr>
              <a:t>tfidf</a:t>
            </a:r>
            <a:r>
              <a:rPr lang="en-US" dirty="0">
                <a:solidFill>
                  <a:schemeClr val="tx1"/>
                </a:solidFill>
              </a:rPr>
              <a:t>(“Barack Obama”, e1), </a:t>
            </a:r>
            <a:r>
              <a:rPr lang="en-US" dirty="0" err="1">
                <a:solidFill>
                  <a:schemeClr val="tx1"/>
                </a:solidFill>
              </a:rPr>
              <a:t>tfid</a:t>
            </a:r>
            <a:r>
              <a:rPr lang="en-US" dirty="0">
                <a:solidFill>
                  <a:schemeClr val="tx1"/>
                </a:solidFill>
              </a:rPr>
              <a:t>(“Obama”, e1), </a:t>
            </a:r>
            <a:r>
              <a:rPr lang="en-US" dirty="0" err="1">
                <a:solidFill>
                  <a:schemeClr val="tx1"/>
                </a:solidFill>
              </a:rPr>
              <a:t>tfid</a:t>
            </a:r>
            <a:r>
              <a:rPr lang="en-US" dirty="0">
                <a:solidFill>
                  <a:schemeClr val="tx1"/>
                </a:solidFill>
              </a:rPr>
              <a:t>(“Barack”, e1)}</a:t>
            </a:r>
          </a:p>
          <a:p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err="1">
                <a:solidFill>
                  <a:schemeClr val="tx1"/>
                </a:solidFill>
              </a:rPr>
              <a:t>tfid</a:t>
            </a:r>
            <a:r>
              <a:rPr lang="en-US" dirty="0">
                <a:solidFill>
                  <a:schemeClr val="tx1"/>
                </a:solidFill>
              </a:rPr>
              <a:t>(“Barack Obama”, e1)</a:t>
            </a:r>
          </a:p>
          <a:p>
            <a:r>
              <a:rPr lang="en-US" dirty="0">
                <a:solidFill>
                  <a:schemeClr val="tx1"/>
                </a:solidFill>
              </a:rPr>
              <a:t>= Score(n=2, </a:t>
            </a:r>
            <a:r>
              <a:rPr lang="en-US" dirty="0" err="1">
                <a:solidFill>
                  <a:schemeClr val="tx1"/>
                </a:solidFill>
              </a:rPr>
              <a:t>tf</a:t>
            </a:r>
            <a:r>
              <a:rPr lang="en-US" dirty="0">
                <a:solidFill>
                  <a:schemeClr val="tx1"/>
                </a:solidFill>
              </a:rPr>
              <a:t>=2/3, </a:t>
            </a:r>
            <a:r>
              <a:rPr lang="en-US" dirty="0" err="1">
                <a:solidFill>
                  <a:schemeClr val="tx1"/>
                </a:solidFill>
              </a:rPr>
              <a:t>df</a:t>
            </a:r>
            <a:r>
              <a:rPr lang="en-US" dirty="0">
                <a:solidFill>
                  <a:schemeClr val="tx1"/>
                </a:solidFill>
              </a:rPr>
              <a:t>=0.001)</a:t>
            </a:r>
          </a:p>
          <a:p>
            <a:r>
              <a:rPr lang="en-US" dirty="0">
                <a:solidFill>
                  <a:schemeClr val="tx1"/>
                </a:solidFill>
              </a:rPr>
              <a:t>e2: score(n=1, </a:t>
            </a:r>
            <a:r>
              <a:rPr lang="en-US" dirty="0" err="1">
                <a:solidFill>
                  <a:schemeClr val="tx1"/>
                </a:solidFill>
              </a:rPr>
              <a:t>tf</a:t>
            </a:r>
            <a:r>
              <a:rPr lang="en-US" dirty="0">
                <a:solidFill>
                  <a:schemeClr val="tx1"/>
                </a:solidFill>
              </a:rPr>
              <a:t>=1/2, </a:t>
            </a:r>
            <a:r>
              <a:rPr lang="en-US" dirty="0" err="1">
                <a:solidFill>
                  <a:schemeClr val="tx1"/>
                </a:solidFill>
              </a:rPr>
              <a:t>df</a:t>
            </a:r>
            <a:r>
              <a:rPr lang="en-US" dirty="0">
                <a:solidFill>
                  <a:schemeClr val="tx1"/>
                </a:solidFill>
              </a:rPr>
              <a:t>=0.01)</a:t>
            </a:r>
          </a:p>
          <a:p>
            <a:r>
              <a:rPr lang="en-US" dirty="0">
                <a:solidFill>
                  <a:schemeClr val="tx1"/>
                </a:solidFill>
              </a:rPr>
              <a:t>e3: score(n=1, </a:t>
            </a:r>
            <a:r>
              <a:rPr lang="en-US" dirty="0" err="1">
                <a:solidFill>
                  <a:schemeClr val="tx1"/>
                </a:solidFill>
              </a:rPr>
              <a:t>tf</a:t>
            </a:r>
            <a:r>
              <a:rPr lang="en-US" dirty="0">
                <a:solidFill>
                  <a:schemeClr val="tx1"/>
                </a:solidFill>
              </a:rPr>
              <a:t>=1, </a:t>
            </a:r>
            <a:r>
              <a:rPr lang="en-US" dirty="0" err="1">
                <a:solidFill>
                  <a:schemeClr val="tx1"/>
                </a:solidFill>
              </a:rPr>
              <a:t>df</a:t>
            </a:r>
            <a:r>
              <a:rPr lang="en-US" dirty="0">
                <a:solidFill>
                  <a:schemeClr val="tx1"/>
                </a:solidFill>
              </a:rPr>
              <a:t>=0.1)   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DAB773DD-7CB7-AC41-8BC5-CD8BA605041F}"/>
              </a:ext>
            </a:extLst>
          </p:cNvPr>
          <p:cNvCxnSpPr>
            <a:stCxn id="39" idx="0"/>
            <a:endCxn id="78" idx="1"/>
          </p:cNvCxnSpPr>
          <p:nvPr/>
        </p:nvCxnSpPr>
        <p:spPr>
          <a:xfrm rot="5400000" flipH="1" flipV="1">
            <a:off x="7664998" y="1938389"/>
            <a:ext cx="181580" cy="934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EC36245-7DE0-4642-930B-56F807C92E75}"/>
              </a:ext>
            </a:extLst>
          </p:cNvPr>
          <p:cNvGrpSpPr/>
          <p:nvPr/>
        </p:nvGrpSpPr>
        <p:grpSpPr>
          <a:xfrm>
            <a:off x="5644" y="772929"/>
            <a:ext cx="12195303" cy="6111627"/>
            <a:chOff x="5644" y="772929"/>
            <a:chExt cx="12195303" cy="611162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CAFD944-2533-1045-AC36-3EC28B1DF152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BDC4504-CCF3-F747-9520-0DDE411C327D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3/29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0B99364-7669-1044-8995-6E81A42610FD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93934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17591"/>
            <a:ext cx="12192000" cy="1325563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Approach: Entity linking – Creating the Reachability Index</a:t>
            </a:r>
            <a:endParaRPr lang="en-US" sz="2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3CE38A-D1B8-4F41-A90F-7653BBC44D95}"/>
              </a:ext>
            </a:extLst>
          </p:cNvPr>
          <p:cNvSpPr/>
          <p:nvPr/>
        </p:nvSpPr>
        <p:spPr>
          <a:xfrm>
            <a:off x="1706432" y="2371165"/>
            <a:ext cx="1410148" cy="623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 detection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7981E-53E8-5B49-981F-E1BD27FBA6E8}"/>
              </a:ext>
            </a:extLst>
          </p:cNvPr>
          <p:cNvSpPr/>
          <p:nvPr/>
        </p:nvSpPr>
        <p:spPr>
          <a:xfrm>
            <a:off x="1697471" y="3169020"/>
            <a:ext cx="1410148" cy="623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 classification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F9FA61-7389-1749-963F-6AC941310AFB}"/>
              </a:ext>
            </a:extLst>
          </p:cNvPr>
          <p:cNvSpPr txBox="1"/>
          <p:nvPr/>
        </p:nvSpPr>
        <p:spPr>
          <a:xfrm>
            <a:off x="286875" y="2873956"/>
            <a:ext cx="113396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Question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5E66E4-0DCB-914B-8038-A5952A422BEC}"/>
              </a:ext>
            </a:extLst>
          </p:cNvPr>
          <p:cNvSpPr/>
          <p:nvPr/>
        </p:nvSpPr>
        <p:spPr>
          <a:xfrm>
            <a:off x="3502208" y="2774571"/>
            <a:ext cx="2421877" cy="623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/>
              <a:t>Entity: </a:t>
            </a:r>
            <a:r>
              <a:rPr lang="en-US" sz="1700" i="1" dirty="0"/>
              <a:t>“Barack Obama”</a:t>
            </a:r>
            <a:r>
              <a:rPr lang="en-US" sz="1700" dirty="0"/>
              <a:t> Relation: </a:t>
            </a:r>
            <a:r>
              <a:rPr lang="en-US" sz="1700" dirty="0" err="1">
                <a:latin typeface="FangSong" panose="02010609060101010101" pitchFamily="49" charset="-122"/>
                <a:ea typeface="FangSong" panose="02010609060101010101" pitchFamily="49" charset="-122"/>
                <a:cs typeface="Arabic Typesetting" panose="03020402040406030203" pitchFamily="66" charset="-78"/>
              </a:rPr>
              <a:t>bornOn</a:t>
            </a:r>
            <a:endParaRPr lang="en-US" sz="1700" dirty="0">
              <a:latin typeface="FangSong" panose="02010609060101010101" pitchFamily="49" charset="-122"/>
              <a:ea typeface="FangSong" panose="02010609060101010101" pitchFamily="49" charset="-122"/>
              <a:cs typeface="Arabic Typesetting" panose="03020402040406030203" pitchFamily="66" charset="-78"/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B647CEA6-2DE4-2D4A-8396-046F0BB217CB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 rot="16200000" flipH="1">
            <a:off x="1172425" y="2955498"/>
            <a:ext cx="206478" cy="8436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5B9EDE05-9F44-BD45-BE53-FBDF4600FD6F}"/>
              </a:ext>
            </a:extLst>
          </p:cNvPr>
          <p:cNvCxnSpPr>
            <a:cxnSpLocks/>
            <a:stCxn id="11" idx="0"/>
            <a:endCxn id="5" idx="1"/>
          </p:cNvCxnSpPr>
          <p:nvPr/>
        </p:nvCxnSpPr>
        <p:spPr>
          <a:xfrm rot="5400000" flipH="1" flipV="1">
            <a:off x="1184512" y="2352036"/>
            <a:ext cx="191267" cy="8525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D09A31C-8081-594B-967F-A1B4D0F7870C}"/>
              </a:ext>
            </a:extLst>
          </p:cNvPr>
          <p:cNvCxnSpPr>
            <a:stCxn id="5" idx="3"/>
          </p:cNvCxnSpPr>
          <p:nvPr/>
        </p:nvCxnSpPr>
        <p:spPr>
          <a:xfrm>
            <a:off x="3116580" y="2682689"/>
            <a:ext cx="391750" cy="311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967ED98D-1BE6-EF42-8A44-5CC8A662EE61}"/>
              </a:ext>
            </a:extLst>
          </p:cNvPr>
          <p:cNvCxnSpPr>
            <a:stCxn id="10" idx="3"/>
          </p:cNvCxnSpPr>
          <p:nvPr/>
        </p:nvCxnSpPr>
        <p:spPr>
          <a:xfrm flipV="1">
            <a:off x="3107619" y="3169020"/>
            <a:ext cx="400711" cy="3115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50EAD7C-2134-1645-B5B0-AF393832691B}"/>
              </a:ext>
            </a:extLst>
          </p:cNvPr>
          <p:cNvSpPr txBox="1"/>
          <p:nvPr/>
        </p:nvSpPr>
        <p:spPr>
          <a:xfrm>
            <a:off x="3917564" y="3356752"/>
            <a:ext cx="1351460" cy="5850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Structured </a:t>
            </a:r>
          </a:p>
          <a:p>
            <a:pPr algn="ctr"/>
            <a:r>
              <a:rPr lang="en-US" sz="2000" dirty="0"/>
              <a:t>query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AA0D38-F3E3-2145-A32A-E0CAE0DC44A4}"/>
              </a:ext>
            </a:extLst>
          </p:cNvPr>
          <p:cNvSpPr/>
          <p:nvPr/>
        </p:nvSpPr>
        <p:spPr>
          <a:xfrm>
            <a:off x="6312628" y="2765610"/>
            <a:ext cx="875591" cy="623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 Linking </a:t>
            </a:r>
            <a:endParaRPr lang="en-US" i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BF7D7C1-D047-994E-A12B-6D0179CDDABB}"/>
              </a:ext>
            </a:extLst>
          </p:cNvPr>
          <p:cNvCxnSpPr>
            <a:cxnSpLocks/>
          </p:cNvCxnSpPr>
          <p:nvPr/>
        </p:nvCxnSpPr>
        <p:spPr>
          <a:xfrm flipV="1">
            <a:off x="5866188" y="3077134"/>
            <a:ext cx="473051" cy="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899293A-88A2-F142-8183-787352B1A8D7}"/>
              </a:ext>
            </a:extLst>
          </p:cNvPr>
          <p:cNvSpPr txBox="1"/>
          <p:nvPr/>
        </p:nvSpPr>
        <p:spPr>
          <a:xfrm>
            <a:off x="242056" y="4458636"/>
            <a:ext cx="3167534" cy="440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“How old is Barack Obama?”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52722A-7F7D-D842-A576-F3E66E984621}"/>
              </a:ext>
            </a:extLst>
          </p:cNvPr>
          <p:cNvSpPr txBox="1"/>
          <p:nvPr/>
        </p:nvSpPr>
        <p:spPr>
          <a:xfrm>
            <a:off x="295843" y="3813174"/>
            <a:ext cx="1154803" cy="440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Question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31D499F3-27EC-DB44-9188-D63A6F3317C8}"/>
              </a:ext>
            </a:extLst>
          </p:cNvPr>
          <p:cNvSpPr/>
          <p:nvPr/>
        </p:nvSpPr>
        <p:spPr>
          <a:xfrm>
            <a:off x="3302016" y="4221785"/>
            <a:ext cx="8158283" cy="255712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5E2291-4001-344D-9DA2-38144A58A3FC}"/>
              </a:ext>
            </a:extLst>
          </p:cNvPr>
          <p:cNvSpPr/>
          <p:nvPr/>
        </p:nvSpPr>
        <p:spPr>
          <a:xfrm>
            <a:off x="9994808" y="2891261"/>
            <a:ext cx="1059465" cy="425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Filtering </a:t>
            </a:r>
            <a:endParaRPr lang="en-US" i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D0DAB3A-716A-6742-9CE6-039AC67E8F87}"/>
              </a:ext>
            </a:extLst>
          </p:cNvPr>
          <p:cNvSpPr/>
          <p:nvPr/>
        </p:nvSpPr>
        <p:spPr>
          <a:xfrm>
            <a:off x="10057589" y="1873287"/>
            <a:ext cx="961884" cy="401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C8A6A2C-29BE-B446-ACE1-E717C11D1926}"/>
              </a:ext>
            </a:extLst>
          </p:cNvPr>
          <p:cNvCxnSpPr>
            <a:cxnSpLocks/>
          </p:cNvCxnSpPr>
          <p:nvPr/>
        </p:nvCxnSpPr>
        <p:spPr>
          <a:xfrm flipV="1">
            <a:off x="10524541" y="2236715"/>
            <a:ext cx="24" cy="65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B6D5D60-CA5A-504A-A315-6E717828D484}"/>
              </a:ext>
            </a:extLst>
          </p:cNvPr>
          <p:cNvGrpSpPr/>
          <p:nvPr/>
        </p:nvGrpSpPr>
        <p:grpSpPr>
          <a:xfrm>
            <a:off x="3442421" y="4100043"/>
            <a:ext cx="7702111" cy="2417174"/>
            <a:chOff x="3352776" y="4100043"/>
            <a:chExt cx="7702111" cy="241717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C7525C4-D9AF-1249-A896-F161990E1925}"/>
                </a:ext>
              </a:extLst>
            </p:cNvPr>
            <p:cNvSpPr/>
            <p:nvPr/>
          </p:nvSpPr>
          <p:spPr>
            <a:xfrm>
              <a:off x="6028344" y="4544515"/>
              <a:ext cx="1874438" cy="12043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Michelle Obama Barack (Person)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656C647-927E-9A4E-BF3A-85C1B071500E}"/>
                </a:ext>
              </a:extLst>
            </p:cNvPr>
            <p:cNvSpPr/>
            <p:nvPr/>
          </p:nvSpPr>
          <p:spPr>
            <a:xfrm>
              <a:off x="8184398" y="4424912"/>
              <a:ext cx="1704035" cy="9953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Sasha </a:t>
              </a:r>
            </a:p>
            <a:p>
              <a:pPr algn="ctr"/>
              <a:r>
                <a:rPr lang="en-US" dirty="0"/>
                <a:t>Obama (Person)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7600691-BDB6-C74B-AFBD-98D41E33D94A}"/>
                </a:ext>
              </a:extLst>
            </p:cNvPr>
            <p:cNvSpPr/>
            <p:nvPr/>
          </p:nvSpPr>
          <p:spPr>
            <a:xfrm>
              <a:off x="7283425" y="5687194"/>
              <a:ext cx="1874439" cy="7478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Obama (president)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0F81691-A50D-CD4C-A49D-BB4518C6618B}"/>
                </a:ext>
              </a:extLst>
            </p:cNvPr>
            <p:cNvSpPr txBox="1"/>
            <p:nvPr/>
          </p:nvSpPr>
          <p:spPr>
            <a:xfrm>
              <a:off x="3352776" y="5077202"/>
              <a:ext cx="1634294" cy="40011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United_states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A528A80-417F-0847-A211-6C2885066249}"/>
                </a:ext>
              </a:extLst>
            </p:cNvPr>
            <p:cNvSpPr txBox="1"/>
            <p:nvPr/>
          </p:nvSpPr>
          <p:spPr>
            <a:xfrm>
              <a:off x="3496221" y="6117107"/>
              <a:ext cx="1162498" cy="40011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8/4/1961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1611696-E8D2-C047-8050-264835AFF13E}"/>
                </a:ext>
              </a:extLst>
            </p:cNvPr>
            <p:cNvSpPr txBox="1"/>
            <p:nvPr/>
          </p:nvSpPr>
          <p:spPr>
            <a:xfrm>
              <a:off x="6777312" y="4126935"/>
              <a:ext cx="40107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e</a:t>
              </a:r>
              <a:r>
                <a:rPr lang="en-US" sz="2000" b="1" i="1" baseline="-25000" dirty="0"/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7CFBBEF-10FC-4645-87F0-21EDFF715F30}"/>
                </a:ext>
              </a:extLst>
            </p:cNvPr>
            <p:cNvSpPr txBox="1"/>
            <p:nvPr/>
          </p:nvSpPr>
          <p:spPr>
            <a:xfrm rot="911223">
              <a:off x="9403959" y="4100043"/>
              <a:ext cx="3978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e</a:t>
              </a:r>
              <a:r>
                <a:rPr lang="en-US" sz="2000" b="1" i="1" baseline="-25000" dirty="0"/>
                <a:t>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4D797CC-F7EB-074F-94BF-521973C14C02}"/>
                </a:ext>
              </a:extLst>
            </p:cNvPr>
            <p:cNvSpPr txBox="1"/>
            <p:nvPr/>
          </p:nvSpPr>
          <p:spPr>
            <a:xfrm rot="1263526">
              <a:off x="8860627" y="5486617"/>
              <a:ext cx="3978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e</a:t>
              </a:r>
              <a:r>
                <a:rPr lang="en-US" sz="2000" b="1" i="1" baseline="-25000" dirty="0"/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83E7A38-A3D3-9741-8611-BD357AE7DD5F}"/>
                </a:ext>
              </a:extLst>
            </p:cNvPr>
            <p:cNvSpPr txBox="1"/>
            <p:nvPr/>
          </p:nvSpPr>
          <p:spPr>
            <a:xfrm>
              <a:off x="9762546" y="5695772"/>
              <a:ext cx="1292341" cy="40011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6/10/2001</a:t>
              </a: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04CD796-0523-4D41-AE54-7FA31428530A}"/>
                </a:ext>
              </a:extLst>
            </p:cNvPr>
            <p:cNvSpPr/>
            <p:nvPr/>
          </p:nvSpPr>
          <p:spPr>
            <a:xfrm>
              <a:off x="5002306" y="4885496"/>
              <a:ext cx="1026038" cy="400110"/>
            </a:xfrm>
            <a:custGeom>
              <a:avLst/>
              <a:gdLst>
                <a:gd name="connsiteX0" fmla="*/ 0 w 1110124"/>
                <a:gd name="connsiteY0" fmla="*/ 421610 h 421610"/>
                <a:gd name="connsiteX1" fmla="*/ 537882 w 1110124"/>
                <a:gd name="connsiteY1" fmla="*/ 9233 h 421610"/>
                <a:gd name="connsiteX2" fmla="*/ 1075765 w 1110124"/>
                <a:gd name="connsiteY2" fmla="*/ 134739 h 421610"/>
                <a:gd name="connsiteX3" fmla="*/ 1057835 w 1110124"/>
                <a:gd name="connsiteY3" fmla="*/ 134739 h 421610"/>
                <a:gd name="connsiteX4" fmla="*/ 1057835 w 1110124"/>
                <a:gd name="connsiteY4" fmla="*/ 134739 h 421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0124" h="421610">
                  <a:moveTo>
                    <a:pt x="0" y="421610"/>
                  </a:moveTo>
                  <a:cubicBezTo>
                    <a:pt x="179294" y="239327"/>
                    <a:pt x="358588" y="57045"/>
                    <a:pt x="537882" y="9233"/>
                  </a:cubicBezTo>
                  <a:cubicBezTo>
                    <a:pt x="717176" y="-38579"/>
                    <a:pt x="989106" y="113821"/>
                    <a:pt x="1075765" y="134739"/>
                  </a:cubicBezTo>
                  <a:cubicBezTo>
                    <a:pt x="1162424" y="155657"/>
                    <a:pt x="1057835" y="134739"/>
                    <a:pt x="1057835" y="134739"/>
                  </a:cubicBezTo>
                  <a:lnTo>
                    <a:pt x="1057835" y="134739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BD9B45F-5AF8-A94B-9B54-F7A80FFFE179}"/>
                </a:ext>
              </a:extLst>
            </p:cNvPr>
            <p:cNvSpPr/>
            <p:nvPr/>
          </p:nvSpPr>
          <p:spPr>
            <a:xfrm>
              <a:off x="4697506" y="5370683"/>
              <a:ext cx="1398494" cy="940470"/>
            </a:xfrm>
            <a:custGeom>
              <a:avLst/>
              <a:gdLst>
                <a:gd name="connsiteX0" fmla="*/ 0 w 1444512"/>
                <a:gd name="connsiteY0" fmla="*/ 1010517 h 1010517"/>
                <a:gd name="connsiteX1" fmla="*/ 986118 w 1444512"/>
                <a:gd name="connsiteY1" fmla="*/ 849152 h 1010517"/>
                <a:gd name="connsiteX2" fmla="*/ 1398494 w 1444512"/>
                <a:gd name="connsiteY2" fmla="*/ 60258 h 1010517"/>
                <a:gd name="connsiteX3" fmla="*/ 1416423 w 1444512"/>
                <a:gd name="connsiteY3" fmla="*/ 114046 h 101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4512" h="1010517">
                  <a:moveTo>
                    <a:pt x="0" y="1010517"/>
                  </a:moveTo>
                  <a:cubicBezTo>
                    <a:pt x="376518" y="1009022"/>
                    <a:pt x="753036" y="1007528"/>
                    <a:pt x="986118" y="849152"/>
                  </a:cubicBezTo>
                  <a:cubicBezTo>
                    <a:pt x="1219200" y="690776"/>
                    <a:pt x="1326777" y="182776"/>
                    <a:pt x="1398494" y="60258"/>
                  </a:cubicBezTo>
                  <a:cubicBezTo>
                    <a:pt x="1470211" y="-62260"/>
                    <a:pt x="1443317" y="25893"/>
                    <a:pt x="1416423" y="11404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13B860-3AB2-B441-A104-BCB749B036C0}"/>
                </a:ext>
              </a:extLst>
            </p:cNvPr>
            <p:cNvSpPr/>
            <p:nvPr/>
          </p:nvSpPr>
          <p:spPr>
            <a:xfrm>
              <a:off x="9897035" y="4867443"/>
              <a:ext cx="430306" cy="834110"/>
            </a:xfrm>
            <a:custGeom>
              <a:avLst/>
              <a:gdLst>
                <a:gd name="connsiteX0" fmla="*/ 0 w 430306"/>
                <a:gd name="connsiteY0" fmla="*/ 9357 h 834110"/>
                <a:gd name="connsiteX1" fmla="*/ 358589 w 430306"/>
                <a:gd name="connsiteY1" fmla="*/ 116933 h 834110"/>
                <a:gd name="connsiteX2" fmla="*/ 430306 w 430306"/>
                <a:gd name="connsiteY2" fmla="*/ 834110 h 834110"/>
                <a:gd name="connsiteX3" fmla="*/ 430306 w 430306"/>
                <a:gd name="connsiteY3" fmla="*/ 834110 h 83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306" h="834110">
                  <a:moveTo>
                    <a:pt x="0" y="9357"/>
                  </a:moveTo>
                  <a:cubicBezTo>
                    <a:pt x="143435" y="-5585"/>
                    <a:pt x="286871" y="-20526"/>
                    <a:pt x="358589" y="116933"/>
                  </a:cubicBezTo>
                  <a:cubicBezTo>
                    <a:pt x="430307" y="254392"/>
                    <a:pt x="430306" y="834110"/>
                    <a:pt x="430306" y="834110"/>
                  </a:cubicBezTo>
                  <a:lnTo>
                    <a:pt x="430306" y="83411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7F1C0BC-8F78-7F41-A0C4-BF16D105BF3E}"/>
                </a:ext>
              </a:extLst>
            </p:cNvPr>
            <p:cNvSpPr txBox="1"/>
            <p:nvPr/>
          </p:nvSpPr>
          <p:spPr>
            <a:xfrm rot="3925413">
              <a:off x="9950804" y="4844127"/>
              <a:ext cx="9829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bornOn</a:t>
              </a:r>
              <a:endParaRPr lang="en-US" sz="20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4732F6B-ECBC-4C45-980A-7B8891976F6B}"/>
                </a:ext>
              </a:extLst>
            </p:cNvPr>
            <p:cNvSpPr txBox="1"/>
            <p:nvPr/>
          </p:nvSpPr>
          <p:spPr>
            <a:xfrm rot="19762228">
              <a:off x="4921605" y="5785417"/>
              <a:ext cx="9829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bornOn</a:t>
              </a:r>
              <a:endParaRPr lang="en-US" sz="2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986E123-F5CC-FD4E-BC82-5E693DE526E6}"/>
                </a:ext>
              </a:extLst>
            </p:cNvPr>
            <p:cNvSpPr txBox="1"/>
            <p:nvPr/>
          </p:nvSpPr>
          <p:spPr>
            <a:xfrm rot="21044947">
              <a:off x="4817414" y="4557259"/>
              <a:ext cx="142442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presidentOf</a:t>
              </a:r>
              <a:endParaRPr lang="en-US" sz="2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C5CB519-93C7-9F4E-8EB7-5B2DEEF5BE0E}"/>
                </a:ext>
              </a:extLst>
            </p:cNvPr>
            <p:cNvSpPr txBox="1"/>
            <p:nvPr/>
          </p:nvSpPr>
          <p:spPr>
            <a:xfrm>
              <a:off x="10139073" y="6000555"/>
              <a:ext cx="3978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e</a:t>
              </a:r>
              <a:r>
                <a:rPr lang="en-US" sz="2000" b="1" i="1" baseline="-25000" dirty="0"/>
                <a:t>6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B8A34D8-BDAF-3243-8538-0164DC0743FA}"/>
                </a:ext>
              </a:extLst>
            </p:cNvPr>
            <p:cNvSpPr txBox="1"/>
            <p:nvPr/>
          </p:nvSpPr>
          <p:spPr>
            <a:xfrm>
              <a:off x="3971365" y="4691702"/>
              <a:ext cx="3978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e</a:t>
              </a:r>
              <a:r>
                <a:rPr lang="en-US" sz="2000" b="1" i="1" baseline="-25000" dirty="0"/>
                <a:t>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E05DEEC-9174-9E45-A3D0-0574D74D94CC}"/>
                </a:ext>
              </a:extLst>
            </p:cNvPr>
            <p:cNvSpPr txBox="1"/>
            <p:nvPr/>
          </p:nvSpPr>
          <p:spPr>
            <a:xfrm>
              <a:off x="3926544" y="5740568"/>
              <a:ext cx="3978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e</a:t>
              </a:r>
              <a:r>
                <a:rPr lang="en-US" sz="2000" b="1" i="1" baseline="-25000" dirty="0"/>
                <a:t>4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3A6B00B-824F-F642-8AF0-EBF3A7D561CA}"/>
              </a:ext>
            </a:extLst>
          </p:cNvPr>
          <p:cNvCxnSpPr>
            <a:cxnSpLocks/>
            <a:endCxn id="36" idx="2"/>
          </p:cNvCxnSpPr>
          <p:nvPr/>
        </p:nvCxnSpPr>
        <p:spPr>
          <a:xfrm flipH="1" flipV="1">
            <a:off x="10524541" y="3316811"/>
            <a:ext cx="8968" cy="856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3D2E3DD-851F-B64A-99C9-CD914BB11B32}"/>
              </a:ext>
            </a:extLst>
          </p:cNvPr>
          <p:cNvCxnSpPr>
            <a:stCxn id="39" idx="3"/>
            <a:endCxn id="36" idx="1"/>
          </p:cNvCxnSpPr>
          <p:nvPr/>
        </p:nvCxnSpPr>
        <p:spPr>
          <a:xfrm>
            <a:off x="7188219" y="3077134"/>
            <a:ext cx="2806589" cy="26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C910A9C-FF70-694F-B805-89D85CAFEACA}"/>
              </a:ext>
            </a:extLst>
          </p:cNvPr>
          <p:cNvSpPr txBox="1"/>
          <p:nvPr/>
        </p:nvSpPr>
        <p:spPr>
          <a:xfrm>
            <a:off x="6291610" y="2387795"/>
            <a:ext cx="3553479" cy="3539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700" dirty="0"/>
              <a:t>Candidates = [&lt;e</a:t>
            </a:r>
            <a:r>
              <a:rPr lang="en-US" sz="1700" baseline="-25000" dirty="0"/>
              <a:t>1</a:t>
            </a:r>
            <a:r>
              <a:rPr lang="en-US" sz="1700" dirty="0"/>
              <a:t>,0.9&gt;, &lt;e</a:t>
            </a:r>
            <a:r>
              <a:rPr lang="en-US" sz="1700" baseline="-25000" dirty="0"/>
              <a:t>2</a:t>
            </a:r>
            <a:r>
              <a:rPr lang="en-US" sz="1700" dirty="0"/>
              <a:t>,0.3&gt;, &lt;e</a:t>
            </a:r>
            <a:r>
              <a:rPr lang="en-US" sz="1700" baseline="-25000" dirty="0"/>
              <a:t>3</a:t>
            </a:r>
            <a:r>
              <a:rPr lang="en-US" sz="1700" dirty="0"/>
              <a:t>,0.6&gt;]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603204-3387-8546-B854-550A4260C4C2}"/>
              </a:ext>
            </a:extLst>
          </p:cNvPr>
          <p:cNvSpPr txBox="1"/>
          <p:nvPr/>
        </p:nvSpPr>
        <p:spPr>
          <a:xfrm>
            <a:off x="6300576" y="2109897"/>
            <a:ext cx="1797800" cy="3539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700" dirty="0"/>
              <a:t>Relation = </a:t>
            </a:r>
            <a:r>
              <a:rPr lang="en-US" sz="1700" dirty="0" err="1"/>
              <a:t>bornOn</a:t>
            </a:r>
            <a:endParaRPr lang="en-US" sz="17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CC1EF8-FC1C-1A42-9945-B5991C66C7B1}"/>
              </a:ext>
            </a:extLst>
          </p:cNvPr>
          <p:cNvSpPr txBox="1"/>
          <p:nvPr/>
        </p:nvSpPr>
        <p:spPr>
          <a:xfrm>
            <a:off x="10990729" y="1329961"/>
            <a:ext cx="857927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i="1" dirty="0"/>
              <a:t>e</a:t>
            </a:r>
            <a:r>
              <a:rPr lang="en-US" sz="2000" b="1" baseline="-25000" dirty="0"/>
              <a:t>4</a:t>
            </a:r>
            <a:r>
              <a:rPr lang="en-US" sz="2000" b="1" dirty="0"/>
              <a:t>: 0.9</a:t>
            </a:r>
          </a:p>
          <a:p>
            <a:r>
              <a:rPr lang="en-US" sz="2000" b="1" i="1" dirty="0"/>
              <a:t>e</a:t>
            </a:r>
            <a:r>
              <a:rPr lang="en-US" sz="2000" b="1" baseline="-25000" dirty="0"/>
              <a:t>6</a:t>
            </a:r>
            <a:r>
              <a:rPr lang="en-US" sz="2000" b="1" dirty="0"/>
              <a:t>: 0.3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0F641F8-0F8C-D544-99BA-D05E62235414}"/>
              </a:ext>
            </a:extLst>
          </p:cNvPr>
          <p:cNvSpPr txBox="1"/>
          <p:nvPr/>
        </p:nvSpPr>
        <p:spPr>
          <a:xfrm>
            <a:off x="6768348" y="3689767"/>
            <a:ext cx="8411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latin typeface="Times" pitchFamily="2" charset="0"/>
              </a:rPr>
              <a:t>I</a:t>
            </a:r>
            <a:r>
              <a:rPr lang="en-US" sz="2800" i="1" baseline="-25000" dirty="0" err="1">
                <a:latin typeface="Times" pitchFamily="2" charset="0"/>
              </a:rPr>
              <a:t>reach</a:t>
            </a:r>
            <a:endParaRPr lang="en-US" sz="2800" i="1" baseline="-25000" dirty="0">
              <a:latin typeface="Times" pitchFamily="2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B7C2A76-27F4-9547-9EF4-8F3B1FAB81C3}"/>
              </a:ext>
            </a:extLst>
          </p:cNvPr>
          <p:cNvGrpSpPr/>
          <p:nvPr/>
        </p:nvGrpSpPr>
        <p:grpSpPr>
          <a:xfrm>
            <a:off x="5644" y="772929"/>
            <a:ext cx="12195303" cy="6111627"/>
            <a:chOff x="5644" y="772929"/>
            <a:chExt cx="12195303" cy="611162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675896E-25E1-0F4F-A772-6867938A98B3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C8B91CA-8BF3-9641-A15B-55858BE7268A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3/29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08C404-A176-A24C-B8B7-157FFB489E3D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806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B9FA9C-8DD7-9B4D-AC9B-5FCAF1C94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734" y="874980"/>
            <a:ext cx="8534400" cy="5524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4F7D6D-CABF-624B-904A-9207907C21A8}"/>
              </a:ext>
            </a:extLst>
          </p:cNvPr>
          <p:cNvSpPr/>
          <p:nvPr/>
        </p:nvSpPr>
        <p:spPr>
          <a:xfrm>
            <a:off x="0" y="-50140"/>
            <a:ext cx="12192000" cy="823070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</a:t>
            </a:r>
            <a:r>
              <a:rPr lang="en-US" sz="2700" dirty="0"/>
              <a:t>Knowledge Bases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DD5B51A-DD81-494A-8B60-982BB12A1D0E}"/>
              </a:ext>
            </a:extLst>
          </p:cNvPr>
          <p:cNvGrpSpPr/>
          <p:nvPr/>
        </p:nvGrpSpPr>
        <p:grpSpPr>
          <a:xfrm>
            <a:off x="5644" y="772929"/>
            <a:ext cx="12195303" cy="6111627"/>
            <a:chOff x="5644" y="772929"/>
            <a:chExt cx="12195303" cy="61116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1CDFA1-72F5-5841-8B2E-1412873EBA51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C74802-4A18-1C4F-8AD0-A9EA4FF08D84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3/29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6191B7-1BB4-7C4A-8F6B-8EFB565F346A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5988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6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C2B2-8F4A-774F-8B97-35C3DE80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FD7FEB8-C585-D84B-9F4F-E3FA80955FF8}"/>
              </a:ext>
            </a:extLst>
          </p:cNvPr>
          <p:cNvGrpSpPr/>
          <p:nvPr/>
        </p:nvGrpSpPr>
        <p:grpSpPr>
          <a:xfrm>
            <a:off x="889237" y="3024548"/>
            <a:ext cx="9285858" cy="12066"/>
            <a:chOff x="889237" y="3024548"/>
            <a:chExt cx="9285858" cy="1206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FEAD5F0-59E2-3942-AF41-8D849325F9B2}"/>
                </a:ext>
              </a:extLst>
            </p:cNvPr>
            <p:cNvCxnSpPr>
              <a:cxnSpLocks/>
            </p:cNvCxnSpPr>
            <p:nvPr/>
          </p:nvCxnSpPr>
          <p:spPr>
            <a:xfrm>
              <a:off x="903207" y="3024548"/>
              <a:ext cx="92718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ED5291-1C7C-FB4E-AFF6-990BEC62E21D}"/>
                </a:ext>
              </a:extLst>
            </p:cNvPr>
            <p:cNvCxnSpPr>
              <a:cxnSpLocks/>
            </p:cNvCxnSpPr>
            <p:nvPr/>
          </p:nvCxnSpPr>
          <p:spPr>
            <a:xfrm>
              <a:off x="889237" y="3036614"/>
              <a:ext cx="7662722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4493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17591"/>
            <a:ext cx="12192000" cy="1325563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Experimental set up </a:t>
            </a:r>
            <a:endParaRPr lang="en-US" sz="2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DE1B8-318F-3C4A-8055-26766182C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012" y="4775482"/>
            <a:ext cx="5849694" cy="1394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4D1BE6-BF95-D142-98DE-2C5F4FE5AA4D}"/>
              </a:ext>
            </a:extLst>
          </p:cNvPr>
          <p:cNvSpPr txBox="1"/>
          <p:nvPr/>
        </p:nvSpPr>
        <p:spPr>
          <a:xfrm>
            <a:off x="3765175" y="1559862"/>
            <a:ext cx="420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1: Simple question dataset Statistics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5B140A-4A19-384A-80C8-6C3EED055730}"/>
              </a:ext>
            </a:extLst>
          </p:cNvPr>
          <p:cNvSpPr txBox="1"/>
          <p:nvPr/>
        </p:nvSpPr>
        <p:spPr>
          <a:xfrm>
            <a:off x="3756214" y="4222369"/>
            <a:ext cx="347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2: Knowledge base Statistics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69B5BA-A6EE-6343-A0A0-09F27D081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498" y="2139169"/>
            <a:ext cx="6952136" cy="175490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785ED37-5620-6147-A3B8-8E20D4F096F6}"/>
              </a:ext>
            </a:extLst>
          </p:cNvPr>
          <p:cNvGrpSpPr/>
          <p:nvPr/>
        </p:nvGrpSpPr>
        <p:grpSpPr>
          <a:xfrm>
            <a:off x="5644" y="772929"/>
            <a:ext cx="12195303" cy="6111627"/>
            <a:chOff x="5644" y="772929"/>
            <a:chExt cx="12195303" cy="61116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1DDA60-3150-2748-BD00-AA3D00B4E159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1560A8-5350-0043-8E78-B9165F40A482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3/29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AFC57E-ED70-004E-9312-3557B729A156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0105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17591"/>
            <a:ext cx="12192000" cy="1325563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Results: Entity detection and linking </a:t>
            </a:r>
            <a:endParaRPr lang="en-US" sz="2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659D4E-C90B-4148-9F02-6DD894566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957" y="4289929"/>
            <a:ext cx="7708087" cy="20791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1DF17A-4F53-AF4A-B333-636AE3FFEECE}"/>
              </a:ext>
            </a:extLst>
          </p:cNvPr>
          <p:cNvSpPr txBox="1"/>
          <p:nvPr/>
        </p:nvSpPr>
        <p:spPr>
          <a:xfrm>
            <a:off x="3756214" y="3881718"/>
            <a:ext cx="233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4: Entity linking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374AB-6950-114B-9BFC-41DEE7092251}"/>
              </a:ext>
            </a:extLst>
          </p:cNvPr>
          <p:cNvSpPr txBox="1"/>
          <p:nvPr/>
        </p:nvSpPr>
        <p:spPr>
          <a:xfrm>
            <a:off x="3801040" y="1398497"/>
            <a:ext cx="261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3: Entity detection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6CAE55-C2AC-7C49-80B6-07050C8F2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401" y="1816956"/>
            <a:ext cx="5510606" cy="18256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35508C0-A528-AC41-9D78-8A1702B6CA6C}"/>
              </a:ext>
            </a:extLst>
          </p:cNvPr>
          <p:cNvGrpSpPr/>
          <p:nvPr/>
        </p:nvGrpSpPr>
        <p:grpSpPr>
          <a:xfrm>
            <a:off x="5644" y="772929"/>
            <a:ext cx="12195303" cy="6111627"/>
            <a:chOff x="5644" y="772929"/>
            <a:chExt cx="12195303" cy="61116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D1E6DE7-6983-2045-BC8A-B9CB4146C6A3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A5921CE-B2A5-4B45-BCCD-AD15079B3C25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3/29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3FF86B4-B28F-8E4A-9419-66E126B3AC9E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8667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17591"/>
            <a:ext cx="12192000" cy="1325563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Results: Relation Prediction </a:t>
            </a:r>
            <a:endParaRPr lang="en-US" sz="2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374AB-6950-114B-9BFC-41DEE7092251}"/>
              </a:ext>
            </a:extLst>
          </p:cNvPr>
          <p:cNvSpPr txBox="1"/>
          <p:nvPr/>
        </p:nvSpPr>
        <p:spPr>
          <a:xfrm>
            <a:off x="3747253" y="1757078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5: Relation Prediction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3E765A-2505-8D48-88E1-461C26875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903" y="2503802"/>
            <a:ext cx="8488194" cy="220897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662D76A-C1AA-6142-9336-CAB9F0057B4B}"/>
              </a:ext>
            </a:extLst>
          </p:cNvPr>
          <p:cNvGrpSpPr/>
          <p:nvPr/>
        </p:nvGrpSpPr>
        <p:grpSpPr>
          <a:xfrm>
            <a:off x="5644" y="772929"/>
            <a:ext cx="12195303" cy="6111627"/>
            <a:chOff x="5644" y="772929"/>
            <a:chExt cx="12195303" cy="61116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268296-0B78-EB4A-AE02-21C6BFB5D931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C525D1-5039-0149-B837-9DF56CFCBE5C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3/29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42475A5-8FE1-1547-838D-C77DD3850D1F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8207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17591"/>
            <a:ext cx="12192000" cy="1325563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Results: End-to-end Comparison </a:t>
            </a:r>
            <a:endParaRPr lang="en-US" sz="27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637122-98D8-5847-BFC4-189F4D74F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084" y="1684245"/>
            <a:ext cx="10076033" cy="432770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B599A72-5381-0E4C-AABC-11C254E36FF6}"/>
              </a:ext>
            </a:extLst>
          </p:cNvPr>
          <p:cNvGrpSpPr/>
          <p:nvPr/>
        </p:nvGrpSpPr>
        <p:grpSpPr>
          <a:xfrm>
            <a:off x="5644" y="772929"/>
            <a:ext cx="12195303" cy="6111627"/>
            <a:chOff x="5644" y="772929"/>
            <a:chExt cx="12195303" cy="61116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A479BB-7B67-074C-BFC7-798757CA338C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077FEE3-4EF7-3C47-9C50-FE20D76BAB8B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3/29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DB6E3E-8ED6-354B-8AFD-0DBED0952C62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30224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C2B2-8F4A-774F-8B97-35C3DE80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FD7FEB8-C585-D84B-9F4F-E3FA80955FF8}"/>
              </a:ext>
            </a:extLst>
          </p:cNvPr>
          <p:cNvGrpSpPr/>
          <p:nvPr/>
        </p:nvGrpSpPr>
        <p:grpSpPr>
          <a:xfrm>
            <a:off x="873514" y="3024548"/>
            <a:ext cx="9301581" cy="12064"/>
            <a:chOff x="873514" y="3024548"/>
            <a:chExt cx="9301581" cy="1206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FEAD5F0-59E2-3942-AF41-8D849325F9B2}"/>
                </a:ext>
              </a:extLst>
            </p:cNvPr>
            <p:cNvCxnSpPr>
              <a:cxnSpLocks/>
            </p:cNvCxnSpPr>
            <p:nvPr/>
          </p:nvCxnSpPr>
          <p:spPr>
            <a:xfrm>
              <a:off x="903207" y="3024548"/>
              <a:ext cx="92718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ED5291-1C7C-FB4E-AFF6-990BEC62E21D}"/>
                </a:ext>
              </a:extLst>
            </p:cNvPr>
            <p:cNvCxnSpPr>
              <a:cxnSpLocks/>
            </p:cNvCxnSpPr>
            <p:nvPr/>
          </p:nvCxnSpPr>
          <p:spPr>
            <a:xfrm>
              <a:off x="873514" y="3036612"/>
              <a:ext cx="9271893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20903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17591"/>
            <a:ext cx="12192000" cy="1325563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Conclusion</a:t>
            </a:r>
            <a:endParaRPr lang="en-US" sz="27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E3D56BB-EBE6-7E4B-88B2-4E9C86E07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105" y="1746945"/>
            <a:ext cx="10865224" cy="32732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explore simple yet effective approach for Simple question answering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still need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to adequately examine simple baselines rigorously before rushing to sophisticated deep learning techniques at least for Simple QA.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Need to consider non-neural network baselines</a:t>
            </a:r>
          </a:p>
          <a:p>
            <a:pPr>
              <a:lnSpc>
                <a:spcPct val="150000"/>
              </a:lnSpc>
            </a:pP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826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C2B2-8F4A-774F-8B97-35C3DE80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162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br>
              <a:rPr lang="en-US" sz="3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3300" dirty="0">
                <a:solidFill>
                  <a:schemeClr val="bg1"/>
                </a:solidFill>
              </a:rPr>
              <a:t>Time for </a:t>
            </a:r>
            <a:r>
              <a:rPr lang="en-US" altLang="zh-CN" sz="3300" b="1" u="sng" dirty="0">
                <a:solidFill>
                  <a:schemeClr val="bg1"/>
                </a:solidFill>
              </a:rPr>
              <a:t>human</a:t>
            </a:r>
            <a:r>
              <a:rPr lang="en-US" altLang="zh-CN" sz="3300" dirty="0">
                <a:solidFill>
                  <a:schemeClr val="bg1"/>
                </a:solidFill>
              </a:rPr>
              <a:t> Question Answering! </a:t>
            </a:r>
            <a:r>
              <a:rPr lang="en-US" altLang="zh-CN" sz="4000" dirty="0">
                <a:solidFill>
                  <a:schemeClr val="bg1"/>
                </a:solidFill>
              </a:rPr>
              <a:t>😉</a:t>
            </a:r>
            <a:br>
              <a:rPr lang="zh-CN" alt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63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94F7D6D-CABF-624B-904A-9207907C21A8}"/>
              </a:ext>
            </a:extLst>
          </p:cNvPr>
          <p:cNvSpPr/>
          <p:nvPr/>
        </p:nvSpPr>
        <p:spPr>
          <a:xfrm>
            <a:off x="0" y="-87302"/>
            <a:ext cx="12192000" cy="562168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</a:t>
            </a:r>
            <a:r>
              <a:rPr lang="en-US" sz="2700" dirty="0" err="1"/>
              <a:t>RDF_graph</a:t>
            </a:r>
            <a:endParaRPr lang="en-US" sz="27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DD5B51A-DD81-494A-8B60-982BB12A1D0E}"/>
              </a:ext>
            </a:extLst>
          </p:cNvPr>
          <p:cNvGrpSpPr/>
          <p:nvPr/>
        </p:nvGrpSpPr>
        <p:grpSpPr>
          <a:xfrm>
            <a:off x="-10122" y="467347"/>
            <a:ext cx="12195303" cy="6722790"/>
            <a:chOff x="5644" y="772929"/>
            <a:chExt cx="12195303" cy="61116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1CDFA1-72F5-5841-8B2E-1412873EBA51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C74802-4A18-1C4F-8AD0-A9EA4FF08D84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3/29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6191B7-1BB4-7C4A-8F6B-8EFB565F346A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4022CBC-D989-1D43-811D-1AC6AC6D29F3}"/>
              </a:ext>
            </a:extLst>
          </p:cNvPr>
          <p:cNvGrpSpPr/>
          <p:nvPr/>
        </p:nvGrpSpPr>
        <p:grpSpPr>
          <a:xfrm>
            <a:off x="1987772" y="497004"/>
            <a:ext cx="8825086" cy="4027091"/>
            <a:chOff x="1217757" y="857949"/>
            <a:chExt cx="8825085" cy="402709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D294B45-BD5D-1641-B1DE-04B09364901C}"/>
                </a:ext>
              </a:extLst>
            </p:cNvPr>
            <p:cNvSpPr txBox="1"/>
            <p:nvPr/>
          </p:nvSpPr>
          <p:spPr>
            <a:xfrm rot="468295">
              <a:off x="5439421" y="3897567"/>
              <a:ext cx="11039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Grand_Child</a:t>
              </a:r>
              <a:endParaRPr lang="en-US" sz="1600" dirty="0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DBF2A45-1792-E74C-A120-1CCA6687EA2E}"/>
                </a:ext>
              </a:extLst>
            </p:cNvPr>
            <p:cNvGrpSpPr/>
            <p:nvPr/>
          </p:nvGrpSpPr>
          <p:grpSpPr>
            <a:xfrm>
              <a:off x="1217757" y="857949"/>
              <a:ext cx="8825085" cy="4027091"/>
              <a:chOff x="1217757" y="857949"/>
              <a:chExt cx="8825085" cy="4027091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E423C9BB-1197-5D47-ADF4-6FC18ECB34E7}"/>
                  </a:ext>
                </a:extLst>
              </p:cNvPr>
              <p:cNvGrpSpPr/>
              <p:nvPr/>
            </p:nvGrpSpPr>
            <p:grpSpPr>
              <a:xfrm>
                <a:off x="2472801" y="1341960"/>
                <a:ext cx="5577572" cy="3188100"/>
                <a:chOff x="2472801" y="1341960"/>
                <a:chExt cx="5577572" cy="3188100"/>
              </a:xfrm>
            </p:grpSpPr>
            <p:sp>
              <p:nvSpPr>
                <p:cNvPr id="8" name="Arc 7">
                  <a:extLst>
                    <a:ext uri="{FF2B5EF4-FFF2-40B4-BE49-F238E27FC236}">
                      <a16:creationId xmlns:a16="http://schemas.microsoft.com/office/drawing/2014/main" id="{2C089D2C-821C-5B42-9D86-642B4677681D}"/>
                    </a:ext>
                  </a:extLst>
                </p:cNvPr>
                <p:cNvSpPr/>
                <p:nvPr/>
              </p:nvSpPr>
              <p:spPr>
                <a:xfrm rot="10336683">
                  <a:off x="2889901" y="3298258"/>
                  <a:ext cx="854453" cy="45719"/>
                </a:xfrm>
                <a:prstGeom prst="arc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Arc 46">
                  <a:extLst>
                    <a:ext uri="{FF2B5EF4-FFF2-40B4-BE49-F238E27FC236}">
                      <a16:creationId xmlns:a16="http://schemas.microsoft.com/office/drawing/2014/main" id="{93B86293-7EDB-C842-A816-494315822406}"/>
                    </a:ext>
                  </a:extLst>
                </p:cNvPr>
                <p:cNvSpPr/>
                <p:nvPr/>
              </p:nvSpPr>
              <p:spPr>
                <a:xfrm rot="20044342">
                  <a:off x="2472801" y="2953348"/>
                  <a:ext cx="854453" cy="45719"/>
                </a:xfrm>
                <a:prstGeom prst="arc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Arc 51">
                  <a:extLst>
                    <a:ext uri="{FF2B5EF4-FFF2-40B4-BE49-F238E27FC236}">
                      <a16:creationId xmlns:a16="http://schemas.microsoft.com/office/drawing/2014/main" id="{85A2A704-C279-844E-B20F-571A2186D15D}"/>
                    </a:ext>
                  </a:extLst>
                </p:cNvPr>
                <p:cNvSpPr/>
                <p:nvPr/>
              </p:nvSpPr>
              <p:spPr>
                <a:xfrm rot="4854255">
                  <a:off x="5672947" y="1608616"/>
                  <a:ext cx="583603" cy="50292"/>
                </a:xfrm>
                <a:prstGeom prst="arc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Arc 56">
                  <a:extLst>
                    <a:ext uri="{FF2B5EF4-FFF2-40B4-BE49-F238E27FC236}">
                      <a16:creationId xmlns:a16="http://schemas.microsoft.com/office/drawing/2014/main" id="{5D57B600-E266-2743-8BFF-EC7D73FCAE84}"/>
                    </a:ext>
                  </a:extLst>
                </p:cNvPr>
                <p:cNvSpPr/>
                <p:nvPr/>
              </p:nvSpPr>
              <p:spPr>
                <a:xfrm rot="1897741">
                  <a:off x="6455207" y="3098794"/>
                  <a:ext cx="852448" cy="205863"/>
                </a:xfrm>
                <a:prstGeom prst="arc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Arc 59">
                  <a:extLst>
                    <a:ext uri="{FF2B5EF4-FFF2-40B4-BE49-F238E27FC236}">
                      <a16:creationId xmlns:a16="http://schemas.microsoft.com/office/drawing/2014/main" id="{1067F144-4108-AF4A-82B3-820AF390ED3C}"/>
                    </a:ext>
                  </a:extLst>
                </p:cNvPr>
                <p:cNvSpPr/>
                <p:nvPr/>
              </p:nvSpPr>
              <p:spPr>
                <a:xfrm rot="15423781">
                  <a:off x="4523856" y="1831470"/>
                  <a:ext cx="640457" cy="205863"/>
                </a:xfrm>
                <a:prstGeom prst="arc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Arc 62">
                  <a:extLst>
                    <a:ext uri="{FF2B5EF4-FFF2-40B4-BE49-F238E27FC236}">
                      <a16:creationId xmlns:a16="http://schemas.microsoft.com/office/drawing/2014/main" id="{CE5DF1B5-DC77-4D4A-A55B-DDFF97A2CA0F}"/>
                    </a:ext>
                  </a:extLst>
                </p:cNvPr>
                <p:cNvSpPr/>
                <p:nvPr/>
              </p:nvSpPr>
              <p:spPr>
                <a:xfrm rot="12048537">
                  <a:off x="6158430" y="3702198"/>
                  <a:ext cx="1510164" cy="170135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AB387FA2-F506-1144-932B-5D6121F23170}"/>
                    </a:ext>
                  </a:extLst>
                </p:cNvPr>
                <p:cNvCxnSpPr/>
                <p:nvPr/>
              </p:nvCxnSpPr>
              <p:spPr>
                <a:xfrm>
                  <a:off x="7287052" y="2731152"/>
                  <a:ext cx="55802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Arc 69">
                  <a:extLst>
                    <a:ext uri="{FF2B5EF4-FFF2-40B4-BE49-F238E27FC236}">
                      <a16:creationId xmlns:a16="http://schemas.microsoft.com/office/drawing/2014/main" id="{021DEDA2-33A5-D74B-85A6-4D79360FBEED}"/>
                    </a:ext>
                  </a:extLst>
                </p:cNvPr>
                <p:cNvSpPr/>
                <p:nvPr/>
              </p:nvSpPr>
              <p:spPr>
                <a:xfrm rot="1404138">
                  <a:off x="7344214" y="2260605"/>
                  <a:ext cx="706159" cy="45719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Arc 74">
                  <a:extLst>
                    <a:ext uri="{FF2B5EF4-FFF2-40B4-BE49-F238E27FC236}">
                      <a16:creationId xmlns:a16="http://schemas.microsoft.com/office/drawing/2014/main" id="{29C5EB09-2613-2D43-B2BF-B534A7116171}"/>
                    </a:ext>
                  </a:extLst>
                </p:cNvPr>
                <p:cNvSpPr/>
                <p:nvPr/>
              </p:nvSpPr>
              <p:spPr>
                <a:xfrm rot="16529001">
                  <a:off x="4188368" y="3787538"/>
                  <a:ext cx="583603" cy="45719"/>
                </a:xfrm>
                <a:prstGeom prst="arc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D65FA06C-B5F4-1F47-9B1B-9AAA03648ECE}"/>
                    </a:ext>
                  </a:extLst>
                </p:cNvPr>
                <p:cNvSpPr/>
                <p:nvPr/>
              </p:nvSpPr>
              <p:spPr>
                <a:xfrm rot="8753663">
                  <a:off x="6597065" y="4359925"/>
                  <a:ext cx="937693" cy="170135"/>
                </a:xfrm>
                <a:prstGeom prst="arc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Arc 78">
                  <a:extLst>
                    <a:ext uri="{FF2B5EF4-FFF2-40B4-BE49-F238E27FC236}">
                      <a16:creationId xmlns:a16="http://schemas.microsoft.com/office/drawing/2014/main" id="{8D50E795-558A-364C-8E57-815EA2EC5D17}"/>
                    </a:ext>
                  </a:extLst>
                </p:cNvPr>
                <p:cNvSpPr/>
                <p:nvPr/>
              </p:nvSpPr>
              <p:spPr>
                <a:xfrm rot="208220">
                  <a:off x="6285511" y="4141532"/>
                  <a:ext cx="582234" cy="205863"/>
                </a:xfrm>
                <a:prstGeom prst="arc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4502FEF6-865A-6740-94F3-FE7AF2A8BD94}"/>
                    </a:ext>
                  </a:extLst>
                </p:cNvPr>
                <p:cNvCxnSpPr/>
                <p:nvPr/>
              </p:nvCxnSpPr>
              <p:spPr>
                <a:xfrm>
                  <a:off x="5292812" y="4030561"/>
                  <a:ext cx="21514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087902CD-8CE7-6548-A075-6EDFAE13E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89230" y="1794955"/>
                  <a:ext cx="256288" cy="13976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263130A9-D2A7-004D-A4A1-F199DAC7AEBC}"/>
                    </a:ext>
                  </a:extLst>
                </p:cNvPr>
                <p:cNvGrpSpPr/>
                <p:nvPr/>
              </p:nvGrpSpPr>
              <p:grpSpPr>
                <a:xfrm>
                  <a:off x="3218563" y="1790343"/>
                  <a:ext cx="4516619" cy="1844197"/>
                  <a:chOff x="3218563" y="1790343"/>
                  <a:chExt cx="4516619" cy="1844197"/>
                </a:xfrm>
              </p:grpSpPr>
              <p:grpSp>
                <p:nvGrpSpPr>
                  <p:cNvPr id="110" name="Group 109">
                    <a:extLst>
                      <a:ext uri="{FF2B5EF4-FFF2-40B4-BE49-F238E27FC236}">
                        <a16:creationId xmlns:a16="http://schemas.microsoft.com/office/drawing/2014/main" id="{582CE93A-ADE0-8C4C-897A-103F4AD34FE4}"/>
                      </a:ext>
                    </a:extLst>
                  </p:cNvPr>
                  <p:cNvGrpSpPr/>
                  <p:nvPr/>
                </p:nvGrpSpPr>
                <p:grpSpPr>
                  <a:xfrm>
                    <a:off x="3218563" y="1790343"/>
                    <a:ext cx="4516619" cy="1844197"/>
                    <a:chOff x="3218563" y="1790343"/>
                    <a:chExt cx="4516619" cy="1844197"/>
                  </a:xfrm>
                </p:grpSpPr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4765373A-6290-F94E-AB5C-EAF752B6A65D}"/>
                        </a:ext>
                      </a:extLst>
                    </p:cNvPr>
                    <p:cNvSpPr txBox="1"/>
                    <p:nvPr/>
                  </p:nvSpPr>
                  <p:spPr>
                    <a:xfrm rot="20585695">
                      <a:off x="3218563" y="3014594"/>
                      <a:ext cx="1053902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 err="1"/>
                        <a:t>has_spouse</a:t>
                      </a:r>
                      <a:endParaRPr lang="en-US" sz="1600" dirty="0"/>
                    </a:p>
                  </p:txBody>
                </p:sp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66FCF991-53E5-104D-8D0A-8760C57A8CC1}"/>
                        </a:ext>
                      </a:extLst>
                    </p:cNvPr>
                    <p:cNvSpPr txBox="1"/>
                    <p:nvPr/>
                  </p:nvSpPr>
                  <p:spPr>
                    <a:xfrm rot="20700000">
                      <a:off x="3261334" y="2456086"/>
                      <a:ext cx="954107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 err="1"/>
                        <a:t>spouse_s</a:t>
                      </a:r>
                      <a:endParaRPr lang="en-US" sz="1600" dirty="0"/>
                    </a:p>
                  </p:txBody>
                </p:sp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E3FE5B75-940B-1943-85D3-0E5FE85424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55350" y="1790343"/>
                      <a:ext cx="117583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 err="1"/>
                        <a:t>directed_by</a:t>
                      </a:r>
                      <a:endParaRPr lang="en-US" sz="1600" dirty="0"/>
                    </a:p>
                  </p:txBody>
                </p:sp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2D39D0DE-E931-E74D-B6F4-005F51133C0E}"/>
                        </a:ext>
                      </a:extLst>
                    </p:cNvPr>
                    <p:cNvSpPr txBox="1"/>
                    <p:nvPr/>
                  </p:nvSpPr>
                  <p:spPr>
                    <a:xfrm rot="21361071">
                      <a:off x="4269378" y="1804074"/>
                      <a:ext cx="845231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/>
                        <a:t>director</a:t>
                      </a:r>
                    </a:p>
                  </p:txBody>
                </p:sp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41E238DA-EA27-9043-9531-E392B7E7318B}"/>
                        </a:ext>
                      </a:extLst>
                    </p:cNvPr>
                    <p:cNvSpPr txBox="1"/>
                    <p:nvPr/>
                  </p:nvSpPr>
                  <p:spPr>
                    <a:xfrm rot="20064487">
                      <a:off x="6572998" y="2854829"/>
                      <a:ext cx="601447" cy="33855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/>
                        <a:t>Child</a:t>
                      </a:r>
                    </a:p>
                  </p:txBody>
                </p:sp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475E3D6A-20B7-3444-A025-9D894B71D986}"/>
                        </a:ext>
                      </a:extLst>
                    </p:cNvPr>
                    <p:cNvSpPr txBox="1"/>
                    <p:nvPr/>
                  </p:nvSpPr>
                  <p:spPr>
                    <a:xfrm rot="20064487">
                      <a:off x="5698467" y="3295986"/>
                      <a:ext cx="73026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/>
                        <a:t>Parent</a:t>
                      </a:r>
                    </a:p>
                  </p:txBody>
                </p:sp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FC93329C-486A-964F-B6FF-A797F2E67B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97587" y="2525969"/>
                      <a:ext cx="503664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/>
                        <a:t>film</a:t>
                      </a:r>
                    </a:p>
                  </p:txBody>
                </p:sp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1EBE9473-6B54-D542-9083-DC81C1744F81}"/>
                        </a:ext>
                      </a:extLst>
                    </p:cNvPr>
                    <p:cNvSpPr txBox="1"/>
                    <p:nvPr/>
                  </p:nvSpPr>
                  <p:spPr>
                    <a:xfrm rot="21378529">
                      <a:off x="6639689" y="2127225"/>
                      <a:ext cx="1095493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 err="1"/>
                        <a:t>written_by</a:t>
                      </a:r>
                      <a:endParaRPr lang="en-US" sz="1600" dirty="0"/>
                    </a:p>
                  </p:txBody>
                </p:sp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13641F3D-BD2F-9F41-997D-0AE94BB05A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52404" y="3207754"/>
                      <a:ext cx="730265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/>
                        <a:t>Parent</a:t>
                      </a: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D95F9AF3-B149-7844-ABB9-66B700CE1F30}"/>
                        </a:ext>
                      </a:extLst>
                    </p:cNvPr>
                    <p:cNvSpPr txBox="1"/>
                    <p:nvPr/>
                  </p:nvSpPr>
                  <p:spPr>
                    <a:xfrm rot="1796853">
                      <a:off x="3660072" y="1942743"/>
                      <a:ext cx="74732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/>
                        <a:t>author</a:t>
                      </a:r>
                    </a:p>
                  </p:txBody>
                </p:sp>
              </p:grpSp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0EB55AB0-7916-8E41-8C0E-C20D5DC572C7}"/>
                      </a:ext>
                    </a:extLst>
                  </p:cNvPr>
                  <p:cNvGrpSpPr/>
                  <p:nvPr/>
                </p:nvGrpSpPr>
                <p:grpSpPr>
                  <a:xfrm>
                    <a:off x="3772893" y="2044233"/>
                    <a:ext cx="2967788" cy="1475053"/>
                    <a:chOff x="3772893" y="2044233"/>
                    <a:chExt cx="2967788" cy="1475053"/>
                  </a:xfrm>
                </p:grpSpPr>
                <p:sp>
                  <p:nvSpPr>
                    <p:cNvPr id="34" name="Rounded Rectangle 33">
                      <a:extLst>
                        <a:ext uri="{FF2B5EF4-FFF2-40B4-BE49-F238E27FC236}">
                          <a16:creationId xmlns:a16="http://schemas.microsoft.com/office/drawing/2014/main" id="{C58748BD-D715-2746-AE27-EA75422C0B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38954" y="2471561"/>
                      <a:ext cx="1630726" cy="503139"/>
                    </a:xfrm>
                    <a:prstGeom prst="roundRect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Alex Garland </a:t>
                      </a:r>
                    </a:p>
                  </p:txBody>
                </p:sp>
                <p:sp>
                  <p:nvSpPr>
                    <p:cNvPr id="44" name="Arc 43">
                      <a:extLst>
                        <a:ext uri="{FF2B5EF4-FFF2-40B4-BE49-F238E27FC236}">
                          <a16:creationId xmlns:a16="http://schemas.microsoft.com/office/drawing/2014/main" id="{2B8FE72D-504D-0D4D-98C6-F4561B8F3A94}"/>
                        </a:ext>
                      </a:extLst>
                    </p:cNvPr>
                    <p:cNvSpPr/>
                    <p:nvPr/>
                  </p:nvSpPr>
                  <p:spPr>
                    <a:xfrm rot="9210289">
                      <a:off x="4236165" y="2849079"/>
                      <a:ext cx="776775" cy="45719"/>
                    </a:xfrm>
                    <a:prstGeom prst="arc">
                      <a:avLst/>
                    </a:prstGeom>
                    <a:ln>
                      <a:solidFill>
                        <a:schemeClr val="tx1"/>
                      </a:solidFill>
                      <a:head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Arc 45">
                      <a:extLst>
                        <a:ext uri="{FF2B5EF4-FFF2-40B4-BE49-F238E27FC236}">
                          <a16:creationId xmlns:a16="http://schemas.microsoft.com/office/drawing/2014/main" id="{96EB33C5-E0BB-9947-8FE8-9727D2DA9575}"/>
                        </a:ext>
                      </a:extLst>
                    </p:cNvPr>
                    <p:cNvSpPr/>
                    <p:nvPr/>
                  </p:nvSpPr>
                  <p:spPr>
                    <a:xfrm rot="191226">
                      <a:off x="3772893" y="2589466"/>
                      <a:ext cx="854453" cy="45719"/>
                    </a:xfrm>
                    <a:prstGeom prst="arc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Arc 52">
                      <a:extLst>
                        <a:ext uri="{FF2B5EF4-FFF2-40B4-BE49-F238E27FC236}">
                          <a16:creationId xmlns:a16="http://schemas.microsoft.com/office/drawing/2014/main" id="{13957E3A-7739-8F4B-9536-C79B734ABFBC}"/>
                        </a:ext>
                      </a:extLst>
                    </p:cNvPr>
                    <p:cNvSpPr/>
                    <p:nvPr/>
                  </p:nvSpPr>
                  <p:spPr>
                    <a:xfrm rot="16539470">
                      <a:off x="5551613" y="2456045"/>
                      <a:ext cx="776775" cy="45719"/>
                    </a:xfrm>
                    <a:prstGeom prst="arc">
                      <a:avLst/>
                    </a:prstGeom>
                    <a:ln>
                      <a:solidFill>
                        <a:schemeClr val="tx1"/>
                      </a:solidFill>
                      <a:head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Arc 17">
                      <a:extLst>
                        <a:ext uri="{FF2B5EF4-FFF2-40B4-BE49-F238E27FC236}">
                          <a16:creationId xmlns:a16="http://schemas.microsoft.com/office/drawing/2014/main" id="{D3430E2E-90B5-3E46-848E-5963D6B3E5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2988" y="2850142"/>
                      <a:ext cx="937693" cy="205863"/>
                    </a:xfrm>
                    <a:prstGeom prst="arc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Arc 60">
                      <a:extLst>
                        <a:ext uri="{FF2B5EF4-FFF2-40B4-BE49-F238E27FC236}">
                          <a16:creationId xmlns:a16="http://schemas.microsoft.com/office/drawing/2014/main" id="{3D9CF5C5-95B7-0E4E-BDE7-ECFFEAC65F10}"/>
                        </a:ext>
                      </a:extLst>
                    </p:cNvPr>
                    <p:cNvSpPr/>
                    <p:nvPr/>
                  </p:nvSpPr>
                  <p:spPr>
                    <a:xfrm rot="14678559">
                      <a:off x="4520779" y="2346642"/>
                      <a:ext cx="774953" cy="170135"/>
                    </a:xfrm>
                    <a:prstGeom prst="arc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Arc 61">
                      <a:extLst>
                        <a:ext uri="{FF2B5EF4-FFF2-40B4-BE49-F238E27FC236}">
                          <a16:creationId xmlns:a16="http://schemas.microsoft.com/office/drawing/2014/main" id="{5FD3A22B-FB86-C54C-8684-BFE127985151}"/>
                        </a:ext>
                      </a:extLst>
                    </p:cNvPr>
                    <p:cNvSpPr/>
                    <p:nvPr/>
                  </p:nvSpPr>
                  <p:spPr>
                    <a:xfrm rot="12414298">
                      <a:off x="5383102" y="3211089"/>
                      <a:ext cx="1248069" cy="205863"/>
                    </a:xfrm>
                    <a:prstGeom prst="arc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6" name="Straight Connector 65">
                      <a:extLst>
                        <a:ext uri="{FF2B5EF4-FFF2-40B4-BE49-F238E27FC236}">
                          <a16:creationId xmlns:a16="http://schemas.microsoft.com/office/drawing/2014/main" id="{E508625B-6FD7-BE48-8315-4FC18B5A03E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268677" y="2723130"/>
                      <a:ext cx="46117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1" name="Arc 70">
                      <a:extLst>
                        <a:ext uri="{FF2B5EF4-FFF2-40B4-BE49-F238E27FC236}">
                          <a16:creationId xmlns:a16="http://schemas.microsoft.com/office/drawing/2014/main" id="{FDFCE964-9A01-6C4C-8684-2E4C6DDCF529}"/>
                        </a:ext>
                      </a:extLst>
                    </p:cNvPr>
                    <p:cNvSpPr/>
                    <p:nvPr/>
                  </p:nvSpPr>
                  <p:spPr>
                    <a:xfrm rot="20044342">
                      <a:off x="5873723" y="2576361"/>
                      <a:ext cx="854453" cy="45719"/>
                    </a:xfrm>
                    <a:prstGeom prst="arc">
                      <a:avLst/>
                    </a:prstGeom>
                    <a:ln>
                      <a:solidFill>
                        <a:schemeClr val="tx1"/>
                      </a:solidFill>
                      <a:head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Arc 73">
                      <a:extLst>
                        <a:ext uri="{FF2B5EF4-FFF2-40B4-BE49-F238E27FC236}">
                          <a16:creationId xmlns:a16="http://schemas.microsoft.com/office/drawing/2014/main" id="{A2354DC2-4F3F-3A47-8328-EBF2551C3648}"/>
                        </a:ext>
                      </a:extLst>
                    </p:cNvPr>
                    <p:cNvSpPr/>
                    <p:nvPr/>
                  </p:nvSpPr>
                  <p:spPr>
                    <a:xfrm rot="18000000">
                      <a:off x="4408085" y="3231152"/>
                      <a:ext cx="530548" cy="45719"/>
                    </a:xfrm>
                    <a:prstGeom prst="arc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3" name="Straight Arrow Connector 102">
                      <a:extLst>
                        <a:ext uri="{FF2B5EF4-FFF2-40B4-BE49-F238E27FC236}">
                          <a16:creationId xmlns:a16="http://schemas.microsoft.com/office/drawing/2014/main" id="{F111754F-9E90-5047-9856-90A821F78D0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334560" y="2229413"/>
                      <a:ext cx="328709" cy="278238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E8367094-F6BE-4847-BE28-03B95BBE8A5B}"/>
                  </a:ext>
                </a:extLst>
              </p:cNvPr>
              <p:cNvGrpSpPr/>
              <p:nvPr/>
            </p:nvGrpSpPr>
            <p:grpSpPr>
              <a:xfrm>
                <a:off x="1217757" y="857949"/>
                <a:ext cx="8825085" cy="4027091"/>
                <a:chOff x="1217757" y="857949"/>
                <a:chExt cx="8825085" cy="4027091"/>
              </a:xfrm>
            </p:grpSpPr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2D0CB75A-8B9E-5245-9971-35F3889EE671}"/>
                    </a:ext>
                  </a:extLst>
                </p:cNvPr>
                <p:cNvSpPr/>
                <p:nvPr/>
              </p:nvSpPr>
              <p:spPr>
                <a:xfrm>
                  <a:off x="3195085" y="4381901"/>
                  <a:ext cx="1347707" cy="50313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Marriage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716142A-8F2D-A34A-9B79-C7F311FE18C3}"/>
                    </a:ext>
                  </a:extLst>
                </p:cNvPr>
                <p:cNvSpPr txBox="1"/>
                <p:nvPr/>
              </p:nvSpPr>
              <p:spPr>
                <a:xfrm rot="21074082">
                  <a:off x="2074954" y="3921622"/>
                  <a:ext cx="143212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err="1"/>
                    <a:t>Type_of_union</a:t>
                  </a:r>
                  <a:endParaRPr lang="en-US" sz="1600" dirty="0"/>
                </a:p>
              </p:txBody>
            </p:sp>
            <p:sp>
              <p:nvSpPr>
                <p:cNvPr id="49" name="Arc 48">
                  <a:extLst>
                    <a:ext uri="{FF2B5EF4-FFF2-40B4-BE49-F238E27FC236}">
                      <a16:creationId xmlns:a16="http://schemas.microsoft.com/office/drawing/2014/main" id="{386B9439-1F69-D540-9AEF-2A8E8EE796BF}"/>
                    </a:ext>
                  </a:extLst>
                </p:cNvPr>
                <p:cNvSpPr/>
                <p:nvPr/>
              </p:nvSpPr>
              <p:spPr>
                <a:xfrm rot="14095913">
                  <a:off x="2450718" y="3980045"/>
                  <a:ext cx="641963" cy="45719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Arc 49">
                  <a:extLst>
                    <a:ext uri="{FF2B5EF4-FFF2-40B4-BE49-F238E27FC236}">
                      <a16:creationId xmlns:a16="http://schemas.microsoft.com/office/drawing/2014/main" id="{941ED5BC-DB76-8B46-9434-3B43D49EC587}"/>
                    </a:ext>
                  </a:extLst>
                </p:cNvPr>
                <p:cNvSpPr/>
                <p:nvPr/>
              </p:nvSpPr>
              <p:spPr>
                <a:xfrm rot="13257262">
                  <a:off x="2809693" y="4469324"/>
                  <a:ext cx="854453" cy="45719"/>
                </a:xfrm>
                <a:prstGeom prst="arc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Arc 75">
                  <a:extLst>
                    <a:ext uri="{FF2B5EF4-FFF2-40B4-BE49-F238E27FC236}">
                      <a16:creationId xmlns:a16="http://schemas.microsoft.com/office/drawing/2014/main" id="{7DE0D6F8-DE55-6249-9119-FAEDB61D9B3F}"/>
                    </a:ext>
                  </a:extLst>
                </p:cNvPr>
                <p:cNvSpPr/>
                <p:nvPr/>
              </p:nvSpPr>
              <p:spPr>
                <a:xfrm rot="12414298">
                  <a:off x="4703081" y="4446329"/>
                  <a:ext cx="1372876" cy="205863"/>
                </a:xfrm>
                <a:prstGeom prst="arc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0CAE7D8-7A1B-C24C-AFB7-E9753516A90E}"/>
                    </a:ext>
                  </a:extLst>
                </p:cNvPr>
                <p:cNvSpPr txBox="1"/>
                <p:nvPr/>
              </p:nvSpPr>
              <p:spPr>
                <a:xfrm>
                  <a:off x="5372952" y="4483100"/>
                  <a:ext cx="134921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err="1"/>
                    <a:t>Grand_parent</a:t>
                  </a:r>
                  <a:endParaRPr lang="en-US" sz="1600" dirty="0"/>
                </a:p>
              </p:txBody>
            </p: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89EF9EEA-59CB-BE45-93A7-CA2F34D3CC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17757" y="3111376"/>
                  <a:ext cx="368216" cy="108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435C7A75-B0D4-6349-AC8A-4A8AB584F7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80674" y="3751069"/>
                  <a:ext cx="188866" cy="30753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A0A30AF0-D680-9E48-9B4A-9588E68331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67761" y="2240426"/>
                  <a:ext cx="0" cy="3363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10E89EC3-C327-A446-9F42-607161A08256}"/>
                    </a:ext>
                  </a:extLst>
                </p:cNvPr>
                <p:cNvGrpSpPr/>
                <p:nvPr/>
              </p:nvGrpSpPr>
              <p:grpSpPr>
                <a:xfrm>
                  <a:off x="1576510" y="1125099"/>
                  <a:ext cx="7901588" cy="3563942"/>
                  <a:chOff x="1576510" y="1125099"/>
                  <a:chExt cx="7901588" cy="3563942"/>
                </a:xfrm>
              </p:grpSpPr>
              <p:sp>
                <p:nvSpPr>
                  <p:cNvPr id="2" name="Rounded Rectangle 1">
                    <a:extLst>
                      <a:ext uri="{FF2B5EF4-FFF2-40B4-BE49-F238E27FC236}">
                        <a16:creationId xmlns:a16="http://schemas.microsoft.com/office/drawing/2014/main" id="{9394C0FB-3A26-0C4A-9DAC-54578DA0FC49}"/>
                      </a:ext>
                    </a:extLst>
                  </p:cNvPr>
                  <p:cNvSpPr/>
                  <p:nvPr/>
                </p:nvSpPr>
                <p:spPr>
                  <a:xfrm>
                    <a:off x="4660150" y="1125099"/>
                    <a:ext cx="1347707" cy="457399"/>
                  </a:xfrm>
                  <a:prstGeom prst="roundRect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</a:rPr>
                      <a:t>Ex Machina</a:t>
                    </a:r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67551BDA-B924-E444-9620-4F095198D82E}"/>
                      </a:ext>
                    </a:extLst>
                  </p:cNvPr>
                  <p:cNvSpPr/>
                  <p:nvPr/>
                </p:nvSpPr>
                <p:spPr>
                  <a:xfrm>
                    <a:off x="1576510" y="2586632"/>
                    <a:ext cx="1338773" cy="121546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Paloma </a:t>
                    </a:r>
                    <a:r>
                      <a:rPr lang="en-US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Baeza</a:t>
                    </a:r>
                    <a:endParaRPr 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9CDA6E57-7CF7-5247-A330-7F3774DC5354}"/>
                      </a:ext>
                    </a:extLst>
                  </p:cNvPr>
                  <p:cNvSpPr/>
                  <p:nvPr/>
                </p:nvSpPr>
                <p:spPr>
                  <a:xfrm>
                    <a:off x="6859614" y="3352027"/>
                    <a:ext cx="1472650" cy="133701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Nicholas Garland</a:t>
                    </a:r>
                  </a:p>
                </p:txBody>
              </p:sp>
              <p:sp>
                <p:nvSpPr>
                  <p:cNvPr id="65" name="Rounded Rectangle 64">
                    <a:extLst>
                      <a:ext uri="{FF2B5EF4-FFF2-40B4-BE49-F238E27FC236}">
                        <a16:creationId xmlns:a16="http://schemas.microsoft.com/office/drawing/2014/main" id="{EDEED867-27C2-2A47-9E49-BD5B0315DCC2}"/>
                      </a:ext>
                    </a:extLst>
                  </p:cNvPr>
                  <p:cNvSpPr/>
                  <p:nvPr/>
                </p:nvSpPr>
                <p:spPr>
                  <a:xfrm>
                    <a:off x="7847372" y="2409659"/>
                    <a:ext cx="1630726" cy="503139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Dredd</a:t>
                    </a:r>
                  </a:p>
                </p:txBody>
              </p:sp>
              <p:sp>
                <p:nvSpPr>
                  <p:cNvPr id="72" name="Rounded Rectangle 71">
                    <a:extLst>
                      <a:ext uri="{FF2B5EF4-FFF2-40B4-BE49-F238E27FC236}">
                        <a16:creationId xmlns:a16="http://schemas.microsoft.com/office/drawing/2014/main" id="{8963ABA0-AD9B-1F45-9816-A0B5DA847988}"/>
                      </a:ext>
                    </a:extLst>
                  </p:cNvPr>
                  <p:cNvSpPr/>
                  <p:nvPr/>
                </p:nvSpPr>
                <p:spPr>
                  <a:xfrm>
                    <a:off x="3949060" y="3826847"/>
                    <a:ext cx="1347707" cy="378015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Eva Garland</a:t>
                    </a:r>
                  </a:p>
                </p:txBody>
              </p:sp>
              <p:sp>
                <p:nvSpPr>
                  <p:cNvPr id="90" name="Rounded Rectangle 89">
                    <a:extLst>
                      <a:ext uri="{FF2B5EF4-FFF2-40B4-BE49-F238E27FC236}">
                        <a16:creationId xmlns:a16="http://schemas.microsoft.com/office/drawing/2014/main" id="{1C4DA2B7-F230-4E49-AF58-7B976A2DFF01}"/>
                      </a:ext>
                    </a:extLst>
                  </p:cNvPr>
                  <p:cNvSpPr/>
                  <p:nvPr/>
                </p:nvSpPr>
                <p:spPr>
                  <a:xfrm>
                    <a:off x="1855657" y="1399007"/>
                    <a:ext cx="1630726" cy="503139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The Tesseract</a:t>
                    </a:r>
                  </a:p>
                </p:txBody>
              </p:sp>
            </p:grp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79BED9F3-83E2-B54E-A706-208A111E27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90472" y="1603421"/>
                  <a:ext cx="368216" cy="108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C1F0798E-A781-4246-849E-85FF40D2370A}"/>
                    </a:ext>
                  </a:extLst>
                </p:cNvPr>
                <p:cNvCxnSpPr/>
                <p:nvPr/>
              </p:nvCxnSpPr>
              <p:spPr>
                <a:xfrm>
                  <a:off x="9484820" y="2642922"/>
                  <a:ext cx="55802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46E71FD5-261B-674F-921B-AB9392F58EC9}"/>
                    </a:ext>
                  </a:extLst>
                </p:cNvPr>
                <p:cNvCxnSpPr/>
                <p:nvPr/>
              </p:nvCxnSpPr>
              <p:spPr>
                <a:xfrm>
                  <a:off x="6013205" y="1375594"/>
                  <a:ext cx="3464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EB6098B1-06A3-8549-975C-A13F808638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71270" y="857949"/>
                  <a:ext cx="143334" cy="2646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ACA88A3-3CAA-6C48-AE82-92F689CC0A81}"/>
              </a:ext>
            </a:extLst>
          </p:cNvPr>
          <p:cNvSpPr/>
          <p:nvPr/>
        </p:nvSpPr>
        <p:spPr>
          <a:xfrm>
            <a:off x="876710" y="4884821"/>
            <a:ext cx="4322836" cy="1636295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PREFIX:  &lt;http://bedrock/&gt;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?subject ?predicate ?object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{?subject ?predicate ?object}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BC181626-2593-5D41-A23B-7FC86A295E84}"/>
              </a:ext>
            </a:extLst>
          </p:cNvPr>
          <p:cNvSpPr/>
          <p:nvPr/>
        </p:nvSpPr>
        <p:spPr>
          <a:xfrm>
            <a:off x="5953885" y="4786965"/>
            <a:ext cx="5917421" cy="1799925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	         	     Predicate  	            Object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Alex Garland  	      director                   Ex Machina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 Machina     	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directed_by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Alex Garland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Tesseract  	        author                   Alex Garland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Paloma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Baeza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has_spouse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Alex Garland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B8512FD-9EC2-9341-AF4C-49A19150124F}"/>
              </a:ext>
            </a:extLst>
          </p:cNvPr>
          <p:cNvSpPr txBox="1"/>
          <p:nvPr/>
        </p:nvSpPr>
        <p:spPr>
          <a:xfrm>
            <a:off x="1401005" y="4418011"/>
            <a:ext cx="1780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SPARQL query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93A90B0-0BA6-4E41-A33B-D72B96A19D69}"/>
              </a:ext>
            </a:extLst>
          </p:cNvPr>
          <p:cNvSpPr txBox="1"/>
          <p:nvPr/>
        </p:nvSpPr>
        <p:spPr>
          <a:xfrm>
            <a:off x="8363286" y="4329781"/>
            <a:ext cx="1780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Out put</a:t>
            </a:r>
          </a:p>
        </p:txBody>
      </p:sp>
    </p:spTree>
    <p:extLst>
      <p:ext uri="{BB962C8B-B14F-4D97-AF65-F5344CB8AC3E}">
        <p14:creationId xmlns:p14="http://schemas.microsoft.com/office/powerpoint/2010/main" val="3258406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94F7D6D-CABF-624B-904A-9207907C21A8}"/>
              </a:ext>
            </a:extLst>
          </p:cNvPr>
          <p:cNvSpPr/>
          <p:nvPr/>
        </p:nvSpPr>
        <p:spPr>
          <a:xfrm>
            <a:off x="0" y="-26014"/>
            <a:ext cx="12192000" cy="680223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</a:t>
            </a:r>
            <a:r>
              <a:rPr lang="en-US" sz="2700" dirty="0"/>
              <a:t>Knowledge base question answering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DD5B51A-DD81-494A-8B60-982BB12A1D0E}"/>
              </a:ext>
            </a:extLst>
          </p:cNvPr>
          <p:cNvGrpSpPr/>
          <p:nvPr/>
        </p:nvGrpSpPr>
        <p:grpSpPr>
          <a:xfrm>
            <a:off x="-10122" y="467347"/>
            <a:ext cx="12195303" cy="6722790"/>
            <a:chOff x="5644" y="772929"/>
            <a:chExt cx="12195303" cy="61116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1CDFA1-72F5-5841-8B2E-1412873EBA51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C74802-4A18-1C4F-8AD0-A9EA4FF08D84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3/29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6191B7-1BB4-7C4A-8F6B-8EFB565F346A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07CA3AD-DC85-7043-B105-F3851A7C4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86" y="1055858"/>
            <a:ext cx="3441700" cy="5156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2338D2-B6A1-EA49-B5B1-7717BB6D5EA5}"/>
              </a:ext>
            </a:extLst>
          </p:cNvPr>
          <p:cNvSpPr txBox="1"/>
          <p:nvPr/>
        </p:nvSpPr>
        <p:spPr>
          <a:xfrm>
            <a:off x="3842444" y="1522735"/>
            <a:ext cx="74379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4580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else did the director of the movie Ex Machina direct?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4F2A0C-BED8-7646-97B6-9AB1CA3693B2}"/>
              </a:ext>
            </a:extLst>
          </p:cNvPr>
          <p:cNvSpPr txBox="1"/>
          <p:nvPr/>
        </p:nvSpPr>
        <p:spPr>
          <a:xfrm>
            <a:off x="4216388" y="2829843"/>
            <a:ext cx="1780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select ?y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810BEE-F649-3F4F-A709-A383C8A8D9C1}"/>
              </a:ext>
            </a:extLst>
          </p:cNvPr>
          <p:cNvSpPr txBox="1"/>
          <p:nvPr/>
        </p:nvSpPr>
        <p:spPr>
          <a:xfrm>
            <a:off x="4732912" y="3144883"/>
            <a:ext cx="1337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fb:m.0fkf28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75933-E563-4043-9310-6D7614EE03E1}"/>
              </a:ext>
            </a:extLst>
          </p:cNvPr>
          <p:cNvSpPr txBox="1"/>
          <p:nvPr/>
        </p:nvSpPr>
        <p:spPr>
          <a:xfrm>
            <a:off x="6700607" y="3139625"/>
            <a:ext cx="1618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fb:object.type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088373-9191-BF43-9B38-84A341280F89}"/>
              </a:ext>
            </a:extLst>
          </p:cNvPr>
          <p:cNvSpPr txBox="1"/>
          <p:nvPr/>
        </p:nvSpPr>
        <p:spPr>
          <a:xfrm>
            <a:off x="8868751" y="3134366"/>
            <a:ext cx="1337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fb:film.film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59E8CF-81FF-0446-BE3C-0C05DE087F3F}"/>
              </a:ext>
            </a:extLst>
          </p:cNvPr>
          <p:cNvSpPr txBox="1"/>
          <p:nvPr/>
        </p:nvSpPr>
        <p:spPr>
          <a:xfrm>
            <a:off x="4743418" y="3457389"/>
            <a:ext cx="1337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fb:m.0fkf28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A180D1-D73D-2F48-AE01-444C2A4BFD33}"/>
              </a:ext>
            </a:extLst>
          </p:cNvPr>
          <p:cNvSpPr txBox="1"/>
          <p:nvPr/>
        </p:nvSpPr>
        <p:spPr>
          <a:xfrm>
            <a:off x="6518599" y="3441004"/>
            <a:ext cx="2369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fb:film.film.directed_by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B99C5B-566A-054B-B87A-A9092D05B3CE}"/>
              </a:ext>
            </a:extLst>
          </p:cNvPr>
          <p:cNvSpPr txBox="1"/>
          <p:nvPr/>
        </p:nvSpPr>
        <p:spPr>
          <a:xfrm>
            <a:off x="9306229" y="3470288"/>
            <a:ext cx="83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580E5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?y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DC398B-DAD4-4046-830A-BDDD0C761666}"/>
              </a:ext>
            </a:extLst>
          </p:cNvPr>
          <p:cNvSpPr txBox="1"/>
          <p:nvPr/>
        </p:nvSpPr>
        <p:spPr>
          <a:xfrm>
            <a:off x="4870012" y="3767439"/>
            <a:ext cx="1105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?x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B8DF64-40AA-A949-963B-FCA3837A366C}"/>
              </a:ext>
            </a:extLst>
          </p:cNvPr>
          <p:cNvSpPr txBox="1"/>
          <p:nvPr/>
        </p:nvSpPr>
        <p:spPr>
          <a:xfrm>
            <a:off x="6564641" y="3751054"/>
            <a:ext cx="2154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fb:film.director.film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91E24E-F03E-9C40-8C9D-E75DE0765CC2}"/>
              </a:ext>
            </a:extLst>
          </p:cNvPr>
          <p:cNvSpPr txBox="1"/>
          <p:nvPr/>
        </p:nvSpPr>
        <p:spPr>
          <a:xfrm>
            <a:off x="9316735" y="3763521"/>
            <a:ext cx="83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580E5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?y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60A95F-79AE-204B-A003-EAC535FB1CA7}"/>
              </a:ext>
            </a:extLst>
          </p:cNvPr>
          <p:cNvSpPr txBox="1"/>
          <p:nvPr/>
        </p:nvSpPr>
        <p:spPr>
          <a:xfrm>
            <a:off x="4899245" y="4124793"/>
            <a:ext cx="1005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?y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EE1651-24DE-CC43-AEEB-6AB4998EFAE7}"/>
              </a:ext>
            </a:extLst>
          </p:cNvPr>
          <p:cNvSpPr txBox="1"/>
          <p:nvPr/>
        </p:nvSpPr>
        <p:spPr>
          <a:xfrm>
            <a:off x="6684111" y="4108408"/>
            <a:ext cx="1780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fb:object.type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B288F1-E1C5-F94E-856B-0702B2A25D59}"/>
              </a:ext>
            </a:extLst>
          </p:cNvPr>
          <p:cNvSpPr txBox="1"/>
          <p:nvPr/>
        </p:nvSpPr>
        <p:spPr>
          <a:xfrm>
            <a:off x="8833276" y="4105109"/>
            <a:ext cx="1451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580E5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fb:film.film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04CBB10F-6333-7C47-980A-FCC74726C4CA}"/>
              </a:ext>
            </a:extLst>
          </p:cNvPr>
          <p:cNvSpPr/>
          <p:nvPr/>
        </p:nvSpPr>
        <p:spPr>
          <a:xfrm>
            <a:off x="4585758" y="3295429"/>
            <a:ext cx="5736245" cy="1026559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E869D7-70F5-C14F-A582-6B75E268AD04}"/>
              </a:ext>
            </a:extLst>
          </p:cNvPr>
          <p:cNvSpPr txBox="1"/>
          <p:nvPr/>
        </p:nvSpPr>
        <p:spPr>
          <a:xfrm>
            <a:off x="4519971" y="5765863"/>
            <a:ext cx="61470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4580E5"/>
                </a:solidFill>
                <a:latin typeface="+mj-lt"/>
                <a:cs typeface="Times New Roman" panose="02020603050405020304" pitchFamily="18" charset="0"/>
              </a:rPr>
              <a:t>Annihilation     28 Days Later     Sunshine   </a:t>
            </a:r>
          </a:p>
          <a:p>
            <a:pPr algn="ctr"/>
            <a:r>
              <a:rPr lang="en-US" sz="2200" b="1" dirty="0">
                <a:solidFill>
                  <a:srgbClr val="4580E5"/>
                </a:solidFill>
                <a:latin typeface="+mj-lt"/>
                <a:cs typeface="Times New Roman" panose="02020603050405020304" pitchFamily="18" charset="0"/>
              </a:rPr>
              <a:t>Never let Me Go    Dredd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D42AC89-F833-F949-A4A3-127DAAC85510}"/>
              </a:ext>
            </a:extLst>
          </p:cNvPr>
          <p:cNvCxnSpPr>
            <a:cxnSpLocks/>
          </p:cNvCxnSpPr>
          <p:nvPr/>
        </p:nvCxnSpPr>
        <p:spPr>
          <a:xfrm>
            <a:off x="7489230" y="2747701"/>
            <a:ext cx="0" cy="38272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DF84422-F83B-B840-AE16-019CF8FBCEAB}"/>
              </a:ext>
            </a:extLst>
          </p:cNvPr>
          <p:cNvSpPr txBox="1"/>
          <p:nvPr/>
        </p:nvSpPr>
        <p:spPr>
          <a:xfrm>
            <a:off x="6625393" y="2322589"/>
            <a:ext cx="1775038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Semantic Parsing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A03D3BE-38B5-8245-9637-E89B75E66CC9}"/>
              </a:ext>
            </a:extLst>
          </p:cNvPr>
          <p:cNvCxnSpPr>
            <a:cxnSpLocks/>
          </p:cNvCxnSpPr>
          <p:nvPr/>
        </p:nvCxnSpPr>
        <p:spPr>
          <a:xfrm>
            <a:off x="7497252" y="5371934"/>
            <a:ext cx="0" cy="3479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E1A9B0-352D-D741-85C8-FEE28DFFAB92}"/>
              </a:ext>
            </a:extLst>
          </p:cNvPr>
          <p:cNvCxnSpPr>
            <a:cxnSpLocks/>
          </p:cNvCxnSpPr>
          <p:nvPr/>
        </p:nvCxnSpPr>
        <p:spPr>
          <a:xfrm flipH="1">
            <a:off x="7489229" y="2038620"/>
            <a:ext cx="1" cy="28269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33ACD6-A4E0-3148-B21A-EEE33C1143F0}"/>
              </a:ext>
            </a:extLst>
          </p:cNvPr>
          <p:cNvCxnSpPr>
            <a:cxnSpLocks/>
          </p:cNvCxnSpPr>
          <p:nvPr/>
        </p:nvCxnSpPr>
        <p:spPr>
          <a:xfrm flipH="1">
            <a:off x="7473188" y="4573274"/>
            <a:ext cx="1" cy="28269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7944156B-EE96-3F43-B819-BA3CC5100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604" y="4874637"/>
            <a:ext cx="1947768" cy="43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1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6375"/>
            <a:ext cx="12192000" cy="748245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Approach: Task definition</a:t>
            </a:r>
            <a:endParaRPr lang="en-US" sz="27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29981A-764A-064A-B0AA-26C56E8DBE3F}"/>
              </a:ext>
            </a:extLst>
          </p:cNvPr>
          <p:cNvGrpSpPr/>
          <p:nvPr/>
        </p:nvGrpSpPr>
        <p:grpSpPr>
          <a:xfrm>
            <a:off x="5644" y="772929"/>
            <a:ext cx="12195303" cy="6111627"/>
            <a:chOff x="5644" y="772929"/>
            <a:chExt cx="12195303" cy="611162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6247C9-553E-4346-979C-D750FEE69A27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A67B5DB-56F5-E141-85AB-BF4B3D37C15D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3/29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F745C23-9B8B-B946-8DA0-97DBC3F94A33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3A501B0-6BDE-FE4A-BCF5-D3B047BE2A8E}"/>
              </a:ext>
            </a:extLst>
          </p:cNvPr>
          <p:cNvSpPr txBox="1"/>
          <p:nvPr/>
        </p:nvSpPr>
        <p:spPr>
          <a:xfrm>
            <a:off x="4175498" y="1141625"/>
            <a:ext cx="421955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Where</a:t>
            </a:r>
            <a:r>
              <a:rPr lang="en-US" sz="24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was</a:t>
            </a:r>
            <a:r>
              <a:rPr lang="en-US" sz="24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4580E5"/>
                </a:solidFill>
                <a:latin typeface="+mj-lt"/>
                <a:cs typeface="Times New Roman" panose="02020603050405020304" pitchFamily="18" charset="0"/>
              </a:rPr>
              <a:t>Barack Obama </a:t>
            </a:r>
            <a:r>
              <a:rPr lang="en-US" sz="24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born</a:t>
            </a:r>
            <a:r>
              <a:rPr lang="en-US" sz="24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7A917EE-F4A9-0B40-84CB-0627C80ABE90}"/>
              </a:ext>
            </a:extLst>
          </p:cNvPr>
          <p:cNvSpPr txBox="1"/>
          <p:nvPr/>
        </p:nvSpPr>
        <p:spPr>
          <a:xfrm>
            <a:off x="1035792" y="982981"/>
            <a:ext cx="13863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+mj-lt"/>
                <a:cs typeface="Times New Roman" panose="02020603050405020304" pitchFamily="18" charset="0"/>
              </a:rPr>
              <a:t>Question: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0D7B346-AEA2-1641-A58A-24F5B8D4883F}"/>
              </a:ext>
            </a:extLst>
          </p:cNvPr>
          <p:cNvCxnSpPr/>
          <p:nvPr/>
        </p:nvCxnSpPr>
        <p:spPr>
          <a:xfrm>
            <a:off x="497019" y="958918"/>
            <a:ext cx="11157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D0158CF-D52D-F14B-8AE0-FE267A79E76A}"/>
              </a:ext>
            </a:extLst>
          </p:cNvPr>
          <p:cNvCxnSpPr/>
          <p:nvPr/>
        </p:nvCxnSpPr>
        <p:spPr>
          <a:xfrm>
            <a:off x="529104" y="1640704"/>
            <a:ext cx="11157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8B16509-8B43-D740-8343-A5C6EC67C477}"/>
              </a:ext>
            </a:extLst>
          </p:cNvPr>
          <p:cNvCxnSpPr/>
          <p:nvPr/>
        </p:nvCxnSpPr>
        <p:spPr>
          <a:xfrm>
            <a:off x="537126" y="2394680"/>
            <a:ext cx="11157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D6297FA3-B0A1-3047-AD5E-244305338F28}"/>
              </a:ext>
            </a:extLst>
          </p:cNvPr>
          <p:cNvSpPr txBox="1"/>
          <p:nvPr/>
        </p:nvSpPr>
        <p:spPr>
          <a:xfrm>
            <a:off x="2671955" y="1895600"/>
            <a:ext cx="348884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580E5"/>
                </a:solidFill>
                <a:latin typeface="+mj-lt"/>
                <a:cs typeface="Times New Roman" panose="02020603050405020304" pitchFamily="18" charset="0"/>
              </a:rPr>
              <a:t>1 – Subject: Barack Obama</a:t>
            </a:r>
            <a:endParaRPr lang="en-US" sz="2400" dirty="0">
              <a:solidFill>
                <a:srgbClr val="00B05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4E66BA-2628-1648-85CA-E25C281566A9}"/>
              </a:ext>
            </a:extLst>
          </p:cNvPr>
          <p:cNvSpPr txBox="1"/>
          <p:nvPr/>
        </p:nvSpPr>
        <p:spPr>
          <a:xfrm>
            <a:off x="6414549" y="1903622"/>
            <a:ext cx="367177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1 – Relation: </a:t>
            </a:r>
            <a:r>
              <a:rPr lang="en-US" sz="2400" b="1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place_of_birth</a:t>
            </a:r>
            <a:endParaRPr lang="en-US" sz="2400" dirty="0">
              <a:solidFill>
                <a:srgbClr val="00B050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3AA386D-72EC-0B4B-B916-E2FED31B1760}"/>
              </a:ext>
            </a:extLst>
          </p:cNvPr>
          <p:cNvCxnSpPr/>
          <p:nvPr/>
        </p:nvCxnSpPr>
        <p:spPr>
          <a:xfrm>
            <a:off x="489000" y="5595080"/>
            <a:ext cx="11157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CAF895C-70B0-9B40-B2E4-2F6B1F9E44D5}"/>
              </a:ext>
            </a:extLst>
          </p:cNvPr>
          <p:cNvCxnSpPr/>
          <p:nvPr/>
        </p:nvCxnSpPr>
        <p:spPr>
          <a:xfrm>
            <a:off x="497022" y="6349056"/>
            <a:ext cx="11157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82312FD1-27EF-5640-B287-EC2D6C5BB67A}"/>
              </a:ext>
            </a:extLst>
          </p:cNvPr>
          <p:cNvSpPr txBox="1"/>
          <p:nvPr/>
        </p:nvSpPr>
        <p:spPr>
          <a:xfrm>
            <a:off x="4383168" y="5801852"/>
            <a:ext cx="561698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580E5"/>
                </a:solidFill>
                <a:latin typeface="+mj-lt"/>
                <a:cs typeface="Times New Roman" panose="02020603050405020304" pitchFamily="18" charset="0"/>
              </a:rPr>
              <a:t> (‘Barack Obama’; ‘</a:t>
            </a:r>
            <a:r>
              <a:rPr lang="en-US" sz="2400" b="1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place_of_birth</a:t>
            </a:r>
            <a:r>
              <a:rPr lang="en-US" sz="24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’; 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‘Hawaii’)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25AA909-AB64-3540-BC32-9F5FA18EF7EC}"/>
              </a:ext>
            </a:extLst>
          </p:cNvPr>
          <p:cNvSpPr txBox="1"/>
          <p:nvPr/>
        </p:nvSpPr>
        <p:spPr>
          <a:xfrm>
            <a:off x="1144354" y="5611125"/>
            <a:ext cx="118526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+mj-lt"/>
                <a:cs typeface="Times New Roman" panose="02020603050405020304" pitchFamily="18" charset="0"/>
              </a:rPr>
              <a:t>Answer: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FA19BEC-7B40-AB46-B7BD-20DDF9CA54C0}"/>
              </a:ext>
            </a:extLst>
          </p:cNvPr>
          <p:cNvSpPr txBox="1"/>
          <p:nvPr/>
        </p:nvSpPr>
        <p:spPr>
          <a:xfrm>
            <a:off x="533495" y="1624667"/>
            <a:ext cx="208614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+mj-lt"/>
                <a:cs typeface="Times New Roman" panose="02020603050405020304" pitchFamily="18" charset="0"/>
              </a:rPr>
              <a:t>Fact extraction: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8FD4540-DC17-E147-B068-C0332EBC4DD2}"/>
              </a:ext>
            </a:extLst>
          </p:cNvPr>
          <p:cNvSpPr txBox="1"/>
          <p:nvPr/>
        </p:nvSpPr>
        <p:spPr>
          <a:xfrm>
            <a:off x="462181" y="2394688"/>
            <a:ext cx="194001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KB_execution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647CC76-8AE4-7C43-97A0-C38BFC4B5EF9}"/>
              </a:ext>
            </a:extLst>
          </p:cNvPr>
          <p:cNvGrpSpPr/>
          <p:nvPr/>
        </p:nvGrpSpPr>
        <p:grpSpPr>
          <a:xfrm>
            <a:off x="1097441" y="2660742"/>
            <a:ext cx="10148551" cy="2799785"/>
            <a:chOff x="1097441" y="2660742"/>
            <a:chExt cx="10148551" cy="2799785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A73FD1D4-514B-AB43-8992-C0C10F7CFCD3}"/>
                </a:ext>
              </a:extLst>
            </p:cNvPr>
            <p:cNvGrpSpPr/>
            <p:nvPr/>
          </p:nvGrpSpPr>
          <p:grpSpPr>
            <a:xfrm>
              <a:off x="1097441" y="2660742"/>
              <a:ext cx="10148551" cy="2799785"/>
              <a:chOff x="1338071" y="2665131"/>
              <a:chExt cx="10148551" cy="3079763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7B1FFF9B-95B0-1140-A674-E017815A38F2}"/>
                  </a:ext>
                </a:extLst>
              </p:cNvPr>
              <p:cNvGrpSpPr/>
              <p:nvPr/>
            </p:nvGrpSpPr>
            <p:grpSpPr>
              <a:xfrm>
                <a:off x="3242816" y="2881992"/>
                <a:ext cx="6048841" cy="2760239"/>
                <a:chOff x="3242816" y="2881992"/>
                <a:chExt cx="6048841" cy="2760239"/>
              </a:xfrm>
            </p:grpSpPr>
            <p:sp>
              <p:nvSpPr>
                <p:cNvPr id="124" name="Arc 123">
                  <a:extLst>
                    <a:ext uri="{FF2B5EF4-FFF2-40B4-BE49-F238E27FC236}">
                      <a16:creationId xmlns:a16="http://schemas.microsoft.com/office/drawing/2014/main" id="{0476FC57-D6C6-6F42-B987-ADA1BD49873C}"/>
                    </a:ext>
                  </a:extLst>
                </p:cNvPr>
                <p:cNvSpPr/>
                <p:nvPr/>
              </p:nvSpPr>
              <p:spPr>
                <a:xfrm rot="10336683">
                  <a:off x="3659916" y="4838290"/>
                  <a:ext cx="854453" cy="45719"/>
                </a:xfrm>
                <a:prstGeom prst="arc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Arc 124">
                  <a:extLst>
                    <a:ext uri="{FF2B5EF4-FFF2-40B4-BE49-F238E27FC236}">
                      <a16:creationId xmlns:a16="http://schemas.microsoft.com/office/drawing/2014/main" id="{BEA487EB-D687-6848-8F80-E1BDDAB71504}"/>
                    </a:ext>
                  </a:extLst>
                </p:cNvPr>
                <p:cNvSpPr/>
                <p:nvPr/>
              </p:nvSpPr>
              <p:spPr>
                <a:xfrm rot="20044342">
                  <a:off x="3242816" y="4493380"/>
                  <a:ext cx="854453" cy="45719"/>
                </a:xfrm>
                <a:prstGeom prst="arc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Arc 125">
                  <a:extLst>
                    <a:ext uri="{FF2B5EF4-FFF2-40B4-BE49-F238E27FC236}">
                      <a16:creationId xmlns:a16="http://schemas.microsoft.com/office/drawing/2014/main" id="{EE549FE2-13B1-DF45-837B-1A4140EA0CEC}"/>
                    </a:ext>
                  </a:extLst>
                </p:cNvPr>
                <p:cNvSpPr/>
                <p:nvPr/>
              </p:nvSpPr>
              <p:spPr>
                <a:xfrm rot="4854255">
                  <a:off x="6442963" y="3148648"/>
                  <a:ext cx="583603" cy="50292"/>
                </a:xfrm>
                <a:prstGeom prst="arc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Arc 126">
                  <a:extLst>
                    <a:ext uri="{FF2B5EF4-FFF2-40B4-BE49-F238E27FC236}">
                      <a16:creationId xmlns:a16="http://schemas.microsoft.com/office/drawing/2014/main" id="{A28E46A4-1571-6B43-B5A8-F7E8870520B1}"/>
                    </a:ext>
                  </a:extLst>
                </p:cNvPr>
                <p:cNvSpPr/>
                <p:nvPr/>
              </p:nvSpPr>
              <p:spPr>
                <a:xfrm rot="1897741">
                  <a:off x="7376346" y="4783204"/>
                  <a:ext cx="1031462" cy="205863"/>
                </a:xfrm>
                <a:prstGeom prst="arc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Arc 127">
                  <a:extLst>
                    <a:ext uri="{FF2B5EF4-FFF2-40B4-BE49-F238E27FC236}">
                      <a16:creationId xmlns:a16="http://schemas.microsoft.com/office/drawing/2014/main" id="{50D44369-FF88-3042-B8A0-D4183CDE43D0}"/>
                    </a:ext>
                  </a:extLst>
                </p:cNvPr>
                <p:cNvSpPr/>
                <p:nvPr/>
              </p:nvSpPr>
              <p:spPr>
                <a:xfrm rot="15423781">
                  <a:off x="5322982" y="3323376"/>
                  <a:ext cx="582234" cy="205863"/>
                </a:xfrm>
                <a:prstGeom prst="arc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1C7BE89F-8E9F-6B42-97B0-FC9DD156B9C0}"/>
                    </a:ext>
                  </a:extLst>
                </p:cNvPr>
                <p:cNvCxnSpPr/>
                <p:nvPr/>
              </p:nvCxnSpPr>
              <p:spPr>
                <a:xfrm>
                  <a:off x="8872407" y="4317967"/>
                  <a:ext cx="419250" cy="0"/>
                </a:xfrm>
                <a:prstGeom prst="line">
                  <a:avLst/>
                </a:prstGeom>
                <a:ln w="2222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Arc 131">
                  <a:extLst>
                    <a:ext uri="{FF2B5EF4-FFF2-40B4-BE49-F238E27FC236}">
                      <a16:creationId xmlns:a16="http://schemas.microsoft.com/office/drawing/2014/main" id="{2EA1B80F-9058-E44A-8DBD-4E0B46782957}"/>
                    </a:ext>
                  </a:extLst>
                </p:cNvPr>
                <p:cNvSpPr/>
                <p:nvPr/>
              </p:nvSpPr>
              <p:spPr>
                <a:xfrm rot="16529001">
                  <a:off x="4958383" y="5327570"/>
                  <a:ext cx="583603" cy="45719"/>
                </a:xfrm>
                <a:prstGeom prst="arc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91755423-DC8E-A14D-9B55-4894FD7FF8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9831" y="3190609"/>
                  <a:ext cx="310109" cy="13976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Arc 160">
                  <a:extLst>
                    <a:ext uri="{FF2B5EF4-FFF2-40B4-BE49-F238E27FC236}">
                      <a16:creationId xmlns:a16="http://schemas.microsoft.com/office/drawing/2014/main" id="{B6508AE2-2581-6E4C-B7F6-CB33DC80BCAD}"/>
                    </a:ext>
                  </a:extLst>
                </p:cNvPr>
                <p:cNvSpPr/>
                <p:nvPr/>
              </p:nvSpPr>
              <p:spPr>
                <a:xfrm rot="7405379">
                  <a:off x="5881743" y="4966627"/>
                  <a:ext cx="854453" cy="45719"/>
                </a:xfrm>
                <a:prstGeom prst="arc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161CAAC7-0E78-874E-A5C3-03FF7776DC8D}"/>
                    </a:ext>
                  </a:extLst>
                </p:cNvPr>
                <p:cNvGrpSpPr/>
                <p:nvPr/>
              </p:nvGrpSpPr>
              <p:grpSpPr>
                <a:xfrm>
                  <a:off x="3988578" y="3288292"/>
                  <a:ext cx="5017131" cy="1798048"/>
                  <a:chOff x="3988578" y="3288292"/>
                  <a:chExt cx="5017131" cy="1798048"/>
                </a:xfrm>
              </p:grpSpPr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8A8B1008-60E0-6F43-9B3B-198C90A5DD58}"/>
                      </a:ext>
                    </a:extLst>
                  </p:cNvPr>
                  <p:cNvSpPr txBox="1"/>
                  <p:nvPr/>
                </p:nvSpPr>
                <p:spPr>
                  <a:xfrm rot="20585695">
                    <a:off x="3988578" y="4554626"/>
                    <a:ext cx="1053902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err="1"/>
                      <a:t>has_spouse</a:t>
                    </a:r>
                    <a:endParaRPr lang="en-US" sz="1600" dirty="0"/>
                  </a:p>
                </p:txBody>
              </p:sp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17840D01-72CB-AD4A-80F4-F8934931B283}"/>
                      </a:ext>
                    </a:extLst>
                  </p:cNvPr>
                  <p:cNvSpPr txBox="1"/>
                  <p:nvPr/>
                </p:nvSpPr>
                <p:spPr>
                  <a:xfrm rot="20700000">
                    <a:off x="4031349" y="3996118"/>
                    <a:ext cx="95410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err="1"/>
                      <a:t>spouse_s</a:t>
                    </a:r>
                    <a:endParaRPr lang="en-US" sz="1600" dirty="0"/>
                  </a:p>
                </p:txBody>
              </p:sp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6A3B3FC3-4E2E-ED4C-9A01-04BD404D04DF}"/>
                      </a:ext>
                    </a:extLst>
                  </p:cNvPr>
                  <p:cNvSpPr txBox="1"/>
                  <p:nvPr/>
                </p:nvSpPr>
                <p:spPr>
                  <a:xfrm>
                    <a:off x="6325366" y="3330375"/>
                    <a:ext cx="75373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Leader</a:t>
                    </a:r>
                  </a:p>
                </p:txBody>
              </p:sp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2E1085B1-922E-6F42-86B0-5BF7A991D633}"/>
                      </a:ext>
                    </a:extLst>
                  </p:cNvPr>
                  <p:cNvSpPr txBox="1"/>
                  <p:nvPr/>
                </p:nvSpPr>
                <p:spPr>
                  <a:xfrm rot="21361071">
                    <a:off x="4887131" y="3320043"/>
                    <a:ext cx="129413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President _of</a:t>
                    </a:r>
                  </a:p>
                </p:txBody>
              </p:sp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A7D3B860-AA49-BC47-BDCA-9027E1765877}"/>
                      </a:ext>
                    </a:extLst>
                  </p:cNvPr>
                  <p:cNvSpPr txBox="1"/>
                  <p:nvPr/>
                </p:nvSpPr>
                <p:spPr>
                  <a:xfrm rot="20533340">
                    <a:off x="7432873" y="4539239"/>
                    <a:ext cx="662361" cy="33855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origin</a:t>
                    </a:r>
                  </a:p>
                </p:txBody>
              </p:sp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CF2CAE7D-6498-DB47-A002-A372919C1D72}"/>
                      </a:ext>
                    </a:extLst>
                  </p:cNvPr>
                  <p:cNvSpPr txBox="1"/>
                  <p:nvPr/>
                </p:nvSpPr>
                <p:spPr>
                  <a:xfrm>
                    <a:off x="7423225" y="4112784"/>
                    <a:ext cx="1582484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err="1">
                        <a:solidFill>
                          <a:srgbClr val="00B050"/>
                        </a:solidFill>
                      </a:rPr>
                      <a:t>Place_of_birth</a:t>
                    </a:r>
                    <a:endParaRPr lang="en-US" b="1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51DAB119-E896-874E-8FCF-59CEE4666360}"/>
                      </a:ext>
                    </a:extLst>
                  </p:cNvPr>
                  <p:cNvSpPr txBox="1"/>
                  <p:nvPr/>
                </p:nvSpPr>
                <p:spPr>
                  <a:xfrm>
                    <a:off x="7105331" y="3288292"/>
                    <a:ext cx="1256562" cy="3385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err="1"/>
                      <a:t>authored_by</a:t>
                    </a:r>
                    <a:endParaRPr lang="en-US" sz="1600" dirty="0"/>
                  </a:p>
                </p:txBody>
              </p:sp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652B0765-48A5-7E49-9E4C-A5703ADC947C}"/>
                      </a:ext>
                    </a:extLst>
                  </p:cNvPr>
                  <p:cNvSpPr txBox="1"/>
                  <p:nvPr/>
                </p:nvSpPr>
                <p:spPr>
                  <a:xfrm>
                    <a:off x="4922419" y="4747786"/>
                    <a:ext cx="730265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Parent</a:t>
                    </a:r>
                  </a:p>
                </p:txBody>
              </p:sp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4CAB86B1-0837-D447-8B83-DDD7D755ED0B}"/>
                      </a:ext>
                    </a:extLst>
                  </p:cNvPr>
                  <p:cNvSpPr txBox="1"/>
                  <p:nvPr/>
                </p:nvSpPr>
                <p:spPr>
                  <a:xfrm rot="1796853">
                    <a:off x="4319425" y="3386523"/>
                    <a:ext cx="824265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err="1"/>
                      <a:t>bornOn</a:t>
                    </a:r>
                    <a:endParaRPr lang="en-US" sz="1600" dirty="0"/>
                  </a:p>
                </p:txBody>
              </p:sp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5D993850-58F9-2D48-8571-0A660F6CDAAF}"/>
                      </a:ext>
                    </a:extLst>
                  </p:cNvPr>
                  <p:cNvSpPr txBox="1"/>
                  <p:nvPr/>
                </p:nvSpPr>
                <p:spPr>
                  <a:xfrm rot="227572">
                    <a:off x="5873523" y="4634837"/>
                    <a:ext cx="1053902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err="1"/>
                      <a:t>has_spouse</a:t>
                    </a:r>
                    <a:endParaRPr lang="en-US" sz="1600" dirty="0"/>
                  </a:p>
                </p:txBody>
              </p:sp>
            </p:grpSp>
            <p:sp>
              <p:nvSpPr>
                <p:cNvPr id="165" name="Arc 164">
                  <a:extLst>
                    <a:ext uri="{FF2B5EF4-FFF2-40B4-BE49-F238E27FC236}">
                      <a16:creationId xmlns:a16="http://schemas.microsoft.com/office/drawing/2014/main" id="{5E507E85-1ADF-4F48-A8F8-4F0E1A1333CF}"/>
                    </a:ext>
                  </a:extLst>
                </p:cNvPr>
                <p:cNvSpPr/>
                <p:nvPr/>
              </p:nvSpPr>
              <p:spPr>
                <a:xfrm rot="19356757">
                  <a:off x="7280365" y="3404940"/>
                  <a:ext cx="1137277" cy="50291"/>
                </a:xfrm>
                <a:prstGeom prst="arc">
                  <a:avLst/>
                </a:prstGeom>
                <a:ln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4F14ADDE-7D3F-914D-AD8C-04558A218AC9}"/>
                  </a:ext>
                </a:extLst>
              </p:cNvPr>
              <p:cNvGrpSpPr/>
              <p:nvPr/>
            </p:nvGrpSpPr>
            <p:grpSpPr>
              <a:xfrm>
                <a:off x="4542908" y="3630549"/>
                <a:ext cx="3092563" cy="1428769"/>
                <a:chOff x="4542908" y="3630549"/>
                <a:chExt cx="3092563" cy="1428769"/>
              </a:xfrm>
            </p:grpSpPr>
            <p:sp>
              <p:nvSpPr>
                <p:cNvPr id="145" name="Arc 144">
                  <a:extLst>
                    <a:ext uri="{FF2B5EF4-FFF2-40B4-BE49-F238E27FC236}">
                      <a16:creationId xmlns:a16="http://schemas.microsoft.com/office/drawing/2014/main" id="{9361A624-7730-0849-A604-A9F733507964}"/>
                    </a:ext>
                  </a:extLst>
                </p:cNvPr>
                <p:cNvSpPr/>
                <p:nvPr/>
              </p:nvSpPr>
              <p:spPr>
                <a:xfrm rot="14678559">
                  <a:off x="5326019" y="3934800"/>
                  <a:ext cx="704503" cy="170135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Arc 162">
                  <a:extLst>
                    <a:ext uri="{FF2B5EF4-FFF2-40B4-BE49-F238E27FC236}">
                      <a16:creationId xmlns:a16="http://schemas.microsoft.com/office/drawing/2014/main" id="{1074DAC8-2688-A145-8345-237131643442}"/>
                    </a:ext>
                  </a:extLst>
                </p:cNvPr>
                <p:cNvSpPr/>
                <p:nvPr/>
              </p:nvSpPr>
              <p:spPr>
                <a:xfrm rot="6244239">
                  <a:off x="6316411" y="4495462"/>
                  <a:ext cx="530548" cy="41564"/>
                </a:xfrm>
                <a:prstGeom prst="arc">
                  <a:avLst/>
                </a:prstGeom>
                <a:ln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A483034F-2873-6F40-860E-17574AC81FDF}"/>
                    </a:ext>
                  </a:extLst>
                </p:cNvPr>
                <p:cNvGrpSpPr/>
                <p:nvPr/>
              </p:nvGrpSpPr>
              <p:grpSpPr>
                <a:xfrm>
                  <a:off x="4542908" y="3630549"/>
                  <a:ext cx="3092563" cy="1428769"/>
                  <a:chOff x="4542908" y="3630549"/>
                  <a:chExt cx="3092563" cy="1428769"/>
                </a:xfrm>
              </p:grpSpPr>
              <p:sp>
                <p:nvSpPr>
                  <p:cNvPr id="141" name="Arc 140">
                    <a:extLst>
                      <a:ext uri="{FF2B5EF4-FFF2-40B4-BE49-F238E27FC236}">
                        <a16:creationId xmlns:a16="http://schemas.microsoft.com/office/drawing/2014/main" id="{6287B762-3D68-D643-8703-FDBBBFF9EB7B}"/>
                      </a:ext>
                    </a:extLst>
                  </p:cNvPr>
                  <p:cNvSpPr/>
                  <p:nvPr/>
                </p:nvSpPr>
                <p:spPr>
                  <a:xfrm rot="9210289">
                    <a:off x="5006180" y="4389111"/>
                    <a:ext cx="776775" cy="45719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6629470C-959D-5E48-A16F-C9A2CF102212}"/>
                      </a:ext>
                    </a:extLst>
                  </p:cNvPr>
                  <p:cNvGrpSpPr/>
                  <p:nvPr/>
                </p:nvGrpSpPr>
                <p:grpSpPr>
                  <a:xfrm>
                    <a:off x="4542908" y="3630549"/>
                    <a:ext cx="3092563" cy="1428769"/>
                    <a:chOff x="4542908" y="3630549"/>
                    <a:chExt cx="3092563" cy="1428769"/>
                  </a:xfrm>
                </p:grpSpPr>
                <p:sp>
                  <p:nvSpPr>
                    <p:cNvPr id="140" name="Rounded Rectangle 139">
                      <a:extLst>
                        <a:ext uri="{FF2B5EF4-FFF2-40B4-BE49-F238E27FC236}">
                          <a16:creationId xmlns:a16="http://schemas.microsoft.com/office/drawing/2014/main" id="{AD008460-DAC3-F940-A915-F75B7A943A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8969" y="4034463"/>
                      <a:ext cx="1630727" cy="457399"/>
                    </a:xfrm>
                    <a:prstGeom prst="roundRect">
                      <a:avLst/>
                    </a:prstGeom>
                    <a:solidFill>
                      <a:srgbClr val="4580E5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Barack Obama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p:txBody>
                </p:sp>
                <p:sp>
                  <p:nvSpPr>
                    <p:cNvPr id="142" name="Arc 141">
                      <a:extLst>
                        <a:ext uri="{FF2B5EF4-FFF2-40B4-BE49-F238E27FC236}">
                          <a16:creationId xmlns:a16="http://schemas.microsoft.com/office/drawing/2014/main" id="{E3E09451-2A8E-A34E-B30D-9D5AB5498DE2}"/>
                        </a:ext>
                      </a:extLst>
                    </p:cNvPr>
                    <p:cNvSpPr/>
                    <p:nvPr/>
                  </p:nvSpPr>
                  <p:spPr>
                    <a:xfrm rot="191226">
                      <a:off x="4542908" y="4129498"/>
                      <a:ext cx="854453" cy="45719"/>
                    </a:xfrm>
                    <a:prstGeom prst="arc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" name="Arc 142">
                      <a:extLst>
                        <a:ext uri="{FF2B5EF4-FFF2-40B4-BE49-F238E27FC236}">
                          <a16:creationId xmlns:a16="http://schemas.microsoft.com/office/drawing/2014/main" id="{C093D78E-BBC8-5A4F-A679-B5A94E2BFE48}"/>
                        </a:ext>
                      </a:extLst>
                    </p:cNvPr>
                    <p:cNvSpPr/>
                    <p:nvPr/>
                  </p:nvSpPr>
                  <p:spPr>
                    <a:xfrm rot="16539470">
                      <a:off x="6321629" y="3996077"/>
                      <a:ext cx="776775" cy="45719"/>
                    </a:xfrm>
                    <a:prstGeom prst="arc">
                      <a:avLst/>
                    </a:prstGeom>
                    <a:ln>
                      <a:solidFill>
                        <a:schemeClr val="tx1"/>
                      </a:solidFill>
                      <a:head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7" name="Straight Connector 146">
                      <a:extLst>
                        <a:ext uri="{FF2B5EF4-FFF2-40B4-BE49-F238E27FC236}">
                          <a16:creationId xmlns:a16="http://schemas.microsoft.com/office/drawing/2014/main" id="{D8E3C3BE-5FFB-E643-8F65-41B935DE950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059655" y="4309945"/>
                      <a:ext cx="419250" cy="0"/>
                    </a:xfrm>
                    <a:prstGeom prst="line">
                      <a:avLst/>
                    </a:prstGeom>
                    <a:ln w="22225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8" name="Arc 147">
                      <a:extLst>
                        <a:ext uri="{FF2B5EF4-FFF2-40B4-BE49-F238E27FC236}">
                          <a16:creationId xmlns:a16="http://schemas.microsoft.com/office/drawing/2014/main" id="{596369BF-B818-D443-87A8-20486AA70AAE}"/>
                        </a:ext>
                      </a:extLst>
                    </p:cNvPr>
                    <p:cNvSpPr/>
                    <p:nvPr/>
                  </p:nvSpPr>
                  <p:spPr>
                    <a:xfrm rot="19356757">
                      <a:off x="6384466" y="4043261"/>
                      <a:ext cx="1251005" cy="50291"/>
                    </a:xfrm>
                    <a:prstGeom prst="arc">
                      <a:avLst/>
                    </a:prstGeom>
                    <a:ln>
                      <a:solidFill>
                        <a:schemeClr val="tx1"/>
                      </a:solidFill>
                      <a:head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" name="Arc 148">
                      <a:extLst>
                        <a:ext uri="{FF2B5EF4-FFF2-40B4-BE49-F238E27FC236}">
                          <a16:creationId xmlns:a16="http://schemas.microsoft.com/office/drawing/2014/main" id="{609BED5A-43AC-B941-B1DE-D44892102390}"/>
                        </a:ext>
                      </a:extLst>
                    </p:cNvPr>
                    <p:cNvSpPr/>
                    <p:nvPr/>
                  </p:nvSpPr>
                  <p:spPr>
                    <a:xfrm rot="18000000">
                      <a:off x="5178100" y="4771184"/>
                      <a:ext cx="530548" cy="45719"/>
                    </a:xfrm>
                    <a:prstGeom prst="arc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0" name="Straight Arrow Connector 149">
                      <a:extLst>
                        <a:ext uri="{FF2B5EF4-FFF2-40B4-BE49-F238E27FC236}">
                          <a16:creationId xmlns:a16="http://schemas.microsoft.com/office/drawing/2014/main" id="{E84272F9-6399-2440-AC62-4693A373A8D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17509" y="3809665"/>
                      <a:ext cx="424579" cy="296115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8" name="Arc 167">
                      <a:extLst>
                        <a:ext uri="{FF2B5EF4-FFF2-40B4-BE49-F238E27FC236}">
                          <a16:creationId xmlns:a16="http://schemas.microsoft.com/office/drawing/2014/main" id="{FE0BFE37-F6A9-7442-9137-775458BC0CD8}"/>
                        </a:ext>
                      </a:extLst>
                    </p:cNvPr>
                    <p:cNvSpPr/>
                    <p:nvPr/>
                  </p:nvSpPr>
                  <p:spPr>
                    <a:xfrm rot="681017">
                      <a:off x="6490585" y="4406218"/>
                      <a:ext cx="1134608" cy="205863"/>
                    </a:xfrm>
                    <a:prstGeom prst="arc">
                      <a:avLst/>
                    </a:prstGeom>
                    <a:ln>
                      <a:solidFill>
                        <a:schemeClr val="tx1"/>
                      </a:solidFill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F536A2C2-A1C2-434E-AF6B-1ED080773EF4}"/>
                  </a:ext>
                </a:extLst>
              </p:cNvPr>
              <p:cNvGrpSpPr/>
              <p:nvPr/>
            </p:nvGrpSpPr>
            <p:grpSpPr>
              <a:xfrm>
                <a:off x="1338071" y="2665131"/>
                <a:ext cx="10148551" cy="3079763"/>
                <a:chOff x="1338071" y="2665131"/>
                <a:chExt cx="10148551" cy="3079763"/>
              </a:xfrm>
            </p:grpSpPr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FE1CBA68-7880-C840-B4D6-7431BEAD3D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38071" y="4723597"/>
                  <a:ext cx="368216" cy="108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28B6F322-5F08-7D46-84A7-8227E5E5FE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24957" y="4141403"/>
                  <a:ext cx="0" cy="3363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6A00522A-576B-8E48-93D0-8F24AD8A001B}"/>
                    </a:ext>
                  </a:extLst>
                </p:cNvPr>
                <p:cNvSpPr/>
                <p:nvPr/>
              </p:nvSpPr>
              <p:spPr>
                <a:xfrm>
                  <a:off x="5430165" y="2665131"/>
                  <a:ext cx="1347707" cy="45739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USA</a:t>
                  </a:r>
                </a:p>
              </p:txBody>
            </p:sp>
            <p:sp>
              <p:nvSpPr>
                <p:cNvPr id="121" name="Rounded Rectangle 120">
                  <a:extLst>
                    <a:ext uri="{FF2B5EF4-FFF2-40B4-BE49-F238E27FC236}">
                      <a16:creationId xmlns:a16="http://schemas.microsoft.com/office/drawing/2014/main" id="{FF7422AF-0469-3345-8473-A088C9E005E6}"/>
                    </a:ext>
                  </a:extLst>
                </p:cNvPr>
                <p:cNvSpPr/>
                <p:nvPr/>
              </p:nvSpPr>
              <p:spPr>
                <a:xfrm>
                  <a:off x="9291152" y="3951034"/>
                  <a:ext cx="1630726" cy="503139"/>
                </a:xfrm>
                <a:prstGeom prst="round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Hawaii</a:t>
                  </a:r>
                </a:p>
              </p:txBody>
            </p:sp>
            <p:sp>
              <p:nvSpPr>
                <p:cNvPr id="122" name="Rounded Rectangle 121">
                  <a:extLst>
                    <a:ext uri="{FF2B5EF4-FFF2-40B4-BE49-F238E27FC236}">
                      <a16:creationId xmlns:a16="http://schemas.microsoft.com/office/drawing/2014/main" id="{2D22743D-85C0-6C42-91E5-81606B7DBE7E}"/>
                    </a:ext>
                  </a:extLst>
                </p:cNvPr>
                <p:cNvSpPr/>
                <p:nvPr/>
              </p:nvSpPr>
              <p:spPr>
                <a:xfrm>
                  <a:off x="4794132" y="5366879"/>
                  <a:ext cx="1630726" cy="37801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Sasha  Obama</a:t>
                  </a:r>
                </a:p>
              </p:txBody>
            </p:sp>
            <p:sp>
              <p:nvSpPr>
                <p:cNvPr id="123" name="Rounded Rectangle 122">
                  <a:extLst>
                    <a:ext uri="{FF2B5EF4-FFF2-40B4-BE49-F238E27FC236}">
                      <a16:creationId xmlns:a16="http://schemas.microsoft.com/office/drawing/2014/main" id="{F3D6EB3D-406F-6947-84D9-D29B2D534A19}"/>
                    </a:ext>
                  </a:extLst>
                </p:cNvPr>
                <p:cNvSpPr/>
                <p:nvPr/>
              </p:nvSpPr>
              <p:spPr>
                <a:xfrm>
                  <a:off x="2555418" y="2982700"/>
                  <a:ext cx="1482478" cy="41581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8/04/1961</a:t>
                  </a:r>
                </a:p>
              </p:txBody>
            </p: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FE74CFC5-65B8-5E4D-84FB-520AA61422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164235" y="3143453"/>
                  <a:ext cx="368216" cy="108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AD1D0890-5D45-F941-B976-0E9E70824C4E}"/>
                    </a:ext>
                  </a:extLst>
                </p:cNvPr>
                <p:cNvCxnSpPr/>
                <p:nvPr/>
              </p:nvCxnSpPr>
              <p:spPr>
                <a:xfrm>
                  <a:off x="10928600" y="4300583"/>
                  <a:ext cx="55802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BDF3972D-3486-0446-A344-A58F2A9659A3}"/>
                    </a:ext>
                  </a:extLst>
                </p:cNvPr>
                <p:cNvCxnSpPr/>
                <p:nvPr/>
              </p:nvCxnSpPr>
              <p:spPr>
                <a:xfrm>
                  <a:off x="6783221" y="2915626"/>
                  <a:ext cx="3464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Rounded Rectangle 163">
                  <a:extLst>
                    <a:ext uri="{FF2B5EF4-FFF2-40B4-BE49-F238E27FC236}">
                      <a16:creationId xmlns:a16="http://schemas.microsoft.com/office/drawing/2014/main" id="{E43D333C-507A-1F41-9E3F-122DC0B2AF31}"/>
                    </a:ext>
                  </a:extLst>
                </p:cNvPr>
                <p:cNvSpPr/>
                <p:nvPr/>
              </p:nvSpPr>
              <p:spPr>
                <a:xfrm>
                  <a:off x="8295126" y="2806041"/>
                  <a:ext cx="2387547" cy="50313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The audacity of hope</a:t>
                  </a:r>
                </a:p>
              </p:txBody>
            </p:sp>
            <p:sp>
              <p:nvSpPr>
                <p:cNvPr id="167" name="Rounded Rectangle 166">
                  <a:extLst>
                    <a:ext uri="{FF2B5EF4-FFF2-40B4-BE49-F238E27FC236}">
                      <a16:creationId xmlns:a16="http://schemas.microsoft.com/office/drawing/2014/main" id="{21733F47-20C1-7D47-9CD2-EFF346C11195}"/>
                    </a:ext>
                  </a:extLst>
                </p:cNvPr>
                <p:cNvSpPr/>
                <p:nvPr/>
              </p:nvSpPr>
              <p:spPr>
                <a:xfrm>
                  <a:off x="7545348" y="5182397"/>
                  <a:ext cx="1630726" cy="37801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Kenya</a:t>
                  </a:r>
                </a:p>
              </p:txBody>
            </p:sp>
            <p:sp>
              <p:nvSpPr>
                <p:cNvPr id="169" name="Rounded Rectangle 168">
                  <a:extLst>
                    <a:ext uri="{FF2B5EF4-FFF2-40B4-BE49-F238E27FC236}">
                      <a16:creationId xmlns:a16="http://schemas.microsoft.com/office/drawing/2014/main" id="{3148B933-3457-8341-9D31-C29C9425D3F6}"/>
                    </a:ext>
                  </a:extLst>
                </p:cNvPr>
                <p:cNvSpPr/>
                <p:nvPr/>
              </p:nvSpPr>
              <p:spPr>
                <a:xfrm>
                  <a:off x="1719289" y="4468937"/>
                  <a:ext cx="1973179" cy="45739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Michelle Obama</a:t>
                  </a:r>
                </a:p>
              </p:txBody>
            </p:sp>
          </p:grp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D6F715-60A5-4747-9CCC-CC7D6A50B39E}"/>
                </a:ext>
              </a:extLst>
            </p:cNvPr>
            <p:cNvSpPr txBox="1"/>
            <p:nvPr/>
          </p:nvSpPr>
          <p:spPr>
            <a:xfrm>
              <a:off x="7420055" y="3608350"/>
              <a:ext cx="1051250" cy="305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rgbClr val="00B050"/>
                  </a:solidFill>
                </a:rPr>
                <a:t>home_to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82" name="Arc 181">
              <a:extLst>
                <a:ext uri="{FF2B5EF4-FFF2-40B4-BE49-F238E27FC236}">
                  <a16:creationId xmlns:a16="http://schemas.microsoft.com/office/drawing/2014/main" id="{667ADAC8-2C9C-A146-B141-A42B0D4D7450}"/>
                </a:ext>
              </a:extLst>
            </p:cNvPr>
            <p:cNvSpPr/>
            <p:nvPr/>
          </p:nvSpPr>
          <p:spPr>
            <a:xfrm rot="20044342">
              <a:off x="6126055" y="4071152"/>
              <a:ext cx="1376106" cy="41563"/>
            </a:xfrm>
            <a:prstGeom prst="arc">
              <a:avLst/>
            </a:prstGeom>
            <a:solidFill>
              <a:schemeClr val="bg1"/>
            </a:solidFill>
            <a:ln w="22225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Arc 182">
              <a:extLst>
                <a:ext uri="{FF2B5EF4-FFF2-40B4-BE49-F238E27FC236}">
                  <a16:creationId xmlns:a16="http://schemas.microsoft.com/office/drawing/2014/main" id="{4F6CFA7F-A02F-1242-AE1C-453DF4022C80}"/>
                </a:ext>
              </a:extLst>
            </p:cNvPr>
            <p:cNvSpPr/>
            <p:nvPr/>
          </p:nvSpPr>
          <p:spPr>
            <a:xfrm rot="721797">
              <a:off x="7907690" y="3840782"/>
              <a:ext cx="1137277" cy="41563"/>
            </a:xfrm>
            <a:prstGeom prst="arc">
              <a:avLst/>
            </a:prstGeom>
            <a:solidFill>
              <a:schemeClr val="bg1"/>
            </a:solidFill>
            <a:ln w="22225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46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17591"/>
            <a:ext cx="12192000" cy="1325563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</a:t>
            </a:r>
            <a:r>
              <a:rPr lang="en-US" sz="2700" dirty="0"/>
              <a:t>Why Simple questions?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471F01-9926-4841-8673-0A46A23CF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70" y="1825630"/>
            <a:ext cx="10415958" cy="38014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questions are common in web search, voice assistants,     chatbots etc.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Simple questions benchmark with 108, 442 questions.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questions benchmark is far from being solved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(76.4% state-of-the-art)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83F009-4609-3F4B-B1B8-F4471A0FAC39}"/>
              </a:ext>
            </a:extLst>
          </p:cNvPr>
          <p:cNvGrpSpPr/>
          <p:nvPr/>
        </p:nvGrpSpPr>
        <p:grpSpPr>
          <a:xfrm>
            <a:off x="5644" y="772929"/>
            <a:ext cx="12195303" cy="6111627"/>
            <a:chOff x="5644" y="772929"/>
            <a:chExt cx="12195303" cy="61116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8BA07B6-2FF3-0344-BEAF-1026E7B23551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C8F661-A699-1747-8313-2C6A36425A56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3/29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109BFD7-E993-A24B-8A55-3AC5954A5C08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78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17591"/>
            <a:ext cx="12192000" cy="1325563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</a:t>
            </a:r>
            <a:r>
              <a:rPr lang="en-US" sz="2700" dirty="0"/>
              <a:t>Related work?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471F01-9926-4841-8673-0A46A23CF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105" y="1646340"/>
            <a:ext cx="10757647" cy="38014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networks (Bodes et al., 2015)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Character-level attention-based Encoder-Decoder (Golub &amp; He, 2016)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Attentive max-pooling (Yin et al., 2016)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Hierarchical word/char-level Encoder ( </a:t>
            </a:r>
            <a:r>
              <a:rPr 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Lukovinikov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al., 2017)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RNN (Ture and </a:t>
            </a:r>
            <a:r>
              <a:rPr 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Jojic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2017)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817B30-5FAA-5F41-9FDA-B6F5CDA52E9A}"/>
              </a:ext>
            </a:extLst>
          </p:cNvPr>
          <p:cNvGrpSpPr/>
          <p:nvPr/>
        </p:nvGrpSpPr>
        <p:grpSpPr>
          <a:xfrm>
            <a:off x="5644" y="772929"/>
            <a:ext cx="12195303" cy="6111627"/>
            <a:chOff x="5644" y="772929"/>
            <a:chExt cx="12195303" cy="61116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D77838-3166-2043-95F5-BD76B60FEFFC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5BB7DE-E591-514B-B6A3-6107C1B14BA8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3/29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E72911-B077-424E-B780-23EB5B646895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45217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17591"/>
            <a:ext cx="12192000" cy="1325563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</a:t>
            </a:r>
            <a:r>
              <a:rPr lang="en-US" sz="2700" dirty="0"/>
              <a:t>Motivation/Objective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471F01-9926-4841-8673-0A46A23CF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105" y="2248975"/>
            <a:ext cx="10757647" cy="1950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Examine simple and strong baseline that achieve reasonable performance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Examine necessity of model complexity</a:t>
            </a:r>
          </a:p>
          <a:p>
            <a:pPr>
              <a:lnSpc>
                <a:spcPct val="150000"/>
              </a:lnSpc>
            </a:pP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1CAD47-AD65-C34E-8F3D-7FD725D2F0C7}"/>
              </a:ext>
            </a:extLst>
          </p:cNvPr>
          <p:cNvGrpSpPr/>
          <p:nvPr/>
        </p:nvGrpSpPr>
        <p:grpSpPr>
          <a:xfrm>
            <a:off x="5644" y="772929"/>
            <a:ext cx="12195303" cy="6111627"/>
            <a:chOff x="5644" y="772929"/>
            <a:chExt cx="12195303" cy="61116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0A9D9C-6290-6E4A-9C99-A03135BDEA43}"/>
                </a:ext>
              </a:extLst>
            </p:cNvPr>
            <p:cNvSpPr/>
            <p:nvPr/>
          </p:nvSpPr>
          <p:spPr>
            <a:xfrm>
              <a:off x="5644" y="6510816"/>
              <a:ext cx="7762405" cy="357606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35BD12-2886-8845-A2A1-1954DFDB1142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February 25, 2019            3/29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65E4D5F-FF2E-3046-A40E-69D2F6C1D197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8194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26147</TotalTime>
  <Words>3121</Words>
  <Application>Microsoft Macintosh PowerPoint</Application>
  <PresentationFormat>Widescreen</PresentationFormat>
  <Paragraphs>552</Paragraphs>
  <Slides>37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FangSong</vt:lpstr>
      <vt:lpstr>Arial</vt:lpstr>
      <vt:lpstr>Calibri</vt:lpstr>
      <vt:lpstr>Calibri Light</vt:lpstr>
      <vt:lpstr>Cambria Math</vt:lpstr>
      <vt:lpstr>Eurostile</vt:lpstr>
      <vt:lpstr>Times</vt:lpstr>
      <vt:lpstr>Times New Roman</vt:lpstr>
      <vt:lpstr>Office Theme</vt:lpstr>
      <vt:lpstr>A Scheme for Factoid Question Answering Over Knowledge 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</vt:lpstr>
      <vt:lpstr>What is a simple question?      questions that require extraction of a single fact from knowledge base to be answered</vt:lpstr>
      <vt:lpstr>PowerPoint Presentation</vt:lpstr>
      <vt:lpstr>PowerPoint Presentation</vt:lpstr>
      <vt:lpstr>Motivation</vt:lpstr>
      <vt:lpstr>PowerPoint Presentation</vt:lpstr>
      <vt:lpstr>Related Work</vt:lpstr>
      <vt:lpstr>PowerPoint Presentation</vt:lpstr>
      <vt:lpstr>PowerPoint Presentation</vt:lpstr>
      <vt:lpstr>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Thank you Time for human Question Answering! 😉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Scheme for Factoid Question Answering Over Knowledge Base</dc:title>
  <dc:creator>Happy Buzaaba</dc:creator>
  <cp:lastModifiedBy>Happy Buzaaba</cp:lastModifiedBy>
  <cp:revision>181</cp:revision>
  <cp:lastPrinted>2019-02-08T06:00:05Z</cp:lastPrinted>
  <dcterms:created xsi:type="dcterms:W3CDTF">2019-02-02T04:45:19Z</dcterms:created>
  <dcterms:modified xsi:type="dcterms:W3CDTF">2019-03-03T07:45:38Z</dcterms:modified>
</cp:coreProperties>
</file>