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handoutMasterIdLst>
    <p:handoutMasterId r:id="rId34"/>
  </p:handoutMasterIdLst>
  <p:sldIdLst>
    <p:sldId id="256" r:id="rId2"/>
    <p:sldId id="257" r:id="rId3"/>
    <p:sldId id="285" r:id="rId4"/>
    <p:sldId id="288" r:id="rId5"/>
    <p:sldId id="286" r:id="rId6"/>
    <p:sldId id="289" r:id="rId7"/>
    <p:sldId id="295" r:id="rId8"/>
    <p:sldId id="292" r:id="rId9"/>
    <p:sldId id="296" r:id="rId10"/>
    <p:sldId id="293" r:id="rId11"/>
    <p:sldId id="303" r:id="rId12"/>
    <p:sldId id="305" r:id="rId13"/>
    <p:sldId id="294" r:id="rId14"/>
    <p:sldId id="266" r:id="rId15"/>
    <p:sldId id="271" r:id="rId16"/>
    <p:sldId id="309" r:id="rId17"/>
    <p:sldId id="297" r:id="rId18"/>
    <p:sldId id="298" r:id="rId19"/>
    <p:sldId id="269" r:id="rId20"/>
    <p:sldId id="307" r:id="rId21"/>
    <p:sldId id="272" r:id="rId22"/>
    <p:sldId id="273" r:id="rId23"/>
    <p:sldId id="276" r:id="rId24"/>
    <p:sldId id="277" r:id="rId25"/>
    <p:sldId id="278" r:id="rId26"/>
    <p:sldId id="279" r:id="rId27"/>
    <p:sldId id="300" r:id="rId28"/>
    <p:sldId id="301" r:id="rId29"/>
    <p:sldId id="282" r:id="rId30"/>
    <p:sldId id="281" r:id="rId31"/>
    <p:sldId id="28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2199"/>
    <a:srgbClr val="059946"/>
    <a:srgbClr val="1B46CA"/>
    <a:srgbClr val="3A6AC9"/>
    <a:srgbClr val="4580E5"/>
    <a:srgbClr val="021499"/>
    <a:srgbClr val="3F70CB"/>
    <a:srgbClr val="4476CE"/>
    <a:srgbClr val="3A6AC4"/>
    <a:srgbClr val="3D6C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010"/>
    <p:restoredTop sz="84592"/>
  </p:normalViewPr>
  <p:slideViewPr>
    <p:cSldViewPr snapToGrid="0" snapToObjects="1">
      <p:cViewPr varScale="1">
        <p:scale>
          <a:sx n="70" d="100"/>
          <a:sy n="70" d="100"/>
        </p:scale>
        <p:origin x="208" y="69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DD0846B-742D-4648-92F4-6EB3DBAA8BAE}"/>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24DF65E-4D2E-8A41-AA75-EF7E2DA4458C}"/>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A8ADD344-5ACB-3C42-B464-14564753A28E}" type="datetimeFigureOut">
              <a:rPr lang="en-US" smtClean="0"/>
              <a:t>7/5/19</a:t>
            </a:fld>
            <a:endParaRPr lang="en-US"/>
          </a:p>
        </p:txBody>
      </p:sp>
      <p:sp>
        <p:nvSpPr>
          <p:cNvPr id="4" name="Footer Placeholder 3">
            <a:extLst>
              <a:ext uri="{FF2B5EF4-FFF2-40B4-BE49-F238E27FC236}">
                <a16:creationId xmlns:a16="http://schemas.microsoft.com/office/drawing/2014/main" id="{C16E1382-83EA-EF4E-AD8F-53EA238170C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A1D06D2-3A32-FE4D-9182-7832933DBAF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36164F-0C53-7340-AED5-125AF08C1042}" type="slidenum">
              <a:rPr lang="en-US" smtClean="0"/>
              <a:t>‹#›</a:t>
            </a:fld>
            <a:endParaRPr lang="en-US"/>
          </a:p>
        </p:txBody>
      </p:sp>
    </p:spTree>
    <p:extLst>
      <p:ext uri="{BB962C8B-B14F-4D97-AF65-F5344CB8AC3E}">
        <p14:creationId xmlns:p14="http://schemas.microsoft.com/office/powerpoint/2010/main" val="2626915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3C45B41C-4DDB-8F4E-B1E5-E7754DF205E0}" type="datetimeFigureOut">
              <a:rPr lang="en-US" smtClean="0"/>
              <a:t>7/5/19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1C07F0-21F2-1E46-8E7D-D0D2120056C1}" type="slidenum">
              <a:rPr lang="en-US" smtClean="0"/>
              <a:t>‹#›</a:t>
            </a:fld>
            <a:endParaRPr lang="en-US"/>
          </a:p>
        </p:txBody>
      </p:sp>
    </p:spTree>
    <p:extLst>
      <p:ext uri="{BB962C8B-B14F-4D97-AF65-F5344CB8AC3E}">
        <p14:creationId xmlns:p14="http://schemas.microsoft.com/office/powerpoint/2010/main" val="410767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1C07F0-21F2-1E46-8E7D-D0D2120056C1}" type="slidenum">
              <a:rPr lang="en-US" smtClean="0"/>
              <a:t>1</a:t>
            </a:fld>
            <a:endParaRPr lang="en-US"/>
          </a:p>
        </p:txBody>
      </p:sp>
    </p:spTree>
    <p:extLst>
      <p:ext uri="{BB962C8B-B14F-4D97-AF65-F5344CB8AC3E}">
        <p14:creationId xmlns:p14="http://schemas.microsoft.com/office/powerpoint/2010/main" val="4047831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This other work </a:t>
            </a:r>
            <a:r>
              <a:rPr lang="en-US" dirty="0" err="1"/>
              <a:t>applys</a:t>
            </a:r>
            <a:r>
              <a:rPr lang="en-US" dirty="0"/>
              <a:t> character-level attention based modeling. </a:t>
            </a:r>
          </a:p>
          <a:p>
            <a:r>
              <a:rPr lang="en-US" dirty="0"/>
              <a:t>In this model every question is decoded to a KB query that contain the topic entity and a predicate.</a:t>
            </a:r>
          </a:p>
          <a:p>
            <a:r>
              <a:rPr lang="en-US" dirty="0"/>
              <a:t>So this model takes as Input a question, set of candidate entities and candidate predicates to produce a likelihood score of generating an entity and predicate given a question.    </a:t>
            </a:r>
          </a:p>
        </p:txBody>
      </p:sp>
      <p:sp>
        <p:nvSpPr>
          <p:cNvPr id="4" name="Slide Number Placeholder 3"/>
          <p:cNvSpPr>
            <a:spLocks noGrp="1"/>
          </p:cNvSpPr>
          <p:nvPr>
            <p:ph type="sldNum" sz="quarter" idx="5"/>
          </p:nvPr>
        </p:nvSpPr>
        <p:spPr/>
        <p:txBody>
          <a:bodyPr/>
          <a:lstStyle/>
          <a:p>
            <a:fld id="{541C07F0-21F2-1E46-8E7D-D0D2120056C1}" type="slidenum">
              <a:rPr lang="en-US" smtClean="0"/>
              <a:t>11</a:t>
            </a:fld>
            <a:endParaRPr lang="en-US"/>
          </a:p>
        </p:txBody>
      </p:sp>
    </p:spTree>
    <p:extLst>
      <p:ext uri="{BB962C8B-B14F-4D97-AF65-F5344CB8AC3E}">
        <p14:creationId xmlns:p14="http://schemas.microsoft.com/office/powerpoint/2010/main" val="416328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work </a:t>
            </a:r>
            <a:r>
              <a:rPr lang="en-US" dirty="0" err="1"/>
              <a:t>applys</a:t>
            </a:r>
            <a:r>
              <a:rPr lang="en-US" dirty="0"/>
              <a:t> </a:t>
            </a:r>
            <a:r>
              <a:rPr lang="en-US" dirty="0" err="1"/>
              <a:t>Hierachical</a:t>
            </a:r>
            <a:r>
              <a:rPr lang="en-US" dirty="0"/>
              <a:t> word and char-level encoding.</a:t>
            </a:r>
          </a:p>
          <a:p>
            <a:endParaRPr lang="en-US" dirty="0"/>
          </a:p>
          <a:p>
            <a:r>
              <a:rPr lang="en-US" dirty="0"/>
              <a:t>Where by the words in the question are encoded using both word and character level to come up with the Question vector representation.</a:t>
            </a:r>
          </a:p>
          <a:p>
            <a:endParaRPr lang="en-US" dirty="0"/>
          </a:p>
          <a:p>
            <a:r>
              <a:rPr lang="en-US" dirty="0"/>
              <a:t>A similar encoding is done on the KB </a:t>
            </a:r>
          </a:p>
          <a:p>
            <a:r>
              <a:rPr lang="en-US" dirty="0"/>
              <a:t>And the entity and relation encoded separately</a:t>
            </a:r>
          </a:p>
          <a:p>
            <a:r>
              <a:rPr lang="en-US" dirty="0"/>
              <a:t>And finally they calculate the similarity between the </a:t>
            </a:r>
          </a:p>
          <a:p>
            <a:r>
              <a:rPr lang="en-US" dirty="0"/>
              <a:t>question and KB representations from which they generate candidate triples and rank them to find the top triple as the answer.</a:t>
            </a:r>
          </a:p>
          <a:p>
            <a:endParaRPr lang="en-US" dirty="0"/>
          </a:p>
          <a:p>
            <a:r>
              <a:rPr lang="en-US" dirty="0"/>
              <a:t>These previous works train end to end models that introduce new features that make the QA model more complex </a:t>
            </a:r>
          </a:p>
          <a:p>
            <a:r>
              <a:rPr lang="en-US" dirty="0"/>
              <a:t>And the question here is if these complexities are necessary for Simple QA  task.</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41C07F0-21F2-1E46-8E7D-D0D2120056C1}" type="slidenum">
              <a:rPr lang="en-US" smtClean="0"/>
              <a:t>12</a:t>
            </a:fld>
            <a:endParaRPr lang="en-US"/>
          </a:p>
        </p:txBody>
      </p:sp>
    </p:spTree>
    <p:extLst>
      <p:ext uri="{BB962C8B-B14F-4D97-AF65-F5344CB8AC3E}">
        <p14:creationId xmlns:p14="http://schemas.microsoft.com/office/powerpoint/2010/main" val="1426679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with this question in mind our objective: </a:t>
            </a:r>
          </a:p>
        </p:txBody>
      </p:sp>
      <p:sp>
        <p:nvSpPr>
          <p:cNvPr id="4" name="Slide Number Placeholder 3"/>
          <p:cNvSpPr>
            <a:spLocks noGrp="1"/>
          </p:cNvSpPr>
          <p:nvPr>
            <p:ph type="sldNum" sz="quarter" idx="5"/>
          </p:nvPr>
        </p:nvSpPr>
        <p:spPr/>
        <p:txBody>
          <a:bodyPr/>
          <a:lstStyle/>
          <a:p>
            <a:fld id="{541C07F0-21F2-1E46-8E7D-D0D2120056C1}" type="slidenum">
              <a:rPr lang="en-US" smtClean="0"/>
              <a:t>13</a:t>
            </a:fld>
            <a:endParaRPr lang="en-US"/>
          </a:p>
        </p:txBody>
      </p:sp>
    </p:spTree>
    <p:extLst>
      <p:ext uri="{BB962C8B-B14F-4D97-AF65-F5344CB8AC3E}">
        <p14:creationId xmlns:p14="http://schemas.microsoft.com/office/powerpoint/2010/main" val="1681720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Now we take a different approach of decomposing the QA problem in different components and solve each of them separate.</a:t>
            </a:r>
          </a:p>
          <a:p>
            <a:pPr marL="171450" indent="-171450">
              <a:buFontTx/>
              <a:buChar char="-"/>
            </a:pPr>
            <a:r>
              <a:rPr lang="en-US" dirty="0"/>
              <a:t>So given a question, </a:t>
            </a:r>
          </a:p>
          <a:p>
            <a:pPr marL="171450" indent="-171450">
              <a:buFontTx/>
              <a:buChar char="-"/>
            </a:pPr>
            <a:endParaRPr lang="en-US" dirty="0"/>
          </a:p>
          <a:p>
            <a:pPr marL="171450" indent="-171450">
              <a:buFontTx/>
              <a:buChar char="-"/>
            </a:pPr>
            <a:r>
              <a:rPr lang="en-US" dirty="0"/>
              <a:t>We first do entity detection and relation prediction to come up with a structured query.</a:t>
            </a:r>
          </a:p>
          <a:p>
            <a:pPr marL="171450" indent="-171450">
              <a:buFontTx/>
              <a:buChar char="-"/>
            </a:pPr>
            <a:endParaRPr lang="en-US" dirty="0"/>
          </a:p>
          <a:p>
            <a:pPr marL="171450" indent="-171450">
              <a:buFontTx/>
              <a:buChar char="-"/>
            </a:pPr>
            <a:r>
              <a:rPr lang="en-US" dirty="0"/>
              <a:t>Which we use to do question answering.</a:t>
            </a:r>
          </a:p>
          <a:p>
            <a:pPr marL="171450" indent="-171450">
              <a:buFontTx/>
              <a:buChar char="-"/>
            </a:pPr>
            <a:endParaRPr lang="en-US" dirty="0"/>
          </a:p>
          <a:p>
            <a:pPr marL="171450" indent="-171450">
              <a:buFontTx/>
              <a:buChar char="-"/>
            </a:pPr>
            <a:r>
              <a:rPr lang="en-US" dirty="0"/>
              <a:t>Our structured query is made up of the entity which is a substring of the question obtained from sequence tagging </a:t>
            </a:r>
          </a:p>
          <a:p>
            <a:pPr marL="171450" indent="-171450">
              <a:buFontTx/>
              <a:buChar char="-"/>
            </a:pPr>
            <a:endParaRPr lang="en-US" dirty="0"/>
          </a:p>
          <a:p>
            <a:pPr marL="171450" indent="-171450">
              <a:buFontTx/>
              <a:buChar char="-"/>
            </a:pPr>
            <a:r>
              <a:rPr lang="en-US" dirty="0"/>
              <a:t>And relation which is the output of the classifier.</a:t>
            </a:r>
          </a:p>
          <a:p>
            <a:pPr marL="171450" indent="-171450">
              <a:buFontTx/>
              <a:buChar char="-"/>
            </a:pPr>
            <a:endParaRPr lang="en-US" dirty="0"/>
          </a:p>
          <a:p>
            <a:pPr marL="171450" indent="-171450">
              <a:buFontTx/>
              <a:buChar char="-"/>
            </a:pPr>
            <a:endParaRPr lang="en-US" dirty="0"/>
          </a:p>
          <a:p>
            <a:pPr marL="171450" indent="-171450">
              <a:buFontTx/>
              <a:buChar char="-"/>
            </a:pPr>
            <a:r>
              <a:rPr lang="en-US" dirty="0"/>
              <a:t>So we build two indexes from the knowledge base to be able to do question answering;</a:t>
            </a:r>
          </a:p>
          <a:p>
            <a:pPr marL="171450" indent="-171450">
              <a:buFontTx/>
              <a:buChar char="-"/>
            </a:pPr>
            <a:r>
              <a:rPr lang="en-US" dirty="0"/>
              <a:t>Inverted index maps any n-gram to nodes in the KB with the associated scores</a:t>
            </a:r>
          </a:p>
          <a:p>
            <a:pPr marL="171450" indent="-171450">
              <a:buFontTx/>
              <a:buChar char="-"/>
            </a:pPr>
            <a:r>
              <a:rPr lang="en-US" dirty="0"/>
              <a:t>And so we get a list of candidates entity nodes</a:t>
            </a:r>
          </a:p>
          <a:p>
            <a:pPr marL="171450" indent="-171450">
              <a:buFontTx/>
              <a:buChar char="-"/>
            </a:pPr>
            <a:r>
              <a:rPr lang="en-US" dirty="0"/>
              <a:t>And use the reachability index to filter out nodes that can’t produce a reasonable answer</a:t>
            </a:r>
          </a:p>
          <a:p>
            <a:pPr marL="171450" indent="-171450">
              <a:buFontTx/>
              <a:buChar char="-"/>
            </a:pPr>
            <a:r>
              <a:rPr lang="en-US" dirty="0"/>
              <a:t>And finally we get answer as output.</a:t>
            </a:r>
          </a:p>
          <a:p>
            <a:pPr marL="171450" indent="-171450">
              <a:buFontTx/>
              <a:buChar char="-"/>
            </a:pPr>
            <a:endParaRPr lang="en-US" dirty="0"/>
          </a:p>
          <a:p>
            <a:pPr marL="171450" indent="-171450">
              <a:buFontTx/>
              <a:buChar char="-"/>
            </a:pPr>
            <a:r>
              <a:rPr lang="en-US" dirty="0"/>
              <a:t>Reachability Index maps nodes to other nodes (nodes in the freebase subset to all nodes reachable by a single relation)</a:t>
            </a:r>
          </a:p>
          <a:p>
            <a:pPr marL="171450" indent="-171450">
              <a:buFontTx/>
              <a:buChar char="-"/>
            </a:pPr>
            <a:r>
              <a:rPr lang="en-US" dirty="0"/>
              <a:t>The above is a quick mapping to be able to do QA in a very efficient way.</a:t>
            </a:r>
          </a:p>
        </p:txBody>
      </p:sp>
      <p:sp>
        <p:nvSpPr>
          <p:cNvPr id="4" name="Slide Number Placeholder 3"/>
          <p:cNvSpPr>
            <a:spLocks noGrp="1"/>
          </p:cNvSpPr>
          <p:nvPr>
            <p:ph type="sldNum" sz="quarter" idx="5"/>
          </p:nvPr>
        </p:nvSpPr>
        <p:spPr/>
        <p:txBody>
          <a:bodyPr/>
          <a:lstStyle/>
          <a:p>
            <a:fld id="{541C07F0-21F2-1E46-8E7D-D0D2120056C1}" type="slidenum">
              <a:rPr lang="en-US" smtClean="0"/>
              <a:t>15</a:t>
            </a:fld>
            <a:endParaRPr lang="en-US"/>
          </a:p>
        </p:txBody>
      </p:sp>
    </p:spTree>
    <p:extLst>
      <p:ext uri="{BB962C8B-B14F-4D97-AF65-F5344CB8AC3E}">
        <p14:creationId xmlns:p14="http://schemas.microsoft.com/office/powerpoint/2010/main" val="417515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So the methods we explore are RNN and CRF for entity detection</a:t>
            </a:r>
          </a:p>
          <a:p>
            <a:pPr marL="171450" indent="-171450">
              <a:buFontTx/>
              <a:buChar char="-"/>
            </a:pPr>
            <a:r>
              <a:rPr lang="en-US" dirty="0"/>
              <a:t>And for Relation prediction we use RNN and CNN</a:t>
            </a:r>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41C07F0-21F2-1E46-8E7D-D0D2120056C1}" type="slidenum">
              <a:rPr lang="en-US" smtClean="0"/>
              <a:t>16</a:t>
            </a:fld>
            <a:endParaRPr lang="en-US"/>
          </a:p>
        </p:txBody>
      </p:sp>
    </p:spTree>
    <p:extLst>
      <p:ext uri="{BB962C8B-B14F-4D97-AF65-F5344CB8AC3E}">
        <p14:creationId xmlns:p14="http://schemas.microsoft.com/office/powerpoint/2010/main" val="1813382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Entity detection:</a:t>
            </a:r>
          </a:p>
          <a:p>
            <a:pPr marL="171450" indent="-171450">
              <a:buFontTx/>
              <a:buChar char="-"/>
            </a:pPr>
            <a:r>
              <a:rPr lang="en-US" dirty="0"/>
              <a:t>We formulate this as a sequence tagging problem </a:t>
            </a:r>
          </a:p>
          <a:p>
            <a:pPr marL="171450" indent="-171450">
              <a:buFontTx/>
              <a:buChar char="-"/>
            </a:pPr>
            <a:r>
              <a:rPr lang="en-US" dirty="0"/>
              <a:t>And do prediction at every time step</a:t>
            </a:r>
          </a:p>
          <a:p>
            <a:pPr marL="171450" indent="-171450">
              <a:buFontTx/>
              <a:buChar char="-"/>
            </a:pPr>
            <a:r>
              <a:rPr lang="en-US" dirty="0"/>
              <a:t>The embedding layer maps each word index to a 300 embedding dimension and we use Glove pre-trained embeddings.</a:t>
            </a:r>
          </a:p>
          <a:p>
            <a:pPr marL="171450" indent="-171450">
              <a:buFontTx/>
              <a:buChar char="-"/>
            </a:pPr>
            <a:r>
              <a:rPr lang="en-US" dirty="0"/>
              <a:t>The hidden layer combines the current word embedding with the previous hidden state to compute the current state hidden representation. </a:t>
            </a:r>
          </a:p>
          <a:p>
            <a:pPr marL="171450" indent="-171450">
              <a:buFontTx/>
              <a:buChar char="-"/>
            </a:pPr>
            <a:r>
              <a:rPr lang="en-US" dirty="0"/>
              <a:t>The fully connected layers project the hidden layer representations to the output space of either entity or non entity.</a:t>
            </a:r>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41C07F0-21F2-1E46-8E7D-D0D2120056C1}" type="slidenum">
              <a:rPr lang="en-US" smtClean="0"/>
              <a:t>17</a:t>
            </a:fld>
            <a:endParaRPr lang="en-US"/>
          </a:p>
        </p:txBody>
      </p:sp>
    </p:spTree>
    <p:extLst>
      <p:ext uri="{BB962C8B-B14F-4D97-AF65-F5344CB8AC3E}">
        <p14:creationId xmlns:p14="http://schemas.microsoft.com/office/powerpoint/2010/main" val="4100508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also use CRF as our non-neural network method for Entity detection.</a:t>
            </a:r>
          </a:p>
          <a:p>
            <a:pPr marL="171450" indent="-171450">
              <a:buFontTx/>
              <a:buChar char="-"/>
            </a:pPr>
            <a:r>
              <a:rPr lang="en-US" dirty="0"/>
              <a:t>For CRF we use the Stanford NER which is a tool that can label a sequence of words into 4 classes of Person, Organization, Location and non-entity. </a:t>
            </a:r>
          </a:p>
          <a:p>
            <a:pPr marL="171450" indent="-171450">
              <a:buFontTx/>
              <a:buChar char="-"/>
            </a:pPr>
            <a:r>
              <a:rPr lang="en-US" dirty="0"/>
              <a:t>But in our case we consider the first three classes as entity. </a:t>
            </a:r>
          </a:p>
          <a:p>
            <a:pPr marL="171450" indent="-171450">
              <a:buFontTx/>
              <a:buChar char="-"/>
            </a:pPr>
            <a:r>
              <a:rPr lang="en-US" dirty="0"/>
              <a:t>So ultimately there were two classes.</a:t>
            </a:r>
          </a:p>
          <a:p>
            <a:pPr marL="171450" indent="-171450">
              <a:buFontTx/>
              <a:buChar char="-"/>
            </a:pPr>
            <a:endParaRPr lang="en-US" dirty="0"/>
          </a:p>
          <a:p>
            <a:pPr marL="171450" indent="-171450">
              <a:buFontTx/>
              <a:buChar char="-"/>
            </a:pPr>
            <a:r>
              <a:rPr lang="en-US" dirty="0"/>
              <a:t>This tool can extract features like current/ previous/next word, POS tags and character n-gram.</a:t>
            </a:r>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41C07F0-21F2-1E46-8E7D-D0D2120056C1}" type="slidenum">
              <a:rPr lang="en-US" smtClean="0"/>
              <a:t>18</a:t>
            </a:fld>
            <a:endParaRPr lang="en-US"/>
          </a:p>
        </p:txBody>
      </p:sp>
    </p:spTree>
    <p:extLst>
      <p:ext uri="{BB962C8B-B14F-4D97-AF65-F5344CB8AC3E}">
        <p14:creationId xmlns:p14="http://schemas.microsoft.com/office/powerpoint/2010/main" val="2112785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use </a:t>
            </a:r>
            <a:r>
              <a:rPr lang="en-US" dirty="0" err="1"/>
              <a:t>BiLSTM</a:t>
            </a:r>
            <a:r>
              <a:rPr lang="en-US" dirty="0"/>
              <a:t> and </a:t>
            </a:r>
            <a:r>
              <a:rPr lang="en-US" dirty="0" err="1"/>
              <a:t>BiGRU</a:t>
            </a:r>
            <a:r>
              <a:rPr lang="en-US" dirty="0"/>
              <a:t> </a:t>
            </a:r>
          </a:p>
          <a:p>
            <a:r>
              <a:rPr lang="en-US" dirty="0"/>
              <a:t>But different from entity detection because relation prediction is based on the whole sentence</a:t>
            </a:r>
          </a:p>
          <a:p>
            <a:r>
              <a:rPr lang="en-US" dirty="0"/>
              <a:t>So we only consider the final hidden state.</a:t>
            </a:r>
          </a:p>
          <a:p>
            <a:endParaRPr lang="en-US" dirty="0"/>
          </a:p>
          <a:p>
            <a:r>
              <a:rPr lang="en-US" dirty="0"/>
              <a:t>So there are 1,837 unique relation types in the KB. And the objective is to do large scales classification with all possible labels and assign a relation type to the question. </a:t>
            </a:r>
          </a:p>
          <a:p>
            <a:endParaRPr lang="en-US" dirty="0"/>
          </a:p>
        </p:txBody>
      </p:sp>
      <p:sp>
        <p:nvSpPr>
          <p:cNvPr id="4" name="Slide Number Placeholder 3"/>
          <p:cNvSpPr>
            <a:spLocks noGrp="1"/>
          </p:cNvSpPr>
          <p:nvPr>
            <p:ph type="sldNum" sz="quarter" idx="5"/>
          </p:nvPr>
        </p:nvSpPr>
        <p:spPr/>
        <p:txBody>
          <a:bodyPr/>
          <a:lstStyle/>
          <a:p>
            <a:fld id="{541C07F0-21F2-1E46-8E7D-D0D2120056C1}" type="slidenum">
              <a:rPr lang="en-US" smtClean="0"/>
              <a:t>19</a:t>
            </a:fld>
            <a:endParaRPr lang="en-US"/>
          </a:p>
        </p:txBody>
      </p:sp>
    </p:spTree>
    <p:extLst>
      <p:ext uri="{BB962C8B-B14F-4D97-AF65-F5344CB8AC3E}">
        <p14:creationId xmlns:p14="http://schemas.microsoft.com/office/powerpoint/2010/main" val="2501167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adopt the sentence classification CNN architecture from Kim et al as 2014 paper. for relation classification.</a:t>
            </a:r>
          </a:p>
          <a:p>
            <a:endParaRPr lang="en-US" dirty="0"/>
          </a:p>
          <a:p>
            <a:r>
              <a:rPr lang="en-US" dirty="0"/>
              <a:t>We represent the sentence by concatenating words and padding where necessary as shown in equation 1.</a:t>
            </a:r>
          </a:p>
          <a:p>
            <a:endParaRPr lang="en-US" dirty="0"/>
          </a:p>
          <a:p>
            <a:r>
              <a:rPr lang="en-US" dirty="0"/>
              <a:t>And we use convolutional filters to generate new features from a window of words as represented by equation 2.</a:t>
            </a:r>
          </a:p>
          <a:p>
            <a:endParaRPr lang="en-US" dirty="0"/>
          </a:p>
          <a:p>
            <a:r>
              <a:rPr lang="en-US" dirty="0"/>
              <a:t>We apply the filter to each of the possible window of words in the sentence to produce a feature map represented by equation 3.</a:t>
            </a:r>
          </a:p>
          <a:p>
            <a:endParaRPr lang="en-US" dirty="0"/>
          </a:p>
          <a:p>
            <a:r>
              <a:rPr lang="en-US" dirty="0"/>
              <a:t>#We then use the max-over-time pool over the filter to take #the maximum value as  a feature corresponding to this #particular filter.</a:t>
            </a:r>
          </a:p>
          <a:p>
            <a:endParaRPr lang="en-US" dirty="0"/>
          </a:p>
          <a:p>
            <a:r>
              <a:rPr lang="en-US" dirty="0"/>
              <a:t>The idea is to capture the most important feature, which is basically one with the highest value for each feature map.</a:t>
            </a:r>
          </a:p>
          <a:p>
            <a:endParaRPr lang="en-US" dirty="0"/>
          </a:p>
          <a:p>
            <a:r>
              <a:rPr lang="en-US" dirty="0"/>
              <a:t>And finally these features are passed on to the fully connected </a:t>
            </a:r>
            <a:r>
              <a:rPr lang="en-US" dirty="0" err="1"/>
              <a:t>softmax</a:t>
            </a:r>
            <a:r>
              <a:rPr lang="en-US" dirty="0"/>
              <a:t> layer whose output is the probability distribution over labels. </a:t>
            </a:r>
          </a:p>
          <a:p>
            <a:endParaRPr lang="en-US" dirty="0"/>
          </a:p>
        </p:txBody>
      </p:sp>
      <p:sp>
        <p:nvSpPr>
          <p:cNvPr id="4" name="Slide Number Placeholder 3"/>
          <p:cNvSpPr>
            <a:spLocks noGrp="1"/>
          </p:cNvSpPr>
          <p:nvPr>
            <p:ph type="sldNum" sz="quarter" idx="5"/>
          </p:nvPr>
        </p:nvSpPr>
        <p:spPr/>
        <p:txBody>
          <a:bodyPr/>
          <a:lstStyle/>
          <a:p>
            <a:fld id="{541C07F0-21F2-1E46-8E7D-D0D2120056C1}" type="slidenum">
              <a:rPr lang="en-US" smtClean="0"/>
              <a:t>20</a:t>
            </a:fld>
            <a:endParaRPr lang="en-US"/>
          </a:p>
        </p:txBody>
      </p:sp>
    </p:spTree>
    <p:extLst>
      <p:ext uri="{BB962C8B-B14F-4D97-AF65-F5344CB8AC3E}">
        <p14:creationId xmlns:p14="http://schemas.microsoft.com/office/powerpoint/2010/main" val="289518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Okay so here is one example:</a:t>
            </a:r>
          </a:p>
          <a:p>
            <a:pPr marL="171450" indent="-171450">
              <a:buFontTx/>
              <a:buChar char="-"/>
            </a:pPr>
            <a:r>
              <a:rPr lang="en-US" dirty="0"/>
              <a:t>We have a question How old is Barack Obama</a:t>
            </a:r>
          </a:p>
          <a:p>
            <a:pPr marL="171450" indent="-171450">
              <a:buFontTx/>
              <a:buChar char="-"/>
            </a:pPr>
            <a:endParaRPr lang="en-US" dirty="0"/>
          </a:p>
          <a:p>
            <a:pPr marL="171450" indent="-171450">
              <a:buFontTx/>
              <a:buChar char="-"/>
            </a:pPr>
            <a:r>
              <a:rPr lang="en-US" dirty="0"/>
              <a:t>The structured query then will hopefully have entity Barack Obama</a:t>
            </a:r>
          </a:p>
          <a:p>
            <a:pPr marL="171450" indent="-171450">
              <a:buFontTx/>
              <a:buChar char="-"/>
            </a:pPr>
            <a:r>
              <a:rPr lang="en-US" dirty="0"/>
              <a:t>And relation </a:t>
            </a:r>
            <a:r>
              <a:rPr lang="en-US" dirty="0" err="1"/>
              <a:t>bornOn</a:t>
            </a:r>
            <a:r>
              <a:rPr lang="en-US" dirty="0"/>
              <a:t>.</a:t>
            </a:r>
          </a:p>
          <a:p>
            <a:pPr marL="171450" indent="-171450">
              <a:buFontTx/>
              <a:buChar char="-"/>
            </a:pPr>
            <a:endParaRPr lang="en-US" dirty="0"/>
          </a:p>
          <a:p>
            <a:pPr marL="171450" indent="-171450">
              <a:buFontTx/>
              <a:buChar char="-"/>
            </a:pPr>
            <a:r>
              <a:rPr lang="en-US" dirty="0"/>
              <a:t>So then for entity linking we will use inverted Index as I mentioned </a:t>
            </a:r>
          </a:p>
          <a:p>
            <a:pPr marL="171450" indent="-171450">
              <a:buFontTx/>
              <a:buChar char="-"/>
            </a:pPr>
            <a:r>
              <a:rPr lang="en-US" dirty="0"/>
              <a:t>And the Inverted Index will have mappings from n-grams </a:t>
            </a:r>
          </a:p>
          <a:p>
            <a:pPr marL="171450" indent="-171450">
              <a:buFontTx/>
              <a:buChar char="-"/>
            </a:pPr>
            <a:r>
              <a:rPr lang="en-US" dirty="0"/>
              <a:t>Barack</a:t>
            </a:r>
          </a:p>
          <a:p>
            <a:pPr marL="171450" indent="-171450">
              <a:buFontTx/>
              <a:buChar char="-"/>
            </a:pPr>
            <a:r>
              <a:rPr lang="en-US" dirty="0"/>
              <a:t>Barack Obama</a:t>
            </a:r>
          </a:p>
          <a:p>
            <a:pPr marL="171450" indent="-171450">
              <a:buFontTx/>
              <a:buChar char="-"/>
            </a:pPr>
            <a:r>
              <a:rPr lang="en-US" dirty="0"/>
              <a:t>And Obama</a:t>
            </a:r>
          </a:p>
          <a:p>
            <a:pPr marL="171450" indent="-171450">
              <a:buFontTx/>
              <a:buChar char="-"/>
            </a:pPr>
            <a:r>
              <a:rPr lang="en-US" dirty="0"/>
              <a:t>To all the nodes in the KB</a:t>
            </a:r>
          </a:p>
          <a:p>
            <a:pPr marL="171450" indent="-171450">
              <a:buFontTx/>
              <a:buChar char="-"/>
            </a:pPr>
            <a:endParaRPr lang="en-US" dirty="0"/>
          </a:p>
          <a:p>
            <a:pPr marL="171450" indent="-171450">
              <a:buFontTx/>
              <a:buChar char="-"/>
            </a:pPr>
            <a:r>
              <a:rPr lang="en-US" dirty="0"/>
              <a:t>And the score of that association will be computed by </a:t>
            </a:r>
            <a:r>
              <a:rPr lang="en-US" dirty="0" err="1"/>
              <a:t>tfidf</a:t>
            </a:r>
            <a:endParaRPr lang="en-US" dirty="0"/>
          </a:p>
          <a:p>
            <a:pPr marL="171450" indent="-171450">
              <a:buFontTx/>
              <a:buChar char="-"/>
            </a:pPr>
            <a:r>
              <a:rPr lang="en-US" dirty="0"/>
              <a:t>As shown in the equations in the top corner on the right hand side.</a:t>
            </a:r>
          </a:p>
          <a:p>
            <a:pPr marL="171450" indent="-171450">
              <a:buFontTx/>
              <a:buChar char="-"/>
            </a:pPr>
            <a:endParaRPr lang="en-US" dirty="0"/>
          </a:p>
          <a:p>
            <a:pPr marL="171450" indent="-171450">
              <a:buFontTx/>
              <a:buChar char="-"/>
            </a:pPr>
            <a:r>
              <a:rPr lang="en-US" dirty="0"/>
              <a:t>So in this case we will have a score for </a:t>
            </a:r>
          </a:p>
          <a:p>
            <a:pPr marL="171450" indent="-171450">
              <a:buFontTx/>
              <a:buChar char="-"/>
            </a:pPr>
            <a:r>
              <a:rPr lang="en-US" dirty="0"/>
              <a:t>e1 Barack Obama </a:t>
            </a:r>
          </a:p>
          <a:p>
            <a:pPr marL="171450" indent="-171450">
              <a:buFontTx/>
              <a:buChar char="-"/>
            </a:pPr>
            <a:r>
              <a:rPr lang="en-US" dirty="0"/>
              <a:t>e2 Sasha Obama</a:t>
            </a:r>
          </a:p>
          <a:p>
            <a:pPr marL="171450" indent="-171450">
              <a:buFontTx/>
              <a:buChar char="-"/>
            </a:pPr>
            <a:r>
              <a:rPr lang="en-US" dirty="0"/>
              <a:t>And e3 Obama the president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41C07F0-21F2-1E46-8E7D-D0D2120056C1}" type="slidenum">
              <a:rPr lang="en-US" smtClean="0"/>
              <a:t>21</a:t>
            </a:fld>
            <a:endParaRPr lang="en-US"/>
          </a:p>
        </p:txBody>
      </p:sp>
    </p:spTree>
    <p:extLst>
      <p:ext uri="{BB962C8B-B14F-4D97-AF65-F5344CB8AC3E}">
        <p14:creationId xmlns:p14="http://schemas.microsoft.com/office/powerpoint/2010/main" val="3660050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1C07F0-21F2-1E46-8E7D-D0D2120056C1}" type="slidenum">
              <a:rPr lang="en-US" smtClean="0"/>
              <a:t>2</a:t>
            </a:fld>
            <a:endParaRPr lang="en-US"/>
          </a:p>
        </p:txBody>
      </p:sp>
    </p:spTree>
    <p:extLst>
      <p:ext uri="{BB962C8B-B14F-4D97-AF65-F5344CB8AC3E}">
        <p14:creationId xmlns:p14="http://schemas.microsoft.com/office/powerpoint/2010/main" val="2741331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to do filtering now that we have the </a:t>
            </a:r>
          </a:p>
          <a:p>
            <a:r>
              <a:rPr lang="en-US" dirty="0"/>
              <a:t>candidate nodes from which we believe we can get an answer from.</a:t>
            </a:r>
          </a:p>
          <a:p>
            <a:endParaRPr lang="en-US" dirty="0"/>
          </a:p>
          <a:p>
            <a:r>
              <a:rPr lang="en-US" dirty="0"/>
              <a:t>So to do filtering we rely on the structured query again,</a:t>
            </a:r>
          </a:p>
          <a:p>
            <a:endParaRPr lang="en-US" dirty="0"/>
          </a:p>
          <a:p>
            <a:r>
              <a:rPr lang="en-US" dirty="0"/>
              <a:t>We look at the relation type there which is </a:t>
            </a:r>
            <a:r>
              <a:rPr lang="en-US" dirty="0" err="1"/>
              <a:t>bornOn</a:t>
            </a:r>
            <a:r>
              <a:rPr lang="en-US" dirty="0"/>
              <a:t> and we will filter out all the nodes in our candidate set  that do not have an edge born on.</a:t>
            </a:r>
          </a:p>
          <a:p>
            <a:endParaRPr lang="en-US" dirty="0"/>
          </a:p>
          <a:p>
            <a:r>
              <a:rPr lang="en-US" dirty="0"/>
              <a:t>So in this case e3 will be removed from the list of candidates and then </a:t>
            </a:r>
          </a:p>
          <a:p>
            <a:r>
              <a:rPr lang="en-US" dirty="0"/>
              <a:t>We will have e1 and e2 each of them being connected to e4 and e6 respectively through the edge </a:t>
            </a:r>
            <a:r>
              <a:rPr lang="en-US" dirty="0" err="1"/>
              <a:t>bornOn</a:t>
            </a:r>
            <a:r>
              <a:rPr lang="en-US" dirty="0"/>
              <a:t>.</a:t>
            </a:r>
          </a:p>
          <a:p>
            <a:endParaRPr lang="en-US" dirty="0"/>
          </a:p>
          <a:p>
            <a:r>
              <a:rPr lang="en-US" dirty="0"/>
              <a:t>So the answer will be e4 and e6 </a:t>
            </a:r>
          </a:p>
          <a:p>
            <a:r>
              <a:rPr lang="en-US" dirty="0"/>
              <a:t>The score of e4 will be the score of e1, in the previous stage</a:t>
            </a:r>
          </a:p>
          <a:p>
            <a:r>
              <a:rPr lang="en-US" dirty="0"/>
              <a:t>which is 0.9.</a:t>
            </a:r>
          </a:p>
          <a:p>
            <a:r>
              <a:rPr lang="en-US" dirty="0"/>
              <a:t>And the score for e6 will be 0.3.</a:t>
            </a:r>
          </a:p>
          <a:p>
            <a:endParaRPr lang="en-US" dirty="0"/>
          </a:p>
          <a:p>
            <a:r>
              <a:rPr lang="en-US" dirty="0"/>
              <a:t>Which makes e4 the final answer.</a:t>
            </a:r>
          </a:p>
          <a:p>
            <a:endParaRPr lang="en-US" dirty="0"/>
          </a:p>
          <a:p>
            <a:endParaRPr lang="en-US" dirty="0"/>
          </a:p>
        </p:txBody>
      </p:sp>
      <p:sp>
        <p:nvSpPr>
          <p:cNvPr id="4" name="Slide Number Placeholder 3"/>
          <p:cNvSpPr>
            <a:spLocks noGrp="1"/>
          </p:cNvSpPr>
          <p:nvPr>
            <p:ph type="sldNum" sz="quarter" idx="5"/>
          </p:nvPr>
        </p:nvSpPr>
        <p:spPr/>
        <p:txBody>
          <a:bodyPr/>
          <a:lstStyle/>
          <a:p>
            <a:fld id="{541C07F0-21F2-1E46-8E7D-D0D2120056C1}" type="slidenum">
              <a:rPr lang="en-US" smtClean="0"/>
              <a:t>22</a:t>
            </a:fld>
            <a:endParaRPr lang="en-US"/>
          </a:p>
        </p:txBody>
      </p:sp>
    </p:spTree>
    <p:extLst>
      <p:ext uri="{BB962C8B-B14F-4D97-AF65-F5344CB8AC3E}">
        <p14:creationId xmlns:p14="http://schemas.microsoft.com/office/powerpoint/2010/main" val="2591259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1C07F0-21F2-1E46-8E7D-D0D2120056C1}" type="slidenum">
              <a:rPr lang="en-US" smtClean="0"/>
              <a:t>24</a:t>
            </a:fld>
            <a:endParaRPr lang="en-US"/>
          </a:p>
        </p:txBody>
      </p:sp>
    </p:spTree>
    <p:extLst>
      <p:ext uri="{BB962C8B-B14F-4D97-AF65-F5344CB8AC3E}">
        <p14:creationId xmlns:p14="http://schemas.microsoft.com/office/powerpoint/2010/main" val="11525029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entity linking Recall on the top 1, 5, 20 and 50</a:t>
            </a:r>
          </a:p>
          <a:p>
            <a:r>
              <a:rPr lang="en-US" dirty="0"/>
              <a:t>And here we only compare the LSTM with CRF because the GRU performs worse than the LSTM.</a:t>
            </a:r>
          </a:p>
          <a:p>
            <a:r>
              <a:rPr lang="en-US" dirty="0"/>
              <a:t>And you can see that CRF produces results comparable to LSTM. </a:t>
            </a:r>
          </a:p>
        </p:txBody>
      </p:sp>
      <p:sp>
        <p:nvSpPr>
          <p:cNvPr id="4" name="Slide Number Placeholder 3"/>
          <p:cNvSpPr>
            <a:spLocks noGrp="1"/>
          </p:cNvSpPr>
          <p:nvPr>
            <p:ph type="sldNum" sz="quarter" idx="5"/>
          </p:nvPr>
        </p:nvSpPr>
        <p:spPr/>
        <p:txBody>
          <a:bodyPr/>
          <a:lstStyle/>
          <a:p>
            <a:fld id="{541C07F0-21F2-1E46-8E7D-D0D2120056C1}" type="slidenum">
              <a:rPr lang="en-US" smtClean="0"/>
              <a:t>25</a:t>
            </a:fld>
            <a:endParaRPr lang="en-US"/>
          </a:p>
        </p:txBody>
      </p:sp>
    </p:spTree>
    <p:extLst>
      <p:ext uri="{BB962C8B-B14F-4D97-AF65-F5344CB8AC3E}">
        <p14:creationId xmlns:p14="http://schemas.microsoft.com/office/powerpoint/2010/main" val="24509611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1C07F0-21F2-1E46-8E7D-D0D2120056C1}" type="slidenum">
              <a:rPr lang="en-US" smtClean="0"/>
              <a:t>26</a:t>
            </a:fld>
            <a:endParaRPr lang="en-US"/>
          </a:p>
        </p:txBody>
      </p:sp>
    </p:spTree>
    <p:extLst>
      <p:ext uri="{BB962C8B-B14F-4D97-AF65-F5344CB8AC3E}">
        <p14:creationId xmlns:p14="http://schemas.microsoft.com/office/powerpoint/2010/main" val="20531844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for the end to end, we could see that the combination of </a:t>
            </a:r>
            <a:r>
              <a:rPr lang="en-US" dirty="0" err="1"/>
              <a:t>BiLSTM</a:t>
            </a:r>
            <a:r>
              <a:rPr lang="en-US" dirty="0"/>
              <a:t> for entity detection and </a:t>
            </a:r>
            <a:r>
              <a:rPr lang="en-US" dirty="0" err="1"/>
              <a:t>BiGRU</a:t>
            </a:r>
            <a:r>
              <a:rPr lang="en-US" dirty="0"/>
              <a:t> for relation prediction had the best result for all combinations.</a:t>
            </a:r>
          </a:p>
          <a:p>
            <a:endParaRPr lang="en-US" dirty="0"/>
          </a:p>
          <a:p>
            <a:r>
              <a:rPr lang="en-US" dirty="0"/>
              <a:t>But also the results from the CRF combination had results that are comparable to the previous approaches that applied complex deep learning methods.</a:t>
            </a:r>
          </a:p>
        </p:txBody>
      </p:sp>
      <p:sp>
        <p:nvSpPr>
          <p:cNvPr id="4" name="Slide Number Placeholder 3"/>
          <p:cNvSpPr>
            <a:spLocks noGrp="1"/>
          </p:cNvSpPr>
          <p:nvPr>
            <p:ph type="sldNum" sz="quarter" idx="5"/>
          </p:nvPr>
        </p:nvSpPr>
        <p:spPr/>
        <p:txBody>
          <a:bodyPr/>
          <a:lstStyle/>
          <a:p>
            <a:fld id="{541C07F0-21F2-1E46-8E7D-D0D2120056C1}" type="slidenum">
              <a:rPr lang="en-US" smtClean="0"/>
              <a:t>27</a:t>
            </a:fld>
            <a:endParaRPr lang="en-US"/>
          </a:p>
        </p:txBody>
      </p:sp>
    </p:spTree>
    <p:extLst>
      <p:ext uri="{BB962C8B-B14F-4D97-AF65-F5344CB8AC3E}">
        <p14:creationId xmlns:p14="http://schemas.microsoft.com/office/powerpoint/2010/main" val="2032522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on comparing our method with previous work that applied End-to-end with more complex deep learning methods we find that our approach even though simple it generates reasonable results. And at the same time it provides an opportunity for us to understand the structure of the question concretely.</a:t>
            </a:r>
          </a:p>
          <a:p>
            <a:endParaRPr lang="en-US" dirty="0"/>
          </a:p>
          <a:p>
            <a:r>
              <a:rPr lang="en-US" dirty="0"/>
              <a:t> </a:t>
            </a:r>
          </a:p>
          <a:p>
            <a:r>
              <a:rPr lang="en-US" dirty="0"/>
              <a:t>Yin et al decomposes the problem into two components of entity linking and relation prediction but introduces an attention max-pooling which introduces more complexity. </a:t>
            </a:r>
          </a:p>
          <a:p>
            <a:endParaRPr lang="en-US" dirty="0"/>
          </a:p>
          <a:p>
            <a:r>
              <a:rPr lang="en-US" dirty="0"/>
              <a:t>Dai et al 2016, first identifies subject entity mentions in the question and </a:t>
            </a:r>
            <a:r>
              <a:rPr lang="en-US" dirty="0" err="1"/>
              <a:t>aplys</a:t>
            </a:r>
            <a:r>
              <a:rPr lang="en-US" dirty="0"/>
              <a:t>  what they call Conditional focused neural network to perform question answering.</a:t>
            </a:r>
          </a:p>
        </p:txBody>
      </p:sp>
      <p:sp>
        <p:nvSpPr>
          <p:cNvPr id="4" name="Slide Number Placeholder 3"/>
          <p:cNvSpPr>
            <a:spLocks noGrp="1"/>
          </p:cNvSpPr>
          <p:nvPr>
            <p:ph type="sldNum" sz="quarter" idx="5"/>
          </p:nvPr>
        </p:nvSpPr>
        <p:spPr/>
        <p:txBody>
          <a:bodyPr/>
          <a:lstStyle/>
          <a:p>
            <a:fld id="{541C07F0-21F2-1E46-8E7D-D0D2120056C1}" type="slidenum">
              <a:rPr lang="en-US" smtClean="0"/>
              <a:t>28</a:t>
            </a:fld>
            <a:endParaRPr lang="en-US"/>
          </a:p>
        </p:txBody>
      </p:sp>
    </p:spTree>
    <p:extLst>
      <p:ext uri="{BB962C8B-B14F-4D97-AF65-F5344CB8AC3E}">
        <p14:creationId xmlns:p14="http://schemas.microsoft.com/office/powerpoint/2010/main" val="26520945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1C07F0-21F2-1E46-8E7D-D0D2120056C1}" type="slidenum">
              <a:rPr lang="en-US" smtClean="0"/>
              <a:t>30</a:t>
            </a:fld>
            <a:endParaRPr lang="en-US"/>
          </a:p>
        </p:txBody>
      </p:sp>
    </p:spTree>
    <p:extLst>
      <p:ext uri="{BB962C8B-B14F-4D97-AF65-F5344CB8AC3E}">
        <p14:creationId xmlns:p14="http://schemas.microsoft.com/office/powerpoint/2010/main" val="4147123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from the picture</a:t>
            </a:r>
          </a:p>
          <a:p>
            <a:r>
              <a:rPr lang="en-US" dirty="0"/>
              <a:t>This picture contains most of the Knowledge bases that have been widely used in both academic and industry.</a:t>
            </a:r>
          </a:p>
          <a:p>
            <a:r>
              <a:rPr lang="en-US" dirty="0"/>
              <a:t> </a:t>
            </a:r>
          </a:p>
          <a:p>
            <a:r>
              <a:rPr lang="en-US" dirty="0"/>
              <a:t>Colors represent the Domains</a:t>
            </a:r>
          </a:p>
          <a:p>
            <a:r>
              <a:rPr lang="en-US" dirty="0"/>
              <a:t>Surface area represent the number of facts in the Knowledge base</a:t>
            </a:r>
          </a:p>
          <a:p>
            <a:r>
              <a:rPr lang="en-US" dirty="0"/>
              <a:t>So we have many domains and some of them are very big</a:t>
            </a:r>
          </a:p>
          <a:p>
            <a:endParaRPr lang="en-US" dirty="0"/>
          </a:p>
          <a:p>
            <a:r>
              <a:rPr lang="en-US" dirty="0"/>
              <a:t>But data in these KB’s is stored in a structured format</a:t>
            </a:r>
          </a:p>
        </p:txBody>
      </p:sp>
      <p:sp>
        <p:nvSpPr>
          <p:cNvPr id="4" name="Slide Number Placeholder 3"/>
          <p:cNvSpPr>
            <a:spLocks noGrp="1"/>
          </p:cNvSpPr>
          <p:nvPr>
            <p:ph type="sldNum" sz="quarter" idx="5"/>
          </p:nvPr>
        </p:nvSpPr>
        <p:spPr/>
        <p:txBody>
          <a:bodyPr/>
          <a:lstStyle/>
          <a:p>
            <a:fld id="{541C07F0-21F2-1E46-8E7D-D0D2120056C1}" type="slidenum">
              <a:rPr lang="en-US" smtClean="0"/>
              <a:t>3</a:t>
            </a:fld>
            <a:endParaRPr lang="en-US"/>
          </a:p>
        </p:txBody>
      </p:sp>
    </p:spTree>
    <p:extLst>
      <p:ext uri="{BB962C8B-B14F-4D97-AF65-F5344CB8AC3E}">
        <p14:creationId xmlns:p14="http://schemas.microsoft.com/office/powerpoint/2010/main" val="1941866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for RDF data, it is structured in Subject, Predicate and Object format.</a:t>
            </a:r>
          </a:p>
          <a:p>
            <a:endParaRPr lang="en-US" dirty="0"/>
          </a:p>
          <a:p>
            <a:r>
              <a:rPr lang="en-US" dirty="0"/>
              <a:t>So for one to access this data they need to write a SPARQL query in order to to access the information they want.</a:t>
            </a:r>
          </a:p>
          <a:p>
            <a:endParaRPr lang="en-US" dirty="0"/>
          </a:p>
          <a:p>
            <a:r>
              <a:rPr lang="en-US" dirty="0"/>
              <a:t>But it is hard for non technical people with a different specialty but would like to access this information.</a:t>
            </a:r>
          </a:p>
          <a:p>
            <a:endParaRPr lang="en-US" dirty="0"/>
          </a:p>
          <a:p>
            <a:r>
              <a:rPr lang="en-US" dirty="0"/>
              <a:t> </a:t>
            </a:r>
          </a:p>
        </p:txBody>
      </p:sp>
      <p:sp>
        <p:nvSpPr>
          <p:cNvPr id="4" name="Slide Number Placeholder 3"/>
          <p:cNvSpPr>
            <a:spLocks noGrp="1"/>
          </p:cNvSpPr>
          <p:nvPr>
            <p:ph type="sldNum" sz="quarter" idx="5"/>
          </p:nvPr>
        </p:nvSpPr>
        <p:spPr/>
        <p:txBody>
          <a:bodyPr/>
          <a:lstStyle/>
          <a:p>
            <a:fld id="{541C07F0-21F2-1E46-8E7D-D0D2120056C1}" type="slidenum">
              <a:rPr lang="en-US" smtClean="0"/>
              <a:t>4</a:t>
            </a:fld>
            <a:endParaRPr lang="en-US"/>
          </a:p>
        </p:txBody>
      </p:sp>
    </p:spTree>
    <p:extLst>
      <p:ext uri="{BB962C8B-B14F-4D97-AF65-F5344CB8AC3E}">
        <p14:creationId xmlns:p14="http://schemas.microsoft.com/office/powerpoint/2010/main" val="672500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KB question answering does is to allow user to pose questions in natural language and access answers from the Knowledge base.</a:t>
            </a:r>
          </a:p>
          <a:p>
            <a:endParaRPr lang="en-US" dirty="0"/>
          </a:p>
          <a:p>
            <a:r>
              <a:rPr lang="en-US" dirty="0"/>
              <a:t>For example given some information about Ex Machina, one may ask a question like what else did the director of the movie Ex Machina direct.</a:t>
            </a:r>
          </a:p>
          <a:p>
            <a:endParaRPr lang="en-US" dirty="0"/>
          </a:p>
          <a:p>
            <a:r>
              <a:rPr lang="en-US" dirty="0"/>
              <a:t>So the QA over KB system will try to first understand this question either by semantic parsing methods and convert this question into a structured query which is then executed on the  KB to get the answers.</a:t>
            </a:r>
          </a:p>
          <a:p>
            <a:endParaRPr lang="en-US" dirty="0"/>
          </a:p>
          <a:p>
            <a:r>
              <a:rPr lang="en-US" dirty="0"/>
              <a:t>And the advantage of using KB for question answering is that you can get more precise and accurate answers.</a:t>
            </a:r>
          </a:p>
          <a:p>
            <a:endParaRPr lang="en-US" dirty="0"/>
          </a:p>
        </p:txBody>
      </p:sp>
      <p:sp>
        <p:nvSpPr>
          <p:cNvPr id="4" name="Slide Number Placeholder 3"/>
          <p:cNvSpPr>
            <a:spLocks noGrp="1"/>
          </p:cNvSpPr>
          <p:nvPr>
            <p:ph type="sldNum" sz="quarter" idx="5"/>
          </p:nvPr>
        </p:nvSpPr>
        <p:spPr/>
        <p:txBody>
          <a:bodyPr/>
          <a:lstStyle/>
          <a:p>
            <a:fld id="{541C07F0-21F2-1E46-8E7D-D0D2120056C1}" type="slidenum">
              <a:rPr lang="en-US" smtClean="0"/>
              <a:t>5</a:t>
            </a:fld>
            <a:endParaRPr lang="en-US"/>
          </a:p>
        </p:txBody>
      </p:sp>
    </p:spTree>
    <p:extLst>
      <p:ext uri="{BB962C8B-B14F-4D97-AF65-F5344CB8AC3E}">
        <p14:creationId xmlns:p14="http://schemas.microsoft.com/office/powerpoint/2010/main" val="4278992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our work we try to tackle the problem of question answering over KB, but we specifically focus on simple factoid question answering.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simple questions are questions with one subject and one relation.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Assuming we have a natural language question</a:t>
            </a:r>
          </a:p>
          <a:p>
            <a:endParaRPr lang="en-US" i="0" dirty="0">
              <a:latin typeface="Times" pitchFamily="2" charset="0"/>
            </a:endParaRPr>
          </a:p>
          <a:p>
            <a:r>
              <a:rPr lang="en-US" i="0" dirty="0">
                <a:latin typeface="Times" pitchFamily="2" charset="0"/>
              </a:rPr>
              <a:t>Where was Barack Obama born</a:t>
            </a:r>
          </a:p>
          <a:p>
            <a:endParaRPr lang="en-US" i="0" dirty="0">
              <a:latin typeface="Times" pitchFamily="2" charset="0"/>
            </a:endParaRPr>
          </a:p>
          <a:p>
            <a:r>
              <a:rPr lang="en-US" i="0" dirty="0">
                <a:latin typeface="Times" pitchFamily="2" charset="0"/>
              </a:rPr>
              <a:t>And a structured knowledge base with a set of triples</a:t>
            </a:r>
          </a:p>
          <a:p>
            <a:r>
              <a:rPr lang="en-US" i="0" dirty="0">
                <a:latin typeface="Times" pitchFamily="2" charset="0"/>
              </a:rPr>
              <a:t> where by a triple has two nodes connected by an edge</a:t>
            </a:r>
          </a:p>
          <a:p>
            <a:endParaRPr lang="en-US" i="0" dirty="0">
              <a:latin typeface="Times" pitchFamily="2" charset="0"/>
            </a:endParaRPr>
          </a:p>
          <a:p>
            <a:r>
              <a:rPr lang="en-US" i="0" dirty="0">
                <a:latin typeface="Times" pitchFamily="2" charset="0"/>
              </a:rPr>
              <a:t>The task is to come up with a candidate triple from the KB that provides an answer to the question.</a:t>
            </a:r>
          </a:p>
          <a:p>
            <a:endParaRPr lang="en-US" i="0" dirty="0">
              <a:latin typeface="Times" pitchFamily="2" charset="0"/>
            </a:endParaRPr>
          </a:p>
          <a:p>
            <a:r>
              <a:rPr lang="en-US" i="0" dirty="0">
                <a:latin typeface="Times" pitchFamily="2" charset="0"/>
              </a:rPr>
              <a:t>We make two assumptions:</a:t>
            </a:r>
          </a:p>
          <a:p>
            <a:pPr marL="171450" indent="-171450">
              <a:buFontTx/>
              <a:buChar char="-"/>
            </a:pPr>
            <a:r>
              <a:rPr lang="en-US" dirty="0"/>
              <a:t>We assume that the source entity is mentioned in the question</a:t>
            </a:r>
          </a:p>
          <a:p>
            <a:pPr marL="171450" indent="-171450">
              <a:buFontTx/>
              <a:buChar char="-"/>
            </a:pPr>
            <a:r>
              <a:rPr lang="en-US" dirty="0"/>
              <a:t>Question can be answered by a single fact.</a:t>
            </a:r>
          </a:p>
        </p:txBody>
      </p:sp>
      <p:sp>
        <p:nvSpPr>
          <p:cNvPr id="4" name="Slide Number Placeholder 3"/>
          <p:cNvSpPr>
            <a:spLocks noGrp="1"/>
          </p:cNvSpPr>
          <p:nvPr>
            <p:ph type="sldNum" sz="quarter" idx="5"/>
          </p:nvPr>
        </p:nvSpPr>
        <p:spPr/>
        <p:txBody>
          <a:bodyPr/>
          <a:lstStyle/>
          <a:p>
            <a:fld id="{541C07F0-21F2-1E46-8E7D-D0D2120056C1}" type="slidenum">
              <a:rPr lang="en-US" smtClean="0"/>
              <a:t>6</a:t>
            </a:fld>
            <a:endParaRPr lang="en-US"/>
          </a:p>
        </p:txBody>
      </p:sp>
    </p:spTree>
    <p:extLst>
      <p:ext uri="{BB962C8B-B14F-4D97-AF65-F5344CB8AC3E}">
        <p14:creationId xmlns:p14="http://schemas.microsoft.com/office/powerpoint/2010/main" val="1225376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1C07F0-21F2-1E46-8E7D-D0D2120056C1}" type="slidenum">
              <a:rPr lang="en-US" smtClean="0"/>
              <a:t>7</a:t>
            </a:fld>
            <a:endParaRPr lang="en-US"/>
          </a:p>
        </p:txBody>
      </p:sp>
    </p:spTree>
    <p:extLst>
      <p:ext uri="{BB962C8B-B14F-4D97-AF65-F5344CB8AC3E}">
        <p14:creationId xmlns:p14="http://schemas.microsoft.com/office/powerpoint/2010/main" val="2903456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why are we interested in studying this problem: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Simple questions are commonly used in web search, voice assistants and chatbots</a:t>
            </a:r>
          </a:p>
          <a:p>
            <a:r>
              <a:rPr lang="en-US" dirty="0"/>
              <a:t>So in 2015 bodes introduced a simples questions benchmark with over 100,000 questions </a:t>
            </a:r>
          </a:p>
          <a:p>
            <a:r>
              <a:rPr lang="en-US" dirty="0"/>
              <a:t>And this problem is far from being solved</a:t>
            </a:r>
          </a:p>
          <a:p>
            <a:endParaRPr lang="en-US" dirty="0"/>
          </a:p>
          <a:p>
            <a:r>
              <a:rPr lang="en-US" dirty="0"/>
              <a:t>And here is some of the previous work</a:t>
            </a:r>
          </a:p>
        </p:txBody>
      </p:sp>
      <p:sp>
        <p:nvSpPr>
          <p:cNvPr id="4" name="Slide Number Placeholder 3"/>
          <p:cNvSpPr>
            <a:spLocks noGrp="1"/>
          </p:cNvSpPr>
          <p:nvPr>
            <p:ph type="sldNum" sz="quarter" idx="5"/>
          </p:nvPr>
        </p:nvSpPr>
        <p:spPr/>
        <p:txBody>
          <a:bodyPr/>
          <a:lstStyle/>
          <a:p>
            <a:fld id="{541C07F0-21F2-1E46-8E7D-D0D2120056C1}" type="slidenum">
              <a:rPr lang="en-US" smtClean="0"/>
              <a:t>8</a:t>
            </a:fld>
            <a:endParaRPr lang="en-US"/>
          </a:p>
        </p:txBody>
      </p:sp>
    </p:spTree>
    <p:extLst>
      <p:ext uri="{BB962C8B-B14F-4D97-AF65-F5344CB8AC3E}">
        <p14:creationId xmlns:p14="http://schemas.microsoft.com/office/powerpoint/2010/main" val="3752445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2015, bodes introduced a simple questions dataset and proposed a memory network to tackle this problem</a:t>
            </a:r>
          </a:p>
          <a:p>
            <a:endParaRPr lang="en-US" dirty="0"/>
          </a:p>
          <a:p>
            <a:r>
              <a:rPr lang="en-US" dirty="0"/>
              <a:t>The memory network proposed consists of 3 modules, the Input Module, which pre-process the KB and question,</a:t>
            </a:r>
          </a:p>
          <a:p>
            <a:r>
              <a:rPr lang="en-US" dirty="0"/>
              <a:t> The Generalization module which </a:t>
            </a:r>
            <a:r>
              <a:rPr lang="en-US" dirty="0" err="1"/>
              <a:t>memorises</a:t>
            </a:r>
            <a:r>
              <a:rPr lang="en-US" dirty="0"/>
              <a:t> the inputs, pays attention to specific parts of KB conditioned to the question  and updates the weights </a:t>
            </a:r>
          </a:p>
          <a:p>
            <a:endParaRPr lang="en-US" dirty="0"/>
          </a:p>
          <a:p>
            <a:r>
              <a:rPr lang="en-US" dirty="0"/>
              <a:t>And the output Module which performs memory lookups to return the fact with a response.</a:t>
            </a:r>
          </a:p>
          <a:p>
            <a:endParaRPr lang="en-US" dirty="0"/>
          </a:p>
          <a:p>
            <a:r>
              <a:rPr lang="en-US" dirty="0"/>
              <a:t>So </a:t>
            </a:r>
            <a:r>
              <a:rPr lang="en-US" dirty="0" err="1"/>
              <a:t>bodes’s</a:t>
            </a:r>
            <a:r>
              <a:rPr lang="en-US" dirty="0"/>
              <a:t> paper triggered a line of work, that encouraged other researchers to solve the </a:t>
            </a:r>
            <a:r>
              <a:rPr lang="en-US" dirty="0" err="1"/>
              <a:t>SimpleQA</a:t>
            </a:r>
            <a:r>
              <a:rPr lang="en-US" dirty="0"/>
              <a:t> problem.</a:t>
            </a:r>
          </a:p>
          <a:p>
            <a:endParaRPr lang="en-US" dirty="0"/>
          </a:p>
        </p:txBody>
      </p:sp>
      <p:sp>
        <p:nvSpPr>
          <p:cNvPr id="4" name="Slide Number Placeholder 3"/>
          <p:cNvSpPr>
            <a:spLocks noGrp="1"/>
          </p:cNvSpPr>
          <p:nvPr>
            <p:ph type="sldNum" sz="quarter" idx="5"/>
          </p:nvPr>
        </p:nvSpPr>
        <p:spPr/>
        <p:txBody>
          <a:bodyPr/>
          <a:lstStyle/>
          <a:p>
            <a:fld id="{541C07F0-21F2-1E46-8E7D-D0D2120056C1}" type="slidenum">
              <a:rPr lang="en-US" smtClean="0"/>
              <a:t>10</a:t>
            </a:fld>
            <a:endParaRPr lang="en-US"/>
          </a:p>
        </p:txBody>
      </p:sp>
    </p:spTree>
    <p:extLst>
      <p:ext uri="{BB962C8B-B14F-4D97-AF65-F5344CB8AC3E}">
        <p14:creationId xmlns:p14="http://schemas.microsoft.com/office/powerpoint/2010/main" val="2960727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DA6D2-77B3-A142-ABF2-AD9F12056B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2BECA7-7E1F-A241-A76A-BC8B578792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436C25-F591-014A-AE6E-E48C626A8EE4}"/>
              </a:ext>
            </a:extLst>
          </p:cNvPr>
          <p:cNvSpPr>
            <a:spLocks noGrp="1"/>
          </p:cNvSpPr>
          <p:nvPr>
            <p:ph type="dt" sz="half" idx="10"/>
          </p:nvPr>
        </p:nvSpPr>
        <p:spPr/>
        <p:txBody>
          <a:bodyPr/>
          <a:lstStyle/>
          <a:p>
            <a:fld id="{9049CFEA-4C8D-9442-A5C4-472C1BDCBB48}" type="datetimeFigureOut">
              <a:rPr lang="en-US" smtClean="0"/>
              <a:t>7/5/19</a:t>
            </a:fld>
            <a:endParaRPr lang="en-US"/>
          </a:p>
        </p:txBody>
      </p:sp>
      <p:sp>
        <p:nvSpPr>
          <p:cNvPr id="5" name="Footer Placeholder 4">
            <a:extLst>
              <a:ext uri="{FF2B5EF4-FFF2-40B4-BE49-F238E27FC236}">
                <a16:creationId xmlns:a16="http://schemas.microsoft.com/office/drawing/2014/main" id="{7C9836B0-DF2B-AF4E-A2A1-5783BEAD22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6FEC0-D81C-404C-BC70-62A33A50F8BA}"/>
              </a:ext>
            </a:extLst>
          </p:cNvPr>
          <p:cNvSpPr>
            <a:spLocks noGrp="1"/>
          </p:cNvSpPr>
          <p:nvPr>
            <p:ph type="sldNum" sz="quarter" idx="12"/>
          </p:nvPr>
        </p:nvSpPr>
        <p:spPr/>
        <p:txBody>
          <a:bodyPr/>
          <a:lstStyle/>
          <a:p>
            <a:fld id="{ED4ED16F-1873-934A-A898-411A02A22608}" type="slidenum">
              <a:rPr lang="en-US" smtClean="0"/>
              <a:t>‹#›</a:t>
            </a:fld>
            <a:endParaRPr lang="en-US"/>
          </a:p>
        </p:txBody>
      </p:sp>
    </p:spTree>
    <p:extLst>
      <p:ext uri="{BB962C8B-B14F-4D97-AF65-F5344CB8AC3E}">
        <p14:creationId xmlns:p14="http://schemas.microsoft.com/office/powerpoint/2010/main" val="3903801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3585-2107-D145-BD66-75889B75F7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7C5811-67A7-8B46-9148-E6660641B63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47176-666E-BC43-ABE3-E70743F7B0FA}"/>
              </a:ext>
            </a:extLst>
          </p:cNvPr>
          <p:cNvSpPr>
            <a:spLocks noGrp="1"/>
          </p:cNvSpPr>
          <p:nvPr>
            <p:ph type="dt" sz="half" idx="10"/>
          </p:nvPr>
        </p:nvSpPr>
        <p:spPr/>
        <p:txBody>
          <a:bodyPr/>
          <a:lstStyle/>
          <a:p>
            <a:fld id="{9049CFEA-4C8D-9442-A5C4-472C1BDCBB48}" type="datetimeFigureOut">
              <a:rPr lang="en-US" smtClean="0"/>
              <a:t>7/5/19</a:t>
            </a:fld>
            <a:endParaRPr lang="en-US"/>
          </a:p>
        </p:txBody>
      </p:sp>
      <p:sp>
        <p:nvSpPr>
          <p:cNvPr id="5" name="Footer Placeholder 4">
            <a:extLst>
              <a:ext uri="{FF2B5EF4-FFF2-40B4-BE49-F238E27FC236}">
                <a16:creationId xmlns:a16="http://schemas.microsoft.com/office/drawing/2014/main" id="{98EA2B9F-1EB9-9F47-9277-6071075FCB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CA780-4405-E340-9993-28C5F90B6F3C}"/>
              </a:ext>
            </a:extLst>
          </p:cNvPr>
          <p:cNvSpPr>
            <a:spLocks noGrp="1"/>
          </p:cNvSpPr>
          <p:nvPr>
            <p:ph type="sldNum" sz="quarter" idx="12"/>
          </p:nvPr>
        </p:nvSpPr>
        <p:spPr/>
        <p:txBody>
          <a:bodyPr/>
          <a:lstStyle/>
          <a:p>
            <a:fld id="{ED4ED16F-1873-934A-A898-411A02A22608}" type="slidenum">
              <a:rPr lang="en-US" smtClean="0"/>
              <a:t>‹#›</a:t>
            </a:fld>
            <a:endParaRPr lang="en-US"/>
          </a:p>
        </p:txBody>
      </p:sp>
    </p:spTree>
    <p:extLst>
      <p:ext uri="{BB962C8B-B14F-4D97-AF65-F5344CB8AC3E}">
        <p14:creationId xmlns:p14="http://schemas.microsoft.com/office/powerpoint/2010/main" val="2419337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082CBB-8A24-A849-A42C-CB9AA124AC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7A6585-9092-3F41-AA87-9CD2FC9A945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743A71-AEF9-E741-93FA-C3E0F79217D5}"/>
              </a:ext>
            </a:extLst>
          </p:cNvPr>
          <p:cNvSpPr>
            <a:spLocks noGrp="1"/>
          </p:cNvSpPr>
          <p:nvPr>
            <p:ph type="dt" sz="half" idx="10"/>
          </p:nvPr>
        </p:nvSpPr>
        <p:spPr/>
        <p:txBody>
          <a:bodyPr/>
          <a:lstStyle/>
          <a:p>
            <a:fld id="{9049CFEA-4C8D-9442-A5C4-472C1BDCBB48}" type="datetimeFigureOut">
              <a:rPr lang="en-US" smtClean="0"/>
              <a:t>7/5/19</a:t>
            </a:fld>
            <a:endParaRPr lang="en-US"/>
          </a:p>
        </p:txBody>
      </p:sp>
      <p:sp>
        <p:nvSpPr>
          <p:cNvPr id="5" name="Footer Placeholder 4">
            <a:extLst>
              <a:ext uri="{FF2B5EF4-FFF2-40B4-BE49-F238E27FC236}">
                <a16:creationId xmlns:a16="http://schemas.microsoft.com/office/drawing/2014/main" id="{DA8F9DAB-A6C5-7042-942A-F6E66A415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16210D-DC96-0F40-A391-629D50768692}"/>
              </a:ext>
            </a:extLst>
          </p:cNvPr>
          <p:cNvSpPr>
            <a:spLocks noGrp="1"/>
          </p:cNvSpPr>
          <p:nvPr>
            <p:ph type="sldNum" sz="quarter" idx="12"/>
          </p:nvPr>
        </p:nvSpPr>
        <p:spPr/>
        <p:txBody>
          <a:bodyPr/>
          <a:lstStyle/>
          <a:p>
            <a:fld id="{ED4ED16F-1873-934A-A898-411A02A22608}" type="slidenum">
              <a:rPr lang="en-US" smtClean="0"/>
              <a:t>‹#›</a:t>
            </a:fld>
            <a:endParaRPr lang="en-US"/>
          </a:p>
        </p:txBody>
      </p:sp>
    </p:spTree>
    <p:extLst>
      <p:ext uri="{BB962C8B-B14F-4D97-AF65-F5344CB8AC3E}">
        <p14:creationId xmlns:p14="http://schemas.microsoft.com/office/powerpoint/2010/main" val="1854106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52A48-F97A-CE45-8240-9ADEF71DA2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F45DB1-248A-5F45-BE8F-390454D3FB7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8662E5-6AB1-8744-83DD-F35C836E1AA7}"/>
              </a:ext>
            </a:extLst>
          </p:cNvPr>
          <p:cNvSpPr>
            <a:spLocks noGrp="1"/>
          </p:cNvSpPr>
          <p:nvPr>
            <p:ph type="dt" sz="half" idx="10"/>
          </p:nvPr>
        </p:nvSpPr>
        <p:spPr/>
        <p:txBody>
          <a:bodyPr/>
          <a:lstStyle/>
          <a:p>
            <a:fld id="{9049CFEA-4C8D-9442-A5C4-472C1BDCBB48}" type="datetimeFigureOut">
              <a:rPr lang="en-US" smtClean="0"/>
              <a:t>7/5/19</a:t>
            </a:fld>
            <a:endParaRPr lang="en-US"/>
          </a:p>
        </p:txBody>
      </p:sp>
      <p:sp>
        <p:nvSpPr>
          <p:cNvPr id="5" name="Footer Placeholder 4">
            <a:extLst>
              <a:ext uri="{FF2B5EF4-FFF2-40B4-BE49-F238E27FC236}">
                <a16:creationId xmlns:a16="http://schemas.microsoft.com/office/drawing/2014/main" id="{529EF770-8031-444B-A208-4C5A525025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48D1C-6AB3-E747-A4B6-F5C8E24BAD74}"/>
              </a:ext>
            </a:extLst>
          </p:cNvPr>
          <p:cNvSpPr>
            <a:spLocks noGrp="1"/>
          </p:cNvSpPr>
          <p:nvPr>
            <p:ph type="sldNum" sz="quarter" idx="12"/>
          </p:nvPr>
        </p:nvSpPr>
        <p:spPr/>
        <p:txBody>
          <a:bodyPr/>
          <a:lstStyle/>
          <a:p>
            <a:fld id="{ED4ED16F-1873-934A-A898-411A02A22608}" type="slidenum">
              <a:rPr lang="en-US" smtClean="0"/>
              <a:t>‹#›</a:t>
            </a:fld>
            <a:endParaRPr lang="en-US"/>
          </a:p>
        </p:txBody>
      </p:sp>
    </p:spTree>
    <p:extLst>
      <p:ext uri="{BB962C8B-B14F-4D97-AF65-F5344CB8AC3E}">
        <p14:creationId xmlns:p14="http://schemas.microsoft.com/office/powerpoint/2010/main" val="3124321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0261A-5E97-4441-8643-844606BBE9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814E9D-5449-2340-9C1D-9B73CA7826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9D87135-9431-A54D-9FFB-5ED5A7E38972}"/>
              </a:ext>
            </a:extLst>
          </p:cNvPr>
          <p:cNvSpPr>
            <a:spLocks noGrp="1"/>
          </p:cNvSpPr>
          <p:nvPr>
            <p:ph type="dt" sz="half" idx="10"/>
          </p:nvPr>
        </p:nvSpPr>
        <p:spPr/>
        <p:txBody>
          <a:bodyPr/>
          <a:lstStyle/>
          <a:p>
            <a:fld id="{9049CFEA-4C8D-9442-A5C4-472C1BDCBB48}" type="datetimeFigureOut">
              <a:rPr lang="en-US" smtClean="0"/>
              <a:t>7/5/19</a:t>
            </a:fld>
            <a:endParaRPr lang="en-US"/>
          </a:p>
        </p:txBody>
      </p:sp>
      <p:sp>
        <p:nvSpPr>
          <p:cNvPr id="5" name="Footer Placeholder 4">
            <a:extLst>
              <a:ext uri="{FF2B5EF4-FFF2-40B4-BE49-F238E27FC236}">
                <a16:creationId xmlns:a16="http://schemas.microsoft.com/office/drawing/2014/main" id="{8E8476CC-7C5B-0B41-B3AE-9F7EA9D547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92BE14-769E-C94A-A5BA-067B6E1A64F3}"/>
              </a:ext>
            </a:extLst>
          </p:cNvPr>
          <p:cNvSpPr>
            <a:spLocks noGrp="1"/>
          </p:cNvSpPr>
          <p:nvPr>
            <p:ph type="sldNum" sz="quarter" idx="12"/>
          </p:nvPr>
        </p:nvSpPr>
        <p:spPr/>
        <p:txBody>
          <a:bodyPr/>
          <a:lstStyle/>
          <a:p>
            <a:fld id="{ED4ED16F-1873-934A-A898-411A02A22608}" type="slidenum">
              <a:rPr lang="en-US" smtClean="0"/>
              <a:t>‹#›</a:t>
            </a:fld>
            <a:endParaRPr lang="en-US"/>
          </a:p>
        </p:txBody>
      </p:sp>
    </p:spTree>
    <p:extLst>
      <p:ext uri="{BB962C8B-B14F-4D97-AF65-F5344CB8AC3E}">
        <p14:creationId xmlns:p14="http://schemas.microsoft.com/office/powerpoint/2010/main" val="3291185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876FB-0427-644B-87FB-FE807B100B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0E632A-8C62-0542-8FB2-B9F80B4E8EF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801312-B9A9-524F-8108-527B5DEC500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8B0E5B-D41D-B344-946C-040EEFCFE384}"/>
              </a:ext>
            </a:extLst>
          </p:cNvPr>
          <p:cNvSpPr>
            <a:spLocks noGrp="1"/>
          </p:cNvSpPr>
          <p:nvPr>
            <p:ph type="dt" sz="half" idx="10"/>
          </p:nvPr>
        </p:nvSpPr>
        <p:spPr/>
        <p:txBody>
          <a:bodyPr/>
          <a:lstStyle/>
          <a:p>
            <a:fld id="{9049CFEA-4C8D-9442-A5C4-472C1BDCBB48}" type="datetimeFigureOut">
              <a:rPr lang="en-US" smtClean="0"/>
              <a:t>7/5/19</a:t>
            </a:fld>
            <a:endParaRPr lang="en-US"/>
          </a:p>
        </p:txBody>
      </p:sp>
      <p:sp>
        <p:nvSpPr>
          <p:cNvPr id="6" name="Footer Placeholder 5">
            <a:extLst>
              <a:ext uri="{FF2B5EF4-FFF2-40B4-BE49-F238E27FC236}">
                <a16:creationId xmlns:a16="http://schemas.microsoft.com/office/drawing/2014/main" id="{E7830129-6576-A846-A9E1-7000E1E765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E40057-F3CC-A149-A313-2623E957296D}"/>
              </a:ext>
            </a:extLst>
          </p:cNvPr>
          <p:cNvSpPr>
            <a:spLocks noGrp="1"/>
          </p:cNvSpPr>
          <p:nvPr>
            <p:ph type="sldNum" sz="quarter" idx="12"/>
          </p:nvPr>
        </p:nvSpPr>
        <p:spPr/>
        <p:txBody>
          <a:bodyPr/>
          <a:lstStyle/>
          <a:p>
            <a:fld id="{ED4ED16F-1873-934A-A898-411A02A22608}" type="slidenum">
              <a:rPr lang="en-US" smtClean="0"/>
              <a:t>‹#›</a:t>
            </a:fld>
            <a:endParaRPr lang="en-US"/>
          </a:p>
        </p:txBody>
      </p:sp>
    </p:spTree>
    <p:extLst>
      <p:ext uri="{BB962C8B-B14F-4D97-AF65-F5344CB8AC3E}">
        <p14:creationId xmlns:p14="http://schemas.microsoft.com/office/powerpoint/2010/main" val="3530832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9BC8-9E1F-8741-8C33-DF06471E89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C2A8BE-490B-2A4E-A3CB-F0E9F2181B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B240E0-A7EC-C04D-8769-89CC515C1F2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2A99F5-9D18-364F-BAE4-6B746472F7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1ADA60-3CAE-1C4F-BB8D-A8485A01AB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039933-F18D-E246-9D97-32618E3FF924}"/>
              </a:ext>
            </a:extLst>
          </p:cNvPr>
          <p:cNvSpPr>
            <a:spLocks noGrp="1"/>
          </p:cNvSpPr>
          <p:nvPr>
            <p:ph type="dt" sz="half" idx="10"/>
          </p:nvPr>
        </p:nvSpPr>
        <p:spPr/>
        <p:txBody>
          <a:bodyPr/>
          <a:lstStyle/>
          <a:p>
            <a:fld id="{9049CFEA-4C8D-9442-A5C4-472C1BDCBB48}" type="datetimeFigureOut">
              <a:rPr lang="en-US" smtClean="0"/>
              <a:t>7/5/19</a:t>
            </a:fld>
            <a:endParaRPr lang="en-US"/>
          </a:p>
        </p:txBody>
      </p:sp>
      <p:sp>
        <p:nvSpPr>
          <p:cNvPr id="8" name="Footer Placeholder 7">
            <a:extLst>
              <a:ext uri="{FF2B5EF4-FFF2-40B4-BE49-F238E27FC236}">
                <a16:creationId xmlns:a16="http://schemas.microsoft.com/office/drawing/2014/main" id="{14073DC4-20AC-8F4B-907D-96E42352A7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2231ED-D91B-5041-AA8C-5ECB6F85DC10}"/>
              </a:ext>
            </a:extLst>
          </p:cNvPr>
          <p:cNvSpPr>
            <a:spLocks noGrp="1"/>
          </p:cNvSpPr>
          <p:nvPr>
            <p:ph type="sldNum" sz="quarter" idx="12"/>
          </p:nvPr>
        </p:nvSpPr>
        <p:spPr/>
        <p:txBody>
          <a:bodyPr/>
          <a:lstStyle/>
          <a:p>
            <a:fld id="{ED4ED16F-1873-934A-A898-411A02A22608}" type="slidenum">
              <a:rPr lang="en-US" smtClean="0"/>
              <a:t>‹#›</a:t>
            </a:fld>
            <a:endParaRPr lang="en-US"/>
          </a:p>
        </p:txBody>
      </p:sp>
    </p:spTree>
    <p:extLst>
      <p:ext uri="{BB962C8B-B14F-4D97-AF65-F5344CB8AC3E}">
        <p14:creationId xmlns:p14="http://schemas.microsoft.com/office/powerpoint/2010/main" val="3296332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02F2D-BDF2-B640-919E-936AD0AFD0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305401-BBB4-0144-98A3-D5EC2B9D6E1B}"/>
              </a:ext>
            </a:extLst>
          </p:cNvPr>
          <p:cNvSpPr>
            <a:spLocks noGrp="1"/>
          </p:cNvSpPr>
          <p:nvPr>
            <p:ph type="dt" sz="half" idx="10"/>
          </p:nvPr>
        </p:nvSpPr>
        <p:spPr/>
        <p:txBody>
          <a:bodyPr/>
          <a:lstStyle/>
          <a:p>
            <a:fld id="{9049CFEA-4C8D-9442-A5C4-472C1BDCBB48}" type="datetimeFigureOut">
              <a:rPr lang="en-US" smtClean="0"/>
              <a:t>7/5/19</a:t>
            </a:fld>
            <a:endParaRPr lang="en-US"/>
          </a:p>
        </p:txBody>
      </p:sp>
      <p:sp>
        <p:nvSpPr>
          <p:cNvPr id="4" name="Footer Placeholder 3">
            <a:extLst>
              <a:ext uri="{FF2B5EF4-FFF2-40B4-BE49-F238E27FC236}">
                <a16:creationId xmlns:a16="http://schemas.microsoft.com/office/drawing/2014/main" id="{36A54053-FDA8-9A43-B01C-E083F34F99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FE5E9A-91DA-744B-9494-B08A97980731}"/>
              </a:ext>
            </a:extLst>
          </p:cNvPr>
          <p:cNvSpPr>
            <a:spLocks noGrp="1"/>
          </p:cNvSpPr>
          <p:nvPr>
            <p:ph type="sldNum" sz="quarter" idx="12"/>
          </p:nvPr>
        </p:nvSpPr>
        <p:spPr/>
        <p:txBody>
          <a:bodyPr/>
          <a:lstStyle/>
          <a:p>
            <a:fld id="{ED4ED16F-1873-934A-A898-411A02A22608}" type="slidenum">
              <a:rPr lang="en-US" smtClean="0"/>
              <a:t>‹#›</a:t>
            </a:fld>
            <a:endParaRPr lang="en-US"/>
          </a:p>
        </p:txBody>
      </p:sp>
    </p:spTree>
    <p:extLst>
      <p:ext uri="{BB962C8B-B14F-4D97-AF65-F5344CB8AC3E}">
        <p14:creationId xmlns:p14="http://schemas.microsoft.com/office/powerpoint/2010/main" val="2302605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2FD3A1-BB04-184D-95A3-0AF369C0CD58}"/>
              </a:ext>
            </a:extLst>
          </p:cNvPr>
          <p:cNvSpPr>
            <a:spLocks noGrp="1"/>
          </p:cNvSpPr>
          <p:nvPr>
            <p:ph type="dt" sz="half" idx="10"/>
          </p:nvPr>
        </p:nvSpPr>
        <p:spPr/>
        <p:txBody>
          <a:bodyPr/>
          <a:lstStyle/>
          <a:p>
            <a:fld id="{9049CFEA-4C8D-9442-A5C4-472C1BDCBB48}" type="datetimeFigureOut">
              <a:rPr lang="en-US" smtClean="0"/>
              <a:t>7/5/19</a:t>
            </a:fld>
            <a:endParaRPr lang="en-US"/>
          </a:p>
        </p:txBody>
      </p:sp>
      <p:sp>
        <p:nvSpPr>
          <p:cNvPr id="3" name="Footer Placeholder 2">
            <a:extLst>
              <a:ext uri="{FF2B5EF4-FFF2-40B4-BE49-F238E27FC236}">
                <a16:creationId xmlns:a16="http://schemas.microsoft.com/office/drawing/2014/main" id="{9C10C9C9-D9D5-D842-8081-C07F5D510F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76AC01-0F0D-2746-BB83-FD053F898552}"/>
              </a:ext>
            </a:extLst>
          </p:cNvPr>
          <p:cNvSpPr>
            <a:spLocks noGrp="1"/>
          </p:cNvSpPr>
          <p:nvPr>
            <p:ph type="sldNum" sz="quarter" idx="12"/>
          </p:nvPr>
        </p:nvSpPr>
        <p:spPr/>
        <p:txBody>
          <a:bodyPr/>
          <a:lstStyle/>
          <a:p>
            <a:fld id="{ED4ED16F-1873-934A-A898-411A02A22608}" type="slidenum">
              <a:rPr lang="en-US" smtClean="0"/>
              <a:t>‹#›</a:t>
            </a:fld>
            <a:endParaRPr lang="en-US"/>
          </a:p>
        </p:txBody>
      </p:sp>
    </p:spTree>
    <p:extLst>
      <p:ext uri="{BB962C8B-B14F-4D97-AF65-F5344CB8AC3E}">
        <p14:creationId xmlns:p14="http://schemas.microsoft.com/office/powerpoint/2010/main" val="1971246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A3623-F25E-054A-AFFB-543E693387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3EFFA0-7746-574D-AC89-B77B88D0C6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AFEEAD-0AF1-BB48-927B-B077C11DDF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038DFA5-0183-9E4F-8BD1-F27A620925B7}"/>
              </a:ext>
            </a:extLst>
          </p:cNvPr>
          <p:cNvSpPr>
            <a:spLocks noGrp="1"/>
          </p:cNvSpPr>
          <p:nvPr>
            <p:ph type="dt" sz="half" idx="10"/>
          </p:nvPr>
        </p:nvSpPr>
        <p:spPr/>
        <p:txBody>
          <a:bodyPr/>
          <a:lstStyle/>
          <a:p>
            <a:fld id="{9049CFEA-4C8D-9442-A5C4-472C1BDCBB48}" type="datetimeFigureOut">
              <a:rPr lang="en-US" smtClean="0"/>
              <a:t>7/5/19</a:t>
            </a:fld>
            <a:endParaRPr lang="en-US"/>
          </a:p>
        </p:txBody>
      </p:sp>
      <p:sp>
        <p:nvSpPr>
          <p:cNvPr id="6" name="Footer Placeholder 5">
            <a:extLst>
              <a:ext uri="{FF2B5EF4-FFF2-40B4-BE49-F238E27FC236}">
                <a16:creationId xmlns:a16="http://schemas.microsoft.com/office/drawing/2014/main" id="{81BB8A7E-BCBB-0744-AE96-322C660FC9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25BCE1-E09C-3849-B1D2-1ECFA45627D2}"/>
              </a:ext>
            </a:extLst>
          </p:cNvPr>
          <p:cNvSpPr>
            <a:spLocks noGrp="1"/>
          </p:cNvSpPr>
          <p:nvPr>
            <p:ph type="sldNum" sz="quarter" idx="12"/>
          </p:nvPr>
        </p:nvSpPr>
        <p:spPr/>
        <p:txBody>
          <a:bodyPr/>
          <a:lstStyle/>
          <a:p>
            <a:fld id="{ED4ED16F-1873-934A-A898-411A02A22608}" type="slidenum">
              <a:rPr lang="en-US" smtClean="0"/>
              <a:t>‹#›</a:t>
            </a:fld>
            <a:endParaRPr lang="en-US"/>
          </a:p>
        </p:txBody>
      </p:sp>
    </p:spTree>
    <p:extLst>
      <p:ext uri="{BB962C8B-B14F-4D97-AF65-F5344CB8AC3E}">
        <p14:creationId xmlns:p14="http://schemas.microsoft.com/office/powerpoint/2010/main" val="4163908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8A20-4C0B-D943-8DD7-6A1BC39CC3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640020-DACD-164C-BF3F-F3897B3F2A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A1E51-F408-364D-8FC6-8187BFBFBF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6A7D72-6576-4040-8736-8418748BF413}"/>
              </a:ext>
            </a:extLst>
          </p:cNvPr>
          <p:cNvSpPr>
            <a:spLocks noGrp="1"/>
          </p:cNvSpPr>
          <p:nvPr>
            <p:ph type="dt" sz="half" idx="10"/>
          </p:nvPr>
        </p:nvSpPr>
        <p:spPr/>
        <p:txBody>
          <a:bodyPr/>
          <a:lstStyle/>
          <a:p>
            <a:fld id="{9049CFEA-4C8D-9442-A5C4-472C1BDCBB48}" type="datetimeFigureOut">
              <a:rPr lang="en-US" smtClean="0"/>
              <a:t>7/5/19</a:t>
            </a:fld>
            <a:endParaRPr lang="en-US"/>
          </a:p>
        </p:txBody>
      </p:sp>
      <p:sp>
        <p:nvSpPr>
          <p:cNvPr id="6" name="Footer Placeholder 5">
            <a:extLst>
              <a:ext uri="{FF2B5EF4-FFF2-40B4-BE49-F238E27FC236}">
                <a16:creationId xmlns:a16="http://schemas.microsoft.com/office/drawing/2014/main" id="{5969BB02-6640-2F4C-8FB8-946E3C6C5D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B09E95-5C69-4B44-9290-31AFC1C07E07}"/>
              </a:ext>
            </a:extLst>
          </p:cNvPr>
          <p:cNvSpPr>
            <a:spLocks noGrp="1"/>
          </p:cNvSpPr>
          <p:nvPr>
            <p:ph type="sldNum" sz="quarter" idx="12"/>
          </p:nvPr>
        </p:nvSpPr>
        <p:spPr/>
        <p:txBody>
          <a:bodyPr/>
          <a:lstStyle/>
          <a:p>
            <a:fld id="{ED4ED16F-1873-934A-A898-411A02A22608}" type="slidenum">
              <a:rPr lang="en-US" smtClean="0"/>
              <a:t>‹#›</a:t>
            </a:fld>
            <a:endParaRPr lang="en-US"/>
          </a:p>
        </p:txBody>
      </p:sp>
    </p:spTree>
    <p:extLst>
      <p:ext uri="{BB962C8B-B14F-4D97-AF65-F5344CB8AC3E}">
        <p14:creationId xmlns:p14="http://schemas.microsoft.com/office/powerpoint/2010/main" val="3218782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CCA91F-4345-6248-A666-ADD8BC17E5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1CF27E-ED46-3D42-BBA3-2DCEB4F33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C44763-81F0-6D4F-9B38-8D6CC09361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49CFEA-4C8D-9442-A5C4-472C1BDCBB48}" type="datetimeFigureOut">
              <a:rPr lang="en-US" smtClean="0"/>
              <a:t>7/5/19</a:t>
            </a:fld>
            <a:endParaRPr lang="en-US"/>
          </a:p>
        </p:txBody>
      </p:sp>
      <p:sp>
        <p:nvSpPr>
          <p:cNvPr id="5" name="Footer Placeholder 4">
            <a:extLst>
              <a:ext uri="{FF2B5EF4-FFF2-40B4-BE49-F238E27FC236}">
                <a16:creationId xmlns:a16="http://schemas.microsoft.com/office/drawing/2014/main" id="{8ED8AC1D-CE05-8E47-97EB-656291A92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A690F6-8520-1D47-BFCC-8377F0E6F3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ED16F-1873-934A-A898-411A02A22608}" type="slidenum">
              <a:rPr lang="en-US" smtClean="0"/>
              <a:t>‹#›</a:t>
            </a:fld>
            <a:endParaRPr lang="en-US"/>
          </a:p>
        </p:txBody>
      </p:sp>
    </p:spTree>
    <p:extLst>
      <p:ext uri="{BB962C8B-B14F-4D97-AF65-F5344CB8AC3E}">
        <p14:creationId xmlns:p14="http://schemas.microsoft.com/office/powerpoint/2010/main" val="4207848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7.emf"/><Relationship Id="rId11" Type="http://schemas.openxmlformats.org/officeDocument/2006/relationships/image" Target="../media/image22.emf"/><Relationship Id="rId5" Type="http://schemas.openxmlformats.org/officeDocument/2006/relationships/image" Target="../media/image16.emf"/><Relationship Id="rId10" Type="http://schemas.openxmlformats.org/officeDocument/2006/relationships/image" Target="../media/image21.emf"/><Relationship Id="rId4" Type="http://schemas.openxmlformats.org/officeDocument/2006/relationships/image" Target="../media/image15.emf"/><Relationship Id="rId9" Type="http://schemas.openxmlformats.org/officeDocument/2006/relationships/image" Target="../media/image20.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2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2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A6AC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3E7FE-947F-414F-8409-65710F150852}"/>
              </a:ext>
            </a:extLst>
          </p:cNvPr>
          <p:cNvSpPr>
            <a:spLocks noGrp="1"/>
          </p:cNvSpPr>
          <p:nvPr>
            <p:ph type="ctrTitle"/>
          </p:nvPr>
        </p:nvSpPr>
        <p:spPr>
          <a:xfrm>
            <a:off x="580293" y="1652947"/>
            <a:ext cx="10937630" cy="1540486"/>
          </a:xfrm>
          <a:solidFill>
            <a:srgbClr val="3D6CC0"/>
          </a:solidFill>
        </p:spPr>
        <p:txBody>
          <a:bodyPr>
            <a:noAutofit/>
          </a:bodyPr>
          <a:lstStyle/>
          <a:p>
            <a:r>
              <a:rPr lang="en-US" sz="4000" dirty="0">
                <a:solidFill>
                  <a:schemeClr val="bg1"/>
                </a:solidFill>
                <a:latin typeface="Arial" panose="020B0604020202020204" pitchFamily="34" charset="0"/>
                <a:cs typeface="Arial" panose="020B0604020202020204" pitchFamily="34" charset="0"/>
              </a:rPr>
              <a:t>A Scheme for Factoid Question Answering Over Knowledge Base</a:t>
            </a:r>
          </a:p>
        </p:txBody>
      </p:sp>
      <p:sp>
        <p:nvSpPr>
          <p:cNvPr id="3" name="Subtitle 2">
            <a:extLst>
              <a:ext uri="{FF2B5EF4-FFF2-40B4-BE49-F238E27FC236}">
                <a16:creationId xmlns:a16="http://schemas.microsoft.com/office/drawing/2014/main" id="{F0B53DCB-E635-4845-ADA1-D9E099AD1F5C}"/>
              </a:ext>
            </a:extLst>
          </p:cNvPr>
          <p:cNvSpPr>
            <a:spLocks noGrp="1"/>
          </p:cNvSpPr>
          <p:nvPr>
            <p:ph type="subTitle" idx="1"/>
          </p:nvPr>
        </p:nvSpPr>
        <p:spPr>
          <a:xfrm>
            <a:off x="1524000" y="3672374"/>
            <a:ext cx="9144000" cy="530347"/>
          </a:xfrm>
        </p:spPr>
        <p:txBody>
          <a:bodyPr>
            <a:normAutofit/>
          </a:bodyPr>
          <a:lstStyle/>
          <a:p>
            <a:r>
              <a:rPr lang="en-US" sz="2200" dirty="0">
                <a:solidFill>
                  <a:schemeClr val="bg1"/>
                </a:solidFill>
                <a:latin typeface="Arial" panose="020B0604020202020204" pitchFamily="34" charset="0"/>
                <a:cs typeface="Arial" panose="020B0604020202020204" pitchFamily="34" charset="0"/>
              </a:rPr>
              <a:t>Happy BUZAABA, Toshiyuki AMAGASA</a:t>
            </a:r>
          </a:p>
        </p:txBody>
      </p:sp>
      <p:sp>
        <p:nvSpPr>
          <p:cNvPr id="6" name="Subtitle 2">
            <a:extLst>
              <a:ext uri="{FF2B5EF4-FFF2-40B4-BE49-F238E27FC236}">
                <a16:creationId xmlns:a16="http://schemas.microsoft.com/office/drawing/2014/main" id="{A74A50D6-0A18-5B40-B2F8-C61561C9F887}"/>
              </a:ext>
            </a:extLst>
          </p:cNvPr>
          <p:cNvSpPr txBox="1">
            <a:spLocks/>
          </p:cNvSpPr>
          <p:nvPr/>
        </p:nvSpPr>
        <p:spPr>
          <a:xfrm>
            <a:off x="8428177" y="5347057"/>
            <a:ext cx="3423854" cy="65009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2000" dirty="0">
                <a:solidFill>
                  <a:schemeClr val="bg1"/>
                </a:solidFill>
                <a:latin typeface="Arial" panose="020B0604020202020204" pitchFamily="34" charset="0"/>
                <a:cs typeface="Arial" panose="020B0604020202020204" pitchFamily="34" charset="0"/>
              </a:rPr>
              <a:t>KDE-LAB </a:t>
            </a:r>
          </a:p>
          <a:p>
            <a:pPr algn="l">
              <a:lnSpc>
                <a:spcPct val="100000"/>
              </a:lnSpc>
              <a:spcBef>
                <a:spcPts val="0"/>
              </a:spcBef>
            </a:pPr>
            <a:r>
              <a:rPr lang="en-US" sz="2000" dirty="0">
                <a:solidFill>
                  <a:schemeClr val="bg1"/>
                </a:solidFill>
                <a:latin typeface="Arial" panose="020B0604020202020204" pitchFamily="34" charset="0"/>
                <a:cs typeface="Arial" panose="020B0604020202020204" pitchFamily="34" charset="0"/>
              </a:rPr>
              <a:t>UNIVERSITY OF TSUKUBA</a:t>
            </a:r>
          </a:p>
        </p:txBody>
      </p:sp>
      <p:pic>
        <p:nvPicPr>
          <p:cNvPr id="7" name="Picture 6">
            <a:extLst>
              <a:ext uri="{FF2B5EF4-FFF2-40B4-BE49-F238E27FC236}">
                <a16:creationId xmlns:a16="http://schemas.microsoft.com/office/drawing/2014/main" id="{B9F97D92-3179-7141-A4E2-59C576F08663}"/>
              </a:ext>
            </a:extLst>
          </p:cNvPr>
          <p:cNvPicPr>
            <a:picLocks noChangeAspect="1"/>
          </p:cNvPicPr>
          <p:nvPr/>
        </p:nvPicPr>
        <p:blipFill>
          <a:blip r:embed="rId3"/>
          <a:stretch>
            <a:fillRect/>
          </a:stretch>
        </p:blipFill>
        <p:spPr>
          <a:xfrm>
            <a:off x="7984152" y="5508858"/>
            <a:ext cx="444025" cy="444025"/>
          </a:xfrm>
          <a:prstGeom prst="rect">
            <a:avLst/>
          </a:prstGeom>
        </p:spPr>
      </p:pic>
      <p:sp>
        <p:nvSpPr>
          <p:cNvPr id="8" name="Subtitle 2">
            <a:extLst>
              <a:ext uri="{FF2B5EF4-FFF2-40B4-BE49-F238E27FC236}">
                <a16:creationId xmlns:a16="http://schemas.microsoft.com/office/drawing/2014/main" id="{BDA9D496-710E-E246-A15F-7E2574D39D0A}"/>
              </a:ext>
            </a:extLst>
          </p:cNvPr>
          <p:cNvSpPr txBox="1">
            <a:spLocks/>
          </p:cNvSpPr>
          <p:nvPr/>
        </p:nvSpPr>
        <p:spPr>
          <a:xfrm>
            <a:off x="3509361" y="4668848"/>
            <a:ext cx="5161550" cy="5303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500" dirty="0">
                <a:solidFill>
                  <a:schemeClr val="bg1"/>
                </a:solidFill>
              </a:rPr>
              <a:t>2019 - 03 - 06</a:t>
            </a:r>
          </a:p>
        </p:txBody>
      </p:sp>
      <p:sp>
        <p:nvSpPr>
          <p:cNvPr id="10" name="Subtitle 2">
            <a:extLst>
              <a:ext uri="{FF2B5EF4-FFF2-40B4-BE49-F238E27FC236}">
                <a16:creationId xmlns:a16="http://schemas.microsoft.com/office/drawing/2014/main" id="{A364E0D7-F97B-0A4F-BF84-144608328AEF}"/>
              </a:ext>
            </a:extLst>
          </p:cNvPr>
          <p:cNvSpPr txBox="1">
            <a:spLocks/>
          </p:cNvSpPr>
          <p:nvPr/>
        </p:nvSpPr>
        <p:spPr>
          <a:xfrm>
            <a:off x="1520760" y="796874"/>
            <a:ext cx="9144000" cy="4383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500" b="1" dirty="0">
                <a:solidFill>
                  <a:schemeClr val="bg1"/>
                </a:solidFill>
                <a:latin typeface="Arial" panose="020B0604020202020204" pitchFamily="34" charset="0"/>
                <a:cs typeface="Arial" panose="020B0604020202020204" pitchFamily="34" charset="0"/>
              </a:rPr>
              <a:t>DEIM 2019     G7- 5</a:t>
            </a:r>
          </a:p>
        </p:txBody>
      </p:sp>
    </p:spTree>
    <p:extLst>
      <p:ext uri="{BB962C8B-B14F-4D97-AF65-F5344CB8AC3E}">
        <p14:creationId xmlns:p14="http://schemas.microsoft.com/office/powerpoint/2010/main" val="3725843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88B0D5-D204-7E40-9F8A-0D97B4841C8D}"/>
              </a:ext>
            </a:extLst>
          </p:cNvPr>
          <p:cNvSpPr/>
          <p:nvPr/>
        </p:nvSpPr>
        <p:spPr>
          <a:xfrm>
            <a:off x="0" y="-14906"/>
            <a:ext cx="12192000" cy="905377"/>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a:t>
            </a:r>
            <a:r>
              <a:rPr lang="en-US" sz="2700" dirty="0"/>
              <a:t>Related work</a:t>
            </a:r>
          </a:p>
        </p:txBody>
      </p:sp>
      <p:sp>
        <p:nvSpPr>
          <p:cNvPr id="8" name="Content Placeholder 2">
            <a:extLst>
              <a:ext uri="{FF2B5EF4-FFF2-40B4-BE49-F238E27FC236}">
                <a16:creationId xmlns:a16="http://schemas.microsoft.com/office/drawing/2014/main" id="{A0471F01-9926-4841-8673-0A46A23CF8A8}"/>
              </a:ext>
            </a:extLst>
          </p:cNvPr>
          <p:cNvSpPr>
            <a:spLocks noGrp="1"/>
          </p:cNvSpPr>
          <p:nvPr>
            <p:ph idx="1"/>
          </p:nvPr>
        </p:nvSpPr>
        <p:spPr>
          <a:xfrm>
            <a:off x="2807903" y="879508"/>
            <a:ext cx="6072411" cy="513692"/>
          </a:xfrm>
        </p:spPr>
        <p:txBody>
          <a:bodyPr>
            <a:noAutofit/>
          </a:bodyPr>
          <a:lstStyle/>
          <a:p>
            <a:pPr marL="0" indent="0">
              <a:lnSpc>
                <a:spcPct val="150000"/>
              </a:lnSpc>
              <a:buNone/>
            </a:pPr>
            <a:r>
              <a:rPr lang="en-US" sz="2500" dirty="0">
                <a:solidFill>
                  <a:schemeClr val="tx1">
                    <a:lumMod val="65000"/>
                    <a:lumOff val="35000"/>
                  </a:schemeClr>
                </a:solidFill>
                <a:latin typeface="Arial" panose="020B0604020202020204" pitchFamily="34" charset="0"/>
                <a:cs typeface="Arial" panose="020B0604020202020204" pitchFamily="34" charset="0"/>
              </a:rPr>
              <a:t>Memory networks (Bodes et al., 2015)</a:t>
            </a:r>
          </a:p>
          <a:p>
            <a:pPr marL="0" indent="0">
              <a:lnSpc>
                <a:spcPct val="150000"/>
              </a:lnSpc>
              <a:buNone/>
            </a:pPr>
            <a:endParaRPr lang="en-US" sz="2500" dirty="0">
              <a:solidFill>
                <a:schemeClr val="tx1">
                  <a:lumMod val="65000"/>
                  <a:lumOff val="35000"/>
                </a:schemeClr>
              </a:solidFill>
              <a:latin typeface="Arial" panose="020B0604020202020204" pitchFamily="34" charset="0"/>
              <a:cs typeface="Arial" panose="020B0604020202020204" pitchFamily="34" charset="0"/>
            </a:endParaRPr>
          </a:p>
          <a:p>
            <a:pPr>
              <a:lnSpc>
                <a:spcPct val="150000"/>
              </a:lnSpc>
            </a:pPr>
            <a:endParaRPr lang="en-US" sz="2500" dirty="0">
              <a:solidFill>
                <a:schemeClr val="tx1">
                  <a:lumMod val="65000"/>
                  <a:lumOff val="35000"/>
                </a:schemeClr>
              </a:solidFill>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84817B30-5FAA-5F41-9FDA-B6F5CDA52E9A}"/>
              </a:ext>
            </a:extLst>
          </p:cNvPr>
          <p:cNvGrpSpPr/>
          <p:nvPr/>
        </p:nvGrpSpPr>
        <p:grpSpPr>
          <a:xfrm>
            <a:off x="9333" y="772929"/>
            <a:ext cx="12195303" cy="6113374"/>
            <a:chOff x="5644" y="772929"/>
            <a:chExt cx="12195303" cy="6113374"/>
          </a:xfrm>
        </p:grpSpPr>
        <p:sp>
          <p:nvSpPr>
            <p:cNvPr id="11" name="Rectangle 10">
              <a:extLst>
                <a:ext uri="{FF2B5EF4-FFF2-40B4-BE49-F238E27FC236}">
                  <a16:creationId xmlns:a16="http://schemas.microsoft.com/office/drawing/2014/main" id="{79D77838-3166-2043-95F5-BD76B60FEFFC}"/>
                </a:ext>
              </a:extLst>
            </p:cNvPr>
            <p:cNvSpPr/>
            <p:nvPr/>
          </p:nvSpPr>
          <p:spPr>
            <a:xfrm>
              <a:off x="5644" y="6492936"/>
              <a:ext cx="7762405" cy="39336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A Scheme For Factoid Question Answering over Knowledge Base</a:t>
              </a:r>
            </a:p>
          </p:txBody>
        </p:sp>
        <p:sp>
          <p:nvSpPr>
            <p:cNvPr id="12" name="Rectangle 11">
              <a:extLst>
                <a:ext uri="{FF2B5EF4-FFF2-40B4-BE49-F238E27FC236}">
                  <a16:creationId xmlns:a16="http://schemas.microsoft.com/office/drawing/2014/main" id="{2E5BB7DE-E591-514B-B6A3-6107C1B14BA8}"/>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March 6, 2019            </a:t>
              </a:r>
            </a:p>
          </p:txBody>
        </p:sp>
        <p:sp>
          <p:nvSpPr>
            <p:cNvPr id="13" name="Rectangle 12">
              <a:extLst>
                <a:ext uri="{FF2B5EF4-FFF2-40B4-BE49-F238E27FC236}">
                  <a16:creationId xmlns:a16="http://schemas.microsoft.com/office/drawing/2014/main" id="{7CE72911-B077-424E-B780-23EB5B646895}"/>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grpSp>
        <p:nvGrpSpPr>
          <p:cNvPr id="42" name="Group 41">
            <a:extLst>
              <a:ext uri="{FF2B5EF4-FFF2-40B4-BE49-F238E27FC236}">
                <a16:creationId xmlns:a16="http://schemas.microsoft.com/office/drawing/2014/main" id="{6FE6639F-0F2E-5948-8159-8DC1AAAAF254}"/>
              </a:ext>
            </a:extLst>
          </p:cNvPr>
          <p:cNvGrpSpPr/>
          <p:nvPr/>
        </p:nvGrpSpPr>
        <p:grpSpPr>
          <a:xfrm>
            <a:off x="2424020" y="1655557"/>
            <a:ext cx="7267951" cy="4817879"/>
            <a:chOff x="2638271" y="1742902"/>
            <a:chExt cx="4964108" cy="3981718"/>
          </a:xfrm>
        </p:grpSpPr>
        <p:sp>
          <p:nvSpPr>
            <p:cNvPr id="14" name="Rounded Rectangle 13">
              <a:extLst>
                <a:ext uri="{FF2B5EF4-FFF2-40B4-BE49-F238E27FC236}">
                  <a16:creationId xmlns:a16="http://schemas.microsoft.com/office/drawing/2014/main" id="{B4983BE4-084B-0D48-9F19-C16BF21C2102}"/>
                </a:ext>
              </a:extLst>
            </p:cNvPr>
            <p:cNvSpPr/>
            <p:nvPr/>
          </p:nvSpPr>
          <p:spPr>
            <a:xfrm>
              <a:off x="6090410" y="2061458"/>
              <a:ext cx="1511969" cy="46415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Output Module</a:t>
              </a:r>
            </a:p>
          </p:txBody>
        </p:sp>
        <p:grpSp>
          <p:nvGrpSpPr>
            <p:cNvPr id="37" name="Group 36">
              <a:extLst>
                <a:ext uri="{FF2B5EF4-FFF2-40B4-BE49-F238E27FC236}">
                  <a16:creationId xmlns:a16="http://schemas.microsoft.com/office/drawing/2014/main" id="{62591E61-3C0D-5949-BDAA-F58921685398}"/>
                </a:ext>
              </a:extLst>
            </p:cNvPr>
            <p:cNvGrpSpPr/>
            <p:nvPr/>
          </p:nvGrpSpPr>
          <p:grpSpPr>
            <a:xfrm>
              <a:off x="2638271" y="1742902"/>
              <a:ext cx="2889153" cy="3981718"/>
              <a:chOff x="2638271" y="1742902"/>
              <a:chExt cx="2889153" cy="3981718"/>
            </a:xfrm>
          </p:grpSpPr>
          <p:sp>
            <p:nvSpPr>
              <p:cNvPr id="3" name="Rounded Rectangle 2">
                <a:extLst>
                  <a:ext uri="{FF2B5EF4-FFF2-40B4-BE49-F238E27FC236}">
                    <a16:creationId xmlns:a16="http://schemas.microsoft.com/office/drawing/2014/main" id="{8E7A9C86-F55D-6841-B3B0-7F96CD0FDA26}"/>
                  </a:ext>
                </a:extLst>
              </p:cNvPr>
              <p:cNvSpPr/>
              <p:nvPr/>
            </p:nvSpPr>
            <p:spPr>
              <a:xfrm>
                <a:off x="2673928" y="1742902"/>
                <a:ext cx="2678545" cy="2346036"/>
              </a:xfrm>
              <a:prstGeom prst="round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3FF132D2-3D52-BE41-979B-5917F913E02C}"/>
                  </a:ext>
                </a:extLst>
              </p:cNvPr>
              <p:cNvSpPr/>
              <p:nvPr/>
            </p:nvSpPr>
            <p:spPr>
              <a:xfrm>
                <a:off x="2765200" y="4480835"/>
                <a:ext cx="2435041" cy="464151"/>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Input Module</a:t>
                </a:r>
              </a:p>
            </p:txBody>
          </p:sp>
          <p:sp>
            <p:nvSpPr>
              <p:cNvPr id="5" name="TextBox 4">
                <a:extLst>
                  <a:ext uri="{FF2B5EF4-FFF2-40B4-BE49-F238E27FC236}">
                    <a16:creationId xmlns:a16="http://schemas.microsoft.com/office/drawing/2014/main" id="{3A6DB2B6-6106-9245-A991-F9B277FC23C5}"/>
                  </a:ext>
                </a:extLst>
              </p:cNvPr>
              <p:cNvSpPr txBox="1"/>
              <p:nvPr/>
            </p:nvSpPr>
            <p:spPr>
              <a:xfrm>
                <a:off x="2638271" y="5352788"/>
                <a:ext cx="1715534" cy="369332"/>
              </a:xfrm>
              <a:prstGeom prst="rect">
                <a:avLst/>
              </a:prstGeom>
              <a:noFill/>
            </p:spPr>
            <p:txBody>
              <a:bodyPr wrap="none" rtlCol="0">
                <a:spAutoFit/>
              </a:bodyPr>
              <a:lstStyle/>
              <a:p>
                <a:r>
                  <a:rPr lang="en-US" dirty="0"/>
                  <a:t>Knowledge Base</a:t>
                </a:r>
              </a:p>
            </p:txBody>
          </p:sp>
          <p:sp>
            <p:nvSpPr>
              <p:cNvPr id="16" name="TextBox 15">
                <a:extLst>
                  <a:ext uri="{FF2B5EF4-FFF2-40B4-BE49-F238E27FC236}">
                    <a16:creationId xmlns:a16="http://schemas.microsoft.com/office/drawing/2014/main" id="{1FC45ADD-8CB8-784D-AC31-B545E4008EAB}"/>
                  </a:ext>
                </a:extLst>
              </p:cNvPr>
              <p:cNvSpPr txBox="1"/>
              <p:nvPr/>
            </p:nvSpPr>
            <p:spPr>
              <a:xfrm>
                <a:off x="4489319" y="5355288"/>
                <a:ext cx="1038105" cy="369332"/>
              </a:xfrm>
              <a:prstGeom prst="rect">
                <a:avLst/>
              </a:prstGeom>
              <a:noFill/>
            </p:spPr>
            <p:txBody>
              <a:bodyPr wrap="none" rtlCol="0">
                <a:spAutoFit/>
              </a:bodyPr>
              <a:lstStyle/>
              <a:p>
                <a:r>
                  <a:rPr lang="en-US" dirty="0"/>
                  <a:t>Question</a:t>
                </a:r>
              </a:p>
            </p:txBody>
          </p:sp>
          <p:cxnSp>
            <p:nvCxnSpPr>
              <p:cNvPr id="7" name="Straight Arrow Connector 6">
                <a:extLst>
                  <a:ext uri="{FF2B5EF4-FFF2-40B4-BE49-F238E27FC236}">
                    <a16:creationId xmlns:a16="http://schemas.microsoft.com/office/drawing/2014/main" id="{686A4081-A335-8542-9458-EE34200E4834}"/>
                  </a:ext>
                </a:extLst>
              </p:cNvPr>
              <p:cNvCxnSpPr/>
              <p:nvPr/>
            </p:nvCxnSpPr>
            <p:spPr>
              <a:xfrm flipV="1">
                <a:off x="3077723" y="5038692"/>
                <a:ext cx="0" cy="34407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E192CEB-1490-1449-A2D7-488A80112CA4}"/>
                  </a:ext>
                </a:extLst>
              </p:cNvPr>
              <p:cNvCxnSpPr/>
              <p:nvPr/>
            </p:nvCxnSpPr>
            <p:spPr>
              <a:xfrm flipV="1">
                <a:off x="3469963" y="5041192"/>
                <a:ext cx="0" cy="34407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153C231-6399-244E-B62F-33E753D133E4}"/>
                  </a:ext>
                </a:extLst>
              </p:cNvPr>
              <p:cNvCxnSpPr/>
              <p:nvPr/>
            </p:nvCxnSpPr>
            <p:spPr>
              <a:xfrm flipV="1">
                <a:off x="4896513" y="5028702"/>
                <a:ext cx="0" cy="34407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953071-7B35-7F40-A0CF-1C13219CF722}"/>
                  </a:ext>
                </a:extLst>
              </p:cNvPr>
              <p:cNvCxnSpPr/>
              <p:nvPr/>
            </p:nvCxnSpPr>
            <p:spPr>
              <a:xfrm>
                <a:off x="3677355" y="5210730"/>
                <a:ext cx="801815"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CF0534B-CD45-2C44-A0EB-1A41A0FAD40D}"/>
                  </a:ext>
                </a:extLst>
              </p:cNvPr>
              <p:cNvCxnSpPr/>
              <p:nvPr/>
            </p:nvCxnSpPr>
            <p:spPr>
              <a:xfrm flipV="1">
                <a:off x="3305073" y="3750181"/>
                <a:ext cx="0" cy="7375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8C5B8CF-FB48-344B-91E0-58B269B77042}"/>
                  </a:ext>
                </a:extLst>
              </p:cNvPr>
              <p:cNvCxnSpPr/>
              <p:nvPr/>
            </p:nvCxnSpPr>
            <p:spPr>
              <a:xfrm flipV="1">
                <a:off x="4854043" y="3740191"/>
                <a:ext cx="0" cy="7375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F85A413-E86F-5B42-B246-D3EECA8995FD}"/>
                  </a:ext>
                </a:extLst>
              </p:cNvPr>
              <p:cNvSpPr txBox="1"/>
              <p:nvPr/>
            </p:nvSpPr>
            <p:spPr>
              <a:xfrm>
                <a:off x="2755665" y="3375849"/>
                <a:ext cx="1313180" cy="369332"/>
              </a:xfrm>
              <a:prstGeom prst="rect">
                <a:avLst/>
              </a:prstGeom>
              <a:noFill/>
            </p:spPr>
            <p:txBody>
              <a:bodyPr wrap="none" rtlCol="0">
                <a:spAutoFit/>
              </a:bodyPr>
              <a:lstStyle/>
              <a:p>
                <a:r>
                  <a:rPr lang="en-US" dirty="0"/>
                  <a:t>{</a:t>
                </a:r>
                <a:r>
                  <a:rPr lang="en-US" dirty="0">
                    <a:latin typeface="Times" pitchFamily="2" charset="0"/>
                  </a:rPr>
                  <a:t>f</a:t>
                </a:r>
                <a:r>
                  <a:rPr lang="en-US" baseline="-25000" dirty="0">
                    <a:latin typeface="Times" pitchFamily="2" charset="0"/>
                  </a:rPr>
                  <a:t>1</a:t>
                </a:r>
                <a:r>
                  <a:rPr lang="en-US" dirty="0">
                    <a:latin typeface="Times" pitchFamily="2" charset="0"/>
                  </a:rPr>
                  <a:t>, f</a:t>
                </a:r>
                <a:r>
                  <a:rPr lang="en-US" baseline="-25000" dirty="0">
                    <a:latin typeface="Times" pitchFamily="2" charset="0"/>
                  </a:rPr>
                  <a:t>2</a:t>
                </a:r>
                <a:r>
                  <a:rPr lang="en-US" dirty="0">
                    <a:latin typeface="Times" pitchFamily="2" charset="0"/>
                  </a:rPr>
                  <a:t>,..,f</a:t>
                </a:r>
                <a:r>
                  <a:rPr lang="en-US" baseline="-25000" dirty="0">
                    <a:latin typeface="Times" pitchFamily="2" charset="0"/>
                  </a:rPr>
                  <a:t>|kb|</a:t>
                </a:r>
                <a:r>
                  <a:rPr lang="en-US" dirty="0">
                    <a:latin typeface="Times" pitchFamily="2" charset="0"/>
                  </a:rPr>
                  <a:t>}</a:t>
                </a:r>
              </a:p>
            </p:txBody>
          </p:sp>
          <p:sp>
            <p:nvSpPr>
              <p:cNvPr id="27" name="TextBox 26">
                <a:extLst>
                  <a:ext uri="{FF2B5EF4-FFF2-40B4-BE49-F238E27FC236}">
                    <a16:creationId xmlns:a16="http://schemas.microsoft.com/office/drawing/2014/main" id="{E57D9F48-46C9-0446-8C4F-1555B93F8EA0}"/>
                  </a:ext>
                </a:extLst>
              </p:cNvPr>
              <p:cNvSpPr txBox="1"/>
              <p:nvPr/>
            </p:nvSpPr>
            <p:spPr>
              <a:xfrm>
                <a:off x="4601409" y="3395446"/>
                <a:ext cx="505267" cy="369332"/>
              </a:xfrm>
              <a:prstGeom prst="rect">
                <a:avLst/>
              </a:prstGeom>
              <a:noFill/>
            </p:spPr>
            <p:txBody>
              <a:bodyPr wrap="none" rtlCol="0">
                <a:spAutoFit/>
              </a:bodyPr>
              <a:lstStyle/>
              <a:p>
                <a:r>
                  <a:rPr lang="en-US" dirty="0"/>
                  <a:t>{</a:t>
                </a:r>
                <a:r>
                  <a:rPr lang="en-US" dirty="0">
                    <a:latin typeface="Times" pitchFamily="2" charset="0"/>
                  </a:rPr>
                  <a:t>c</a:t>
                </a:r>
                <a:r>
                  <a:rPr lang="en-US" baseline="-25000" dirty="0">
                    <a:latin typeface="Times" pitchFamily="2" charset="0"/>
                  </a:rPr>
                  <a:t>1</a:t>
                </a:r>
                <a:r>
                  <a:rPr lang="en-US" dirty="0"/>
                  <a:t>}</a:t>
                </a:r>
              </a:p>
            </p:txBody>
          </p:sp>
          <p:sp>
            <p:nvSpPr>
              <p:cNvPr id="28" name="Rounded Rectangle 27">
                <a:extLst>
                  <a:ext uri="{FF2B5EF4-FFF2-40B4-BE49-F238E27FC236}">
                    <a16:creationId xmlns:a16="http://schemas.microsoft.com/office/drawing/2014/main" id="{6CE43B43-E26D-CB4E-9C64-6A5D5E33FAF0}"/>
                  </a:ext>
                </a:extLst>
              </p:cNvPr>
              <p:cNvSpPr/>
              <p:nvPr/>
            </p:nvSpPr>
            <p:spPr>
              <a:xfrm>
                <a:off x="3129596" y="2914560"/>
                <a:ext cx="1829483" cy="28820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Dotproduct</a:t>
                </a:r>
                <a:r>
                  <a:rPr lang="en-US" sz="1400" b="1" dirty="0"/>
                  <a:t> + </a:t>
                </a:r>
                <a:r>
                  <a:rPr lang="en-US" sz="1400" b="1" dirty="0" err="1"/>
                  <a:t>Softmax</a:t>
                </a:r>
                <a:endParaRPr lang="en-US" sz="1400" b="1" dirty="0"/>
              </a:p>
            </p:txBody>
          </p:sp>
          <p:cxnSp>
            <p:nvCxnSpPr>
              <p:cNvPr id="29" name="Straight Connector 28">
                <a:extLst>
                  <a:ext uri="{FF2B5EF4-FFF2-40B4-BE49-F238E27FC236}">
                    <a16:creationId xmlns:a16="http://schemas.microsoft.com/office/drawing/2014/main" id="{BBB63133-351A-0B45-9862-1760D3248D51}"/>
                  </a:ext>
                </a:extLst>
              </p:cNvPr>
              <p:cNvCxnSpPr/>
              <p:nvPr/>
            </p:nvCxnSpPr>
            <p:spPr>
              <a:xfrm>
                <a:off x="2952507" y="3369460"/>
                <a:ext cx="547650" cy="0"/>
              </a:xfrm>
              <a:prstGeom prst="line">
                <a:avLst/>
              </a:prstGeom>
              <a:ln w="222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AF4D59F-BA85-7743-8C1B-CDD1E5C0925C}"/>
                  </a:ext>
                </a:extLst>
              </p:cNvPr>
              <p:cNvCxnSpPr/>
              <p:nvPr/>
            </p:nvCxnSpPr>
            <p:spPr>
              <a:xfrm flipV="1">
                <a:off x="3508256" y="3217668"/>
                <a:ext cx="0" cy="213644"/>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F6DF7B-E6B8-E249-A1E7-6C7E06F9E9CC}"/>
                  </a:ext>
                </a:extLst>
              </p:cNvPr>
              <p:cNvCxnSpPr/>
              <p:nvPr/>
            </p:nvCxnSpPr>
            <p:spPr>
              <a:xfrm flipV="1">
                <a:off x="2952507" y="2263515"/>
                <a:ext cx="0" cy="111233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89185E1-E308-A74B-9BB1-A0F80ACD77F6}"/>
                  </a:ext>
                </a:extLst>
              </p:cNvPr>
              <p:cNvCxnSpPr/>
              <p:nvPr/>
            </p:nvCxnSpPr>
            <p:spPr>
              <a:xfrm>
                <a:off x="2946015" y="2263515"/>
                <a:ext cx="452604" cy="0"/>
              </a:xfrm>
              <a:prstGeom prst="line">
                <a:avLst/>
              </a:prstGeom>
              <a:ln w="222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4" name="Rounded Rectangle 33">
                <a:extLst>
                  <a:ext uri="{FF2B5EF4-FFF2-40B4-BE49-F238E27FC236}">
                    <a16:creationId xmlns:a16="http://schemas.microsoft.com/office/drawing/2014/main" id="{7DD4061D-1231-FA46-BDF7-AB0E5DE7421B}"/>
                  </a:ext>
                </a:extLst>
              </p:cNvPr>
              <p:cNvSpPr/>
              <p:nvPr/>
            </p:nvSpPr>
            <p:spPr>
              <a:xfrm>
                <a:off x="3420693" y="2136649"/>
                <a:ext cx="1374517" cy="28820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Weighted sum</a:t>
                </a:r>
              </a:p>
            </p:txBody>
          </p:sp>
          <p:cxnSp>
            <p:nvCxnSpPr>
              <p:cNvPr id="35" name="Straight Arrow Connector 34">
                <a:extLst>
                  <a:ext uri="{FF2B5EF4-FFF2-40B4-BE49-F238E27FC236}">
                    <a16:creationId xmlns:a16="http://schemas.microsoft.com/office/drawing/2014/main" id="{0344F714-81A2-CD40-A22C-94AC611D0F2B}"/>
                  </a:ext>
                </a:extLst>
              </p:cNvPr>
              <p:cNvCxnSpPr/>
              <p:nvPr/>
            </p:nvCxnSpPr>
            <p:spPr>
              <a:xfrm flipV="1">
                <a:off x="4859856" y="3220168"/>
                <a:ext cx="0" cy="213644"/>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517FB36-8111-5141-8646-4507B455E546}"/>
                  </a:ext>
                </a:extLst>
              </p:cNvPr>
              <p:cNvCxnSpPr/>
              <p:nvPr/>
            </p:nvCxnSpPr>
            <p:spPr>
              <a:xfrm flipV="1">
                <a:off x="4700104" y="2424850"/>
                <a:ext cx="0" cy="45796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420A2E04-5072-9E4D-AD8D-3BD177BAA382}"/>
                </a:ext>
              </a:extLst>
            </p:cNvPr>
            <p:cNvSpPr txBox="1"/>
            <p:nvPr/>
          </p:nvSpPr>
          <p:spPr>
            <a:xfrm>
              <a:off x="3290039" y="1745156"/>
              <a:ext cx="1618090" cy="305233"/>
            </a:xfrm>
            <a:prstGeom prst="rect">
              <a:avLst/>
            </a:prstGeom>
            <a:noFill/>
          </p:spPr>
          <p:txBody>
            <a:bodyPr wrap="none" rtlCol="0">
              <a:spAutoFit/>
            </a:bodyPr>
            <a:lstStyle/>
            <a:p>
              <a:r>
                <a:rPr lang="en-US" b="1" dirty="0">
                  <a:solidFill>
                    <a:schemeClr val="bg1"/>
                  </a:solidFill>
                </a:rPr>
                <a:t>Generalization Module</a:t>
              </a:r>
            </a:p>
          </p:txBody>
        </p:sp>
        <p:cxnSp>
          <p:nvCxnSpPr>
            <p:cNvPr id="39" name="Straight Connector 38">
              <a:extLst>
                <a:ext uri="{FF2B5EF4-FFF2-40B4-BE49-F238E27FC236}">
                  <a16:creationId xmlns:a16="http://schemas.microsoft.com/office/drawing/2014/main" id="{EBC59BA2-D31F-E64A-936D-33C250CEE401}"/>
                </a:ext>
              </a:extLst>
            </p:cNvPr>
            <p:cNvCxnSpPr/>
            <p:nvPr/>
          </p:nvCxnSpPr>
          <p:spPr>
            <a:xfrm>
              <a:off x="4777651" y="2295995"/>
              <a:ext cx="1291333" cy="0"/>
            </a:xfrm>
            <a:prstGeom prst="line">
              <a:avLst/>
            </a:prstGeom>
            <a:ln w="222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500C355-89C6-C84E-8D27-AA0FA79863CC}"/>
                </a:ext>
              </a:extLst>
            </p:cNvPr>
            <p:cNvCxnSpPr/>
            <p:nvPr/>
          </p:nvCxnSpPr>
          <p:spPr>
            <a:xfrm flipV="1">
              <a:off x="6850213" y="2516162"/>
              <a:ext cx="0" cy="2800876"/>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F2A2FF6-754E-6D4F-9DF1-9485F43A1B36}"/>
                </a:ext>
              </a:extLst>
            </p:cNvPr>
            <p:cNvSpPr txBox="1"/>
            <p:nvPr/>
          </p:nvSpPr>
          <p:spPr>
            <a:xfrm>
              <a:off x="6397251" y="5312818"/>
              <a:ext cx="1081515" cy="369332"/>
            </a:xfrm>
            <a:prstGeom prst="rect">
              <a:avLst/>
            </a:prstGeom>
            <a:noFill/>
          </p:spPr>
          <p:txBody>
            <a:bodyPr wrap="none" rtlCol="0">
              <a:spAutoFit/>
            </a:bodyPr>
            <a:lstStyle/>
            <a:p>
              <a:r>
                <a:rPr lang="en-US" dirty="0"/>
                <a:t>Response</a:t>
              </a:r>
            </a:p>
          </p:txBody>
        </p:sp>
      </p:grpSp>
      <p:cxnSp>
        <p:nvCxnSpPr>
          <p:cNvPr id="43" name="Straight Connector 42">
            <a:extLst>
              <a:ext uri="{FF2B5EF4-FFF2-40B4-BE49-F238E27FC236}">
                <a16:creationId xmlns:a16="http://schemas.microsoft.com/office/drawing/2014/main" id="{805B33F9-4F87-0842-9CC6-5AFCBD3EDBE1}"/>
              </a:ext>
            </a:extLst>
          </p:cNvPr>
          <p:cNvCxnSpPr/>
          <p:nvPr/>
        </p:nvCxnSpPr>
        <p:spPr>
          <a:xfrm>
            <a:off x="1036279" y="1473279"/>
            <a:ext cx="1014349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83A9654-B114-8340-A148-A1EF2A266D6A}"/>
              </a:ext>
            </a:extLst>
          </p:cNvPr>
          <p:cNvCxnSpPr/>
          <p:nvPr/>
        </p:nvCxnSpPr>
        <p:spPr>
          <a:xfrm>
            <a:off x="1033039" y="1022570"/>
            <a:ext cx="1014349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C61B6BA-E218-7146-9753-3071BEFBEBD1}"/>
              </a:ext>
            </a:extLst>
          </p:cNvPr>
          <p:cNvCxnSpPr/>
          <p:nvPr/>
        </p:nvCxnSpPr>
        <p:spPr>
          <a:xfrm>
            <a:off x="3358237" y="2905216"/>
            <a:ext cx="2079705" cy="0"/>
          </a:xfrm>
          <a:prstGeom prst="line">
            <a:avLst/>
          </a:prstGeom>
          <a:ln w="222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740B180-7E14-6346-9875-363300E2B612}"/>
              </a:ext>
            </a:extLst>
          </p:cNvPr>
          <p:cNvCxnSpPr/>
          <p:nvPr/>
        </p:nvCxnSpPr>
        <p:spPr>
          <a:xfrm>
            <a:off x="3717715" y="2703040"/>
            <a:ext cx="1718765" cy="0"/>
          </a:xfrm>
          <a:prstGeom prst="line">
            <a:avLst/>
          </a:prstGeom>
          <a:ln w="22225">
            <a:solidFill>
              <a:srgbClr val="00B05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8" name="Curved Connector 47">
            <a:extLst>
              <a:ext uri="{FF2B5EF4-FFF2-40B4-BE49-F238E27FC236}">
                <a16:creationId xmlns:a16="http://schemas.microsoft.com/office/drawing/2014/main" id="{60244B43-E5CB-444F-9C92-8A97B28D5460}"/>
              </a:ext>
            </a:extLst>
          </p:cNvPr>
          <p:cNvCxnSpPr/>
          <p:nvPr/>
        </p:nvCxnSpPr>
        <p:spPr>
          <a:xfrm rot="5400000" flipH="1" flipV="1">
            <a:off x="4615162" y="2651561"/>
            <a:ext cx="592549" cy="250857"/>
          </a:xfrm>
          <a:prstGeom prst="curvedConnector3">
            <a:avLst>
              <a:gd name="adj1" fmla="val 66417"/>
            </a:avLst>
          </a:prstGeom>
          <a:ln w="22225">
            <a:solidFill>
              <a:srgbClr val="1B46CA"/>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urved Connector 48">
            <a:extLst>
              <a:ext uri="{FF2B5EF4-FFF2-40B4-BE49-F238E27FC236}">
                <a16:creationId xmlns:a16="http://schemas.microsoft.com/office/drawing/2014/main" id="{E6875188-BCAC-D341-8C9A-2DACD7A73766}"/>
              </a:ext>
            </a:extLst>
          </p:cNvPr>
          <p:cNvCxnSpPr/>
          <p:nvPr/>
        </p:nvCxnSpPr>
        <p:spPr>
          <a:xfrm rot="5400000" flipH="1" flipV="1">
            <a:off x="4047646" y="2646893"/>
            <a:ext cx="592549" cy="250857"/>
          </a:xfrm>
          <a:prstGeom prst="curvedConnector3">
            <a:avLst>
              <a:gd name="adj1" fmla="val 59850"/>
            </a:avLst>
          </a:prstGeom>
          <a:ln w="22225">
            <a:solidFill>
              <a:srgbClr val="1B46CA"/>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CE1452B1-E855-C34E-A1FD-9E5936E5F27D}"/>
              </a:ext>
            </a:extLst>
          </p:cNvPr>
          <p:cNvCxnSpPr/>
          <p:nvPr/>
        </p:nvCxnSpPr>
        <p:spPr>
          <a:xfrm rot="5400000" flipH="1" flipV="1">
            <a:off x="3484173" y="2642823"/>
            <a:ext cx="592549" cy="250857"/>
          </a:xfrm>
          <a:prstGeom prst="curvedConnector3">
            <a:avLst>
              <a:gd name="adj1" fmla="val 66417"/>
            </a:avLst>
          </a:prstGeom>
          <a:ln w="22225">
            <a:solidFill>
              <a:srgbClr val="1B46C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5217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88B0D5-D204-7E40-9F8A-0D97B4841C8D}"/>
              </a:ext>
            </a:extLst>
          </p:cNvPr>
          <p:cNvSpPr/>
          <p:nvPr/>
        </p:nvSpPr>
        <p:spPr>
          <a:xfrm>
            <a:off x="0" y="-14906"/>
            <a:ext cx="12192000" cy="905377"/>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a:t>
            </a:r>
            <a:r>
              <a:rPr lang="en-US" sz="2700" dirty="0"/>
              <a:t>Related work</a:t>
            </a:r>
          </a:p>
        </p:txBody>
      </p:sp>
      <p:sp>
        <p:nvSpPr>
          <p:cNvPr id="8" name="Content Placeholder 2">
            <a:extLst>
              <a:ext uri="{FF2B5EF4-FFF2-40B4-BE49-F238E27FC236}">
                <a16:creationId xmlns:a16="http://schemas.microsoft.com/office/drawing/2014/main" id="{A0471F01-9926-4841-8673-0A46A23CF8A8}"/>
              </a:ext>
            </a:extLst>
          </p:cNvPr>
          <p:cNvSpPr>
            <a:spLocks noGrp="1"/>
          </p:cNvSpPr>
          <p:nvPr>
            <p:ph idx="1"/>
          </p:nvPr>
        </p:nvSpPr>
        <p:spPr>
          <a:xfrm>
            <a:off x="1107305" y="918418"/>
            <a:ext cx="10757647" cy="513692"/>
          </a:xfrm>
        </p:spPr>
        <p:txBody>
          <a:bodyPr>
            <a:noAutofit/>
          </a:bodyPr>
          <a:lstStyle/>
          <a:p>
            <a:pPr marL="0" indent="0">
              <a:lnSpc>
                <a:spcPct val="150000"/>
              </a:lnSpc>
              <a:buNone/>
            </a:pPr>
            <a:r>
              <a:rPr lang="en-US" sz="2500" dirty="0">
                <a:solidFill>
                  <a:schemeClr val="tx1">
                    <a:lumMod val="65000"/>
                    <a:lumOff val="35000"/>
                  </a:schemeClr>
                </a:solidFill>
                <a:latin typeface="Arial" panose="020B0604020202020204" pitchFamily="34" charset="0"/>
                <a:cs typeface="Arial" panose="020B0604020202020204" pitchFamily="34" charset="0"/>
              </a:rPr>
              <a:t>Character-level attention-based Encoder-Decoder (Golub &amp; He, 2016)</a:t>
            </a:r>
          </a:p>
          <a:p>
            <a:pPr>
              <a:lnSpc>
                <a:spcPct val="150000"/>
              </a:lnSpc>
            </a:pPr>
            <a:endParaRPr lang="en-US" sz="2500" dirty="0">
              <a:solidFill>
                <a:schemeClr val="tx1">
                  <a:lumMod val="65000"/>
                  <a:lumOff val="35000"/>
                </a:schemeClr>
              </a:solidFill>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84817B30-5FAA-5F41-9FDA-B6F5CDA52E9A}"/>
              </a:ext>
            </a:extLst>
          </p:cNvPr>
          <p:cNvGrpSpPr/>
          <p:nvPr/>
        </p:nvGrpSpPr>
        <p:grpSpPr>
          <a:xfrm>
            <a:off x="9333" y="772929"/>
            <a:ext cx="12195303" cy="6113374"/>
            <a:chOff x="5644" y="772929"/>
            <a:chExt cx="12195303" cy="6113374"/>
          </a:xfrm>
        </p:grpSpPr>
        <p:sp>
          <p:nvSpPr>
            <p:cNvPr id="11" name="Rectangle 10">
              <a:extLst>
                <a:ext uri="{FF2B5EF4-FFF2-40B4-BE49-F238E27FC236}">
                  <a16:creationId xmlns:a16="http://schemas.microsoft.com/office/drawing/2014/main" id="{79D77838-3166-2043-95F5-BD76B60FEFFC}"/>
                </a:ext>
              </a:extLst>
            </p:cNvPr>
            <p:cNvSpPr/>
            <p:nvPr/>
          </p:nvSpPr>
          <p:spPr>
            <a:xfrm>
              <a:off x="5644" y="6492936"/>
              <a:ext cx="7762405" cy="39336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A Scheme For Factoid Question Answering over Knowledge Base</a:t>
              </a:r>
            </a:p>
          </p:txBody>
        </p:sp>
        <p:sp>
          <p:nvSpPr>
            <p:cNvPr id="12" name="Rectangle 11">
              <a:extLst>
                <a:ext uri="{FF2B5EF4-FFF2-40B4-BE49-F238E27FC236}">
                  <a16:creationId xmlns:a16="http://schemas.microsoft.com/office/drawing/2014/main" id="{2E5BB7DE-E591-514B-B6A3-6107C1B14BA8}"/>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March 6, 2019            </a:t>
              </a:r>
            </a:p>
          </p:txBody>
        </p:sp>
        <p:sp>
          <p:nvSpPr>
            <p:cNvPr id="13" name="Rectangle 12">
              <a:extLst>
                <a:ext uri="{FF2B5EF4-FFF2-40B4-BE49-F238E27FC236}">
                  <a16:creationId xmlns:a16="http://schemas.microsoft.com/office/drawing/2014/main" id="{7CE72911-B077-424E-B780-23EB5B646895}"/>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cxnSp>
        <p:nvCxnSpPr>
          <p:cNvPr id="43" name="Straight Connector 42">
            <a:extLst>
              <a:ext uri="{FF2B5EF4-FFF2-40B4-BE49-F238E27FC236}">
                <a16:creationId xmlns:a16="http://schemas.microsoft.com/office/drawing/2014/main" id="{805B33F9-4F87-0842-9CC6-5AFCBD3EDBE1}"/>
              </a:ext>
            </a:extLst>
          </p:cNvPr>
          <p:cNvCxnSpPr/>
          <p:nvPr/>
        </p:nvCxnSpPr>
        <p:spPr>
          <a:xfrm>
            <a:off x="1036279" y="1473279"/>
            <a:ext cx="1014349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83A9654-B114-8340-A148-A1EF2A266D6A}"/>
              </a:ext>
            </a:extLst>
          </p:cNvPr>
          <p:cNvCxnSpPr/>
          <p:nvPr/>
        </p:nvCxnSpPr>
        <p:spPr>
          <a:xfrm>
            <a:off x="1033039" y="1022570"/>
            <a:ext cx="1014349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F37DA7C5-F2CA-464A-8F69-3DB921A08EF9}"/>
              </a:ext>
            </a:extLst>
          </p:cNvPr>
          <p:cNvPicPr>
            <a:picLocks noChangeAspect="1"/>
          </p:cNvPicPr>
          <p:nvPr/>
        </p:nvPicPr>
        <p:blipFill>
          <a:blip r:embed="rId3"/>
          <a:stretch>
            <a:fillRect/>
          </a:stretch>
        </p:blipFill>
        <p:spPr>
          <a:xfrm>
            <a:off x="1181328" y="1698439"/>
            <a:ext cx="10023894" cy="4394962"/>
          </a:xfrm>
          <a:prstGeom prst="rect">
            <a:avLst/>
          </a:prstGeom>
        </p:spPr>
      </p:pic>
    </p:spTree>
    <p:extLst>
      <p:ext uri="{BB962C8B-B14F-4D97-AF65-F5344CB8AC3E}">
        <p14:creationId xmlns:p14="http://schemas.microsoft.com/office/powerpoint/2010/main" val="1609420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88B0D5-D204-7E40-9F8A-0D97B4841C8D}"/>
              </a:ext>
            </a:extLst>
          </p:cNvPr>
          <p:cNvSpPr/>
          <p:nvPr/>
        </p:nvSpPr>
        <p:spPr>
          <a:xfrm>
            <a:off x="0" y="-14906"/>
            <a:ext cx="12192000" cy="905377"/>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a:t>
            </a:r>
            <a:r>
              <a:rPr lang="en-US" sz="2700" dirty="0"/>
              <a:t>Related work</a:t>
            </a:r>
          </a:p>
        </p:txBody>
      </p:sp>
      <p:sp>
        <p:nvSpPr>
          <p:cNvPr id="8" name="Content Placeholder 2">
            <a:extLst>
              <a:ext uri="{FF2B5EF4-FFF2-40B4-BE49-F238E27FC236}">
                <a16:creationId xmlns:a16="http://schemas.microsoft.com/office/drawing/2014/main" id="{A0471F01-9926-4841-8673-0A46A23CF8A8}"/>
              </a:ext>
            </a:extLst>
          </p:cNvPr>
          <p:cNvSpPr>
            <a:spLocks noGrp="1"/>
          </p:cNvSpPr>
          <p:nvPr>
            <p:ph idx="1"/>
          </p:nvPr>
        </p:nvSpPr>
        <p:spPr>
          <a:xfrm>
            <a:off x="1440649" y="918418"/>
            <a:ext cx="9779679" cy="513692"/>
          </a:xfrm>
        </p:spPr>
        <p:txBody>
          <a:bodyPr>
            <a:noAutofit/>
          </a:bodyPr>
          <a:lstStyle/>
          <a:p>
            <a:pPr marL="0" indent="0">
              <a:lnSpc>
                <a:spcPct val="150000"/>
              </a:lnSpc>
              <a:buNone/>
            </a:pPr>
            <a:r>
              <a:rPr lang="en-US" sz="2500" dirty="0">
                <a:solidFill>
                  <a:schemeClr val="tx1">
                    <a:lumMod val="65000"/>
                    <a:lumOff val="35000"/>
                  </a:schemeClr>
                </a:solidFill>
                <a:latin typeface="Arial" panose="020B0604020202020204" pitchFamily="34" charset="0"/>
                <a:cs typeface="Arial" panose="020B0604020202020204" pitchFamily="34" charset="0"/>
              </a:rPr>
              <a:t>Hierarchical word/char-level Encoder ( </a:t>
            </a:r>
            <a:r>
              <a:rPr lang="en-US" sz="2500" dirty="0" err="1">
                <a:solidFill>
                  <a:schemeClr val="tx1">
                    <a:lumMod val="65000"/>
                    <a:lumOff val="35000"/>
                  </a:schemeClr>
                </a:solidFill>
                <a:latin typeface="Arial" panose="020B0604020202020204" pitchFamily="34" charset="0"/>
                <a:cs typeface="Arial" panose="020B0604020202020204" pitchFamily="34" charset="0"/>
              </a:rPr>
              <a:t>Lukovinikov</a:t>
            </a:r>
            <a:r>
              <a:rPr lang="en-US" sz="2500" dirty="0">
                <a:solidFill>
                  <a:schemeClr val="tx1">
                    <a:lumMod val="65000"/>
                    <a:lumOff val="35000"/>
                  </a:schemeClr>
                </a:solidFill>
                <a:latin typeface="Arial" panose="020B0604020202020204" pitchFamily="34" charset="0"/>
                <a:cs typeface="Arial" panose="020B0604020202020204" pitchFamily="34" charset="0"/>
              </a:rPr>
              <a:t> et al., 2017)</a:t>
            </a:r>
          </a:p>
          <a:p>
            <a:pPr marL="0" indent="0">
              <a:lnSpc>
                <a:spcPct val="150000"/>
              </a:lnSpc>
              <a:buNone/>
            </a:pPr>
            <a:endParaRPr lang="en-US" sz="2500" dirty="0">
              <a:solidFill>
                <a:schemeClr val="tx1">
                  <a:lumMod val="65000"/>
                  <a:lumOff val="35000"/>
                </a:schemeClr>
              </a:solidFill>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84817B30-5FAA-5F41-9FDA-B6F5CDA52E9A}"/>
              </a:ext>
            </a:extLst>
          </p:cNvPr>
          <p:cNvGrpSpPr/>
          <p:nvPr/>
        </p:nvGrpSpPr>
        <p:grpSpPr>
          <a:xfrm>
            <a:off x="9333" y="772929"/>
            <a:ext cx="12195303" cy="6113374"/>
            <a:chOff x="5644" y="772929"/>
            <a:chExt cx="12195303" cy="6113374"/>
          </a:xfrm>
        </p:grpSpPr>
        <p:sp>
          <p:nvSpPr>
            <p:cNvPr id="11" name="Rectangle 10">
              <a:extLst>
                <a:ext uri="{FF2B5EF4-FFF2-40B4-BE49-F238E27FC236}">
                  <a16:creationId xmlns:a16="http://schemas.microsoft.com/office/drawing/2014/main" id="{79D77838-3166-2043-95F5-BD76B60FEFFC}"/>
                </a:ext>
              </a:extLst>
            </p:cNvPr>
            <p:cNvSpPr/>
            <p:nvPr/>
          </p:nvSpPr>
          <p:spPr>
            <a:xfrm>
              <a:off x="5644" y="6492936"/>
              <a:ext cx="7762405" cy="39336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A Scheme For Factoid Question Answering over Knowledge Base</a:t>
              </a:r>
            </a:p>
          </p:txBody>
        </p:sp>
        <p:sp>
          <p:nvSpPr>
            <p:cNvPr id="12" name="Rectangle 11">
              <a:extLst>
                <a:ext uri="{FF2B5EF4-FFF2-40B4-BE49-F238E27FC236}">
                  <a16:creationId xmlns:a16="http://schemas.microsoft.com/office/drawing/2014/main" id="{2E5BB7DE-E591-514B-B6A3-6107C1B14BA8}"/>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March 6, 2019            </a:t>
              </a:r>
            </a:p>
          </p:txBody>
        </p:sp>
        <p:sp>
          <p:nvSpPr>
            <p:cNvPr id="13" name="Rectangle 12">
              <a:extLst>
                <a:ext uri="{FF2B5EF4-FFF2-40B4-BE49-F238E27FC236}">
                  <a16:creationId xmlns:a16="http://schemas.microsoft.com/office/drawing/2014/main" id="{7CE72911-B077-424E-B780-23EB5B646895}"/>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cxnSp>
        <p:nvCxnSpPr>
          <p:cNvPr id="43" name="Straight Connector 42">
            <a:extLst>
              <a:ext uri="{FF2B5EF4-FFF2-40B4-BE49-F238E27FC236}">
                <a16:creationId xmlns:a16="http://schemas.microsoft.com/office/drawing/2014/main" id="{805B33F9-4F87-0842-9CC6-5AFCBD3EDBE1}"/>
              </a:ext>
            </a:extLst>
          </p:cNvPr>
          <p:cNvCxnSpPr/>
          <p:nvPr/>
        </p:nvCxnSpPr>
        <p:spPr>
          <a:xfrm>
            <a:off x="1036279" y="1473279"/>
            <a:ext cx="1014349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83A9654-B114-8340-A148-A1EF2A266D6A}"/>
              </a:ext>
            </a:extLst>
          </p:cNvPr>
          <p:cNvCxnSpPr/>
          <p:nvPr/>
        </p:nvCxnSpPr>
        <p:spPr>
          <a:xfrm>
            <a:off x="1033039" y="1022570"/>
            <a:ext cx="1014349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D2EE0240-A5D5-B64C-86B9-2B19FFCA4A4D}"/>
              </a:ext>
            </a:extLst>
          </p:cNvPr>
          <p:cNvPicPr>
            <a:picLocks noChangeAspect="1"/>
          </p:cNvPicPr>
          <p:nvPr/>
        </p:nvPicPr>
        <p:blipFill>
          <a:blip r:embed="rId3"/>
          <a:stretch>
            <a:fillRect/>
          </a:stretch>
        </p:blipFill>
        <p:spPr>
          <a:xfrm>
            <a:off x="1695599" y="2808341"/>
            <a:ext cx="2905880" cy="2532888"/>
          </a:xfrm>
          <a:prstGeom prst="rect">
            <a:avLst/>
          </a:prstGeom>
        </p:spPr>
      </p:pic>
      <p:sp>
        <p:nvSpPr>
          <p:cNvPr id="5" name="TextBox 4">
            <a:extLst>
              <a:ext uri="{FF2B5EF4-FFF2-40B4-BE49-F238E27FC236}">
                <a16:creationId xmlns:a16="http://schemas.microsoft.com/office/drawing/2014/main" id="{A02FF724-CF3F-2448-AE25-44C95333EE00}"/>
              </a:ext>
            </a:extLst>
          </p:cNvPr>
          <p:cNvSpPr txBox="1"/>
          <p:nvPr/>
        </p:nvSpPr>
        <p:spPr>
          <a:xfrm>
            <a:off x="236505" y="5454638"/>
            <a:ext cx="2460738" cy="307777"/>
          </a:xfrm>
          <a:prstGeom prst="rect">
            <a:avLst/>
          </a:prstGeom>
          <a:noFill/>
        </p:spPr>
        <p:txBody>
          <a:bodyPr wrap="none" rtlCol="0">
            <a:spAutoFit/>
          </a:bodyPr>
          <a:lstStyle/>
          <a:p>
            <a:r>
              <a:rPr lang="en-US" sz="1400" dirty="0">
                <a:latin typeface="Bell MT" panose="02020503060305020303" pitchFamily="18" charset="77"/>
              </a:rPr>
              <a:t>What cyclone affected Hainan?</a:t>
            </a:r>
          </a:p>
        </p:txBody>
      </p:sp>
      <p:sp>
        <p:nvSpPr>
          <p:cNvPr id="15" name="TextBox 14">
            <a:extLst>
              <a:ext uri="{FF2B5EF4-FFF2-40B4-BE49-F238E27FC236}">
                <a16:creationId xmlns:a16="http://schemas.microsoft.com/office/drawing/2014/main" id="{6AC5F761-B5BC-E248-B733-6F815EAEA9C5}"/>
              </a:ext>
            </a:extLst>
          </p:cNvPr>
          <p:cNvSpPr txBox="1"/>
          <p:nvPr/>
        </p:nvSpPr>
        <p:spPr>
          <a:xfrm>
            <a:off x="7226244" y="6035563"/>
            <a:ext cx="2009461" cy="369332"/>
          </a:xfrm>
          <a:prstGeom prst="rect">
            <a:avLst/>
          </a:prstGeom>
          <a:noFill/>
        </p:spPr>
        <p:txBody>
          <a:bodyPr wrap="none" rtlCol="0">
            <a:spAutoFit/>
          </a:bodyPr>
          <a:lstStyle/>
          <a:p>
            <a:r>
              <a:rPr lang="en-US" b="1" dirty="0" err="1"/>
              <a:t>KB_Facts</a:t>
            </a:r>
            <a:r>
              <a:rPr lang="en-US" b="1" dirty="0"/>
              <a:t> Encoding </a:t>
            </a:r>
          </a:p>
        </p:txBody>
      </p:sp>
      <p:sp>
        <p:nvSpPr>
          <p:cNvPr id="16" name="TextBox 15">
            <a:extLst>
              <a:ext uri="{FF2B5EF4-FFF2-40B4-BE49-F238E27FC236}">
                <a16:creationId xmlns:a16="http://schemas.microsoft.com/office/drawing/2014/main" id="{DC4755A1-CF0C-EA47-8E49-843340BFA708}"/>
              </a:ext>
            </a:extLst>
          </p:cNvPr>
          <p:cNvSpPr txBox="1"/>
          <p:nvPr/>
        </p:nvSpPr>
        <p:spPr>
          <a:xfrm>
            <a:off x="2236134" y="6020257"/>
            <a:ext cx="1973104" cy="369332"/>
          </a:xfrm>
          <a:prstGeom prst="rect">
            <a:avLst/>
          </a:prstGeom>
          <a:noFill/>
        </p:spPr>
        <p:txBody>
          <a:bodyPr wrap="none" rtlCol="0">
            <a:spAutoFit/>
          </a:bodyPr>
          <a:lstStyle/>
          <a:p>
            <a:r>
              <a:rPr lang="en-US" b="1" dirty="0"/>
              <a:t>Question Encoding</a:t>
            </a:r>
          </a:p>
        </p:txBody>
      </p:sp>
      <p:sp>
        <p:nvSpPr>
          <p:cNvPr id="9" name="Rectangle 8">
            <a:extLst>
              <a:ext uri="{FF2B5EF4-FFF2-40B4-BE49-F238E27FC236}">
                <a16:creationId xmlns:a16="http://schemas.microsoft.com/office/drawing/2014/main" id="{FABC9D4F-1373-2041-9360-D8A5A4631077}"/>
              </a:ext>
            </a:extLst>
          </p:cNvPr>
          <p:cNvSpPr/>
          <p:nvPr/>
        </p:nvSpPr>
        <p:spPr>
          <a:xfrm>
            <a:off x="8951685" y="5229996"/>
            <a:ext cx="2808205" cy="307777"/>
          </a:xfrm>
          <a:prstGeom prst="rect">
            <a:avLst/>
          </a:prstGeom>
        </p:spPr>
        <p:txBody>
          <a:bodyPr wrap="none">
            <a:spAutoFit/>
          </a:bodyPr>
          <a:lstStyle/>
          <a:p>
            <a:r>
              <a:rPr lang="en-US" sz="1400" dirty="0">
                <a:latin typeface="Bell MT" panose="02020503060305020303" pitchFamily="18" charset="77"/>
              </a:rPr>
              <a:t>meteorology/</a:t>
            </a:r>
            <a:r>
              <a:rPr lang="en-US" sz="1400" dirty="0" err="1">
                <a:latin typeface="Bell MT" panose="02020503060305020303" pitchFamily="18" charset="77"/>
              </a:rPr>
              <a:t>affected_area</a:t>
            </a:r>
            <a:r>
              <a:rPr lang="en-US" sz="1400" dirty="0">
                <a:latin typeface="Bell MT" panose="02020503060305020303" pitchFamily="18" charset="77"/>
              </a:rPr>
              <a:t>/cyclone</a:t>
            </a:r>
          </a:p>
        </p:txBody>
      </p:sp>
      <p:grpSp>
        <p:nvGrpSpPr>
          <p:cNvPr id="19" name="Group 18">
            <a:extLst>
              <a:ext uri="{FF2B5EF4-FFF2-40B4-BE49-F238E27FC236}">
                <a16:creationId xmlns:a16="http://schemas.microsoft.com/office/drawing/2014/main" id="{2AAD9C9A-E3DA-664A-B638-098E1AE05564}"/>
              </a:ext>
            </a:extLst>
          </p:cNvPr>
          <p:cNvGrpSpPr/>
          <p:nvPr/>
        </p:nvGrpSpPr>
        <p:grpSpPr>
          <a:xfrm>
            <a:off x="8843881" y="3020685"/>
            <a:ext cx="3466332" cy="2028931"/>
            <a:chOff x="3949047" y="1674075"/>
            <a:chExt cx="2864737" cy="1524366"/>
          </a:xfrm>
        </p:grpSpPr>
        <p:sp>
          <p:nvSpPr>
            <p:cNvPr id="20" name="Rectangle 19">
              <a:extLst>
                <a:ext uri="{FF2B5EF4-FFF2-40B4-BE49-F238E27FC236}">
                  <a16:creationId xmlns:a16="http://schemas.microsoft.com/office/drawing/2014/main" id="{4C27D086-490B-BE4B-A2D6-9C9C56AAF643}"/>
                </a:ext>
              </a:extLst>
            </p:cNvPr>
            <p:cNvSpPr/>
            <p:nvPr/>
          </p:nvSpPr>
          <p:spPr>
            <a:xfrm>
              <a:off x="3995205" y="2091931"/>
              <a:ext cx="475497" cy="16210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GRU</a:t>
              </a:r>
            </a:p>
          </p:txBody>
        </p:sp>
        <p:sp>
          <p:nvSpPr>
            <p:cNvPr id="21" name="Rectangle 20">
              <a:extLst>
                <a:ext uri="{FF2B5EF4-FFF2-40B4-BE49-F238E27FC236}">
                  <a16:creationId xmlns:a16="http://schemas.microsoft.com/office/drawing/2014/main" id="{EA831627-C631-2F47-B319-A096DD9CE584}"/>
                </a:ext>
              </a:extLst>
            </p:cNvPr>
            <p:cNvSpPr/>
            <p:nvPr/>
          </p:nvSpPr>
          <p:spPr>
            <a:xfrm>
              <a:off x="3993495" y="2398441"/>
              <a:ext cx="475497" cy="16210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GRU</a:t>
              </a:r>
            </a:p>
          </p:txBody>
        </p:sp>
        <p:sp>
          <p:nvSpPr>
            <p:cNvPr id="22" name="Rectangle 21">
              <a:extLst>
                <a:ext uri="{FF2B5EF4-FFF2-40B4-BE49-F238E27FC236}">
                  <a16:creationId xmlns:a16="http://schemas.microsoft.com/office/drawing/2014/main" id="{E9525770-4DC4-B443-A61A-48157F695750}"/>
                </a:ext>
              </a:extLst>
            </p:cNvPr>
            <p:cNvSpPr/>
            <p:nvPr/>
          </p:nvSpPr>
          <p:spPr>
            <a:xfrm>
              <a:off x="3991785" y="2715225"/>
              <a:ext cx="475497" cy="16210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GRU</a:t>
              </a:r>
            </a:p>
          </p:txBody>
        </p:sp>
        <p:sp>
          <p:nvSpPr>
            <p:cNvPr id="23" name="Rectangle 22">
              <a:extLst>
                <a:ext uri="{FF2B5EF4-FFF2-40B4-BE49-F238E27FC236}">
                  <a16:creationId xmlns:a16="http://schemas.microsoft.com/office/drawing/2014/main" id="{AD0A60EC-06B1-0F4D-A9AF-C3F913490E4D}"/>
                </a:ext>
              </a:extLst>
            </p:cNvPr>
            <p:cNvSpPr/>
            <p:nvPr/>
          </p:nvSpPr>
          <p:spPr>
            <a:xfrm>
              <a:off x="4000349" y="3021735"/>
              <a:ext cx="475497" cy="16210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GRU</a:t>
              </a:r>
            </a:p>
          </p:txBody>
        </p:sp>
        <p:sp>
          <p:nvSpPr>
            <p:cNvPr id="24" name="Rectangle 23">
              <a:extLst>
                <a:ext uri="{FF2B5EF4-FFF2-40B4-BE49-F238E27FC236}">
                  <a16:creationId xmlns:a16="http://schemas.microsoft.com/office/drawing/2014/main" id="{08A5778A-C2EF-F64D-9D6A-F17464EDFBAC}"/>
                </a:ext>
              </a:extLst>
            </p:cNvPr>
            <p:cNvSpPr/>
            <p:nvPr/>
          </p:nvSpPr>
          <p:spPr>
            <a:xfrm>
              <a:off x="5343895" y="2088271"/>
              <a:ext cx="432270" cy="162103"/>
            </a:xfrm>
            <a:prstGeom prst="rect">
              <a:avLst/>
            </a:prstGeom>
            <a:solidFill>
              <a:srgbClr val="E7B0A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Glove</a:t>
              </a:r>
            </a:p>
          </p:txBody>
        </p:sp>
        <p:sp>
          <p:nvSpPr>
            <p:cNvPr id="25" name="Rectangle 24">
              <a:extLst>
                <a:ext uri="{FF2B5EF4-FFF2-40B4-BE49-F238E27FC236}">
                  <a16:creationId xmlns:a16="http://schemas.microsoft.com/office/drawing/2014/main" id="{36829232-5073-B34A-8EFE-50B9AF70B43B}"/>
                </a:ext>
              </a:extLst>
            </p:cNvPr>
            <p:cNvSpPr/>
            <p:nvPr/>
          </p:nvSpPr>
          <p:spPr>
            <a:xfrm>
              <a:off x="5342185" y="2394781"/>
              <a:ext cx="432270" cy="162103"/>
            </a:xfrm>
            <a:prstGeom prst="rect">
              <a:avLst/>
            </a:prstGeom>
            <a:solidFill>
              <a:srgbClr val="E7B0A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Glove</a:t>
              </a:r>
            </a:p>
          </p:txBody>
        </p:sp>
        <p:sp>
          <p:nvSpPr>
            <p:cNvPr id="26" name="Rectangle 25">
              <a:extLst>
                <a:ext uri="{FF2B5EF4-FFF2-40B4-BE49-F238E27FC236}">
                  <a16:creationId xmlns:a16="http://schemas.microsoft.com/office/drawing/2014/main" id="{9CC21980-44E7-CE44-A983-CA36C4A38283}"/>
                </a:ext>
              </a:extLst>
            </p:cNvPr>
            <p:cNvSpPr/>
            <p:nvPr/>
          </p:nvSpPr>
          <p:spPr>
            <a:xfrm>
              <a:off x="5340475" y="2711565"/>
              <a:ext cx="432270" cy="162103"/>
            </a:xfrm>
            <a:prstGeom prst="rect">
              <a:avLst/>
            </a:prstGeom>
            <a:solidFill>
              <a:srgbClr val="E7B0A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Glove</a:t>
              </a:r>
            </a:p>
          </p:txBody>
        </p:sp>
        <p:sp>
          <p:nvSpPr>
            <p:cNvPr id="27" name="Rectangle 26">
              <a:extLst>
                <a:ext uri="{FF2B5EF4-FFF2-40B4-BE49-F238E27FC236}">
                  <a16:creationId xmlns:a16="http://schemas.microsoft.com/office/drawing/2014/main" id="{5DF95EFB-FC47-1340-90AC-EC7140255BD5}"/>
                </a:ext>
              </a:extLst>
            </p:cNvPr>
            <p:cNvSpPr/>
            <p:nvPr/>
          </p:nvSpPr>
          <p:spPr>
            <a:xfrm>
              <a:off x="5338765" y="3018075"/>
              <a:ext cx="432270" cy="162103"/>
            </a:xfrm>
            <a:prstGeom prst="rect">
              <a:avLst/>
            </a:prstGeom>
            <a:solidFill>
              <a:srgbClr val="E7B0A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Glove</a:t>
              </a:r>
            </a:p>
          </p:txBody>
        </p:sp>
        <p:grpSp>
          <p:nvGrpSpPr>
            <p:cNvPr id="28" name="Group 27">
              <a:extLst>
                <a:ext uri="{FF2B5EF4-FFF2-40B4-BE49-F238E27FC236}">
                  <a16:creationId xmlns:a16="http://schemas.microsoft.com/office/drawing/2014/main" id="{BF8A57D9-CEC4-4246-9CDA-583895C82031}"/>
                </a:ext>
              </a:extLst>
            </p:cNvPr>
            <p:cNvGrpSpPr/>
            <p:nvPr/>
          </p:nvGrpSpPr>
          <p:grpSpPr>
            <a:xfrm>
              <a:off x="4715838" y="2075149"/>
              <a:ext cx="441789" cy="193488"/>
              <a:chOff x="4654194" y="2095697"/>
              <a:chExt cx="441789" cy="193488"/>
            </a:xfrm>
          </p:grpSpPr>
          <p:sp>
            <p:nvSpPr>
              <p:cNvPr id="67" name="Rounded Rectangle 66">
                <a:extLst>
                  <a:ext uri="{FF2B5EF4-FFF2-40B4-BE49-F238E27FC236}">
                    <a16:creationId xmlns:a16="http://schemas.microsoft.com/office/drawing/2014/main" id="{32B28AEE-516E-D048-8A07-1F98FEDA0A6E}"/>
                  </a:ext>
                </a:extLst>
              </p:cNvPr>
              <p:cNvSpPr/>
              <p:nvPr/>
            </p:nvSpPr>
            <p:spPr>
              <a:xfrm>
                <a:off x="4654194" y="2095697"/>
                <a:ext cx="441789" cy="1934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197FD0D9-1AB7-314B-ABF0-ECBCF8BDFB3C}"/>
                  </a:ext>
                </a:extLst>
              </p:cNvPr>
              <p:cNvSpPr/>
              <p:nvPr/>
            </p:nvSpPr>
            <p:spPr>
              <a:xfrm>
                <a:off x="4685029" y="2126519"/>
                <a:ext cx="128419" cy="1335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10E2AA96-F188-E448-AD2B-F78947DC23E0}"/>
                  </a:ext>
                </a:extLst>
              </p:cNvPr>
              <p:cNvSpPr/>
              <p:nvPr/>
            </p:nvSpPr>
            <p:spPr>
              <a:xfrm>
                <a:off x="4909347" y="2124809"/>
                <a:ext cx="128419" cy="1335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7BF96218-8BD3-DE46-A1D4-5BC460E61F7E}"/>
                </a:ext>
              </a:extLst>
            </p:cNvPr>
            <p:cNvGrpSpPr/>
            <p:nvPr/>
          </p:nvGrpSpPr>
          <p:grpSpPr>
            <a:xfrm>
              <a:off x="4714128" y="2391933"/>
              <a:ext cx="441789" cy="193488"/>
              <a:chOff x="4652484" y="2412481"/>
              <a:chExt cx="441789" cy="193488"/>
            </a:xfrm>
          </p:grpSpPr>
          <p:sp>
            <p:nvSpPr>
              <p:cNvPr id="64" name="Rounded Rectangle 63">
                <a:extLst>
                  <a:ext uri="{FF2B5EF4-FFF2-40B4-BE49-F238E27FC236}">
                    <a16:creationId xmlns:a16="http://schemas.microsoft.com/office/drawing/2014/main" id="{5C38D167-3D6A-0E4A-8739-06A151B837A7}"/>
                  </a:ext>
                </a:extLst>
              </p:cNvPr>
              <p:cNvSpPr/>
              <p:nvPr/>
            </p:nvSpPr>
            <p:spPr>
              <a:xfrm>
                <a:off x="4652484" y="2412481"/>
                <a:ext cx="441789" cy="1934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080078B3-A3B7-F244-931E-491DAAB3E249}"/>
                  </a:ext>
                </a:extLst>
              </p:cNvPr>
              <p:cNvSpPr/>
              <p:nvPr/>
            </p:nvSpPr>
            <p:spPr>
              <a:xfrm>
                <a:off x="4693593" y="2443303"/>
                <a:ext cx="128419" cy="1335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DC807311-B106-9A47-9C18-9F9CBF237830}"/>
                  </a:ext>
                </a:extLst>
              </p:cNvPr>
              <p:cNvSpPr/>
              <p:nvPr/>
            </p:nvSpPr>
            <p:spPr>
              <a:xfrm>
                <a:off x="4917911" y="2441593"/>
                <a:ext cx="128419" cy="1335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34A73646-AF00-8C4D-BF33-2ABF2EAE3935}"/>
                </a:ext>
              </a:extLst>
            </p:cNvPr>
            <p:cNvGrpSpPr/>
            <p:nvPr/>
          </p:nvGrpSpPr>
          <p:grpSpPr>
            <a:xfrm>
              <a:off x="4712418" y="2698443"/>
              <a:ext cx="441789" cy="193488"/>
              <a:chOff x="4650774" y="2718991"/>
              <a:chExt cx="441789" cy="193488"/>
            </a:xfrm>
          </p:grpSpPr>
          <p:sp>
            <p:nvSpPr>
              <p:cNvPr id="61" name="Rounded Rectangle 60">
                <a:extLst>
                  <a:ext uri="{FF2B5EF4-FFF2-40B4-BE49-F238E27FC236}">
                    <a16:creationId xmlns:a16="http://schemas.microsoft.com/office/drawing/2014/main" id="{63A1AEF2-C27D-504A-B9F8-D13741F87F22}"/>
                  </a:ext>
                </a:extLst>
              </p:cNvPr>
              <p:cNvSpPr/>
              <p:nvPr/>
            </p:nvSpPr>
            <p:spPr>
              <a:xfrm>
                <a:off x="4650774" y="2718991"/>
                <a:ext cx="441789" cy="1934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C5A0C68-7224-3947-A9C0-69494FEF9F1D}"/>
                  </a:ext>
                </a:extLst>
              </p:cNvPr>
              <p:cNvSpPr/>
              <p:nvPr/>
            </p:nvSpPr>
            <p:spPr>
              <a:xfrm>
                <a:off x="4702157" y="2749813"/>
                <a:ext cx="128419" cy="1335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CC2BF7E5-C4F3-E24B-A6A1-FC5B7F7CECCB}"/>
                  </a:ext>
                </a:extLst>
              </p:cNvPr>
              <p:cNvSpPr/>
              <p:nvPr/>
            </p:nvSpPr>
            <p:spPr>
              <a:xfrm>
                <a:off x="4926475" y="2748103"/>
                <a:ext cx="128419" cy="1335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5AB0B877-133C-B34D-A9EB-9C6B965E11F5}"/>
                </a:ext>
              </a:extLst>
            </p:cNvPr>
            <p:cNvGrpSpPr/>
            <p:nvPr/>
          </p:nvGrpSpPr>
          <p:grpSpPr>
            <a:xfrm>
              <a:off x="4710708" y="3004953"/>
              <a:ext cx="441789" cy="193488"/>
              <a:chOff x="4649064" y="3025501"/>
              <a:chExt cx="441789" cy="193488"/>
            </a:xfrm>
          </p:grpSpPr>
          <p:sp>
            <p:nvSpPr>
              <p:cNvPr id="58" name="Rounded Rectangle 57">
                <a:extLst>
                  <a:ext uri="{FF2B5EF4-FFF2-40B4-BE49-F238E27FC236}">
                    <a16:creationId xmlns:a16="http://schemas.microsoft.com/office/drawing/2014/main" id="{BDFF0BCD-BAC1-174F-B9D3-F4C85CFB1620}"/>
                  </a:ext>
                </a:extLst>
              </p:cNvPr>
              <p:cNvSpPr/>
              <p:nvPr/>
            </p:nvSpPr>
            <p:spPr>
              <a:xfrm>
                <a:off x="4649064" y="3025501"/>
                <a:ext cx="441789" cy="1934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BB4E5845-BCF1-2A47-9625-3EB1274A4349}"/>
                  </a:ext>
                </a:extLst>
              </p:cNvPr>
              <p:cNvSpPr/>
              <p:nvPr/>
            </p:nvSpPr>
            <p:spPr>
              <a:xfrm>
                <a:off x="4700447" y="3056323"/>
                <a:ext cx="128419" cy="1335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26D87C92-F144-F741-9F06-A39B09BDA11D}"/>
                  </a:ext>
                </a:extLst>
              </p:cNvPr>
              <p:cNvSpPr/>
              <p:nvPr/>
            </p:nvSpPr>
            <p:spPr>
              <a:xfrm>
                <a:off x="4924765" y="3054613"/>
                <a:ext cx="128419" cy="1335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2" name="Straight Arrow Connector 31">
              <a:extLst>
                <a:ext uri="{FF2B5EF4-FFF2-40B4-BE49-F238E27FC236}">
                  <a16:creationId xmlns:a16="http://schemas.microsoft.com/office/drawing/2014/main" id="{D5DBEC30-3E1F-1249-8D74-B36123C76A82}"/>
                </a:ext>
              </a:extLst>
            </p:cNvPr>
            <p:cNvCxnSpPr>
              <a:cxnSpLocks/>
            </p:cNvCxnSpPr>
            <p:nvPr/>
          </p:nvCxnSpPr>
          <p:spPr>
            <a:xfrm flipH="1" flipV="1">
              <a:off x="5152752" y="2169322"/>
              <a:ext cx="17457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A903D71-2D61-3B46-989D-A783204F8A27}"/>
                </a:ext>
              </a:extLst>
            </p:cNvPr>
            <p:cNvCxnSpPr>
              <a:cxnSpLocks/>
            </p:cNvCxnSpPr>
            <p:nvPr/>
          </p:nvCxnSpPr>
          <p:spPr>
            <a:xfrm flipH="1" flipV="1">
              <a:off x="5171590" y="2475832"/>
              <a:ext cx="17457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1D3FDB0-58EE-4E4D-B0C9-FA9C0528F92F}"/>
                </a:ext>
              </a:extLst>
            </p:cNvPr>
            <p:cNvCxnSpPr>
              <a:cxnSpLocks/>
            </p:cNvCxnSpPr>
            <p:nvPr/>
          </p:nvCxnSpPr>
          <p:spPr>
            <a:xfrm flipH="1" flipV="1">
              <a:off x="5169880" y="2792616"/>
              <a:ext cx="17457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03B90A7-C458-D74E-ADA1-DAC7CF8CB737}"/>
                </a:ext>
              </a:extLst>
            </p:cNvPr>
            <p:cNvCxnSpPr>
              <a:cxnSpLocks/>
            </p:cNvCxnSpPr>
            <p:nvPr/>
          </p:nvCxnSpPr>
          <p:spPr>
            <a:xfrm flipH="1" flipV="1">
              <a:off x="5168170" y="3099126"/>
              <a:ext cx="17457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E1A08A8-23F7-8F46-985F-E112326C454C}"/>
                </a:ext>
              </a:extLst>
            </p:cNvPr>
            <p:cNvCxnSpPr>
              <a:cxnSpLocks/>
            </p:cNvCxnSpPr>
            <p:nvPr/>
          </p:nvCxnSpPr>
          <p:spPr>
            <a:xfrm flipH="1" flipV="1">
              <a:off x="4474889" y="2167612"/>
              <a:ext cx="232353"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86EE6D1-1C86-2946-88D9-FED3754F16C3}"/>
                </a:ext>
              </a:extLst>
            </p:cNvPr>
            <p:cNvCxnSpPr>
              <a:cxnSpLocks/>
            </p:cNvCxnSpPr>
            <p:nvPr/>
          </p:nvCxnSpPr>
          <p:spPr>
            <a:xfrm flipH="1" flipV="1">
              <a:off x="4483453" y="2474122"/>
              <a:ext cx="232353"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71A20C4-7DCB-FA40-8B68-C56BA87B0A6D}"/>
                </a:ext>
              </a:extLst>
            </p:cNvPr>
            <p:cNvCxnSpPr>
              <a:cxnSpLocks/>
            </p:cNvCxnSpPr>
            <p:nvPr/>
          </p:nvCxnSpPr>
          <p:spPr>
            <a:xfrm flipH="1" flipV="1">
              <a:off x="4481743" y="2790906"/>
              <a:ext cx="232353"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062E0E8-A584-E943-84AA-9FBB8A62D864}"/>
                </a:ext>
              </a:extLst>
            </p:cNvPr>
            <p:cNvCxnSpPr>
              <a:cxnSpLocks/>
            </p:cNvCxnSpPr>
            <p:nvPr/>
          </p:nvCxnSpPr>
          <p:spPr>
            <a:xfrm flipH="1" flipV="1">
              <a:off x="4490307" y="3097416"/>
              <a:ext cx="232353"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6550A28-3B1E-4846-A143-C8ACAC0F1952}"/>
                </a:ext>
              </a:extLst>
            </p:cNvPr>
            <p:cNvCxnSpPr>
              <a:cxnSpLocks/>
            </p:cNvCxnSpPr>
            <p:nvPr/>
          </p:nvCxnSpPr>
          <p:spPr>
            <a:xfrm flipH="1" flipV="1">
              <a:off x="5771479" y="2167611"/>
              <a:ext cx="11923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858CDDA-EA87-4045-9A37-07A3E6462463}"/>
                </a:ext>
              </a:extLst>
            </p:cNvPr>
            <p:cNvCxnSpPr>
              <a:cxnSpLocks/>
            </p:cNvCxnSpPr>
            <p:nvPr/>
          </p:nvCxnSpPr>
          <p:spPr>
            <a:xfrm flipH="1" flipV="1">
              <a:off x="5790317" y="2474121"/>
              <a:ext cx="11923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1B65CD2-28DF-1D4E-A73B-05CABA1BEF88}"/>
                </a:ext>
              </a:extLst>
            </p:cNvPr>
            <p:cNvCxnSpPr>
              <a:cxnSpLocks/>
            </p:cNvCxnSpPr>
            <p:nvPr/>
          </p:nvCxnSpPr>
          <p:spPr>
            <a:xfrm flipH="1" flipV="1">
              <a:off x="5788607" y="2790905"/>
              <a:ext cx="11923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E310530-02B9-9E4D-A6A4-8D7A916DF037}"/>
                </a:ext>
              </a:extLst>
            </p:cNvPr>
            <p:cNvCxnSpPr>
              <a:cxnSpLocks/>
            </p:cNvCxnSpPr>
            <p:nvPr/>
          </p:nvCxnSpPr>
          <p:spPr>
            <a:xfrm flipH="1" flipV="1">
              <a:off x="5786897" y="3097415"/>
              <a:ext cx="11923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7CE5A07-8220-4544-AFD7-7E4E7ACB29C4}"/>
                </a:ext>
              </a:extLst>
            </p:cNvPr>
            <p:cNvCxnSpPr>
              <a:cxnSpLocks/>
            </p:cNvCxnSpPr>
            <p:nvPr/>
          </p:nvCxnSpPr>
          <p:spPr>
            <a:xfrm flipV="1">
              <a:off x="4238097" y="2869342"/>
              <a:ext cx="1" cy="16266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32CA6E3-3A58-C547-99C4-52C886F41AD9}"/>
                </a:ext>
              </a:extLst>
            </p:cNvPr>
            <p:cNvCxnSpPr>
              <a:cxnSpLocks/>
            </p:cNvCxnSpPr>
            <p:nvPr/>
          </p:nvCxnSpPr>
          <p:spPr>
            <a:xfrm flipV="1">
              <a:off x="4246661" y="2240918"/>
              <a:ext cx="1" cy="16266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E12E6C6-9383-0649-A70D-74F0FBA0A6DB}"/>
                </a:ext>
              </a:extLst>
            </p:cNvPr>
            <p:cNvCxnSpPr>
              <a:cxnSpLocks/>
            </p:cNvCxnSpPr>
            <p:nvPr/>
          </p:nvCxnSpPr>
          <p:spPr>
            <a:xfrm flipV="1">
              <a:off x="4234677" y="2547428"/>
              <a:ext cx="1" cy="16266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FEDE81D-78B8-B749-915B-A15A2B1F17DD}"/>
                </a:ext>
              </a:extLst>
            </p:cNvPr>
            <p:cNvCxnSpPr>
              <a:cxnSpLocks/>
            </p:cNvCxnSpPr>
            <p:nvPr/>
          </p:nvCxnSpPr>
          <p:spPr>
            <a:xfrm flipV="1">
              <a:off x="4224403" y="1883518"/>
              <a:ext cx="1" cy="21651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id="{31313280-2DAB-F647-A5D3-A4B903FDD7FC}"/>
                </a:ext>
              </a:extLst>
            </p:cNvPr>
            <p:cNvSpPr/>
            <p:nvPr/>
          </p:nvSpPr>
          <p:spPr>
            <a:xfrm>
              <a:off x="3949047" y="1674075"/>
              <a:ext cx="534564" cy="193488"/>
            </a:xfrm>
            <a:prstGeom prst="round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0081B3C-570F-A645-88EC-00B1725767D1}"/>
                </a:ext>
              </a:extLst>
            </p:cNvPr>
            <p:cNvSpPr/>
            <p:nvPr/>
          </p:nvSpPr>
          <p:spPr>
            <a:xfrm>
              <a:off x="3995448" y="1710968"/>
              <a:ext cx="128419" cy="121422"/>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D3AC62C4-DC68-6843-8EA6-5D2F6AEE030F}"/>
                </a:ext>
              </a:extLst>
            </p:cNvPr>
            <p:cNvSpPr/>
            <p:nvPr/>
          </p:nvSpPr>
          <p:spPr>
            <a:xfrm>
              <a:off x="4312232" y="1703187"/>
              <a:ext cx="128419" cy="133564"/>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9CA0C78-3E17-DF4D-B859-56430DC30F53}"/>
                </a:ext>
              </a:extLst>
            </p:cNvPr>
            <p:cNvSpPr/>
            <p:nvPr/>
          </p:nvSpPr>
          <p:spPr>
            <a:xfrm>
              <a:off x="4144115" y="1703187"/>
              <a:ext cx="128419" cy="133564"/>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7DB4EE11-CE95-8F42-BFAF-5FF1AE89907F}"/>
                </a:ext>
              </a:extLst>
            </p:cNvPr>
            <p:cNvSpPr txBox="1"/>
            <p:nvPr/>
          </p:nvSpPr>
          <p:spPr>
            <a:xfrm>
              <a:off x="5869295" y="2056035"/>
              <a:ext cx="944489" cy="246221"/>
            </a:xfrm>
            <a:prstGeom prst="rect">
              <a:avLst/>
            </a:prstGeom>
            <a:noFill/>
          </p:spPr>
          <p:txBody>
            <a:bodyPr wrap="none" rtlCol="0">
              <a:spAutoFit/>
            </a:bodyPr>
            <a:lstStyle/>
            <a:p>
              <a:r>
                <a:rPr lang="en-US" sz="1000" dirty="0">
                  <a:latin typeface="Bell MT" panose="02020503060305020303" pitchFamily="18" charset="77"/>
                </a:rPr>
                <a:t>/meteorology </a:t>
              </a:r>
            </a:p>
          </p:txBody>
        </p:sp>
        <p:sp>
          <p:nvSpPr>
            <p:cNvPr id="55" name="TextBox 54">
              <a:extLst>
                <a:ext uri="{FF2B5EF4-FFF2-40B4-BE49-F238E27FC236}">
                  <a16:creationId xmlns:a16="http://schemas.microsoft.com/office/drawing/2014/main" id="{317E075D-4203-0548-9DFD-C2B17845F3B8}"/>
                </a:ext>
              </a:extLst>
            </p:cNvPr>
            <p:cNvSpPr txBox="1"/>
            <p:nvPr/>
          </p:nvSpPr>
          <p:spPr>
            <a:xfrm>
              <a:off x="5894591" y="2339200"/>
              <a:ext cx="683200" cy="246221"/>
            </a:xfrm>
            <a:prstGeom prst="rect">
              <a:avLst/>
            </a:prstGeom>
            <a:noFill/>
          </p:spPr>
          <p:txBody>
            <a:bodyPr wrap="none" rtlCol="0">
              <a:spAutoFit/>
            </a:bodyPr>
            <a:lstStyle/>
            <a:p>
              <a:r>
                <a:rPr lang="en-US" sz="1000" dirty="0">
                  <a:latin typeface="Bell MT" panose="02020503060305020303" pitchFamily="18" charset="77"/>
                </a:rPr>
                <a:t>/affected </a:t>
              </a:r>
            </a:p>
          </p:txBody>
        </p:sp>
        <p:sp>
          <p:nvSpPr>
            <p:cNvPr id="56" name="TextBox 55">
              <a:extLst>
                <a:ext uri="{FF2B5EF4-FFF2-40B4-BE49-F238E27FC236}">
                  <a16:creationId xmlns:a16="http://schemas.microsoft.com/office/drawing/2014/main" id="{5B0F4BC8-0295-3640-A976-F7EB5EB45F96}"/>
                </a:ext>
              </a:extLst>
            </p:cNvPr>
            <p:cNvSpPr txBox="1"/>
            <p:nvPr/>
          </p:nvSpPr>
          <p:spPr>
            <a:xfrm>
              <a:off x="5903155" y="2655984"/>
              <a:ext cx="498855" cy="246221"/>
            </a:xfrm>
            <a:prstGeom prst="rect">
              <a:avLst/>
            </a:prstGeom>
            <a:noFill/>
          </p:spPr>
          <p:txBody>
            <a:bodyPr wrap="none" rtlCol="0">
              <a:spAutoFit/>
            </a:bodyPr>
            <a:lstStyle/>
            <a:p>
              <a:r>
                <a:rPr lang="en-US" sz="1000" dirty="0">
                  <a:latin typeface="Bell MT" panose="02020503060305020303" pitchFamily="18" charset="77"/>
                </a:rPr>
                <a:t>_area </a:t>
              </a:r>
            </a:p>
          </p:txBody>
        </p:sp>
        <p:sp>
          <p:nvSpPr>
            <p:cNvPr id="57" name="TextBox 56">
              <a:extLst>
                <a:ext uri="{FF2B5EF4-FFF2-40B4-BE49-F238E27FC236}">
                  <a16:creationId xmlns:a16="http://schemas.microsoft.com/office/drawing/2014/main" id="{9CC3C65C-9414-4947-B30C-8480E871603A}"/>
                </a:ext>
              </a:extLst>
            </p:cNvPr>
            <p:cNvSpPr txBox="1"/>
            <p:nvPr/>
          </p:nvSpPr>
          <p:spPr>
            <a:xfrm>
              <a:off x="5911719" y="2952220"/>
              <a:ext cx="673582" cy="246221"/>
            </a:xfrm>
            <a:prstGeom prst="rect">
              <a:avLst/>
            </a:prstGeom>
            <a:noFill/>
          </p:spPr>
          <p:txBody>
            <a:bodyPr wrap="none" rtlCol="0">
              <a:spAutoFit/>
            </a:bodyPr>
            <a:lstStyle/>
            <a:p>
              <a:r>
                <a:rPr lang="en-US" sz="1000" dirty="0">
                  <a:latin typeface="Bell MT" panose="02020503060305020303" pitchFamily="18" charset="77"/>
                </a:rPr>
                <a:t>/cyclone </a:t>
              </a:r>
            </a:p>
          </p:txBody>
        </p:sp>
      </p:grpSp>
      <p:pic>
        <p:nvPicPr>
          <p:cNvPr id="14" name="Picture 13">
            <a:extLst>
              <a:ext uri="{FF2B5EF4-FFF2-40B4-BE49-F238E27FC236}">
                <a16:creationId xmlns:a16="http://schemas.microsoft.com/office/drawing/2014/main" id="{068C78E5-4817-6345-B4BA-A1AE2AC81619}"/>
              </a:ext>
            </a:extLst>
          </p:cNvPr>
          <p:cNvPicPr>
            <a:picLocks noChangeAspect="1"/>
          </p:cNvPicPr>
          <p:nvPr/>
        </p:nvPicPr>
        <p:blipFill>
          <a:blip r:embed="rId4"/>
          <a:stretch>
            <a:fillRect/>
          </a:stretch>
        </p:blipFill>
        <p:spPr>
          <a:xfrm>
            <a:off x="4601023" y="3189434"/>
            <a:ext cx="4203972" cy="2070800"/>
          </a:xfrm>
          <a:prstGeom prst="rect">
            <a:avLst/>
          </a:prstGeom>
        </p:spPr>
      </p:pic>
      <p:sp>
        <p:nvSpPr>
          <p:cNvPr id="70" name="Rectangle 69">
            <a:extLst>
              <a:ext uri="{FF2B5EF4-FFF2-40B4-BE49-F238E27FC236}">
                <a16:creationId xmlns:a16="http://schemas.microsoft.com/office/drawing/2014/main" id="{ACC6D7F8-6158-2745-99A2-E828DF332864}"/>
              </a:ext>
            </a:extLst>
          </p:cNvPr>
          <p:cNvSpPr/>
          <p:nvPr/>
        </p:nvSpPr>
        <p:spPr>
          <a:xfrm>
            <a:off x="5133661" y="5240952"/>
            <a:ext cx="3241400" cy="307777"/>
          </a:xfrm>
          <a:prstGeom prst="rect">
            <a:avLst/>
          </a:prstGeom>
        </p:spPr>
        <p:txBody>
          <a:bodyPr wrap="none">
            <a:spAutoFit/>
          </a:bodyPr>
          <a:lstStyle/>
          <a:p>
            <a:r>
              <a:rPr lang="en-US" sz="1400" dirty="0" err="1">
                <a:latin typeface="Bell MT" panose="02020503060305020303" pitchFamily="18" charset="77"/>
              </a:rPr>
              <a:t>hainan</a:t>
            </a:r>
            <a:r>
              <a:rPr lang="en-US" sz="1400" dirty="0">
                <a:latin typeface="Bell MT" panose="02020503060305020303" pitchFamily="18" charset="77"/>
              </a:rPr>
              <a:t>   		</a:t>
            </a:r>
            <a:r>
              <a:rPr lang="en-US" sz="1400" dirty="0" err="1">
                <a:latin typeface="Bell MT" panose="02020503060305020303" pitchFamily="18" charset="77"/>
              </a:rPr>
              <a:t>chinese</a:t>
            </a:r>
            <a:r>
              <a:rPr lang="en-US" sz="1400" dirty="0">
                <a:latin typeface="Bell MT" panose="02020503060305020303" pitchFamily="18" charset="77"/>
              </a:rPr>
              <a:t> province</a:t>
            </a:r>
          </a:p>
        </p:txBody>
      </p:sp>
      <p:cxnSp>
        <p:nvCxnSpPr>
          <p:cNvPr id="71" name="Elbow Connector 70">
            <a:extLst>
              <a:ext uri="{FF2B5EF4-FFF2-40B4-BE49-F238E27FC236}">
                <a16:creationId xmlns:a16="http://schemas.microsoft.com/office/drawing/2014/main" id="{B10F5E2B-FFBC-5042-9466-BBE296AEA523}"/>
              </a:ext>
            </a:extLst>
          </p:cNvPr>
          <p:cNvCxnSpPr/>
          <p:nvPr/>
        </p:nvCxnSpPr>
        <p:spPr>
          <a:xfrm flipV="1">
            <a:off x="1059031" y="2473532"/>
            <a:ext cx="2704496" cy="716114"/>
          </a:xfrm>
          <a:prstGeom prst="bentConnector3">
            <a:avLst>
              <a:gd name="adj1" fmla="val -976"/>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a:extLst>
              <a:ext uri="{FF2B5EF4-FFF2-40B4-BE49-F238E27FC236}">
                <a16:creationId xmlns:a16="http://schemas.microsoft.com/office/drawing/2014/main" id="{8EB17CE1-4813-254F-A6D6-80AE6CD04B6C}"/>
              </a:ext>
            </a:extLst>
          </p:cNvPr>
          <p:cNvSpPr/>
          <p:nvPr/>
        </p:nvSpPr>
        <p:spPr>
          <a:xfrm rot="5400000">
            <a:off x="458820" y="3659460"/>
            <a:ext cx="1145883" cy="257533"/>
          </a:xfrm>
          <a:prstGeom prst="round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A7B6E94E-ED64-9941-9014-9945FACA2E10}"/>
              </a:ext>
            </a:extLst>
          </p:cNvPr>
          <p:cNvSpPr/>
          <p:nvPr/>
        </p:nvSpPr>
        <p:spPr>
          <a:xfrm rot="5400000">
            <a:off x="959047" y="3300007"/>
            <a:ext cx="155387" cy="161613"/>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46F0667D-9114-E545-9DAD-18E52BD7D275}"/>
              </a:ext>
            </a:extLst>
          </p:cNvPr>
          <p:cNvSpPr/>
          <p:nvPr/>
        </p:nvSpPr>
        <p:spPr>
          <a:xfrm rot="5400000">
            <a:off x="953250" y="3531193"/>
            <a:ext cx="155387" cy="161613"/>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1DC7E48A-1663-974E-B8A8-121C8D3E8566}"/>
              </a:ext>
            </a:extLst>
          </p:cNvPr>
          <p:cNvSpPr/>
          <p:nvPr/>
        </p:nvSpPr>
        <p:spPr>
          <a:xfrm rot="5400000">
            <a:off x="944382" y="4134303"/>
            <a:ext cx="155387" cy="161613"/>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8" name="Straight Connector 77">
            <a:extLst>
              <a:ext uri="{FF2B5EF4-FFF2-40B4-BE49-F238E27FC236}">
                <a16:creationId xmlns:a16="http://schemas.microsoft.com/office/drawing/2014/main" id="{F0EC978F-F87C-8F49-96D7-7BEC827827F2}"/>
              </a:ext>
            </a:extLst>
          </p:cNvPr>
          <p:cNvCxnSpPr>
            <a:cxnSpLocks/>
          </p:cNvCxnSpPr>
          <p:nvPr/>
        </p:nvCxnSpPr>
        <p:spPr>
          <a:xfrm rot="5400000">
            <a:off x="842026" y="3920765"/>
            <a:ext cx="374054" cy="0"/>
          </a:xfrm>
          <a:prstGeom prst="line">
            <a:avLst/>
          </a:prstGeom>
          <a:ln w="2222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239A5CC0-5363-6046-B452-C6AE714852E9}"/>
              </a:ext>
            </a:extLst>
          </p:cNvPr>
          <p:cNvSpPr txBox="1"/>
          <p:nvPr/>
        </p:nvSpPr>
        <p:spPr>
          <a:xfrm>
            <a:off x="8571532" y="3406922"/>
            <a:ext cx="324128" cy="323165"/>
          </a:xfrm>
          <a:prstGeom prst="rect">
            <a:avLst/>
          </a:prstGeom>
          <a:noFill/>
        </p:spPr>
        <p:txBody>
          <a:bodyPr wrap="none" rtlCol="0">
            <a:spAutoFit/>
          </a:bodyPr>
          <a:lstStyle/>
          <a:p>
            <a:r>
              <a:rPr lang="en-US" sz="1500" i="1" dirty="0" err="1">
                <a:latin typeface="Times" pitchFamily="2" charset="0"/>
              </a:rPr>
              <a:t>r</a:t>
            </a:r>
            <a:r>
              <a:rPr lang="en-US" sz="1500" i="1" baseline="30000" dirty="0" err="1">
                <a:latin typeface="Times" pitchFamily="2" charset="0"/>
              </a:rPr>
              <a:t>p</a:t>
            </a:r>
            <a:endParaRPr lang="en-US" sz="1500" i="1" baseline="30000" dirty="0">
              <a:latin typeface="Times" pitchFamily="2" charset="0"/>
            </a:endParaRPr>
          </a:p>
        </p:txBody>
      </p:sp>
      <p:sp>
        <p:nvSpPr>
          <p:cNvPr id="82" name="TextBox 81">
            <a:extLst>
              <a:ext uri="{FF2B5EF4-FFF2-40B4-BE49-F238E27FC236}">
                <a16:creationId xmlns:a16="http://schemas.microsoft.com/office/drawing/2014/main" id="{6EA59854-3E2B-994F-859C-9CAAF6A4D6EA}"/>
              </a:ext>
            </a:extLst>
          </p:cNvPr>
          <p:cNvSpPr txBox="1"/>
          <p:nvPr/>
        </p:nvSpPr>
        <p:spPr>
          <a:xfrm>
            <a:off x="3782982" y="2278529"/>
            <a:ext cx="1335879" cy="369332"/>
          </a:xfrm>
          <a:prstGeom prst="rect">
            <a:avLst/>
          </a:prstGeom>
          <a:noFill/>
          <a:ln>
            <a:solidFill>
              <a:schemeClr val="bg1">
                <a:lumMod val="85000"/>
              </a:schemeClr>
            </a:solidFill>
          </a:ln>
        </p:spPr>
        <p:txBody>
          <a:bodyPr wrap="none" rtlCol="0">
            <a:spAutoFit/>
          </a:bodyPr>
          <a:lstStyle/>
          <a:p>
            <a:r>
              <a:rPr lang="en-US" i="1" dirty="0" err="1">
                <a:latin typeface="Times" pitchFamily="2" charset="0"/>
              </a:rPr>
              <a:t>r</a:t>
            </a:r>
            <a:r>
              <a:rPr lang="en-US" i="1" baseline="-25000" dirty="0" err="1">
                <a:latin typeface="Times" pitchFamily="2" charset="0"/>
              </a:rPr>
              <a:t>q</a:t>
            </a:r>
            <a:r>
              <a:rPr lang="en-US" i="1" dirty="0">
                <a:latin typeface="Times" pitchFamily="2" charset="0"/>
              </a:rPr>
              <a:t> = </a:t>
            </a:r>
            <a:r>
              <a:rPr lang="en-US" dirty="0">
                <a:latin typeface="Times" pitchFamily="2" charset="0"/>
              </a:rPr>
              <a:t>(</a:t>
            </a:r>
            <a:r>
              <a:rPr lang="en-US" i="1" dirty="0" err="1">
                <a:latin typeface="Times" pitchFamily="2" charset="0"/>
              </a:rPr>
              <a:t>r</a:t>
            </a:r>
            <a:r>
              <a:rPr lang="en-US" i="1" baseline="-25000" dirty="0" err="1">
                <a:latin typeface="Times" pitchFamily="2" charset="0"/>
              </a:rPr>
              <a:t>q</a:t>
            </a:r>
            <a:r>
              <a:rPr lang="en-US" i="1" baseline="30000" dirty="0" err="1">
                <a:latin typeface="Times" pitchFamily="2" charset="0"/>
              </a:rPr>
              <a:t>s</a:t>
            </a:r>
            <a:r>
              <a:rPr lang="en-US" i="1" dirty="0">
                <a:latin typeface="Times" pitchFamily="2" charset="0"/>
              </a:rPr>
              <a:t>, </a:t>
            </a:r>
            <a:r>
              <a:rPr lang="en-US" i="1" dirty="0" err="1">
                <a:latin typeface="Times" pitchFamily="2" charset="0"/>
              </a:rPr>
              <a:t>r</a:t>
            </a:r>
            <a:r>
              <a:rPr lang="en-US" i="1" baseline="-25000" dirty="0" err="1">
                <a:latin typeface="Times" pitchFamily="2" charset="0"/>
              </a:rPr>
              <a:t>q</a:t>
            </a:r>
            <a:r>
              <a:rPr lang="en-US" i="1" baseline="30000" dirty="0" err="1">
                <a:latin typeface="Times" pitchFamily="2" charset="0"/>
              </a:rPr>
              <a:t>p</a:t>
            </a:r>
            <a:r>
              <a:rPr lang="en-US" dirty="0">
                <a:latin typeface="Times" pitchFamily="2" charset="0"/>
              </a:rPr>
              <a:t>)</a:t>
            </a:r>
          </a:p>
        </p:txBody>
      </p:sp>
      <p:cxnSp>
        <p:nvCxnSpPr>
          <p:cNvPr id="83" name="Straight Arrow Connector 82">
            <a:extLst>
              <a:ext uri="{FF2B5EF4-FFF2-40B4-BE49-F238E27FC236}">
                <a16:creationId xmlns:a16="http://schemas.microsoft.com/office/drawing/2014/main" id="{547BBF0D-D63A-2047-A577-8D35B251BA78}"/>
              </a:ext>
            </a:extLst>
          </p:cNvPr>
          <p:cNvCxnSpPr>
            <a:cxnSpLocks/>
          </p:cNvCxnSpPr>
          <p:nvPr/>
        </p:nvCxnSpPr>
        <p:spPr>
          <a:xfrm flipV="1">
            <a:off x="4368376" y="2659742"/>
            <a:ext cx="1" cy="23816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4A924AF6-E02F-4641-9DF4-D109E64990CE}"/>
              </a:ext>
            </a:extLst>
          </p:cNvPr>
          <p:cNvSpPr txBox="1"/>
          <p:nvPr/>
        </p:nvSpPr>
        <p:spPr>
          <a:xfrm>
            <a:off x="5625567" y="2485078"/>
            <a:ext cx="1812869" cy="369332"/>
          </a:xfrm>
          <a:prstGeom prst="rect">
            <a:avLst/>
          </a:prstGeom>
          <a:noFill/>
          <a:ln>
            <a:solidFill>
              <a:schemeClr val="bg1">
                <a:lumMod val="85000"/>
              </a:schemeClr>
            </a:solidFill>
          </a:ln>
        </p:spPr>
        <p:txBody>
          <a:bodyPr wrap="none" rtlCol="0">
            <a:spAutoFit/>
          </a:bodyPr>
          <a:lstStyle/>
          <a:p>
            <a:r>
              <a:rPr lang="en-US" i="1" baseline="-25000" dirty="0" err="1">
                <a:latin typeface="Times" pitchFamily="2" charset="0"/>
              </a:rPr>
              <a:t>Ss</a:t>
            </a:r>
            <a:r>
              <a:rPr lang="en-US" i="1" baseline="-25000" dirty="0">
                <a:latin typeface="Times" pitchFamily="2" charset="0"/>
              </a:rPr>
              <a:t>(</a:t>
            </a:r>
            <a:r>
              <a:rPr lang="en-US" i="1" baseline="-25000" dirty="0" err="1">
                <a:latin typeface="Times" pitchFamily="2" charset="0"/>
              </a:rPr>
              <a:t>q,s</a:t>
            </a:r>
            <a:r>
              <a:rPr lang="en-US" i="1" baseline="-25000" dirty="0">
                <a:latin typeface="Times" pitchFamily="2" charset="0"/>
              </a:rPr>
              <a:t>)</a:t>
            </a:r>
            <a:r>
              <a:rPr lang="en-US" i="1" dirty="0">
                <a:latin typeface="Times" pitchFamily="2" charset="0"/>
              </a:rPr>
              <a:t> = cos</a:t>
            </a:r>
            <a:r>
              <a:rPr lang="en-US" dirty="0">
                <a:latin typeface="Times" pitchFamily="2" charset="0"/>
              </a:rPr>
              <a:t>(</a:t>
            </a:r>
            <a:r>
              <a:rPr lang="en-US" i="1" dirty="0" err="1">
                <a:latin typeface="Times" pitchFamily="2" charset="0"/>
              </a:rPr>
              <a:t>r</a:t>
            </a:r>
            <a:r>
              <a:rPr lang="en-US" i="1" baseline="-25000" dirty="0" err="1">
                <a:latin typeface="Times" pitchFamily="2" charset="0"/>
              </a:rPr>
              <a:t>q</a:t>
            </a:r>
            <a:r>
              <a:rPr lang="en-US" i="1" baseline="30000" dirty="0" err="1">
                <a:latin typeface="Times" pitchFamily="2" charset="0"/>
              </a:rPr>
              <a:t>s</a:t>
            </a:r>
            <a:r>
              <a:rPr lang="en-US" i="1" dirty="0">
                <a:latin typeface="Times" pitchFamily="2" charset="0"/>
              </a:rPr>
              <a:t>, </a:t>
            </a:r>
            <a:r>
              <a:rPr lang="en-US" i="1" dirty="0" err="1">
                <a:latin typeface="Times" pitchFamily="2" charset="0"/>
              </a:rPr>
              <a:t>r</a:t>
            </a:r>
            <a:r>
              <a:rPr lang="en-US" i="1" baseline="30000" dirty="0" err="1">
                <a:latin typeface="Times" pitchFamily="2" charset="0"/>
              </a:rPr>
              <a:t>s</a:t>
            </a:r>
            <a:r>
              <a:rPr lang="en-US" dirty="0">
                <a:latin typeface="Times" pitchFamily="2" charset="0"/>
              </a:rPr>
              <a:t>)</a:t>
            </a:r>
          </a:p>
        </p:txBody>
      </p:sp>
      <p:sp>
        <p:nvSpPr>
          <p:cNvPr id="85" name="TextBox 84">
            <a:extLst>
              <a:ext uri="{FF2B5EF4-FFF2-40B4-BE49-F238E27FC236}">
                <a16:creationId xmlns:a16="http://schemas.microsoft.com/office/drawing/2014/main" id="{1D183115-0F9A-5C44-955F-5C01FF371AB3}"/>
              </a:ext>
            </a:extLst>
          </p:cNvPr>
          <p:cNvSpPr txBox="1"/>
          <p:nvPr/>
        </p:nvSpPr>
        <p:spPr>
          <a:xfrm>
            <a:off x="8229322" y="2209466"/>
            <a:ext cx="1883401" cy="369332"/>
          </a:xfrm>
          <a:prstGeom prst="rect">
            <a:avLst/>
          </a:prstGeom>
          <a:noFill/>
          <a:ln>
            <a:solidFill>
              <a:schemeClr val="bg1">
                <a:lumMod val="85000"/>
              </a:schemeClr>
            </a:solidFill>
          </a:ln>
        </p:spPr>
        <p:txBody>
          <a:bodyPr wrap="none" rtlCol="0">
            <a:spAutoFit/>
          </a:bodyPr>
          <a:lstStyle/>
          <a:p>
            <a:r>
              <a:rPr lang="en-US" i="1" baseline="-25000" dirty="0" err="1">
                <a:latin typeface="Times" pitchFamily="2" charset="0"/>
              </a:rPr>
              <a:t>Sp</a:t>
            </a:r>
            <a:r>
              <a:rPr lang="en-US" i="1" baseline="-25000" dirty="0">
                <a:latin typeface="Times" pitchFamily="2" charset="0"/>
              </a:rPr>
              <a:t>(</a:t>
            </a:r>
            <a:r>
              <a:rPr lang="en-US" i="1" baseline="-25000" dirty="0" err="1">
                <a:latin typeface="Times" pitchFamily="2" charset="0"/>
              </a:rPr>
              <a:t>q,p</a:t>
            </a:r>
            <a:r>
              <a:rPr lang="en-US" i="1" baseline="-25000" dirty="0">
                <a:latin typeface="Times" pitchFamily="2" charset="0"/>
              </a:rPr>
              <a:t>)</a:t>
            </a:r>
            <a:r>
              <a:rPr lang="en-US" i="1" dirty="0">
                <a:latin typeface="Times" pitchFamily="2" charset="0"/>
              </a:rPr>
              <a:t> = cos</a:t>
            </a:r>
            <a:r>
              <a:rPr lang="en-US" dirty="0">
                <a:latin typeface="Times" pitchFamily="2" charset="0"/>
              </a:rPr>
              <a:t>(</a:t>
            </a:r>
            <a:r>
              <a:rPr lang="en-US" i="1" dirty="0" err="1">
                <a:latin typeface="Times" pitchFamily="2" charset="0"/>
              </a:rPr>
              <a:t>r</a:t>
            </a:r>
            <a:r>
              <a:rPr lang="en-US" i="1" baseline="-25000" dirty="0" err="1">
                <a:latin typeface="Times" pitchFamily="2" charset="0"/>
              </a:rPr>
              <a:t>q</a:t>
            </a:r>
            <a:r>
              <a:rPr lang="en-US" i="1" baseline="30000" dirty="0" err="1">
                <a:latin typeface="Times" pitchFamily="2" charset="0"/>
              </a:rPr>
              <a:t>p</a:t>
            </a:r>
            <a:r>
              <a:rPr lang="en-US" i="1" dirty="0">
                <a:latin typeface="Times" pitchFamily="2" charset="0"/>
              </a:rPr>
              <a:t>, </a:t>
            </a:r>
            <a:r>
              <a:rPr lang="en-US" i="1" dirty="0" err="1">
                <a:latin typeface="Times" pitchFamily="2" charset="0"/>
              </a:rPr>
              <a:t>r</a:t>
            </a:r>
            <a:r>
              <a:rPr lang="en-US" i="1" baseline="30000" dirty="0" err="1">
                <a:latin typeface="Times" pitchFamily="2" charset="0"/>
              </a:rPr>
              <a:t>p</a:t>
            </a:r>
            <a:r>
              <a:rPr lang="en-US" dirty="0">
                <a:latin typeface="Times" pitchFamily="2" charset="0"/>
              </a:rPr>
              <a:t>)</a:t>
            </a:r>
          </a:p>
        </p:txBody>
      </p:sp>
      <p:sp>
        <p:nvSpPr>
          <p:cNvPr id="86" name="Rectangle 85">
            <a:extLst>
              <a:ext uri="{FF2B5EF4-FFF2-40B4-BE49-F238E27FC236}">
                <a16:creationId xmlns:a16="http://schemas.microsoft.com/office/drawing/2014/main" id="{4CB98D1E-D038-9645-B5A7-2732A86FFDB6}"/>
              </a:ext>
            </a:extLst>
          </p:cNvPr>
          <p:cNvSpPr/>
          <p:nvPr/>
        </p:nvSpPr>
        <p:spPr>
          <a:xfrm>
            <a:off x="5986445" y="5626812"/>
            <a:ext cx="1632178" cy="307777"/>
          </a:xfrm>
          <a:prstGeom prst="rect">
            <a:avLst/>
          </a:prstGeom>
        </p:spPr>
        <p:txBody>
          <a:bodyPr wrap="none">
            <a:spAutoFit/>
          </a:bodyPr>
          <a:lstStyle/>
          <a:p>
            <a:r>
              <a:rPr lang="en-US" sz="1400" b="1" dirty="0" err="1">
                <a:latin typeface="Bell MT" panose="02020503060305020303" pitchFamily="18" charset="77"/>
              </a:rPr>
              <a:t>Subject_encoding</a:t>
            </a:r>
            <a:r>
              <a:rPr lang="en-US" sz="1400" b="1" dirty="0">
                <a:latin typeface="Bell MT" panose="02020503060305020303" pitchFamily="18" charset="77"/>
              </a:rPr>
              <a:t> </a:t>
            </a:r>
          </a:p>
        </p:txBody>
      </p:sp>
      <p:sp>
        <p:nvSpPr>
          <p:cNvPr id="87" name="Rectangle 86">
            <a:extLst>
              <a:ext uri="{FF2B5EF4-FFF2-40B4-BE49-F238E27FC236}">
                <a16:creationId xmlns:a16="http://schemas.microsoft.com/office/drawing/2014/main" id="{917F7366-E987-AB4E-9943-531ED32D37EA}"/>
              </a:ext>
            </a:extLst>
          </p:cNvPr>
          <p:cNvSpPr/>
          <p:nvPr/>
        </p:nvSpPr>
        <p:spPr>
          <a:xfrm>
            <a:off x="9524053" y="5623571"/>
            <a:ext cx="1794146" cy="307777"/>
          </a:xfrm>
          <a:prstGeom prst="rect">
            <a:avLst/>
          </a:prstGeom>
        </p:spPr>
        <p:txBody>
          <a:bodyPr wrap="none">
            <a:spAutoFit/>
          </a:bodyPr>
          <a:lstStyle/>
          <a:p>
            <a:r>
              <a:rPr lang="en-US" sz="1400" b="1" dirty="0" err="1">
                <a:latin typeface="Bell MT" panose="02020503060305020303" pitchFamily="18" charset="77"/>
              </a:rPr>
              <a:t>Predicate_encoding</a:t>
            </a:r>
            <a:r>
              <a:rPr lang="en-US" sz="1400" b="1" dirty="0">
                <a:latin typeface="Bell MT" panose="02020503060305020303" pitchFamily="18" charset="77"/>
              </a:rPr>
              <a:t> </a:t>
            </a:r>
          </a:p>
        </p:txBody>
      </p:sp>
      <p:cxnSp>
        <p:nvCxnSpPr>
          <p:cNvPr id="88" name="Straight Connector 87">
            <a:extLst>
              <a:ext uri="{FF2B5EF4-FFF2-40B4-BE49-F238E27FC236}">
                <a16:creationId xmlns:a16="http://schemas.microsoft.com/office/drawing/2014/main" id="{45CEF0E7-69A6-1F43-B8E0-A84F6BBFC94A}"/>
              </a:ext>
            </a:extLst>
          </p:cNvPr>
          <p:cNvCxnSpPr>
            <a:cxnSpLocks/>
          </p:cNvCxnSpPr>
          <p:nvPr/>
        </p:nvCxnSpPr>
        <p:spPr>
          <a:xfrm rot="5400000">
            <a:off x="1960263" y="5337754"/>
            <a:ext cx="232258" cy="0"/>
          </a:xfrm>
          <a:prstGeom prst="line">
            <a:avLst/>
          </a:prstGeom>
          <a:ln w="2222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9FD5BC2-3EC5-9649-8D27-B9011A0941BC}"/>
              </a:ext>
            </a:extLst>
          </p:cNvPr>
          <p:cNvCxnSpPr>
            <a:cxnSpLocks/>
          </p:cNvCxnSpPr>
          <p:nvPr/>
        </p:nvCxnSpPr>
        <p:spPr>
          <a:xfrm rot="5400000">
            <a:off x="1509557" y="5353968"/>
            <a:ext cx="232258" cy="0"/>
          </a:xfrm>
          <a:prstGeom prst="line">
            <a:avLst/>
          </a:prstGeom>
          <a:ln w="2222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B2429A7-E943-C345-8A23-51B265EE4E9B}"/>
              </a:ext>
            </a:extLst>
          </p:cNvPr>
          <p:cNvCxnSpPr>
            <a:cxnSpLocks/>
          </p:cNvCxnSpPr>
          <p:nvPr/>
        </p:nvCxnSpPr>
        <p:spPr>
          <a:xfrm rot="5400000">
            <a:off x="1000480" y="5350728"/>
            <a:ext cx="232258" cy="0"/>
          </a:xfrm>
          <a:prstGeom prst="line">
            <a:avLst/>
          </a:prstGeom>
          <a:ln w="2222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180D5B0-C900-6E4F-9474-CDACB75854A3}"/>
              </a:ext>
            </a:extLst>
          </p:cNvPr>
          <p:cNvCxnSpPr>
            <a:cxnSpLocks/>
          </p:cNvCxnSpPr>
          <p:nvPr/>
        </p:nvCxnSpPr>
        <p:spPr>
          <a:xfrm rot="5400000">
            <a:off x="491403" y="5347488"/>
            <a:ext cx="232258" cy="0"/>
          </a:xfrm>
          <a:prstGeom prst="line">
            <a:avLst/>
          </a:prstGeom>
          <a:ln w="2222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56D98C22-7167-F44D-A385-D588232F359C}"/>
              </a:ext>
            </a:extLst>
          </p:cNvPr>
          <p:cNvSpPr/>
          <p:nvPr/>
        </p:nvSpPr>
        <p:spPr>
          <a:xfrm>
            <a:off x="440939" y="4768969"/>
            <a:ext cx="1603388" cy="307777"/>
          </a:xfrm>
          <a:prstGeom prst="rect">
            <a:avLst/>
          </a:prstGeom>
        </p:spPr>
        <p:txBody>
          <a:bodyPr wrap="none">
            <a:spAutoFit/>
          </a:bodyPr>
          <a:lstStyle/>
          <a:p>
            <a:r>
              <a:rPr lang="en-US" sz="1200" b="1" dirty="0" err="1">
                <a:latin typeface="Bell MT" panose="02020503060305020303" pitchFamily="18" charset="77"/>
              </a:rPr>
              <a:t>encoding_each</a:t>
            </a:r>
            <a:r>
              <a:rPr lang="en-US" sz="1200" b="1" dirty="0">
                <a:latin typeface="Bell MT" panose="02020503060305020303" pitchFamily="18" charset="77"/>
              </a:rPr>
              <a:t> word</a:t>
            </a:r>
            <a:r>
              <a:rPr lang="en-US" sz="1400" b="1" dirty="0">
                <a:latin typeface="Bell MT" panose="02020503060305020303" pitchFamily="18" charset="77"/>
              </a:rPr>
              <a:t> </a:t>
            </a:r>
          </a:p>
        </p:txBody>
      </p:sp>
      <p:cxnSp>
        <p:nvCxnSpPr>
          <p:cNvPr id="93" name="Straight Arrow Connector 92">
            <a:extLst>
              <a:ext uri="{FF2B5EF4-FFF2-40B4-BE49-F238E27FC236}">
                <a16:creationId xmlns:a16="http://schemas.microsoft.com/office/drawing/2014/main" id="{56053456-E494-4645-B1CF-1D3B621BB77C}"/>
              </a:ext>
            </a:extLst>
          </p:cNvPr>
          <p:cNvCxnSpPr>
            <a:cxnSpLocks/>
          </p:cNvCxnSpPr>
          <p:nvPr/>
        </p:nvCxnSpPr>
        <p:spPr>
          <a:xfrm flipV="1">
            <a:off x="1037983" y="4465070"/>
            <a:ext cx="1" cy="31699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F1DAD0C-90C0-7C46-A87F-6F9D03DACC9F}"/>
              </a:ext>
            </a:extLst>
          </p:cNvPr>
          <p:cNvCxnSpPr>
            <a:cxnSpLocks/>
          </p:cNvCxnSpPr>
          <p:nvPr/>
        </p:nvCxnSpPr>
        <p:spPr>
          <a:xfrm flipV="1">
            <a:off x="6602486" y="2875904"/>
            <a:ext cx="1" cy="42191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9F1505F-9BC3-884D-98BB-4A426014B01E}"/>
              </a:ext>
            </a:extLst>
          </p:cNvPr>
          <p:cNvCxnSpPr>
            <a:cxnSpLocks/>
          </p:cNvCxnSpPr>
          <p:nvPr/>
        </p:nvCxnSpPr>
        <p:spPr>
          <a:xfrm flipV="1">
            <a:off x="9167336" y="2580837"/>
            <a:ext cx="1" cy="42191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8F44FA83-5603-0F48-A3E8-EE9A50B19E32}"/>
              </a:ext>
            </a:extLst>
          </p:cNvPr>
          <p:cNvCxnSpPr>
            <a:cxnSpLocks/>
          </p:cNvCxnSpPr>
          <p:nvPr/>
        </p:nvCxnSpPr>
        <p:spPr>
          <a:xfrm>
            <a:off x="5118861" y="2365920"/>
            <a:ext cx="3110461" cy="21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F97947CF-56DF-D340-A201-01A5520B3F43}"/>
              </a:ext>
            </a:extLst>
          </p:cNvPr>
          <p:cNvCxnSpPr>
            <a:cxnSpLocks/>
          </p:cNvCxnSpPr>
          <p:nvPr/>
        </p:nvCxnSpPr>
        <p:spPr>
          <a:xfrm>
            <a:off x="5113060" y="2561378"/>
            <a:ext cx="508585" cy="13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626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88B0D5-D204-7E40-9F8A-0D97B4841C8D}"/>
              </a:ext>
            </a:extLst>
          </p:cNvPr>
          <p:cNvSpPr/>
          <p:nvPr/>
        </p:nvSpPr>
        <p:spPr>
          <a:xfrm>
            <a:off x="0" y="-24483"/>
            <a:ext cx="12192000" cy="1095506"/>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a:t>
            </a:r>
            <a:r>
              <a:rPr lang="en-US" sz="2700" dirty="0"/>
              <a:t>Objective</a:t>
            </a:r>
          </a:p>
        </p:txBody>
      </p:sp>
      <p:sp>
        <p:nvSpPr>
          <p:cNvPr id="8" name="Content Placeholder 2">
            <a:extLst>
              <a:ext uri="{FF2B5EF4-FFF2-40B4-BE49-F238E27FC236}">
                <a16:creationId xmlns:a16="http://schemas.microsoft.com/office/drawing/2014/main" id="{A0471F01-9926-4841-8673-0A46A23CF8A8}"/>
              </a:ext>
            </a:extLst>
          </p:cNvPr>
          <p:cNvSpPr>
            <a:spLocks noGrp="1"/>
          </p:cNvSpPr>
          <p:nvPr>
            <p:ph idx="1"/>
          </p:nvPr>
        </p:nvSpPr>
        <p:spPr>
          <a:xfrm>
            <a:off x="735105" y="1586942"/>
            <a:ext cx="10757647" cy="2360402"/>
          </a:xfrm>
        </p:spPr>
        <p:txBody>
          <a:bodyPr>
            <a:noAutofit/>
          </a:bodyPr>
          <a:lstStyle/>
          <a:p>
            <a:pPr>
              <a:lnSpc>
                <a:spcPct val="150000"/>
              </a:lnSpc>
            </a:pPr>
            <a:r>
              <a:rPr lang="en-US" dirty="0">
                <a:solidFill>
                  <a:schemeClr val="tx1">
                    <a:lumMod val="65000"/>
                    <a:lumOff val="35000"/>
                  </a:schemeClr>
                </a:solidFill>
                <a:latin typeface="Arial" panose="020B0604020202020204" pitchFamily="34" charset="0"/>
                <a:cs typeface="Arial" panose="020B0604020202020204" pitchFamily="34" charset="0"/>
              </a:rPr>
              <a:t>Examine the necessity of complex models for simple QA</a:t>
            </a:r>
          </a:p>
          <a:p>
            <a:pPr>
              <a:lnSpc>
                <a:spcPct val="150000"/>
              </a:lnSpc>
            </a:pPr>
            <a:r>
              <a:rPr lang="en-US" dirty="0">
                <a:solidFill>
                  <a:schemeClr val="tx1">
                    <a:lumMod val="65000"/>
                    <a:lumOff val="35000"/>
                  </a:schemeClr>
                </a:solidFill>
                <a:latin typeface="Arial" panose="020B0604020202020204" pitchFamily="34" charset="0"/>
                <a:cs typeface="Arial" panose="020B0604020202020204" pitchFamily="34" charset="0"/>
              </a:rPr>
              <a:t>Explore simple but strong baseline methods that achieve reasonable performance on the simple QA task. </a:t>
            </a:r>
          </a:p>
          <a:p>
            <a:pPr>
              <a:lnSpc>
                <a:spcPct val="150000"/>
              </a:lnSpc>
            </a:pPr>
            <a:r>
              <a:rPr lang="en-US" dirty="0">
                <a:solidFill>
                  <a:schemeClr val="tx1">
                    <a:lumMod val="65000"/>
                    <a:lumOff val="35000"/>
                  </a:schemeClr>
                </a:solidFill>
                <a:latin typeface="Arial" panose="020B0604020202020204" pitchFamily="34" charset="0"/>
                <a:cs typeface="Arial" panose="020B0604020202020204" pitchFamily="34" charset="0"/>
              </a:rPr>
              <a:t>Final goal is to enhance the performance of Simple QA system using baseline methods </a:t>
            </a:r>
          </a:p>
          <a:p>
            <a:pPr>
              <a:lnSpc>
                <a:spcPct val="150000"/>
              </a:lnSpc>
            </a:pPr>
            <a:endParaRPr lang="en-US" sz="2500" dirty="0">
              <a:solidFill>
                <a:schemeClr val="tx1">
                  <a:lumMod val="65000"/>
                  <a:lumOff val="35000"/>
                </a:schemeClr>
              </a:solidFill>
              <a:latin typeface="Arial" panose="020B0604020202020204" pitchFamily="34" charset="0"/>
              <a:cs typeface="Arial" panose="020B0604020202020204" pitchFamily="34" charset="0"/>
            </a:endParaRPr>
          </a:p>
          <a:p>
            <a:pPr>
              <a:lnSpc>
                <a:spcPct val="150000"/>
              </a:lnSpc>
            </a:pPr>
            <a:endParaRPr lang="en-US" sz="2500" dirty="0">
              <a:solidFill>
                <a:schemeClr val="tx1">
                  <a:lumMod val="65000"/>
                  <a:lumOff val="35000"/>
                </a:schemeClr>
              </a:solidFill>
              <a:latin typeface="Arial" panose="020B0604020202020204" pitchFamily="34" charset="0"/>
              <a:cs typeface="Arial" panose="020B0604020202020204" pitchFamily="34" charset="0"/>
            </a:endParaRPr>
          </a:p>
          <a:p>
            <a:pPr marL="0" indent="0">
              <a:lnSpc>
                <a:spcPct val="150000"/>
              </a:lnSpc>
              <a:buNone/>
            </a:pPr>
            <a:endParaRPr lang="en-US" sz="2500" dirty="0">
              <a:solidFill>
                <a:schemeClr val="tx1">
                  <a:lumMod val="65000"/>
                  <a:lumOff val="35000"/>
                </a:schemeClr>
              </a:solidFill>
              <a:latin typeface="Arial" panose="020B0604020202020204" pitchFamily="34" charset="0"/>
              <a:cs typeface="Arial" panose="020B0604020202020204" pitchFamily="34" charset="0"/>
            </a:endParaRPr>
          </a:p>
          <a:p>
            <a:pPr marL="0" indent="0">
              <a:lnSpc>
                <a:spcPct val="150000"/>
              </a:lnSpc>
              <a:buNone/>
            </a:pPr>
            <a:endParaRPr lang="en-US" sz="2500" dirty="0">
              <a:solidFill>
                <a:schemeClr val="tx1">
                  <a:lumMod val="65000"/>
                  <a:lumOff val="35000"/>
                </a:schemeClr>
              </a:solidFill>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321CAD47-AD65-C34E-8F3D-7FD725D2F0C7}"/>
              </a:ext>
            </a:extLst>
          </p:cNvPr>
          <p:cNvGrpSpPr/>
          <p:nvPr/>
        </p:nvGrpSpPr>
        <p:grpSpPr>
          <a:xfrm>
            <a:off x="9333" y="772929"/>
            <a:ext cx="12195303" cy="6113374"/>
            <a:chOff x="5644" y="772929"/>
            <a:chExt cx="12195303" cy="6113374"/>
          </a:xfrm>
        </p:grpSpPr>
        <p:sp>
          <p:nvSpPr>
            <p:cNvPr id="11" name="Rectangle 10">
              <a:extLst>
                <a:ext uri="{FF2B5EF4-FFF2-40B4-BE49-F238E27FC236}">
                  <a16:creationId xmlns:a16="http://schemas.microsoft.com/office/drawing/2014/main" id="{6F0A9D9C-6290-6E4A-9C99-A03135BDEA43}"/>
                </a:ext>
              </a:extLst>
            </p:cNvPr>
            <p:cNvSpPr/>
            <p:nvPr/>
          </p:nvSpPr>
          <p:spPr>
            <a:xfrm>
              <a:off x="5644" y="6492936"/>
              <a:ext cx="7762405" cy="39336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A Scheme For Factoid Question Answering over Knowledge Base</a:t>
              </a:r>
            </a:p>
          </p:txBody>
        </p:sp>
        <p:sp>
          <p:nvSpPr>
            <p:cNvPr id="12" name="Rectangle 11">
              <a:extLst>
                <a:ext uri="{FF2B5EF4-FFF2-40B4-BE49-F238E27FC236}">
                  <a16:creationId xmlns:a16="http://schemas.microsoft.com/office/drawing/2014/main" id="{5D35BD12-2886-8845-A2A1-1954DFDB1142}"/>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March 6, 2019            </a:t>
              </a:r>
            </a:p>
          </p:txBody>
        </p:sp>
        <p:sp>
          <p:nvSpPr>
            <p:cNvPr id="13" name="Rectangle 12">
              <a:extLst>
                <a:ext uri="{FF2B5EF4-FFF2-40B4-BE49-F238E27FC236}">
                  <a16:creationId xmlns:a16="http://schemas.microsoft.com/office/drawing/2014/main" id="{D65E4D5F-FF2E-3046-A40E-69D2F6C1D197}"/>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spTree>
    <p:extLst>
      <p:ext uri="{BB962C8B-B14F-4D97-AF65-F5344CB8AC3E}">
        <p14:creationId xmlns:p14="http://schemas.microsoft.com/office/powerpoint/2010/main" val="3968194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A6AC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C2B2-8F4A-774F-8B97-35C3DE809A63}"/>
              </a:ext>
            </a:extLst>
          </p:cNvPr>
          <p:cNvSpPr>
            <a:spLocks noGrp="1"/>
          </p:cNvSpPr>
          <p:nvPr>
            <p:ph type="title"/>
          </p:nvPr>
        </p:nvSpPr>
        <p:spPr>
          <a:xfrm>
            <a:off x="838200" y="2103437"/>
            <a:ext cx="10515600" cy="1325563"/>
          </a:xfrm>
        </p:spPr>
        <p:txBody>
          <a:bodyPr>
            <a:normAutofit/>
          </a:bodyPr>
          <a:lstStyle/>
          <a:p>
            <a:r>
              <a:rPr lang="en-US" sz="4000" dirty="0">
                <a:solidFill>
                  <a:schemeClr val="bg1"/>
                </a:solidFill>
                <a:latin typeface="Arial" panose="020B0604020202020204" pitchFamily="34" charset="0"/>
                <a:cs typeface="Arial" panose="020B0604020202020204" pitchFamily="34" charset="0"/>
              </a:rPr>
              <a:t>Approach</a:t>
            </a:r>
          </a:p>
        </p:txBody>
      </p:sp>
      <p:grpSp>
        <p:nvGrpSpPr>
          <p:cNvPr id="7" name="Group 6">
            <a:extLst>
              <a:ext uri="{FF2B5EF4-FFF2-40B4-BE49-F238E27FC236}">
                <a16:creationId xmlns:a16="http://schemas.microsoft.com/office/drawing/2014/main" id="{3FD7FEB8-C585-D84B-9F4F-E3FA80955FF8}"/>
              </a:ext>
            </a:extLst>
          </p:cNvPr>
          <p:cNvGrpSpPr/>
          <p:nvPr/>
        </p:nvGrpSpPr>
        <p:grpSpPr>
          <a:xfrm>
            <a:off x="855905" y="3024548"/>
            <a:ext cx="9319190" cy="12068"/>
            <a:chOff x="855905" y="3024548"/>
            <a:chExt cx="9319190" cy="12068"/>
          </a:xfrm>
        </p:grpSpPr>
        <p:cxnSp>
          <p:nvCxnSpPr>
            <p:cNvPr id="4" name="Straight Connector 3">
              <a:extLst>
                <a:ext uri="{FF2B5EF4-FFF2-40B4-BE49-F238E27FC236}">
                  <a16:creationId xmlns:a16="http://schemas.microsoft.com/office/drawing/2014/main" id="{1FEAD5F0-59E2-3942-AF41-8D849325F9B2}"/>
                </a:ext>
              </a:extLst>
            </p:cNvPr>
            <p:cNvCxnSpPr>
              <a:cxnSpLocks/>
            </p:cNvCxnSpPr>
            <p:nvPr/>
          </p:nvCxnSpPr>
          <p:spPr>
            <a:xfrm>
              <a:off x="903207" y="3024548"/>
              <a:ext cx="92718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3ED5291-1C7C-FB4E-AFF6-990BEC62E21D}"/>
                </a:ext>
              </a:extLst>
            </p:cNvPr>
            <p:cNvCxnSpPr>
              <a:cxnSpLocks/>
            </p:cNvCxnSpPr>
            <p:nvPr/>
          </p:nvCxnSpPr>
          <p:spPr>
            <a:xfrm>
              <a:off x="855905" y="3036616"/>
              <a:ext cx="5757116" cy="0"/>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16630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88B0D5-D204-7E40-9F8A-0D97B4841C8D}"/>
              </a:ext>
            </a:extLst>
          </p:cNvPr>
          <p:cNvSpPr/>
          <p:nvPr/>
        </p:nvSpPr>
        <p:spPr>
          <a:xfrm>
            <a:off x="0" y="-8407"/>
            <a:ext cx="12192000" cy="995915"/>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Proposed Approach</a:t>
            </a:r>
            <a:endParaRPr lang="en-US" sz="2700" dirty="0"/>
          </a:p>
        </p:txBody>
      </p:sp>
      <p:grpSp>
        <p:nvGrpSpPr>
          <p:cNvPr id="18" name="Group 17">
            <a:extLst>
              <a:ext uri="{FF2B5EF4-FFF2-40B4-BE49-F238E27FC236}">
                <a16:creationId xmlns:a16="http://schemas.microsoft.com/office/drawing/2014/main" id="{B1C0139C-A6F7-B246-B615-1381B4143DE8}"/>
              </a:ext>
            </a:extLst>
          </p:cNvPr>
          <p:cNvGrpSpPr/>
          <p:nvPr/>
        </p:nvGrpSpPr>
        <p:grpSpPr>
          <a:xfrm>
            <a:off x="904406" y="1032782"/>
            <a:ext cx="9072473" cy="3677663"/>
            <a:chOff x="904406" y="1032782"/>
            <a:chExt cx="9072473" cy="3677663"/>
          </a:xfrm>
        </p:grpSpPr>
        <p:cxnSp>
          <p:nvCxnSpPr>
            <p:cNvPr id="49" name="Straight Arrow Connector 48">
              <a:extLst>
                <a:ext uri="{FF2B5EF4-FFF2-40B4-BE49-F238E27FC236}">
                  <a16:creationId xmlns:a16="http://schemas.microsoft.com/office/drawing/2014/main" id="{1BC89FDB-6C1D-6C4F-9E19-6ADE889EAF53}"/>
                </a:ext>
              </a:extLst>
            </p:cNvPr>
            <p:cNvCxnSpPr/>
            <p:nvPr/>
          </p:nvCxnSpPr>
          <p:spPr>
            <a:xfrm>
              <a:off x="5986937" y="3220278"/>
              <a:ext cx="39899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65A76713-9CB7-3C42-8F21-E4B61C4F7AE1}"/>
                    </a:ext>
                  </a:extLst>
                </p:cNvPr>
                <p:cNvSpPr txBox="1"/>
                <p:nvPr/>
              </p:nvSpPr>
              <p:spPr>
                <a:xfrm>
                  <a:off x="6490319" y="2933990"/>
                  <a:ext cx="2961305" cy="276999"/>
                </a:xfrm>
                <a:prstGeom prst="rect">
                  <a:avLst/>
                </a:prstGeom>
                <a:noFill/>
              </p:spPr>
              <p:txBody>
                <a:bodyPr wrap="square" lIns="0" tIns="0" rIns="0" bIns="0" rtlCol="0">
                  <a:spAutoFit/>
                </a:bodyPr>
                <a:lstStyle/>
                <a:p>
                  <a:r>
                    <a:rPr lang="pt" b="1" i="1" dirty="0">
                      <a:latin typeface="Times" pitchFamily="2" charset="0"/>
                    </a:rPr>
                    <a:t>Candidate </a:t>
                  </a:r>
                  <a:r>
                    <a:rPr lang="pt" b="1" i="1" dirty="0" err="1">
                      <a:latin typeface="Times" pitchFamily="2" charset="0"/>
                    </a:rPr>
                    <a:t>list</a:t>
                  </a:r>
                  <a:r>
                    <a:rPr lang="pt" b="1" i="1" dirty="0">
                      <a:latin typeface="Times" pitchFamily="2" charset="0"/>
                    </a:rPr>
                    <a:t> (e, Score</a:t>
                  </a:r>
                  <a14:m>
                    <m:oMath xmlns:m="http://schemas.openxmlformats.org/officeDocument/2006/math">
                      <m:d>
                        <m:dPr>
                          <m:ctrlPr>
                            <a:rPr lang="pt" b="1" i="1" smtClean="0">
                              <a:latin typeface="Cambria Math" panose="02040503050406030204" pitchFamily="18" charset="0"/>
                            </a:rPr>
                          </m:ctrlPr>
                        </m:dPr>
                        <m:e>
                          <m:r>
                            <a:rPr lang="en-US" b="1" i="1" smtClean="0">
                              <a:latin typeface="Cambria Math" panose="02040503050406030204" pitchFamily="18" charset="0"/>
                            </a:rPr>
                            <m:t>𝑸</m:t>
                          </m:r>
                          <m:r>
                            <a:rPr lang="en-US" b="1" i="1" smtClean="0">
                              <a:latin typeface="Cambria Math" panose="02040503050406030204" pitchFamily="18" charset="0"/>
                            </a:rPr>
                            <m:t>, </m:t>
                          </m:r>
                          <m:r>
                            <a:rPr lang="en-US" b="1" i="1" smtClean="0">
                              <a:latin typeface="Cambria Math" panose="02040503050406030204" pitchFamily="18" charset="0"/>
                            </a:rPr>
                            <m:t>𝒆</m:t>
                          </m:r>
                        </m:e>
                      </m:d>
                      <m:r>
                        <a:rPr lang="en-US" b="1" i="1" smtClean="0">
                          <a:latin typeface="Cambria Math" panose="02040503050406030204" pitchFamily="18" charset="0"/>
                        </a:rPr>
                        <m:t>)</m:t>
                      </m:r>
                    </m:oMath>
                  </a14:m>
                  <a:endParaRPr lang="en-US" b="1" dirty="0"/>
                </a:p>
              </p:txBody>
            </p:sp>
          </mc:Choice>
          <mc:Fallback xmlns="">
            <p:sp>
              <p:nvSpPr>
                <p:cNvPr id="52" name="TextBox 51">
                  <a:extLst>
                    <a:ext uri="{FF2B5EF4-FFF2-40B4-BE49-F238E27FC236}">
                      <a16:creationId xmlns:a16="http://schemas.microsoft.com/office/drawing/2014/main" id="{65A76713-9CB7-3C42-8F21-E4B61C4F7AE1}"/>
                    </a:ext>
                  </a:extLst>
                </p:cNvPr>
                <p:cNvSpPr txBox="1">
                  <a:spLocks noRot="1" noChangeAspect="1" noMove="1" noResize="1" noEditPoints="1" noAdjustHandles="1" noChangeArrowheads="1" noChangeShapeType="1" noTextEdit="1"/>
                </p:cNvSpPr>
                <p:nvPr/>
              </p:nvSpPr>
              <p:spPr>
                <a:xfrm>
                  <a:off x="6490319" y="2933990"/>
                  <a:ext cx="2961305" cy="276999"/>
                </a:xfrm>
                <a:prstGeom prst="rect">
                  <a:avLst/>
                </a:prstGeom>
                <a:blipFill>
                  <a:blip r:embed="rId3"/>
                  <a:stretch>
                    <a:fillRect l="-4701" t="-21739" b="-43478"/>
                  </a:stretch>
                </a:blipFill>
              </p:spPr>
              <p:txBody>
                <a:bodyPr/>
                <a:lstStyle/>
                <a:p>
                  <a:r>
                    <a:rPr lang="en-US">
                      <a:noFill/>
                    </a:rPr>
                    <a:t> </a:t>
                  </a:r>
                </a:p>
              </p:txBody>
            </p:sp>
          </mc:Fallback>
        </mc:AlternateContent>
        <p:grpSp>
          <p:nvGrpSpPr>
            <p:cNvPr id="66" name="Group 65">
              <a:extLst>
                <a:ext uri="{FF2B5EF4-FFF2-40B4-BE49-F238E27FC236}">
                  <a16:creationId xmlns:a16="http://schemas.microsoft.com/office/drawing/2014/main" id="{025EDE40-73EA-1D42-AB9A-0B8F68A2F289}"/>
                </a:ext>
              </a:extLst>
            </p:cNvPr>
            <p:cNvGrpSpPr/>
            <p:nvPr/>
          </p:nvGrpSpPr>
          <p:grpSpPr>
            <a:xfrm>
              <a:off x="904406" y="1032782"/>
              <a:ext cx="5616974" cy="3677663"/>
              <a:chOff x="904406" y="1032782"/>
              <a:chExt cx="5616974" cy="3677663"/>
            </a:xfrm>
          </p:grpSpPr>
          <p:sp>
            <p:nvSpPr>
              <p:cNvPr id="39" name="Rectangle 38">
                <a:extLst>
                  <a:ext uri="{FF2B5EF4-FFF2-40B4-BE49-F238E27FC236}">
                    <a16:creationId xmlns:a16="http://schemas.microsoft.com/office/drawing/2014/main" id="{23AA0D38-F3E3-2145-A32A-E0CAE0DC44A4}"/>
                  </a:ext>
                </a:extLst>
              </p:cNvPr>
              <p:cNvSpPr/>
              <p:nvPr/>
            </p:nvSpPr>
            <p:spPr>
              <a:xfrm>
                <a:off x="5111346" y="3070409"/>
                <a:ext cx="875591" cy="62304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Entity Linking </a:t>
                </a:r>
                <a:endParaRPr lang="en-US" b="1" i="1" dirty="0"/>
              </a:p>
            </p:txBody>
          </p:sp>
          <p:cxnSp>
            <p:nvCxnSpPr>
              <p:cNvPr id="41" name="Straight Arrow Connector 40">
                <a:extLst>
                  <a:ext uri="{FF2B5EF4-FFF2-40B4-BE49-F238E27FC236}">
                    <a16:creationId xmlns:a16="http://schemas.microsoft.com/office/drawing/2014/main" id="{ABF7D7C1-D047-994E-A12B-6D0179CDDABB}"/>
                  </a:ext>
                </a:extLst>
              </p:cNvPr>
              <p:cNvCxnSpPr>
                <a:cxnSpLocks/>
                <a:stCxn id="12" idx="3"/>
                <a:endCxn id="39" idx="1"/>
              </p:cNvCxnSpPr>
              <p:nvPr/>
            </p:nvCxnSpPr>
            <p:spPr>
              <a:xfrm flipV="1">
                <a:off x="4918478" y="3381933"/>
                <a:ext cx="192868" cy="8961"/>
              </a:xfrm>
              <a:prstGeom prst="straightConnector1">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520691EA-65D4-E34F-8B88-A9912B194A78}"/>
                  </a:ext>
                </a:extLst>
              </p:cNvPr>
              <p:cNvGrpSpPr/>
              <p:nvPr/>
            </p:nvGrpSpPr>
            <p:grpSpPr>
              <a:xfrm>
                <a:off x="904406" y="1032782"/>
                <a:ext cx="3723470" cy="796371"/>
                <a:chOff x="904406" y="1032782"/>
                <a:chExt cx="3723470" cy="796371"/>
              </a:xfrm>
            </p:grpSpPr>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8B00AD50-B7FD-C846-94A1-1FF6F9395E1E}"/>
                        </a:ext>
                      </a:extLst>
                    </p:cNvPr>
                    <p:cNvSpPr txBox="1"/>
                    <p:nvPr/>
                  </p:nvSpPr>
                  <p:spPr>
                    <a:xfrm>
                      <a:off x="1031926" y="1048877"/>
                      <a:ext cx="3257436" cy="314060"/>
                    </a:xfrm>
                    <a:prstGeom prst="rect">
                      <a:avLst/>
                    </a:prstGeom>
                    <a:noFill/>
                  </p:spPr>
                  <p:txBody>
                    <a:bodyPr wrap="square" lIns="0" tIns="0" rIns="0" bIns="0" rtlCol="0">
                      <a:spAutoFit/>
                    </a:bodyPr>
                    <a:lstStyle/>
                    <a:p>
                      <a:r>
                        <a:rPr lang="pt" i="1" dirty="0">
                          <a:solidFill>
                            <a:schemeClr val="tx1"/>
                          </a:solidFill>
                          <a:latin typeface="Times" pitchFamily="2" charset="0"/>
                        </a:rPr>
                        <a:t>Score</a:t>
                      </a:r>
                      <a14:m>
                        <m:oMath xmlns:m="http://schemas.openxmlformats.org/officeDocument/2006/math">
                          <m:d>
                            <m:dPr>
                              <m:ctrlPr>
                                <a:rPr lang="pt"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𝑄</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𝑒</m:t>
                              </m:r>
                            </m:e>
                          </m:d>
                          <m:r>
                            <a:rPr lang="pt" i="1" smtClean="0">
                              <a:solidFill>
                                <a:schemeClr val="tx1"/>
                              </a:solidFill>
                              <a:latin typeface="Cambria Math" panose="02040503050406030204" pitchFamily="18" charset="0"/>
                            </a:rPr>
                            <m:t>=</m:t>
                          </m:r>
                          <m:nary>
                            <m:naryPr>
                              <m:chr m:val="∑"/>
                              <m:ctrlPr>
                                <a:rPr lang="pt" i="1" smtClean="0">
                                  <a:solidFill>
                                    <a:schemeClr val="tx1"/>
                                  </a:solidFill>
                                  <a:latin typeface="Cambria Math" panose="02040503050406030204" pitchFamily="18" charset="0"/>
                                </a:rPr>
                              </m:ctrlPr>
                            </m:naryPr>
                            <m:sub>
                              <m:r>
                                <m:rPr>
                                  <m:brk m:alnAt="23"/>
                                </m:rPr>
                                <a:rPr lang="en-US" b="0" i="1" smtClean="0">
                                  <a:solidFill>
                                    <a:schemeClr val="tx1"/>
                                  </a:solidFill>
                                  <a:latin typeface="Cambria Math" panose="02040503050406030204" pitchFamily="18" charset="0"/>
                                </a:rPr>
                                <m:t>𝑐</m:t>
                              </m:r>
                              <m:r>
                                <m:rPr>
                                  <m:nor/>
                                </m:rPr>
                                <a:rPr lang="en-US">
                                  <a:solidFill>
                                    <a:schemeClr val="tx1"/>
                                  </a:solidFill>
                                </a:rPr>
                                <m:t>∈</m:t>
                              </m:r>
                              <m:r>
                                <a:rPr lang="en-US" b="0" i="1" smtClean="0">
                                  <a:solidFill>
                                    <a:schemeClr val="tx1"/>
                                  </a:solidFill>
                                  <a:latin typeface="Cambria Math" panose="02040503050406030204" pitchFamily="18" charset="0"/>
                                </a:rPr>
                                <m:t> </m:t>
                              </m:r>
                              <m:r>
                                <m:rPr>
                                  <m:brk m:alnAt="23"/>
                                </m:rPr>
                                <a:rPr lang="en-US" b="0" i="1" smtClean="0">
                                  <a:solidFill>
                                    <a:schemeClr val="tx1"/>
                                  </a:solidFill>
                                  <a:latin typeface="Cambria Math" panose="02040503050406030204" pitchFamily="18" charset="0"/>
                                </a:rPr>
                                <m:t>𝑄</m:t>
                              </m:r>
                            </m:sub>
                            <m:sup>
                              <m:r>
                                <a:rPr lang="en-US" b="0" i="1" smtClean="0">
                                  <a:solidFill>
                                    <a:schemeClr val="tx1"/>
                                  </a:solidFill>
                                  <a:latin typeface="Cambria Math" panose="02040503050406030204" pitchFamily="18" charset="0"/>
                                </a:rPr>
                                <m:t> </m:t>
                              </m:r>
                            </m:sup>
                            <m:e>
                              <m:r>
                                <a:rPr lang="en-US" b="0" i="1" smtClean="0">
                                  <a:solidFill>
                                    <a:schemeClr val="tx1"/>
                                  </a:solidFill>
                                  <a:latin typeface="Cambria Math" panose="02040503050406030204" pitchFamily="18" charset="0"/>
                                </a:rPr>
                                <m:t>𝑆𝑐𝑜𝑟𝑒</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𝑐</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𝑒</m:t>
                              </m:r>
                              <m:r>
                                <a:rPr lang="en-US" b="0" i="1" smtClean="0">
                                  <a:solidFill>
                                    <a:schemeClr val="tx1"/>
                                  </a:solidFill>
                                  <a:latin typeface="Cambria Math" panose="02040503050406030204" pitchFamily="18" charset="0"/>
                                </a:rPr>
                                <m:t>)</m:t>
                              </m:r>
                            </m:e>
                          </m:nary>
                        </m:oMath>
                      </a14:m>
                      <a:endParaRPr lang="en-US" dirty="0">
                        <a:solidFill>
                          <a:schemeClr val="tx1"/>
                        </a:solidFill>
                      </a:endParaRPr>
                    </a:p>
                  </p:txBody>
                </p:sp>
              </mc:Choice>
              <mc:Fallback xmlns="">
                <p:sp>
                  <p:nvSpPr>
                    <p:cNvPr id="44" name="TextBox 43">
                      <a:extLst>
                        <a:ext uri="{FF2B5EF4-FFF2-40B4-BE49-F238E27FC236}">
                          <a16:creationId xmlns:a16="http://schemas.microsoft.com/office/drawing/2014/main" id="{8B00AD50-B7FD-C846-94A1-1FF6F9395E1E}"/>
                        </a:ext>
                      </a:extLst>
                    </p:cNvPr>
                    <p:cNvSpPr txBox="1">
                      <a:spLocks noRot="1" noChangeAspect="1" noMove="1" noResize="1" noEditPoints="1" noAdjustHandles="1" noChangeArrowheads="1" noChangeShapeType="1" noTextEdit="1"/>
                    </p:cNvSpPr>
                    <p:nvPr/>
                  </p:nvSpPr>
                  <p:spPr>
                    <a:xfrm>
                      <a:off x="1031926" y="1048877"/>
                      <a:ext cx="3257436" cy="314060"/>
                    </a:xfrm>
                    <a:prstGeom prst="rect">
                      <a:avLst/>
                    </a:prstGeom>
                    <a:blipFill>
                      <a:blip r:embed="rId4"/>
                      <a:stretch>
                        <a:fillRect l="-3876" t="-148000" b="-20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13A7DC7B-7F81-1F46-A4B6-BA068DBEBBE7}"/>
                        </a:ext>
                      </a:extLst>
                    </p:cNvPr>
                    <p:cNvSpPr txBox="1"/>
                    <p:nvPr/>
                  </p:nvSpPr>
                  <p:spPr>
                    <a:xfrm>
                      <a:off x="1007188" y="1470213"/>
                      <a:ext cx="3620688" cy="283989"/>
                    </a:xfrm>
                    <a:prstGeom prst="rect">
                      <a:avLst/>
                    </a:prstGeom>
                    <a:noFill/>
                  </p:spPr>
                  <p:txBody>
                    <a:bodyPr wrap="square" lIns="0" tIns="0" rIns="0" bIns="0" rtlCol="0">
                      <a:spAutoFit/>
                    </a:bodyPr>
                    <a:lstStyle/>
                    <a:p>
                      <a:r>
                        <a:rPr lang="pt" i="1" dirty="0">
                          <a:solidFill>
                            <a:schemeClr val="tx1"/>
                          </a:solidFill>
                          <a:latin typeface="Times" pitchFamily="2" charset="0"/>
                        </a:rPr>
                        <a:t>Score</a:t>
                      </a:r>
                      <a14:m>
                        <m:oMath xmlns:m="http://schemas.openxmlformats.org/officeDocument/2006/math">
                          <m:d>
                            <m:dPr>
                              <m:ctrlPr>
                                <a:rPr lang="pt"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𝑐</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𝑒</m:t>
                              </m:r>
                            </m:e>
                          </m:d>
                          <m:r>
                            <a:rPr lang="pt" i="1" smtClean="0">
                              <a:solidFill>
                                <a:schemeClr val="tx1"/>
                              </a:solidFill>
                              <a:latin typeface="Cambria Math" panose="02040503050406030204" pitchFamily="18" charset="0"/>
                            </a:rPr>
                            <m:t>=</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max</m:t>
                              </m:r>
                            </m:fName>
                            <m:e>
                              <m:r>
                                <m:rPr>
                                  <m:nor/>
                                </m:rPr>
                                <a:rPr lang="en-US" b="0" i="1" baseline="-25000" smtClean="0">
                                  <a:solidFill>
                                    <a:schemeClr val="tx1"/>
                                  </a:solidFill>
                                  <a:latin typeface="Cambria Math" panose="02040503050406030204" pitchFamily="18" charset="0"/>
                                </a:rPr>
                                <m:t>n</m:t>
                              </m:r>
                              <m:r>
                                <m:rPr>
                                  <m:nor/>
                                </m:rPr>
                                <a:rPr lang="en-US" baseline="-25000" smtClean="0">
                                  <a:solidFill>
                                    <a:schemeClr val="tx1"/>
                                  </a:solidFill>
                                </a:rPr>
                                <m:t>∈</m:t>
                              </m:r>
                              <m:r>
                                <a:rPr lang="en-US" b="0" i="1" baseline="-25000" smtClean="0">
                                  <a:solidFill>
                                    <a:schemeClr val="tx1"/>
                                  </a:solidFill>
                                  <a:latin typeface="Cambria Math" panose="02040503050406030204" pitchFamily="18" charset="0"/>
                                </a:rPr>
                                <m:t>𝑁</m:t>
                              </m:r>
                              <m:r>
                                <a:rPr lang="en-US" b="0" i="1" baseline="-25000" smtClean="0">
                                  <a:solidFill>
                                    <a:schemeClr val="tx1"/>
                                  </a:solidFill>
                                  <a:latin typeface="Cambria Math" panose="02040503050406030204" pitchFamily="18" charset="0"/>
                                </a:rPr>
                                <m:t>(</m:t>
                              </m:r>
                              <m:r>
                                <a:rPr lang="en-US" b="0" i="1" baseline="-25000" smtClean="0">
                                  <a:solidFill>
                                    <a:schemeClr val="tx1"/>
                                  </a:solidFill>
                                  <a:latin typeface="Cambria Math" panose="02040503050406030204" pitchFamily="18" charset="0"/>
                                </a:rPr>
                                <m:t>𝑐</m:t>
                              </m:r>
                              <m:r>
                                <a:rPr lang="en-US" b="0" i="1" baseline="-25000" smtClean="0">
                                  <a:solidFill>
                                    <a:schemeClr val="tx1"/>
                                  </a:solidFill>
                                  <a:latin typeface="Cambria Math" panose="02040503050406030204" pitchFamily="18" charset="0"/>
                                </a:rPr>
                                <m:t>)</m:t>
                              </m:r>
                            </m:e>
                          </m:func>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𝐵𝑀</m:t>
                          </m:r>
                          <m:r>
                            <a:rPr lang="en-US" b="0" i="1" smtClean="0">
                              <a:solidFill>
                                <a:schemeClr val="tx1"/>
                              </a:solidFill>
                              <a:latin typeface="Cambria Math" panose="02040503050406030204" pitchFamily="18" charset="0"/>
                            </a:rPr>
                            <m:t>25(</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𝑒</m:t>
                          </m:r>
                          <m:r>
                            <a:rPr lang="en-US" b="0" i="1" smtClean="0">
                              <a:solidFill>
                                <a:schemeClr val="tx1"/>
                              </a:solidFill>
                              <a:latin typeface="Cambria Math" panose="02040503050406030204" pitchFamily="18" charset="0"/>
                            </a:rPr>
                            <m:t>)</m:t>
                          </m:r>
                        </m:oMath>
                      </a14:m>
                      <a:endParaRPr lang="en-US" dirty="0">
                        <a:solidFill>
                          <a:schemeClr val="tx1"/>
                        </a:solidFill>
                      </a:endParaRPr>
                    </a:p>
                  </p:txBody>
                </p:sp>
              </mc:Choice>
              <mc:Fallback xmlns="">
                <p:sp>
                  <p:nvSpPr>
                    <p:cNvPr id="46" name="TextBox 45">
                      <a:extLst>
                        <a:ext uri="{FF2B5EF4-FFF2-40B4-BE49-F238E27FC236}">
                          <a16:creationId xmlns:a16="http://schemas.microsoft.com/office/drawing/2014/main" id="{13A7DC7B-7F81-1F46-A4B6-BA068DBEBBE7}"/>
                        </a:ext>
                      </a:extLst>
                    </p:cNvPr>
                    <p:cNvSpPr txBox="1">
                      <a:spLocks noRot="1" noChangeAspect="1" noMove="1" noResize="1" noEditPoints="1" noAdjustHandles="1" noChangeArrowheads="1" noChangeShapeType="1" noTextEdit="1"/>
                    </p:cNvSpPr>
                    <p:nvPr/>
                  </p:nvSpPr>
                  <p:spPr>
                    <a:xfrm>
                      <a:off x="1007188" y="1470213"/>
                      <a:ext cx="3620688" cy="283989"/>
                    </a:xfrm>
                    <a:prstGeom prst="rect">
                      <a:avLst/>
                    </a:prstGeom>
                    <a:blipFill>
                      <a:blip r:embed="rId5"/>
                      <a:stretch>
                        <a:fillRect l="-3497" t="-26087" b="-39130"/>
                      </a:stretch>
                    </a:blipFill>
                  </p:spPr>
                  <p:txBody>
                    <a:bodyPr/>
                    <a:lstStyle/>
                    <a:p>
                      <a:r>
                        <a:rPr lang="en-US">
                          <a:noFill/>
                        </a:rPr>
                        <a:t> </a:t>
                      </a:r>
                    </a:p>
                  </p:txBody>
                </p:sp>
              </mc:Fallback>
            </mc:AlternateContent>
            <p:sp>
              <p:nvSpPr>
                <p:cNvPr id="53" name="Rectangle 52">
                  <a:extLst>
                    <a:ext uri="{FF2B5EF4-FFF2-40B4-BE49-F238E27FC236}">
                      <a16:creationId xmlns:a16="http://schemas.microsoft.com/office/drawing/2014/main" id="{CA9D4A7D-64A4-E347-B471-F0EEE67A3F27}"/>
                    </a:ext>
                  </a:extLst>
                </p:cNvPr>
                <p:cNvSpPr/>
                <p:nvPr/>
              </p:nvSpPr>
              <p:spPr>
                <a:xfrm>
                  <a:off x="904406" y="1032782"/>
                  <a:ext cx="3627564" cy="796371"/>
                </a:xfrm>
                <a:prstGeom prst="rect">
                  <a:avLst/>
                </a:prstGeom>
                <a:solidFill>
                  <a:schemeClr val="tx2">
                    <a:lumMod val="20000"/>
                    <a:lumOff val="80000"/>
                    <a:alpha val="3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22" name="Elbow Connector 21">
                <a:extLst>
                  <a:ext uri="{FF2B5EF4-FFF2-40B4-BE49-F238E27FC236}">
                    <a16:creationId xmlns:a16="http://schemas.microsoft.com/office/drawing/2014/main" id="{6D2F8F2B-964E-3243-91BA-6E0BDC7A8C6A}"/>
                  </a:ext>
                </a:extLst>
              </p:cNvPr>
              <p:cNvCxnSpPr>
                <a:stCxn id="27" idx="0"/>
                <a:endCxn id="39" idx="3"/>
              </p:cNvCxnSpPr>
              <p:nvPr/>
            </p:nvCxnSpPr>
            <p:spPr>
              <a:xfrm rot="16200000" flipV="1">
                <a:off x="5589903" y="3778967"/>
                <a:ext cx="1328512" cy="534443"/>
              </a:xfrm>
              <a:prstGeom prst="bentConnector2">
                <a:avLst/>
              </a:prstGeom>
              <a:ln w="127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4E22B43A-429A-6941-B3B5-F138B7857633}"/>
                  </a:ext>
                </a:extLst>
              </p:cNvPr>
              <p:cNvCxnSpPr>
                <a:stCxn id="39" idx="0"/>
                <a:endCxn id="53" idx="3"/>
              </p:cNvCxnSpPr>
              <p:nvPr/>
            </p:nvCxnSpPr>
            <p:spPr>
              <a:xfrm rot="16200000" flipV="1">
                <a:off x="4220836" y="1742103"/>
                <a:ext cx="1639441" cy="1017172"/>
              </a:xfrm>
              <a:prstGeom prst="bentConnector2">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0" name="Group 29">
            <a:extLst>
              <a:ext uri="{FF2B5EF4-FFF2-40B4-BE49-F238E27FC236}">
                <a16:creationId xmlns:a16="http://schemas.microsoft.com/office/drawing/2014/main" id="{BEEF7309-221C-0340-8379-01C46C9BB656}"/>
              </a:ext>
            </a:extLst>
          </p:cNvPr>
          <p:cNvGrpSpPr/>
          <p:nvPr/>
        </p:nvGrpSpPr>
        <p:grpSpPr>
          <a:xfrm>
            <a:off x="5922246" y="1280219"/>
            <a:ext cx="5219704" cy="3439194"/>
            <a:chOff x="5922246" y="1280219"/>
            <a:chExt cx="5219704" cy="3439194"/>
          </a:xfrm>
        </p:grpSpPr>
        <p:grpSp>
          <p:nvGrpSpPr>
            <p:cNvPr id="21" name="Group 20">
              <a:extLst>
                <a:ext uri="{FF2B5EF4-FFF2-40B4-BE49-F238E27FC236}">
                  <a16:creationId xmlns:a16="http://schemas.microsoft.com/office/drawing/2014/main" id="{EAFD82EA-3562-684F-8880-5CEA5149A5DC}"/>
                </a:ext>
              </a:extLst>
            </p:cNvPr>
            <p:cNvGrpSpPr/>
            <p:nvPr/>
          </p:nvGrpSpPr>
          <p:grpSpPr>
            <a:xfrm>
              <a:off x="9040451" y="3142267"/>
              <a:ext cx="2013822" cy="1577146"/>
              <a:chOff x="9040451" y="3142267"/>
              <a:chExt cx="2013822" cy="1577146"/>
            </a:xfrm>
          </p:grpSpPr>
          <p:sp>
            <p:nvSpPr>
              <p:cNvPr id="47" name="Rectangle 46">
                <a:extLst>
                  <a:ext uri="{FF2B5EF4-FFF2-40B4-BE49-F238E27FC236}">
                    <a16:creationId xmlns:a16="http://schemas.microsoft.com/office/drawing/2014/main" id="{1811A6FB-8B2C-2D4E-9DA8-20A432032F51}"/>
                  </a:ext>
                </a:extLst>
              </p:cNvPr>
              <p:cNvSpPr/>
              <p:nvPr/>
            </p:nvSpPr>
            <p:spPr>
              <a:xfrm>
                <a:off x="9994808" y="3142267"/>
                <a:ext cx="1059465" cy="425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Filtering</a:t>
                </a:r>
                <a:r>
                  <a:rPr lang="en-US" dirty="0"/>
                  <a:t> </a:t>
                </a:r>
                <a:endParaRPr lang="en-US" i="1" dirty="0"/>
              </a:p>
            </p:txBody>
          </p:sp>
          <p:cxnSp>
            <p:nvCxnSpPr>
              <p:cNvPr id="28" name="Elbow Connector 27">
                <a:extLst>
                  <a:ext uri="{FF2B5EF4-FFF2-40B4-BE49-F238E27FC236}">
                    <a16:creationId xmlns:a16="http://schemas.microsoft.com/office/drawing/2014/main" id="{091F9808-B908-7348-B9BC-9386E72BF92F}"/>
                  </a:ext>
                </a:extLst>
              </p:cNvPr>
              <p:cNvCxnSpPr>
                <a:stCxn id="31" idx="0"/>
                <a:endCxn id="47" idx="1"/>
              </p:cNvCxnSpPr>
              <p:nvPr/>
            </p:nvCxnSpPr>
            <p:spPr>
              <a:xfrm rot="5400000" flipH="1" flipV="1">
                <a:off x="8835444" y="3560049"/>
                <a:ext cx="1364371" cy="954358"/>
              </a:xfrm>
              <a:prstGeom prst="bentConnector2">
                <a:avLst/>
              </a:prstGeom>
              <a:ln w="22225">
                <a:solidFill>
                  <a:srgbClr val="05994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4C35B0B3-CC82-514E-9EE9-9B7B9ED7CE6C}"/>
                </a:ext>
              </a:extLst>
            </p:cNvPr>
            <p:cNvGrpSpPr/>
            <p:nvPr/>
          </p:nvGrpSpPr>
          <p:grpSpPr>
            <a:xfrm>
              <a:off x="5922246" y="1280219"/>
              <a:ext cx="5219704" cy="1886222"/>
              <a:chOff x="5922246" y="1280219"/>
              <a:chExt cx="5219704" cy="1886222"/>
            </a:xfrm>
          </p:grpSpPr>
          <p:sp>
            <p:nvSpPr>
              <p:cNvPr id="62" name="Oval 61">
                <a:extLst>
                  <a:ext uri="{FF2B5EF4-FFF2-40B4-BE49-F238E27FC236}">
                    <a16:creationId xmlns:a16="http://schemas.microsoft.com/office/drawing/2014/main" id="{B02888C2-9D60-0348-80DA-EDEFDA063ADC}"/>
                  </a:ext>
                </a:extLst>
              </p:cNvPr>
              <p:cNvSpPr/>
              <p:nvPr/>
            </p:nvSpPr>
            <p:spPr>
              <a:xfrm>
                <a:off x="10057589" y="1945003"/>
                <a:ext cx="961884" cy="401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fact</a:t>
                </a:r>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1B60783D-D954-D249-AA14-D615142315E7}"/>
                      </a:ext>
                    </a:extLst>
                  </p:cNvPr>
                  <p:cNvSpPr txBox="1"/>
                  <p:nvPr/>
                </p:nvSpPr>
                <p:spPr>
                  <a:xfrm>
                    <a:off x="10060820" y="1615915"/>
                    <a:ext cx="1081130" cy="400110"/>
                  </a:xfrm>
                  <a:prstGeom prst="rect">
                    <a:avLst/>
                  </a:prstGeom>
                  <a:noFill/>
                  <a:ln>
                    <a:noFill/>
                  </a:ln>
                </p:spPr>
                <p:txBody>
                  <a:bodyPr wrap="none" rtlCol="0">
                    <a:spAutoFit/>
                  </a:bodyPr>
                  <a:lstStyle/>
                  <a:p>
                    <a:r>
                      <a:rPr lang="en-US" sz="2000" i="1" dirty="0"/>
                      <a:t>e</a:t>
                    </a:r>
                    <a:r>
                      <a:rPr lang="en-US" sz="2000" dirty="0"/>
                      <a:t>| </a:t>
                    </a:r>
                    <a:r>
                      <a:rPr lang="en-US" sz="2000" i="1" dirty="0"/>
                      <a:t>r</a:t>
                    </a:r>
                    <a:r>
                      <a:rPr lang="en-US" sz="2000" dirty="0"/>
                      <a:t> |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sup>
                        </m:sSup>
                      </m:oMath>
                    </a14:m>
                    <a:r>
                      <a:rPr lang="en-US" sz="2000" i="1" dirty="0"/>
                      <a:t> </a:t>
                    </a:r>
                  </a:p>
                </p:txBody>
              </p:sp>
            </mc:Choice>
            <mc:Fallback xmlns="">
              <p:sp>
                <p:nvSpPr>
                  <p:cNvPr id="63" name="TextBox 62">
                    <a:extLst>
                      <a:ext uri="{FF2B5EF4-FFF2-40B4-BE49-F238E27FC236}">
                        <a16:creationId xmlns:a16="http://schemas.microsoft.com/office/drawing/2014/main" id="{1B60783D-D954-D249-AA14-D615142315E7}"/>
                      </a:ext>
                    </a:extLst>
                  </p:cNvPr>
                  <p:cNvSpPr txBox="1">
                    <a:spLocks noRot="1" noChangeAspect="1" noMove="1" noResize="1" noEditPoints="1" noAdjustHandles="1" noChangeArrowheads="1" noChangeShapeType="1" noTextEdit="1"/>
                  </p:cNvSpPr>
                  <p:nvPr/>
                </p:nvSpPr>
                <p:spPr>
                  <a:xfrm>
                    <a:off x="10060820" y="1615915"/>
                    <a:ext cx="1081130" cy="400110"/>
                  </a:xfrm>
                  <a:prstGeom prst="rect">
                    <a:avLst/>
                  </a:prstGeom>
                  <a:blipFill>
                    <a:blip r:embed="rId6"/>
                    <a:stretch>
                      <a:fillRect l="-5882" t="-6061" b="-24242"/>
                    </a:stretch>
                  </a:blipFill>
                  <a:ln>
                    <a:noFill/>
                  </a:ln>
                </p:spPr>
                <p:txBody>
                  <a:bodyPr/>
                  <a:lstStyle/>
                  <a:p>
                    <a:r>
                      <a:rPr lang="en-US">
                        <a:noFill/>
                      </a:rPr>
                      <a:t> </a:t>
                    </a:r>
                  </a:p>
                </p:txBody>
              </p:sp>
            </mc:Fallback>
          </mc:AlternateContent>
          <p:grpSp>
            <p:nvGrpSpPr>
              <p:cNvPr id="65" name="Group 64">
                <a:extLst>
                  <a:ext uri="{FF2B5EF4-FFF2-40B4-BE49-F238E27FC236}">
                    <a16:creationId xmlns:a16="http://schemas.microsoft.com/office/drawing/2014/main" id="{7237FA82-430C-E840-A674-22AA6484EB59}"/>
                  </a:ext>
                </a:extLst>
              </p:cNvPr>
              <p:cNvGrpSpPr/>
              <p:nvPr/>
            </p:nvGrpSpPr>
            <p:grpSpPr>
              <a:xfrm>
                <a:off x="5922246" y="1280219"/>
                <a:ext cx="3675107" cy="494484"/>
                <a:chOff x="5922246" y="1280219"/>
                <a:chExt cx="3675107" cy="494484"/>
              </a:xfrm>
            </p:grpSpPr>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A1348C7D-3F68-5240-A7BB-54918F78EED4}"/>
                        </a:ext>
                      </a:extLst>
                    </p:cNvPr>
                    <p:cNvSpPr txBox="1"/>
                    <p:nvPr/>
                  </p:nvSpPr>
                  <p:spPr>
                    <a:xfrm>
                      <a:off x="5948084" y="1318497"/>
                      <a:ext cx="3649269" cy="4202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a:rPr lang="en-US" b="0" i="1" smtClean="0">
                                        <a:latin typeface="Cambria Math" panose="02040503050406030204" pitchFamily="18" charset="0"/>
                                      </a:rPr>
                                      <m:t>𝑎𝑟𝑔</m:t>
                                    </m:r>
                                    <m:r>
                                      <m:rPr>
                                        <m:sty m:val="p"/>
                                      </m:rPr>
                                      <a:rPr lang="en-US" i="0" smtClean="0">
                                        <a:latin typeface="Cambria Math" panose="02040503050406030204" pitchFamily="18" charset="0"/>
                                      </a:rPr>
                                      <m:t>max</m:t>
                                    </m:r>
                                  </m:e>
                                  <m:lim>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up>
                                    </m:sSup>
                                  </m:lim>
                                </m:limLow>
                                <m:r>
                                  <a:rPr lang="en-US" b="0" i="1" smtClean="0">
                                    <a:latin typeface="Cambria Math" panose="02040503050406030204" pitchFamily="18" charset="0"/>
                                  </a:rPr>
                                  <m:t>   </m:t>
                                </m:r>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d>
                                      <m:dPr>
                                        <m:ctrlPr>
                                          <a:rPr lang="en-US" b="0" i="1" smtClean="0">
                                            <a:latin typeface="Cambria Math" panose="02040503050406030204" pitchFamily="18" charset="0"/>
                                          </a:rPr>
                                        </m:ctrlPr>
                                      </m:dPr>
                                      <m:e>
                                        <m:r>
                                          <a:rPr lang="en-US" b="0" i="1" smtClean="0">
                                            <a:latin typeface="Cambria Math" panose="02040503050406030204" pitchFamily="18" charset="0"/>
                                          </a:rPr>
                                          <m:t>𝑒</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 − </m:t>
                                        </m:r>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m:t>
                                    </m:r>
                                    <m:r>
                                      <m:rPr>
                                        <m:nor/>
                                      </m:rPr>
                                      <a:rPr lang="en-US" i="1" dirty="0">
                                        <a:latin typeface="Times" pitchFamily="2" charset="0"/>
                                      </a:rPr>
                                      <m:t>I</m:t>
                                    </m:r>
                                    <m:r>
                                      <m:rPr>
                                        <m:nor/>
                                      </m:rPr>
                                      <a:rPr lang="en-US" i="1" baseline="-25000" dirty="0">
                                        <a:latin typeface="Times" pitchFamily="2" charset="0"/>
                                      </a:rPr>
                                      <m:t>reach</m:t>
                                    </m:r>
                                    <m:r>
                                      <m:rPr>
                                        <m:nor/>
                                      </m:rPr>
                                      <a:rPr lang="en-US" i="1" baseline="-25000" dirty="0">
                                        <a:latin typeface="Times" pitchFamily="2" charset="0"/>
                                      </a:rPr>
                                      <m:t> </m:t>
                                    </m:r>
                                  </m:lim>
                                </m:limLow>
                                <m:r>
                                  <a:rPr lang="en-US" b="0" i="1" smtClean="0">
                                    <a:latin typeface="Cambria Math" panose="02040503050406030204" pitchFamily="18" charset="0"/>
                                  </a:rPr>
                                  <m:t>𝑆𝑐𝑜𝑟𝑒</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fName>
                              <m:e>
                                <m:r>
                                  <a:rPr lang="en-US" b="0" i="1" smtClean="0">
                                    <a:latin typeface="Cambria Math" panose="02040503050406030204" pitchFamily="18" charset="0"/>
                                  </a:rPr>
                                  <m:t> </m:t>
                                </m:r>
                              </m:e>
                            </m:func>
                          </m:oMath>
                        </m:oMathPara>
                      </a14:m>
                      <a:endParaRPr lang="en-US" dirty="0"/>
                    </a:p>
                  </p:txBody>
                </p:sp>
              </mc:Choice>
              <mc:Fallback xmlns="">
                <p:sp>
                  <p:nvSpPr>
                    <p:cNvPr id="61" name="TextBox 60">
                      <a:extLst>
                        <a:ext uri="{FF2B5EF4-FFF2-40B4-BE49-F238E27FC236}">
                          <a16:creationId xmlns:a16="http://schemas.microsoft.com/office/drawing/2014/main" id="{A1348C7D-3F68-5240-A7BB-54918F78EED4}"/>
                        </a:ext>
                      </a:extLst>
                    </p:cNvPr>
                    <p:cNvSpPr txBox="1">
                      <a:spLocks noRot="1" noChangeAspect="1" noMove="1" noResize="1" noEditPoints="1" noAdjustHandles="1" noChangeArrowheads="1" noChangeShapeType="1" noTextEdit="1"/>
                    </p:cNvSpPr>
                    <p:nvPr/>
                  </p:nvSpPr>
                  <p:spPr>
                    <a:xfrm>
                      <a:off x="5948084" y="1318497"/>
                      <a:ext cx="3649269" cy="420243"/>
                    </a:xfrm>
                    <a:prstGeom prst="rect">
                      <a:avLst/>
                    </a:prstGeom>
                    <a:blipFill>
                      <a:blip r:embed="rId7"/>
                      <a:stretch>
                        <a:fillRect l="-1389" t="-2941" r="-1736" b="-23529"/>
                      </a:stretch>
                    </a:blipFill>
                  </p:spPr>
                  <p:txBody>
                    <a:bodyPr/>
                    <a:lstStyle/>
                    <a:p>
                      <a:r>
                        <a:rPr lang="en-US">
                          <a:noFill/>
                        </a:rPr>
                        <a:t> </a:t>
                      </a:r>
                    </a:p>
                  </p:txBody>
                </p:sp>
              </mc:Fallback>
            </mc:AlternateContent>
            <p:sp>
              <p:nvSpPr>
                <p:cNvPr id="64" name="Rectangle 63">
                  <a:extLst>
                    <a:ext uri="{FF2B5EF4-FFF2-40B4-BE49-F238E27FC236}">
                      <a16:creationId xmlns:a16="http://schemas.microsoft.com/office/drawing/2014/main" id="{992FC55C-6839-D740-B2FA-4468DE491DCE}"/>
                    </a:ext>
                  </a:extLst>
                </p:cNvPr>
                <p:cNvSpPr/>
                <p:nvPr/>
              </p:nvSpPr>
              <p:spPr>
                <a:xfrm>
                  <a:off x="5922246" y="1280219"/>
                  <a:ext cx="3627564" cy="494484"/>
                </a:xfrm>
                <a:prstGeom prst="rect">
                  <a:avLst/>
                </a:prstGeom>
                <a:solidFill>
                  <a:schemeClr val="tx2">
                    <a:lumMod val="20000"/>
                    <a:lumOff val="80000"/>
                    <a:alpha val="3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2" name="Elbow Connector 41">
                <a:extLst>
                  <a:ext uri="{FF2B5EF4-FFF2-40B4-BE49-F238E27FC236}">
                    <a16:creationId xmlns:a16="http://schemas.microsoft.com/office/drawing/2014/main" id="{006BD95B-3DFC-7B4A-A5BF-31B8AC1162D6}"/>
                  </a:ext>
                </a:extLst>
              </p:cNvPr>
              <p:cNvCxnSpPr/>
              <p:nvPr/>
            </p:nvCxnSpPr>
            <p:spPr>
              <a:xfrm rot="16200000" flipV="1">
                <a:off x="9035346" y="1942054"/>
                <a:ext cx="1399838" cy="104893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298F830-0267-B34E-911C-F1683CA1EE21}"/>
                  </a:ext>
                </a:extLst>
              </p:cNvPr>
              <p:cNvCxnSpPr>
                <a:stCxn id="47" idx="0"/>
              </p:cNvCxnSpPr>
              <p:nvPr/>
            </p:nvCxnSpPr>
            <p:spPr>
              <a:xfrm flipV="1">
                <a:off x="10524541" y="2346994"/>
                <a:ext cx="24" cy="795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69" name="Group 68">
            <a:extLst>
              <a:ext uri="{FF2B5EF4-FFF2-40B4-BE49-F238E27FC236}">
                <a16:creationId xmlns:a16="http://schemas.microsoft.com/office/drawing/2014/main" id="{8D9EA910-5DB5-7744-A437-9D21DD9BE929}"/>
              </a:ext>
            </a:extLst>
          </p:cNvPr>
          <p:cNvGrpSpPr/>
          <p:nvPr/>
        </p:nvGrpSpPr>
        <p:grpSpPr>
          <a:xfrm>
            <a:off x="5644" y="772929"/>
            <a:ext cx="12195303" cy="6113374"/>
            <a:chOff x="5644" y="772929"/>
            <a:chExt cx="12195303" cy="6113374"/>
          </a:xfrm>
        </p:grpSpPr>
        <p:sp>
          <p:nvSpPr>
            <p:cNvPr id="70" name="Rectangle 69">
              <a:extLst>
                <a:ext uri="{FF2B5EF4-FFF2-40B4-BE49-F238E27FC236}">
                  <a16:creationId xmlns:a16="http://schemas.microsoft.com/office/drawing/2014/main" id="{B9ECA540-5F90-1741-8BF4-2D1EBD97AA04}"/>
                </a:ext>
              </a:extLst>
            </p:cNvPr>
            <p:cNvSpPr/>
            <p:nvPr/>
          </p:nvSpPr>
          <p:spPr>
            <a:xfrm>
              <a:off x="5644" y="6492936"/>
              <a:ext cx="7762405" cy="39336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A Scheme For Factoid Question Answering over Knowledge Base</a:t>
              </a:r>
            </a:p>
          </p:txBody>
        </p:sp>
        <p:sp>
          <p:nvSpPr>
            <p:cNvPr id="71" name="Rectangle 70">
              <a:extLst>
                <a:ext uri="{FF2B5EF4-FFF2-40B4-BE49-F238E27FC236}">
                  <a16:creationId xmlns:a16="http://schemas.microsoft.com/office/drawing/2014/main" id="{B8CD5932-0548-1B42-8234-E792C2D7AA46}"/>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March 6, 2019            </a:t>
              </a:r>
            </a:p>
          </p:txBody>
        </p:sp>
        <p:sp>
          <p:nvSpPr>
            <p:cNvPr id="72" name="Rectangle 71">
              <a:extLst>
                <a:ext uri="{FF2B5EF4-FFF2-40B4-BE49-F238E27FC236}">
                  <a16:creationId xmlns:a16="http://schemas.microsoft.com/office/drawing/2014/main" id="{689A0A0F-0C34-A545-9495-E0A8220FE360}"/>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grpSp>
        <p:nvGrpSpPr>
          <p:cNvPr id="6" name="Group 5">
            <a:extLst>
              <a:ext uri="{FF2B5EF4-FFF2-40B4-BE49-F238E27FC236}">
                <a16:creationId xmlns:a16="http://schemas.microsoft.com/office/drawing/2014/main" id="{C2E349FA-91E4-D241-8C2F-6A0878C82639}"/>
              </a:ext>
            </a:extLst>
          </p:cNvPr>
          <p:cNvGrpSpPr/>
          <p:nvPr/>
        </p:nvGrpSpPr>
        <p:grpSpPr>
          <a:xfrm>
            <a:off x="286875" y="1999077"/>
            <a:ext cx="4669302" cy="2716688"/>
            <a:chOff x="286875" y="1999077"/>
            <a:chExt cx="4669302" cy="2716688"/>
          </a:xfrm>
        </p:grpSpPr>
        <p:grpSp>
          <p:nvGrpSpPr>
            <p:cNvPr id="16" name="Group 15">
              <a:extLst>
                <a:ext uri="{FF2B5EF4-FFF2-40B4-BE49-F238E27FC236}">
                  <a16:creationId xmlns:a16="http://schemas.microsoft.com/office/drawing/2014/main" id="{48FB86FB-8E02-E848-9050-63344E638BD3}"/>
                </a:ext>
              </a:extLst>
            </p:cNvPr>
            <p:cNvGrpSpPr/>
            <p:nvPr/>
          </p:nvGrpSpPr>
          <p:grpSpPr>
            <a:xfrm>
              <a:off x="3107619" y="2987488"/>
              <a:ext cx="1848558" cy="1381949"/>
              <a:chOff x="3107619" y="2987488"/>
              <a:chExt cx="1848558" cy="1381949"/>
            </a:xfrm>
          </p:grpSpPr>
          <p:sp>
            <p:nvSpPr>
              <p:cNvPr id="12" name="Rectangle 11">
                <a:extLst>
                  <a:ext uri="{FF2B5EF4-FFF2-40B4-BE49-F238E27FC236}">
                    <a16:creationId xmlns:a16="http://schemas.microsoft.com/office/drawing/2014/main" id="{C45E66E4-0DCB-914B-8038-A5952A422BEC}"/>
                  </a:ext>
                </a:extLst>
              </p:cNvPr>
              <p:cNvSpPr/>
              <p:nvPr/>
            </p:nvSpPr>
            <p:spPr>
              <a:xfrm>
                <a:off x="3508330" y="3079370"/>
                <a:ext cx="1410148" cy="623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Entity: </a:t>
                </a:r>
                <a:r>
                  <a:rPr lang="en-US" b="1" dirty="0">
                    <a:latin typeface="Times New Roman" panose="02020603050405020304" pitchFamily="18" charset="0"/>
                    <a:cs typeface="Times New Roman" panose="02020603050405020304" pitchFamily="18" charset="0"/>
                  </a:rPr>
                  <a:t>I</a:t>
                </a:r>
                <a:r>
                  <a:rPr lang="en-US" b="1" dirty="0"/>
                  <a:t> Relation: </a:t>
                </a:r>
                <a:r>
                  <a:rPr lang="en-US" sz="2000" b="1" dirty="0">
                    <a:latin typeface="Times New Roman" panose="02020603050405020304" pitchFamily="18" charset="0"/>
                    <a:cs typeface="Times New Roman" panose="02020603050405020304" pitchFamily="18" charset="0"/>
                  </a:rPr>
                  <a:t>r</a:t>
                </a:r>
              </a:p>
            </p:txBody>
          </p:sp>
          <p:cxnSp>
            <p:nvCxnSpPr>
              <p:cNvPr id="17" name="Elbow Connector 16">
                <a:extLst>
                  <a:ext uri="{FF2B5EF4-FFF2-40B4-BE49-F238E27FC236}">
                    <a16:creationId xmlns:a16="http://schemas.microsoft.com/office/drawing/2014/main" id="{BD09A31C-8081-594B-967F-A1B4D0F7870C}"/>
                  </a:ext>
                </a:extLst>
              </p:cNvPr>
              <p:cNvCxnSpPr>
                <a:stCxn id="5" idx="3"/>
              </p:cNvCxnSpPr>
              <p:nvPr/>
            </p:nvCxnSpPr>
            <p:spPr>
              <a:xfrm>
                <a:off x="3116580" y="2987488"/>
                <a:ext cx="391750" cy="311523"/>
              </a:xfrm>
              <a:prstGeom prst="bentConnector3">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67ED98D-1BE6-EF42-8A44-5CC8A662EE61}"/>
                  </a:ext>
                </a:extLst>
              </p:cNvPr>
              <p:cNvCxnSpPr>
                <a:stCxn id="10" idx="3"/>
              </p:cNvCxnSpPr>
              <p:nvPr/>
            </p:nvCxnSpPr>
            <p:spPr>
              <a:xfrm flipV="1">
                <a:off x="3107619" y="3473819"/>
                <a:ext cx="400711" cy="3115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50EAD7C-2134-1645-B5B0-AF393832691B}"/>
                  </a:ext>
                </a:extLst>
              </p:cNvPr>
              <p:cNvSpPr txBox="1"/>
              <p:nvPr/>
            </p:nvSpPr>
            <p:spPr>
              <a:xfrm>
                <a:off x="3584968" y="3661551"/>
                <a:ext cx="1371209" cy="707886"/>
              </a:xfrm>
              <a:prstGeom prst="rect">
                <a:avLst/>
              </a:prstGeom>
              <a:noFill/>
              <a:ln>
                <a:noFill/>
              </a:ln>
            </p:spPr>
            <p:txBody>
              <a:bodyPr wrap="none" rtlCol="0">
                <a:spAutoFit/>
              </a:bodyPr>
              <a:lstStyle/>
              <a:p>
                <a:pPr algn="ctr"/>
                <a:r>
                  <a:rPr lang="en-US" sz="2000" b="1" dirty="0"/>
                  <a:t>Structured </a:t>
                </a:r>
              </a:p>
              <a:p>
                <a:pPr algn="ctr"/>
                <a:r>
                  <a:rPr lang="en-US" sz="2000" b="1" dirty="0"/>
                  <a:t>query</a:t>
                </a:r>
              </a:p>
            </p:txBody>
          </p:sp>
        </p:grpSp>
        <p:sp>
          <p:nvSpPr>
            <p:cNvPr id="5" name="Rectangle 4">
              <a:extLst>
                <a:ext uri="{FF2B5EF4-FFF2-40B4-BE49-F238E27FC236}">
                  <a16:creationId xmlns:a16="http://schemas.microsoft.com/office/drawing/2014/main" id="{343CE38A-D1B8-4F41-A90F-7653BBC44D95}"/>
                </a:ext>
              </a:extLst>
            </p:cNvPr>
            <p:cNvSpPr/>
            <p:nvPr/>
          </p:nvSpPr>
          <p:spPr>
            <a:xfrm>
              <a:off x="1706432" y="2675964"/>
              <a:ext cx="1410148" cy="62304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Entity detection</a:t>
              </a:r>
            </a:p>
          </p:txBody>
        </p:sp>
        <p:sp>
          <p:nvSpPr>
            <p:cNvPr id="11" name="TextBox 10">
              <a:extLst>
                <a:ext uri="{FF2B5EF4-FFF2-40B4-BE49-F238E27FC236}">
                  <a16:creationId xmlns:a16="http://schemas.microsoft.com/office/drawing/2014/main" id="{04F9FA61-7389-1749-963F-6AC941310AFB}"/>
                </a:ext>
              </a:extLst>
            </p:cNvPr>
            <p:cNvSpPr txBox="1"/>
            <p:nvPr/>
          </p:nvSpPr>
          <p:spPr>
            <a:xfrm>
              <a:off x="286875" y="3178755"/>
              <a:ext cx="1133965" cy="400110"/>
            </a:xfrm>
            <a:prstGeom prst="rect">
              <a:avLst/>
            </a:prstGeom>
            <a:solidFill>
              <a:schemeClr val="bg1"/>
            </a:solidFill>
            <a:ln>
              <a:solidFill>
                <a:schemeClr val="tx1"/>
              </a:solidFill>
            </a:ln>
          </p:spPr>
          <p:txBody>
            <a:bodyPr wrap="none" rtlCol="0">
              <a:spAutoFit/>
            </a:bodyPr>
            <a:lstStyle/>
            <a:p>
              <a:r>
                <a:rPr lang="en-US" sz="2000" dirty="0"/>
                <a:t>Question</a:t>
              </a:r>
            </a:p>
          </p:txBody>
        </p:sp>
        <p:cxnSp>
          <p:nvCxnSpPr>
            <p:cNvPr id="9" name="Elbow Connector 8">
              <a:extLst>
                <a:ext uri="{FF2B5EF4-FFF2-40B4-BE49-F238E27FC236}">
                  <a16:creationId xmlns:a16="http://schemas.microsoft.com/office/drawing/2014/main" id="{5B9EDE05-9F44-BD45-BE53-FBDF4600FD6F}"/>
                </a:ext>
              </a:extLst>
            </p:cNvPr>
            <p:cNvCxnSpPr>
              <a:cxnSpLocks/>
            </p:cNvCxnSpPr>
            <p:nvPr/>
          </p:nvCxnSpPr>
          <p:spPr>
            <a:xfrm rot="5400000" flipH="1" flipV="1">
              <a:off x="1199530" y="2653458"/>
              <a:ext cx="191267" cy="852574"/>
            </a:xfrm>
            <a:prstGeom prst="bentConnector2">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70BB3D8-3884-034E-9C8B-D1613F018F07}"/>
                </a:ext>
              </a:extLst>
            </p:cNvPr>
            <p:cNvGrpSpPr/>
            <p:nvPr/>
          </p:nvGrpSpPr>
          <p:grpSpPr>
            <a:xfrm>
              <a:off x="2128409" y="1999077"/>
              <a:ext cx="1696124" cy="523220"/>
              <a:chOff x="2128409" y="1999077"/>
              <a:chExt cx="1696124" cy="523220"/>
            </a:xfrm>
          </p:grpSpPr>
          <p:sp>
            <p:nvSpPr>
              <p:cNvPr id="2" name="TextBox 1">
                <a:extLst>
                  <a:ext uri="{FF2B5EF4-FFF2-40B4-BE49-F238E27FC236}">
                    <a16:creationId xmlns:a16="http://schemas.microsoft.com/office/drawing/2014/main" id="{FA7D46EA-775B-FC4A-B2C1-D05E3A04BE45}"/>
                  </a:ext>
                </a:extLst>
              </p:cNvPr>
              <p:cNvSpPr txBox="1"/>
              <p:nvPr/>
            </p:nvSpPr>
            <p:spPr>
              <a:xfrm>
                <a:off x="2202981" y="1999077"/>
                <a:ext cx="1621552" cy="523220"/>
              </a:xfrm>
              <a:prstGeom prst="rect">
                <a:avLst/>
              </a:prstGeom>
              <a:noFill/>
            </p:spPr>
            <p:txBody>
              <a:bodyPr wrap="square" rtlCol="0">
                <a:spAutoFit/>
              </a:bodyPr>
              <a:lstStyle/>
              <a:p>
                <a:r>
                  <a:rPr lang="en-US" sz="1400" b="1" dirty="0"/>
                  <a:t>Standard RNN</a:t>
                </a:r>
              </a:p>
              <a:p>
                <a:r>
                  <a:rPr lang="en-US" sz="1400" b="1" dirty="0"/>
                  <a:t>CRF</a:t>
                </a:r>
              </a:p>
            </p:txBody>
          </p:sp>
          <p:sp>
            <p:nvSpPr>
              <p:cNvPr id="3" name="Rounded Rectangle 2">
                <a:extLst>
                  <a:ext uri="{FF2B5EF4-FFF2-40B4-BE49-F238E27FC236}">
                    <a16:creationId xmlns:a16="http://schemas.microsoft.com/office/drawing/2014/main" id="{A21F4C30-986E-E746-8B99-17E9FC9A0A78}"/>
                  </a:ext>
                </a:extLst>
              </p:cNvPr>
              <p:cNvSpPr/>
              <p:nvPr/>
            </p:nvSpPr>
            <p:spPr>
              <a:xfrm>
                <a:off x="2128409" y="2030194"/>
                <a:ext cx="1346158" cy="441988"/>
              </a:xfrm>
              <a:prstGeom prst="roundRect">
                <a:avLst/>
              </a:prstGeom>
              <a:solidFill>
                <a:schemeClr val="accent2">
                  <a:lumMod val="75000"/>
                  <a:alpha val="32000"/>
                </a:schemeClr>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B887981E-53E8-5B49-981F-E1BD27FBA6E8}"/>
                </a:ext>
              </a:extLst>
            </p:cNvPr>
            <p:cNvSpPr/>
            <p:nvPr/>
          </p:nvSpPr>
          <p:spPr>
            <a:xfrm>
              <a:off x="1697471" y="3473819"/>
              <a:ext cx="1410148" cy="62304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Relation Prediction</a:t>
              </a:r>
            </a:p>
          </p:txBody>
        </p:sp>
        <p:cxnSp>
          <p:nvCxnSpPr>
            <p:cNvPr id="7" name="Elbow Connector 6">
              <a:extLst>
                <a:ext uri="{FF2B5EF4-FFF2-40B4-BE49-F238E27FC236}">
                  <a16:creationId xmlns:a16="http://schemas.microsoft.com/office/drawing/2014/main" id="{B647CEA6-2DE4-2D4A-8396-046F0BB217CB}"/>
                </a:ext>
              </a:extLst>
            </p:cNvPr>
            <p:cNvCxnSpPr>
              <a:cxnSpLocks/>
              <a:stCxn id="11" idx="2"/>
              <a:endCxn id="10" idx="1"/>
            </p:cNvCxnSpPr>
            <p:nvPr/>
          </p:nvCxnSpPr>
          <p:spPr>
            <a:xfrm rot="16200000" flipH="1">
              <a:off x="1172425" y="3260297"/>
              <a:ext cx="206478" cy="8436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B5DB1C54-C250-4644-8CB2-EA9789A22181}"/>
                </a:ext>
              </a:extLst>
            </p:cNvPr>
            <p:cNvGrpSpPr/>
            <p:nvPr/>
          </p:nvGrpSpPr>
          <p:grpSpPr>
            <a:xfrm>
              <a:off x="2133842" y="4192545"/>
              <a:ext cx="1712468" cy="523220"/>
              <a:chOff x="2133842" y="4192545"/>
              <a:chExt cx="1712468" cy="523220"/>
            </a:xfrm>
          </p:grpSpPr>
          <p:sp>
            <p:nvSpPr>
              <p:cNvPr id="56" name="TextBox 55">
                <a:extLst>
                  <a:ext uri="{FF2B5EF4-FFF2-40B4-BE49-F238E27FC236}">
                    <a16:creationId xmlns:a16="http://schemas.microsoft.com/office/drawing/2014/main" id="{1D8AFD39-DBB0-2A40-B957-9BC86A9D154C}"/>
                  </a:ext>
                </a:extLst>
              </p:cNvPr>
              <p:cNvSpPr txBox="1"/>
              <p:nvPr/>
            </p:nvSpPr>
            <p:spPr>
              <a:xfrm>
                <a:off x="2224758" y="4192545"/>
                <a:ext cx="1621552" cy="523220"/>
              </a:xfrm>
              <a:prstGeom prst="rect">
                <a:avLst/>
              </a:prstGeom>
              <a:noFill/>
            </p:spPr>
            <p:txBody>
              <a:bodyPr wrap="square" rtlCol="0">
                <a:spAutoFit/>
              </a:bodyPr>
              <a:lstStyle/>
              <a:p>
                <a:r>
                  <a:rPr lang="en-US" sz="1400" b="1" dirty="0"/>
                  <a:t>Standard RNN</a:t>
                </a:r>
              </a:p>
              <a:p>
                <a:r>
                  <a:rPr lang="en-US" sz="1400" b="1" dirty="0"/>
                  <a:t>Standard CNN</a:t>
                </a:r>
              </a:p>
            </p:txBody>
          </p:sp>
          <p:sp>
            <p:nvSpPr>
              <p:cNvPr id="59" name="Rounded Rectangle 58">
                <a:extLst>
                  <a:ext uri="{FF2B5EF4-FFF2-40B4-BE49-F238E27FC236}">
                    <a16:creationId xmlns:a16="http://schemas.microsoft.com/office/drawing/2014/main" id="{B21DADD1-0D06-0C46-A1E2-A0420EBA9D1B}"/>
                  </a:ext>
                </a:extLst>
              </p:cNvPr>
              <p:cNvSpPr/>
              <p:nvPr/>
            </p:nvSpPr>
            <p:spPr>
              <a:xfrm>
                <a:off x="2133842" y="4223666"/>
                <a:ext cx="1346158" cy="441988"/>
              </a:xfrm>
              <a:prstGeom prst="roundRect">
                <a:avLst/>
              </a:prstGeom>
              <a:solidFill>
                <a:schemeClr val="accent1">
                  <a:lumMod val="75000"/>
                  <a:alpha val="24000"/>
                </a:schemeClr>
              </a:solidFill>
              <a:ln>
                <a:solidFill>
                  <a:srgbClr val="0221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 name="Group 28">
            <a:extLst>
              <a:ext uri="{FF2B5EF4-FFF2-40B4-BE49-F238E27FC236}">
                <a16:creationId xmlns:a16="http://schemas.microsoft.com/office/drawing/2014/main" id="{C4DDD139-7D36-BB4B-852E-44DB9138CACB}"/>
              </a:ext>
            </a:extLst>
          </p:cNvPr>
          <p:cNvGrpSpPr/>
          <p:nvPr/>
        </p:nvGrpSpPr>
        <p:grpSpPr>
          <a:xfrm>
            <a:off x="568819" y="4372510"/>
            <a:ext cx="10303805" cy="1989387"/>
            <a:chOff x="568819" y="4372510"/>
            <a:chExt cx="10303805" cy="1989387"/>
          </a:xfrm>
        </p:grpSpPr>
        <p:grpSp>
          <p:nvGrpSpPr>
            <p:cNvPr id="55" name="Group 54">
              <a:extLst>
                <a:ext uri="{FF2B5EF4-FFF2-40B4-BE49-F238E27FC236}">
                  <a16:creationId xmlns:a16="http://schemas.microsoft.com/office/drawing/2014/main" id="{CC29BDE5-3E36-8846-8C27-FD17455B2B92}"/>
                </a:ext>
              </a:extLst>
            </p:cNvPr>
            <p:cNvGrpSpPr/>
            <p:nvPr/>
          </p:nvGrpSpPr>
          <p:grpSpPr>
            <a:xfrm>
              <a:off x="568819" y="4517403"/>
              <a:ext cx="10303805" cy="1844494"/>
              <a:chOff x="568819" y="4272468"/>
              <a:chExt cx="10303805" cy="1844494"/>
            </a:xfrm>
          </p:grpSpPr>
          <p:sp>
            <p:nvSpPr>
              <p:cNvPr id="20" name="Can 19">
                <a:extLst>
                  <a:ext uri="{FF2B5EF4-FFF2-40B4-BE49-F238E27FC236}">
                    <a16:creationId xmlns:a16="http://schemas.microsoft.com/office/drawing/2014/main" id="{5C1B8327-A50D-7142-AD54-ABFCBE352E99}"/>
                  </a:ext>
                </a:extLst>
              </p:cNvPr>
              <p:cNvSpPr/>
              <p:nvPr/>
            </p:nvSpPr>
            <p:spPr>
              <a:xfrm>
                <a:off x="755470" y="4842022"/>
                <a:ext cx="1240267" cy="770965"/>
              </a:xfrm>
              <a:prstGeom prst="ca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Knowledge Base</a:t>
                </a:r>
              </a:p>
            </p:txBody>
          </p:sp>
          <p:sp>
            <p:nvSpPr>
              <p:cNvPr id="26" name="TextBox 25">
                <a:extLst>
                  <a:ext uri="{FF2B5EF4-FFF2-40B4-BE49-F238E27FC236}">
                    <a16:creationId xmlns:a16="http://schemas.microsoft.com/office/drawing/2014/main" id="{3038C2CA-837F-314C-B4E7-C8E668A56091}"/>
                  </a:ext>
                </a:extLst>
              </p:cNvPr>
              <p:cNvSpPr txBox="1"/>
              <p:nvPr/>
            </p:nvSpPr>
            <p:spPr>
              <a:xfrm>
                <a:off x="568819" y="5716852"/>
                <a:ext cx="1705916" cy="400110"/>
              </a:xfrm>
              <a:prstGeom prst="rect">
                <a:avLst/>
              </a:prstGeom>
              <a:solidFill>
                <a:schemeClr val="bg1"/>
              </a:solidFill>
              <a:ln>
                <a:noFill/>
              </a:ln>
            </p:spPr>
            <p:txBody>
              <a:bodyPr wrap="none" rtlCol="0">
                <a:spAutoFit/>
              </a:bodyPr>
              <a:lstStyle/>
              <a:p>
                <a:r>
                  <a:rPr lang="en-US" sz="2000" b="1" i="1" dirty="0"/>
                  <a:t>Subj</a:t>
                </a:r>
                <a:r>
                  <a:rPr lang="en-US" sz="2000" b="1" dirty="0"/>
                  <a:t>| </a:t>
                </a:r>
                <a:r>
                  <a:rPr lang="en-US" sz="2000" b="1" i="1" dirty="0" err="1"/>
                  <a:t>rel</a:t>
                </a:r>
                <a:r>
                  <a:rPr lang="en-US" sz="2000" b="1" dirty="0"/>
                  <a:t> |</a:t>
                </a:r>
                <a:r>
                  <a:rPr lang="en-US" sz="2000" b="1" i="1" dirty="0"/>
                  <a:t> </a:t>
                </a:r>
                <a:r>
                  <a:rPr lang="en-US" sz="2000" b="1" i="1" dirty="0" err="1"/>
                  <a:t>Obj</a:t>
                </a:r>
                <a:endParaRPr lang="en-US" sz="2000" b="1" i="1" dirty="0"/>
              </a:p>
            </p:txBody>
          </p:sp>
          <p:cxnSp>
            <p:nvCxnSpPr>
              <p:cNvPr id="23" name="Straight Arrow Connector 22">
                <a:extLst>
                  <a:ext uri="{FF2B5EF4-FFF2-40B4-BE49-F238E27FC236}">
                    <a16:creationId xmlns:a16="http://schemas.microsoft.com/office/drawing/2014/main" id="{BCE7AC0D-0027-1C43-BF82-B9BA0EBB02BB}"/>
                  </a:ext>
                </a:extLst>
              </p:cNvPr>
              <p:cNvCxnSpPr>
                <a:cxnSpLocks/>
              </p:cNvCxnSpPr>
              <p:nvPr/>
            </p:nvCxnSpPr>
            <p:spPr>
              <a:xfrm>
                <a:off x="1991463" y="5315550"/>
                <a:ext cx="7062031" cy="9946"/>
              </a:xfrm>
              <a:prstGeom prst="straightConnector1">
                <a:avLst/>
              </a:prstGeom>
              <a:ln w="15875">
                <a:solidFill>
                  <a:srgbClr val="05994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51F0077F-3811-F24C-9FC4-CE062831437D}"/>
                  </a:ext>
                </a:extLst>
              </p:cNvPr>
              <p:cNvSpPr/>
              <p:nvPr/>
            </p:nvSpPr>
            <p:spPr>
              <a:xfrm>
                <a:off x="5490438" y="4465510"/>
                <a:ext cx="2061883" cy="647411"/>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Inverted Index</a:t>
                </a:r>
              </a:p>
            </p:txBody>
          </p:sp>
          <p:sp>
            <p:nvSpPr>
              <p:cNvPr id="31" name="Oval 30">
                <a:extLst>
                  <a:ext uri="{FF2B5EF4-FFF2-40B4-BE49-F238E27FC236}">
                    <a16:creationId xmlns:a16="http://schemas.microsoft.com/office/drawing/2014/main" id="{1B7A5595-EFF3-4B44-88E0-272EA188C467}"/>
                  </a:ext>
                </a:extLst>
              </p:cNvPr>
              <p:cNvSpPr/>
              <p:nvPr/>
            </p:nvSpPr>
            <p:spPr>
              <a:xfrm>
                <a:off x="7906414" y="4474478"/>
                <a:ext cx="2268071" cy="647411"/>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Reachability Index</a:t>
                </a:r>
              </a:p>
            </p:txBody>
          </p:sp>
          <p:cxnSp>
            <p:nvCxnSpPr>
              <p:cNvPr id="35" name="Straight Arrow Connector 34">
                <a:extLst>
                  <a:ext uri="{FF2B5EF4-FFF2-40B4-BE49-F238E27FC236}">
                    <a16:creationId xmlns:a16="http://schemas.microsoft.com/office/drawing/2014/main" id="{91D32C64-78B4-F04E-AD94-A60D5031E906}"/>
                  </a:ext>
                </a:extLst>
              </p:cNvPr>
              <p:cNvCxnSpPr>
                <a:cxnSpLocks/>
              </p:cNvCxnSpPr>
              <p:nvPr/>
            </p:nvCxnSpPr>
            <p:spPr>
              <a:xfrm flipV="1">
                <a:off x="9054354" y="5127296"/>
                <a:ext cx="0" cy="215051"/>
              </a:xfrm>
              <a:prstGeom prst="straightConnector1">
                <a:avLst/>
              </a:prstGeom>
              <a:ln w="15875">
                <a:solidFill>
                  <a:srgbClr val="059946"/>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88527ED-97BB-EC4F-A185-52C3344AF024}"/>
                  </a:ext>
                </a:extLst>
              </p:cNvPr>
              <p:cNvCxnSpPr>
                <a:cxnSpLocks/>
              </p:cNvCxnSpPr>
              <p:nvPr/>
            </p:nvCxnSpPr>
            <p:spPr>
              <a:xfrm flipV="1">
                <a:off x="6481488" y="5117888"/>
                <a:ext cx="0" cy="206977"/>
              </a:xfrm>
              <a:prstGeom prst="straightConnector1">
                <a:avLst/>
              </a:prstGeom>
              <a:ln w="15875">
                <a:solidFill>
                  <a:srgbClr val="059946"/>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842AA97-AC2C-1A43-A1A0-860E79CDE936}"/>
                  </a:ext>
                </a:extLst>
              </p:cNvPr>
              <p:cNvSpPr txBox="1"/>
              <p:nvPr/>
            </p:nvSpPr>
            <p:spPr>
              <a:xfrm>
                <a:off x="4984375" y="4272468"/>
                <a:ext cx="596638" cy="379591"/>
              </a:xfrm>
              <a:prstGeom prst="rect">
                <a:avLst/>
              </a:prstGeom>
              <a:noFill/>
              <a:ln>
                <a:noFill/>
              </a:ln>
            </p:spPr>
            <p:txBody>
              <a:bodyPr wrap="square" rtlCol="0">
                <a:spAutoFit/>
              </a:bodyPr>
              <a:lstStyle/>
              <a:p>
                <a:endParaRPr lang="en-US" sz="2800" i="1" baseline="-25000" dirty="0">
                  <a:latin typeface="Times" pitchFamily="2" charset="0"/>
                </a:endParaRPr>
              </a:p>
            </p:txBody>
          </p:sp>
          <p:sp>
            <p:nvSpPr>
              <p:cNvPr id="38" name="TextBox 37">
                <a:extLst>
                  <a:ext uri="{FF2B5EF4-FFF2-40B4-BE49-F238E27FC236}">
                    <a16:creationId xmlns:a16="http://schemas.microsoft.com/office/drawing/2014/main" id="{9D5A1D75-9AB0-1C45-8C5B-F984318A1820}"/>
                  </a:ext>
                </a:extLst>
              </p:cNvPr>
              <p:cNvSpPr txBox="1"/>
              <p:nvPr/>
            </p:nvSpPr>
            <p:spPr>
              <a:xfrm>
                <a:off x="10031496" y="4335223"/>
                <a:ext cx="841128" cy="379591"/>
              </a:xfrm>
              <a:prstGeom prst="rect">
                <a:avLst/>
              </a:prstGeom>
              <a:noFill/>
              <a:ln>
                <a:noFill/>
              </a:ln>
            </p:spPr>
            <p:txBody>
              <a:bodyPr wrap="square" rtlCol="0">
                <a:spAutoFit/>
              </a:bodyPr>
              <a:lstStyle/>
              <a:p>
                <a:endParaRPr lang="en-US" sz="2800" i="1" baseline="-25000" dirty="0">
                  <a:latin typeface="Times" pitchFamily="2" charset="0"/>
                </a:endParaRPr>
              </a:p>
            </p:txBody>
          </p:sp>
          <p:sp>
            <p:nvSpPr>
              <p:cNvPr id="48" name="TextBox 47">
                <a:extLst>
                  <a:ext uri="{FF2B5EF4-FFF2-40B4-BE49-F238E27FC236}">
                    <a16:creationId xmlns:a16="http://schemas.microsoft.com/office/drawing/2014/main" id="{F1F08416-9D87-144D-9BDD-BE43E366404F}"/>
                  </a:ext>
                </a:extLst>
              </p:cNvPr>
              <p:cNvSpPr txBox="1"/>
              <p:nvPr/>
            </p:nvSpPr>
            <p:spPr>
              <a:xfrm>
                <a:off x="5247413" y="5345498"/>
                <a:ext cx="2022611" cy="276999"/>
              </a:xfrm>
              <a:prstGeom prst="rect">
                <a:avLst/>
              </a:prstGeom>
              <a:noFill/>
            </p:spPr>
            <p:txBody>
              <a:bodyPr wrap="square" lIns="0" tIns="0" rIns="0" bIns="0" rtlCol="0">
                <a:spAutoFit/>
              </a:bodyPr>
              <a:lstStyle/>
              <a:p>
                <a:r>
                  <a:rPr lang="pt" dirty="0">
                    <a:latin typeface="Times" pitchFamily="2" charset="0"/>
                  </a:rPr>
                  <a:t>Build Index</a:t>
                </a:r>
                <a:endParaRPr lang="en-US" dirty="0"/>
              </a:p>
            </p:txBody>
          </p:sp>
        </p:grpSp>
        <p:sp>
          <p:nvSpPr>
            <p:cNvPr id="25" name="TextBox 24">
              <a:extLst>
                <a:ext uri="{FF2B5EF4-FFF2-40B4-BE49-F238E27FC236}">
                  <a16:creationId xmlns:a16="http://schemas.microsoft.com/office/drawing/2014/main" id="{2286927C-F0CB-DD4D-862A-E4B290E1CD2B}"/>
                </a:ext>
              </a:extLst>
            </p:cNvPr>
            <p:cNvSpPr txBox="1"/>
            <p:nvPr/>
          </p:nvSpPr>
          <p:spPr>
            <a:xfrm>
              <a:off x="9669949" y="4372510"/>
              <a:ext cx="941283" cy="523220"/>
            </a:xfrm>
            <a:prstGeom prst="rect">
              <a:avLst/>
            </a:prstGeom>
            <a:noFill/>
          </p:spPr>
          <p:txBody>
            <a:bodyPr wrap="none" rtlCol="0">
              <a:spAutoFit/>
            </a:bodyPr>
            <a:lstStyle/>
            <a:p>
              <a:r>
                <a:rPr lang="en-US" sz="2800" b="1" i="1" dirty="0">
                  <a:latin typeface="Times" pitchFamily="2" charset="0"/>
                </a:rPr>
                <a:t>I</a:t>
              </a:r>
              <a:r>
                <a:rPr lang="en-US" sz="2800" b="1" i="1" baseline="-25000" dirty="0">
                  <a:latin typeface="Times" pitchFamily="2" charset="0"/>
                </a:rPr>
                <a:t> reach</a:t>
              </a:r>
            </a:p>
          </p:txBody>
        </p:sp>
        <p:sp>
          <p:nvSpPr>
            <p:cNvPr id="68" name="TextBox 67">
              <a:extLst>
                <a:ext uri="{FF2B5EF4-FFF2-40B4-BE49-F238E27FC236}">
                  <a16:creationId xmlns:a16="http://schemas.microsoft.com/office/drawing/2014/main" id="{631626DC-911E-6348-8E35-1FA49FEAE46A}"/>
                </a:ext>
              </a:extLst>
            </p:cNvPr>
            <p:cNvSpPr txBox="1"/>
            <p:nvPr/>
          </p:nvSpPr>
          <p:spPr>
            <a:xfrm>
              <a:off x="4613531" y="4443265"/>
              <a:ext cx="688009" cy="523220"/>
            </a:xfrm>
            <a:prstGeom prst="rect">
              <a:avLst/>
            </a:prstGeom>
            <a:noFill/>
          </p:spPr>
          <p:txBody>
            <a:bodyPr wrap="none" rtlCol="0">
              <a:spAutoFit/>
            </a:bodyPr>
            <a:lstStyle/>
            <a:p>
              <a:r>
                <a:rPr lang="en-US" sz="2800" b="1" i="1" dirty="0">
                  <a:latin typeface="Times" pitchFamily="2" charset="0"/>
                </a:rPr>
                <a:t>I</a:t>
              </a:r>
              <a:r>
                <a:rPr lang="en-US" sz="2800" b="1" i="1" baseline="-25000" dirty="0">
                  <a:latin typeface="Times" pitchFamily="2" charset="0"/>
                </a:rPr>
                <a:t> </a:t>
              </a:r>
              <a:r>
                <a:rPr lang="en-US" sz="2800" b="1" i="1" baseline="-25000" dirty="0" err="1">
                  <a:latin typeface="Times" pitchFamily="2" charset="0"/>
                </a:rPr>
                <a:t>inv</a:t>
              </a:r>
              <a:endParaRPr lang="en-US" sz="2800" b="1" i="1" baseline="-25000" dirty="0">
                <a:latin typeface="Times" pitchFamily="2" charset="0"/>
              </a:endParaRPr>
            </a:p>
          </p:txBody>
        </p:sp>
      </p:grpSp>
    </p:spTree>
    <p:extLst>
      <p:ext uri="{BB962C8B-B14F-4D97-AF65-F5344CB8AC3E}">
        <p14:creationId xmlns:p14="http://schemas.microsoft.com/office/powerpoint/2010/main" val="1635917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88B0D5-D204-7E40-9F8A-0D97B4841C8D}"/>
              </a:ext>
            </a:extLst>
          </p:cNvPr>
          <p:cNvSpPr/>
          <p:nvPr/>
        </p:nvSpPr>
        <p:spPr>
          <a:xfrm>
            <a:off x="0" y="-8407"/>
            <a:ext cx="12192000" cy="995915"/>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Explored Methods for each Component</a:t>
            </a:r>
            <a:endParaRPr lang="en-US" sz="2700" dirty="0"/>
          </a:p>
        </p:txBody>
      </p:sp>
      <p:grpSp>
        <p:nvGrpSpPr>
          <p:cNvPr id="69" name="Group 68">
            <a:extLst>
              <a:ext uri="{FF2B5EF4-FFF2-40B4-BE49-F238E27FC236}">
                <a16:creationId xmlns:a16="http://schemas.microsoft.com/office/drawing/2014/main" id="{8D9EA910-5DB5-7744-A437-9D21DD9BE929}"/>
              </a:ext>
            </a:extLst>
          </p:cNvPr>
          <p:cNvGrpSpPr/>
          <p:nvPr/>
        </p:nvGrpSpPr>
        <p:grpSpPr>
          <a:xfrm>
            <a:off x="5644" y="772929"/>
            <a:ext cx="12195303" cy="6113374"/>
            <a:chOff x="5644" y="772929"/>
            <a:chExt cx="12195303" cy="6113374"/>
          </a:xfrm>
        </p:grpSpPr>
        <p:sp>
          <p:nvSpPr>
            <p:cNvPr id="70" name="Rectangle 69">
              <a:extLst>
                <a:ext uri="{FF2B5EF4-FFF2-40B4-BE49-F238E27FC236}">
                  <a16:creationId xmlns:a16="http://schemas.microsoft.com/office/drawing/2014/main" id="{B9ECA540-5F90-1741-8BF4-2D1EBD97AA04}"/>
                </a:ext>
              </a:extLst>
            </p:cNvPr>
            <p:cNvSpPr/>
            <p:nvPr/>
          </p:nvSpPr>
          <p:spPr>
            <a:xfrm>
              <a:off x="5644" y="6492936"/>
              <a:ext cx="7762405" cy="39336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A Scheme For Factoid Question Answering over Knowledge Base</a:t>
              </a:r>
            </a:p>
          </p:txBody>
        </p:sp>
        <p:sp>
          <p:nvSpPr>
            <p:cNvPr id="71" name="Rectangle 70">
              <a:extLst>
                <a:ext uri="{FF2B5EF4-FFF2-40B4-BE49-F238E27FC236}">
                  <a16:creationId xmlns:a16="http://schemas.microsoft.com/office/drawing/2014/main" id="{B8CD5932-0548-1B42-8234-E792C2D7AA46}"/>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March 6, 2019            </a:t>
              </a:r>
            </a:p>
          </p:txBody>
        </p:sp>
        <p:sp>
          <p:nvSpPr>
            <p:cNvPr id="72" name="Rectangle 71">
              <a:extLst>
                <a:ext uri="{FF2B5EF4-FFF2-40B4-BE49-F238E27FC236}">
                  <a16:creationId xmlns:a16="http://schemas.microsoft.com/office/drawing/2014/main" id="{689A0A0F-0C34-A545-9495-E0A8220FE360}"/>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sp>
        <p:nvSpPr>
          <p:cNvPr id="3" name="TextBox 2">
            <a:extLst>
              <a:ext uri="{FF2B5EF4-FFF2-40B4-BE49-F238E27FC236}">
                <a16:creationId xmlns:a16="http://schemas.microsoft.com/office/drawing/2014/main" id="{0879C7CA-902C-5246-A55E-5BEA3A72D1A9}"/>
              </a:ext>
            </a:extLst>
          </p:cNvPr>
          <p:cNvSpPr txBox="1"/>
          <p:nvPr/>
        </p:nvSpPr>
        <p:spPr>
          <a:xfrm>
            <a:off x="1201702" y="2090064"/>
            <a:ext cx="2091158" cy="369332"/>
          </a:xfrm>
          <a:prstGeom prst="rect">
            <a:avLst/>
          </a:prstGeom>
          <a:solidFill>
            <a:schemeClr val="accent2"/>
          </a:solidFill>
          <a:ln w="22225">
            <a:noFill/>
          </a:ln>
        </p:spPr>
        <p:txBody>
          <a:bodyPr wrap="none" rtlCol="0">
            <a:spAutoFit/>
          </a:bodyPr>
          <a:lstStyle/>
          <a:p>
            <a:r>
              <a:rPr lang="en-US" b="1" dirty="0">
                <a:solidFill>
                  <a:schemeClr val="bg1"/>
                </a:solidFill>
              </a:rPr>
              <a:t>Entity Detection</a:t>
            </a:r>
          </a:p>
        </p:txBody>
      </p:sp>
      <p:sp>
        <p:nvSpPr>
          <p:cNvPr id="56" name="TextBox 55">
            <a:extLst>
              <a:ext uri="{FF2B5EF4-FFF2-40B4-BE49-F238E27FC236}">
                <a16:creationId xmlns:a16="http://schemas.microsoft.com/office/drawing/2014/main" id="{21A4C103-5F9A-1D4E-9136-C8EA8C88F878}"/>
              </a:ext>
            </a:extLst>
          </p:cNvPr>
          <p:cNvSpPr txBox="1"/>
          <p:nvPr/>
        </p:nvSpPr>
        <p:spPr>
          <a:xfrm>
            <a:off x="1311726" y="4381505"/>
            <a:ext cx="2007216" cy="369332"/>
          </a:xfrm>
          <a:prstGeom prst="rect">
            <a:avLst/>
          </a:prstGeom>
          <a:solidFill>
            <a:schemeClr val="accent1">
              <a:lumMod val="75000"/>
            </a:schemeClr>
          </a:solidFill>
          <a:ln w="22225">
            <a:noFill/>
          </a:ln>
        </p:spPr>
        <p:txBody>
          <a:bodyPr wrap="none" rtlCol="0">
            <a:spAutoFit/>
          </a:bodyPr>
          <a:lstStyle/>
          <a:p>
            <a:r>
              <a:rPr lang="en-US" b="1" dirty="0">
                <a:solidFill>
                  <a:schemeClr val="bg1"/>
                </a:solidFill>
              </a:rPr>
              <a:t>Relation Prediction</a:t>
            </a:r>
          </a:p>
        </p:txBody>
      </p:sp>
      <p:sp>
        <p:nvSpPr>
          <p:cNvPr id="59" name="TextBox 58">
            <a:extLst>
              <a:ext uri="{FF2B5EF4-FFF2-40B4-BE49-F238E27FC236}">
                <a16:creationId xmlns:a16="http://schemas.microsoft.com/office/drawing/2014/main" id="{C8AB4277-2C7D-C14A-89F7-39665F71D507}"/>
              </a:ext>
            </a:extLst>
          </p:cNvPr>
          <p:cNvSpPr txBox="1"/>
          <p:nvPr/>
        </p:nvSpPr>
        <p:spPr>
          <a:xfrm>
            <a:off x="4593773" y="1534884"/>
            <a:ext cx="3330720" cy="369332"/>
          </a:xfrm>
          <a:prstGeom prst="rect">
            <a:avLst/>
          </a:prstGeom>
          <a:solidFill>
            <a:schemeClr val="accent1">
              <a:lumMod val="60000"/>
              <a:lumOff val="40000"/>
            </a:schemeClr>
          </a:solidFill>
        </p:spPr>
        <p:txBody>
          <a:bodyPr wrap="none" rtlCol="0">
            <a:spAutoFit/>
          </a:bodyPr>
          <a:lstStyle/>
          <a:p>
            <a:r>
              <a:rPr lang="en-US" b="1" dirty="0">
                <a:solidFill>
                  <a:schemeClr val="bg1"/>
                </a:solidFill>
              </a:rPr>
              <a:t>Recurrent Neural Network (RNN)</a:t>
            </a:r>
          </a:p>
        </p:txBody>
      </p:sp>
      <p:sp>
        <p:nvSpPr>
          <p:cNvPr id="68" name="TextBox 67">
            <a:extLst>
              <a:ext uri="{FF2B5EF4-FFF2-40B4-BE49-F238E27FC236}">
                <a16:creationId xmlns:a16="http://schemas.microsoft.com/office/drawing/2014/main" id="{5C98C8B3-BB57-FA4F-80AB-E9255F70BF55}"/>
              </a:ext>
            </a:extLst>
          </p:cNvPr>
          <p:cNvSpPr txBox="1"/>
          <p:nvPr/>
        </p:nvSpPr>
        <p:spPr>
          <a:xfrm>
            <a:off x="9219713" y="1390813"/>
            <a:ext cx="1185853" cy="369332"/>
          </a:xfrm>
          <a:prstGeom prst="rect">
            <a:avLst/>
          </a:prstGeom>
          <a:noFill/>
          <a:ln>
            <a:solidFill>
              <a:schemeClr val="tx1">
                <a:lumMod val="75000"/>
                <a:lumOff val="25000"/>
              </a:schemeClr>
            </a:solidFill>
          </a:ln>
        </p:spPr>
        <p:txBody>
          <a:bodyPr wrap="none" rtlCol="0">
            <a:spAutoFit/>
          </a:bodyPr>
          <a:lstStyle/>
          <a:p>
            <a:pPr algn="ctr"/>
            <a:r>
              <a:rPr lang="en-US" b="1" dirty="0" err="1"/>
              <a:t>BiLSTM</a:t>
            </a:r>
            <a:endParaRPr lang="en-US" b="1" dirty="0"/>
          </a:p>
        </p:txBody>
      </p:sp>
      <p:sp>
        <p:nvSpPr>
          <p:cNvPr id="73" name="TextBox 72">
            <a:extLst>
              <a:ext uri="{FF2B5EF4-FFF2-40B4-BE49-F238E27FC236}">
                <a16:creationId xmlns:a16="http://schemas.microsoft.com/office/drawing/2014/main" id="{A9D6ED6D-A70F-AD43-919A-B5726A8397A1}"/>
              </a:ext>
            </a:extLst>
          </p:cNvPr>
          <p:cNvSpPr txBox="1"/>
          <p:nvPr/>
        </p:nvSpPr>
        <p:spPr>
          <a:xfrm>
            <a:off x="4582883" y="2650664"/>
            <a:ext cx="3204723" cy="369332"/>
          </a:xfrm>
          <a:prstGeom prst="rect">
            <a:avLst/>
          </a:prstGeom>
          <a:solidFill>
            <a:schemeClr val="accent2">
              <a:lumMod val="75000"/>
            </a:schemeClr>
          </a:solidFill>
        </p:spPr>
        <p:txBody>
          <a:bodyPr wrap="none" rtlCol="0">
            <a:spAutoFit/>
          </a:bodyPr>
          <a:lstStyle/>
          <a:p>
            <a:r>
              <a:rPr lang="en-US" b="1" dirty="0">
                <a:solidFill>
                  <a:schemeClr val="bg1"/>
                </a:solidFill>
              </a:rPr>
              <a:t>Conditional Random Field (CRF)</a:t>
            </a:r>
          </a:p>
        </p:txBody>
      </p:sp>
      <p:sp>
        <p:nvSpPr>
          <p:cNvPr id="74" name="TextBox 73">
            <a:extLst>
              <a:ext uri="{FF2B5EF4-FFF2-40B4-BE49-F238E27FC236}">
                <a16:creationId xmlns:a16="http://schemas.microsoft.com/office/drawing/2014/main" id="{470D5CC4-E65C-1A49-88C4-508E63AA584D}"/>
              </a:ext>
            </a:extLst>
          </p:cNvPr>
          <p:cNvSpPr txBox="1"/>
          <p:nvPr/>
        </p:nvSpPr>
        <p:spPr>
          <a:xfrm>
            <a:off x="4566554" y="3826334"/>
            <a:ext cx="3330720" cy="369332"/>
          </a:xfrm>
          <a:prstGeom prst="rect">
            <a:avLst/>
          </a:prstGeom>
          <a:solidFill>
            <a:schemeClr val="accent1">
              <a:lumMod val="60000"/>
              <a:lumOff val="40000"/>
            </a:schemeClr>
          </a:solidFill>
        </p:spPr>
        <p:txBody>
          <a:bodyPr wrap="none" rtlCol="0">
            <a:spAutoFit/>
          </a:bodyPr>
          <a:lstStyle/>
          <a:p>
            <a:r>
              <a:rPr lang="en-US" b="1" dirty="0">
                <a:solidFill>
                  <a:schemeClr val="bg1"/>
                </a:solidFill>
              </a:rPr>
              <a:t>Recurrent Neural Network (RNN)</a:t>
            </a:r>
          </a:p>
        </p:txBody>
      </p:sp>
      <p:sp>
        <p:nvSpPr>
          <p:cNvPr id="75" name="TextBox 74">
            <a:extLst>
              <a:ext uri="{FF2B5EF4-FFF2-40B4-BE49-F238E27FC236}">
                <a16:creationId xmlns:a16="http://schemas.microsoft.com/office/drawing/2014/main" id="{0C2C3D6D-55D6-DC4C-BE56-80A8350999DE}"/>
              </a:ext>
            </a:extLst>
          </p:cNvPr>
          <p:cNvSpPr txBox="1"/>
          <p:nvPr/>
        </p:nvSpPr>
        <p:spPr>
          <a:xfrm>
            <a:off x="4571993" y="4893140"/>
            <a:ext cx="3719736" cy="369332"/>
          </a:xfrm>
          <a:prstGeom prst="rect">
            <a:avLst/>
          </a:prstGeom>
          <a:solidFill>
            <a:schemeClr val="accent6">
              <a:lumMod val="60000"/>
              <a:lumOff val="40000"/>
            </a:schemeClr>
          </a:solidFill>
        </p:spPr>
        <p:txBody>
          <a:bodyPr wrap="none" rtlCol="0">
            <a:spAutoFit/>
          </a:bodyPr>
          <a:lstStyle/>
          <a:p>
            <a:r>
              <a:rPr lang="en-US" b="1" dirty="0">
                <a:solidFill>
                  <a:schemeClr val="bg1"/>
                </a:solidFill>
              </a:rPr>
              <a:t>Convolutional Neural Network (CNN)</a:t>
            </a:r>
          </a:p>
        </p:txBody>
      </p:sp>
      <p:sp>
        <p:nvSpPr>
          <p:cNvPr id="76" name="TextBox 75">
            <a:extLst>
              <a:ext uri="{FF2B5EF4-FFF2-40B4-BE49-F238E27FC236}">
                <a16:creationId xmlns:a16="http://schemas.microsoft.com/office/drawing/2014/main" id="{DE5F06EA-D9D2-5F44-AC24-294F9FF78A11}"/>
              </a:ext>
            </a:extLst>
          </p:cNvPr>
          <p:cNvSpPr txBox="1"/>
          <p:nvPr/>
        </p:nvSpPr>
        <p:spPr>
          <a:xfrm>
            <a:off x="9233451" y="2343318"/>
            <a:ext cx="1169256" cy="369332"/>
          </a:xfrm>
          <a:prstGeom prst="rect">
            <a:avLst/>
          </a:prstGeom>
          <a:noFill/>
          <a:ln>
            <a:solidFill>
              <a:schemeClr val="tx1">
                <a:lumMod val="75000"/>
                <a:lumOff val="25000"/>
              </a:schemeClr>
            </a:solidFill>
          </a:ln>
        </p:spPr>
        <p:txBody>
          <a:bodyPr wrap="none" rtlCol="0">
            <a:spAutoFit/>
          </a:bodyPr>
          <a:lstStyle/>
          <a:p>
            <a:pPr algn="ctr"/>
            <a:r>
              <a:rPr lang="en-US" b="1" dirty="0" err="1"/>
              <a:t>BiGRU</a:t>
            </a:r>
            <a:endParaRPr lang="en-US" b="1" dirty="0"/>
          </a:p>
        </p:txBody>
      </p:sp>
      <p:sp>
        <p:nvSpPr>
          <p:cNvPr id="6" name="Left Bracket 5">
            <a:extLst>
              <a:ext uri="{FF2B5EF4-FFF2-40B4-BE49-F238E27FC236}">
                <a16:creationId xmlns:a16="http://schemas.microsoft.com/office/drawing/2014/main" id="{B2FDC893-3D49-E149-A2D5-26104B8DF5F8}"/>
              </a:ext>
            </a:extLst>
          </p:cNvPr>
          <p:cNvSpPr/>
          <p:nvPr/>
        </p:nvSpPr>
        <p:spPr>
          <a:xfrm>
            <a:off x="4032533" y="1711162"/>
            <a:ext cx="541882" cy="1129219"/>
          </a:xfrm>
          <a:prstGeom prst="leftBracket">
            <a:avLst/>
          </a:prstGeom>
          <a:ln w="158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BD66676-7F37-1C4E-AE0A-0FE6712C8DBF}"/>
              </a:ext>
            </a:extLst>
          </p:cNvPr>
          <p:cNvCxnSpPr>
            <a:stCxn id="3" idx="3"/>
            <a:endCxn id="6" idx="1"/>
          </p:cNvCxnSpPr>
          <p:nvPr/>
        </p:nvCxnSpPr>
        <p:spPr>
          <a:xfrm>
            <a:off x="3292860" y="2274730"/>
            <a:ext cx="739673" cy="1042"/>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5669DA0-7685-7447-A570-02BC5DE962F3}"/>
              </a:ext>
            </a:extLst>
          </p:cNvPr>
          <p:cNvCxnSpPr>
            <a:cxnSpLocks/>
          </p:cNvCxnSpPr>
          <p:nvPr/>
        </p:nvCxnSpPr>
        <p:spPr>
          <a:xfrm>
            <a:off x="7919297" y="1724997"/>
            <a:ext cx="739673" cy="1042"/>
          </a:xfrm>
          <a:prstGeom prst="line">
            <a:avLst/>
          </a:prstGeom>
          <a:ln w="222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0" name="Left Bracket 79">
            <a:extLst>
              <a:ext uri="{FF2B5EF4-FFF2-40B4-BE49-F238E27FC236}">
                <a16:creationId xmlns:a16="http://schemas.microsoft.com/office/drawing/2014/main" id="{F324CE1F-C316-9A48-B3BF-ACD580705A3E}"/>
              </a:ext>
            </a:extLst>
          </p:cNvPr>
          <p:cNvSpPr/>
          <p:nvPr/>
        </p:nvSpPr>
        <p:spPr>
          <a:xfrm>
            <a:off x="8675294" y="1569661"/>
            <a:ext cx="541882" cy="933239"/>
          </a:xfrm>
          <a:prstGeom prst="leftBracket">
            <a:avLst/>
          </a:prstGeom>
          <a:ln w="15875">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TextBox 80">
            <a:extLst>
              <a:ext uri="{FF2B5EF4-FFF2-40B4-BE49-F238E27FC236}">
                <a16:creationId xmlns:a16="http://schemas.microsoft.com/office/drawing/2014/main" id="{FCC453A4-AC74-544F-A499-885F0F024A59}"/>
              </a:ext>
            </a:extLst>
          </p:cNvPr>
          <p:cNvSpPr txBox="1"/>
          <p:nvPr/>
        </p:nvSpPr>
        <p:spPr>
          <a:xfrm>
            <a:off x="9176167" y="3388348"/>
            <a:ext cx="1185853" cy="369332"/>
          </a:xfrm>
          <a:prstGeom prst="rect">
            <a:avLst/>
          </a:prstGeom>
          <a:noFill/>
          <a:ln>
            <a:solidFill>
              <a:schemeClr val="tx1">
                <a:lumMod val="75000"/>
                <a:lumOff val="25000"/>
              </a:schemeClr>
            </a:solidFill>
          </a:ln>
        </p:spPr>
        <p:txBody>
          <a:bodyPr wrap="none" rtlCol="0">
            <a:spAutoFit/>
          </a:bodyPr>
          <a:lstStyle/>
          <a:p>
            <a:pPr algn="ctr"/>
            <a:r>
              <a:rPr lang="en-US" b="1" dirty="0" err="1"/>
              <a:t>BiLSTM</a:t>
            </a:r>
            <a:endParaRPr lang="en-US" b="1" dirty="0"/>
          </a:p>
        </p:txBody>
      </p:sp>
      <p:sp>
        <p:nvSpPr>
          <p:cNvPr id="82" name="TextBox 81">
            <a:extLst>
              <a:ext uri="{FF2B5EF4-FFF2-40B4-BE49-F238E27FC236}">
                <a16:creationId xmlns:a16="http://schemas.microsoft.com/office/drawing/2014/main" id="{B5269388-B390-4C49-9355-0DED2A39FBD1}"/>
              </a:ext>
            </a:extLst>
          </p:cNvPr>
          <p:cNvSpPr txBox="1"/>
          <p:nvPr/>
        </p:nvSpPr>
        <p:spPr>
          <a:xfrm>
            <a:off x="9189905" y="4340853"/>
            <a:ext cx="1169256" cy="369332"/>
          </a:xfrm>
          <a:prstGeom prst="rect">
            <a:avLst/>
          </a:prstGeom>
          <a:noFill/>
          <a:ln>
            <a:solidFill>
              <a:schemeClr val="tx1">
                <a:lumMod val="75000"/>
                <a:lumOff val="25000"/>
              </a:schemeClr>
            </a:solidFill>
          </a:ln>
        </p:spPr>
        <p:txBody>
          <a:bodyPr wrap="none" rtlCol="0">
            <a:spAutoFit/>
          </a:bodyPr>
          <a:lstStyle/>
          <a:p>
            <a:pPr algn="ctr"/>
            <a:r>
              <a:rPr lang="en-US" b="1" dirty="0" err="1"/>
              <a:t>BiGRU</a:t>
            </a:r>
            <a:endParaRPr lang="en-US" b="1" dirty="0"/>
          </a:p>
        </p:txBody>
      </p:sp>
      <p:sp>
        <p:nvSpPr>
          <p:cNvPr id="83" name="Left Bracket 82">
            <a:extLst>
              <a:ext uri="{FF2B5EF4-FFF2-40B4-BE49-F238E27FC236}">
                <a16:creationId xmlns:a16="http://schemas.microsoft.com/office/drawing/2014/main" id="{4F33075D-DCE4-7A41-96C1-393D00101CA0}"/>
              </a:ext>
            </a:extLst>
          </p:cNvPr>
          <p:cNvSpPr/>
          <p:nvPr/>
        </p:nvSpPr>
        <p:spPr>
          <a:xfrm>
            <a:off x="8631748" y="3567196"/>
            <a:ext cx="541882" cy="933239"/>
          </a:xfrm>
          <a:prstGeom prst="leftBracket">
            <a:avLst/>
          </a:prstGeom>
          <a:ln w="15875">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131D7DE9-48E4-1043-BE68-5F5DD7A5D00F}"/>
              </a:ext>
            </a:extLst>
          </p:cNvPr>
          <p:cNvCxnSpPr>
            <a:cxnSpLocks/>
          </p:cNvCxnSpPr>
          <p:nvPr/>
        </p:nvCxnSpPr>
        <p:spPr>
          <a:xfrm>
            <a:off x="7892079" y="4016439"/>
            <a:ext cx="739673" cy="1042"/>
          </a:xfrm>
          <a:prstGeom prst="line">
            <a:avLst/>
          </a:prstGeom>
          <a:ln w="222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5" name="Left Bracket 84">
            <a:extLst>
              <a:ext uri="{FF2B5EF4-FFF2-40B4-BE49-F238E27FC236}">
                <a16:creationId xmlns:a16="http://schemas.microsoft.com/office/drawing/2014/main" id="{D09E7961-7E21-CC43-B36A-19D82C7746A8}"/>
              </a:ext>
            </a:extLst>
          </p:cNvPr>
          <p:cNvSpPr/>
          <p:nvPr/>
        </p:nvSpPr>
        <p:spPr>
          <a:xfrm>
            <a:off x="4054303" y="4037607"/>
            <a:ext cx="541882" cy="1026563"/>
          </a:xfrm>
          <a:prstGeom prst="leftBracket">
            <a:avLst/>
          </a:prstGeom>
          <a:ln w="15875">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A242576F-4876-254B-BDB8-EB0BBD056610}"/>
              </a:ext>
            </a:extLst>
          </p:cNvPr>
          <p:cNvCxnSpPr>
            <a:endCxn id="85" idx="1"/>
          </p:cNvCxnSpPr>
          <p:nvPr/>
        </p:nvCxnSpPr>
        <p:spPr>
          <a:xfrm>
            <a:off x="3314630" y="4549895"/>
            <a:ext cx="739673" cy="994"/>
          </a:xfrm>
          <a:prstGeom prst="line">
            <a:avLst/>
          </a:prstGeom>
          <a:ln w="222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386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88B0D5-D204-7E40-9F8A-0D97B4841C8D}"/>
              </a:ext>
            </a:extLst>
          </p:cNvPr>
          <p:cNvSpPr/>
          <p:nvPr/>
        </p:nvSpPr>
        <p:spPr>
          <a:xfrm>
            <a:off x="0" y="-10185"/>
            <a:ext cx="12192000" cy="823070"/>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Approach: Entity detection - RNN</a:t>
            </a:r>
            <a:endParaRPr lang="en-US" sz="2700" dirty="0"/>
          </a:p>
        </p:txBody>
      </p:sp>
      <p:grpSp>
        <p:nvGrpSpPr>
          <p:cNvPr id="10" name="Group 9">
            <a:extLst>
              <a:ext uri="{FF2B5EF4-FFF2-40B4-BE49-F238E27FC236}">
                <a16:creationId xmlns:a16="http://schemas.microsoft.com/office/drawing/2014/main" id="{8CC143D4-2E42-044B-9384-621F0DD26539}"/>
              </a:ext>
            </a:extLst>
          </p:cNvPr>
          <p:cNvGrpSpPr/>
          <p:nvPr/>
        </p:nvGrpSpPr>
        <p:grpSpPr>
          <a:xfrm>
            <a:off x="5644" y="772929"/>
            <a:ext cx="12195303" cy="6113374"/>
            <a:chOff x="5644" y="772929"/>
            <a:chExt cx="12195303" cy="6113374"/>
          </a:xfrm>
        </p:grpSpPr>
        <p:sp>
          <p:nvSpPr>
            <p:cNvPr id="11" name="Rectangle 10">
              <a:extLst>
                <a:ext uri="{FF2B5EF4-FFF2-40B4-BE49-F238E27FC236}">
                  <a16:creationId xmlns:a16="http://schemas.microsoft.com/office/drawing/2014/main" id="{F5D05A1D-7D9C-EC41-B0EB-79D4127A4F5D}"/>
                </a:ext>
              </a:extLst>
            </p:cNvPr>
            <p:cNvSpPr/>
            <p:nvPr/>
          </p:nvSpPr>
          <p:spPr>
            <a:xfrm>
              <a:off x="5644" y="6492936"/>
              <a:ext cx="7762405" cy="39336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A Scheme For Factoid Question Answering over Knowledge Base</a:t>
              </a:r>
            </a:p>
          </p:txBody>
        </p:sp>
        <p:sp>
          <p:nvSpPr>
            <p:cNvPr id="12" name="Rectangle 11">
              <a:extLst>
                <a:ext uri="{FF2B5EF4-FFF2-40B4-BE49-F238E27FC236}">
                  <a16:creationId xmlns:a16="http://schemas.microsoft.com/office/drawing/2014/main" id="{5AFCED2D-760C-3A46-B1DC-C7A62378BB2A}"/>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March 6, 2019            </a:t>
              </a:r>
            </a:p>
          </p:txBody>
        </p:sp>
        <p:sp>
          <p:nvSpPr>
            <p:cNvPr id="13" name="Rectangle 12">
              <a:extLst>
                <a:ext uri="{FF2B5EF4-FFF2-40B4-BE49-F238E27FC236}">
                  <a16:creationId xmlns:a16="http://schemas.microsoft.com/office/drawing/2014/main" id="{FC151001-48CC-AF41-8BB0-98FB2A815541}"/>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grpSp>
        <p:nvGrpSpPr>
          <p:cNvPr id="46" name="Group 45">
            <a:extLst>
              <a:ext uri="{FF2B5EF4-FFF2-40B4-BE49-F238E27FC236}">
                <a16:creationId xmlns:a16="http://schemas.microsoft.com/office/drawing/2014/main" id="{506739AB-6547-AB46-9A04-443197B7DB5C}"/>
              </a:ext>
            </a:extLst>
          </p:cNvPr>
          <p:cNvGrpSpPr/>
          <p:nvPr/>
        </p:nvGrpSpPr>
        <p:grpSpPr>
          <a:xfrm>
            <a:off x="2597398" y="2099677"/>
            <a:ext cx="9189516" cy="1894380"/>
            <a:chOff x="1398518" y="1855837"/>
            <a:chExt cx="9189516" cy="1894380"/>
          </a:xfrm>
        </p:grpSpPr>
        <p:grpSp>
          <p:nvGrpSpPr>
            <p:cNvPr id="47" name="Group 46">
              <a:extLst>
                <a:ext uri="{FF2B5EF4-FFF2-40B4-BE49-F238E27FC236}">
                  <a16:creationId xmlns:a16="http://schemas.microsoft.com/office/drawing/2014/main" id="{552D6399-CF54-124C-9483-7EE9CD419F98}"/>
                </a:ext>
              </a:extLst>
            </p:cNvPr>
            <p:cNvGrpSpPr/>
            <p:nvPr/>
          </p:nvGrpSpPr>
          <p:grpSpPr>
            <a:xfrm rot="10800000">
              <a:off x="9211602" y="2905682"/>
              <a:ext cx="622296" cy="839634"/>
              <a:chOff x="2714570" y="4197736"/>
              <a:chExt cx="622296" cy="1015957"/>
            </a:xfrm>
          </p:grpSpPr>
          <p:cxnSp>
            <p:nvCxnSpPr>
              <p:cNvPr id="121" name="Straight Arrow Connector 120">
                <a:extLst>
                  <a:ext uri="{FF2B5EF4-FFF2-40B4-BE49-F238E27FC236}">
                    <a16:creationId xmlns:a16="http://schemas.microsoft.com/office/drawing/2014/main" id="{8715CF0D-D11F-2D43-899E-914C11CA8D1A}"/>
                  </a:ext>
                </a:extLst>
              </p:cNvPr>
              <p:cNvCxnSpPr>
                <a:cxnSpLocks/>
              </p:cNvCxnSpPr>
              <p:nvPr/>
            </p:nvCxnSpPr>
            <p:spPr>
              <a:xfrm flipV="1">
                <a:off x="3070640" y="4197736"/>
                <a:ext cx="0" cy="324218"/>
              </a:xfrm>
              <a:prstGeom prst="straightConnector1">
                <a:avLst/>
              </a:prstGeom>
              <a:ln w="25400" cmpd="sng">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A1C71146-CC0B-2A4B-A79B-44A3C9159BE8}"/>
                  </a:ext>
                </a:extLst>
              </p:cNvPr>
              <p:cNvCxnSpPr/>
              <p:nvPr/>
            </p:nvCxnSpPr>
            <p:spPr>
              <a:xfrm rot="10800000">
                <a:off x="2714570" y="4514671"/>
                <a:ext cx="613378"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5F6956A-A0D7-5446-B5AC-00C13562FE9C}"/>
                  </a:ext>
                </a:extLst>
              </p:cNvPr>
              <p:cNvCxnSpPr/>
              <p:nvPr/>
            </p:nvCxnSpPr>
            <p:spPr>
              <a:xfrm flipH="1">
                <a:off x="3330153" y="4504601"/>
                <a:ext cx="6713" cy="709092"/>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463E9172-802C-9A4D-82AE-86B0BB0FF576}"/>
                  </a:ext>
                </a:extLst>
              </p:cNvPr>
              <p:cNvCxnSpPr/>
              <p:nvPr/>
            </p:nvCxnSpPr>
            <p:spPr>
              <a:xfrm flipH="1">
                <a:off x="2724886" y="4512806"/>
                <a:ext cx="6713" cy="330796"/>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F3478270-5C35-E74C-AE88-5A41A73F9BE8}"/>
                </a:ext>
              </a:extLst>
            </p:cNvPr>
            <p:cNvGrpSpPr/>
            <p:nvPr/>
          </p:nvGrpSpPr>
          <p:grpSpPr>
            <a:xfrm rot="10800000">
              <a:off x="7436067" y="2894155"/>
              <a:ext cx="629565" cy="856062"/>
              <a:chOff x="2724886" y="4197736"/>
              <a:chExt cx="629565" cy="1035835"/>
            </a:xfrm>
          </p:grpSpPr>
          <p:cxnSp>
            <p:nvCxnSpPr>
              <p:cNvPr id="117" name="Straight Arrow Connector 116">
                <a:extLst>
                  <a:ext uri="{FF2B5EF4-FFF2-40B4-BE49-F238E27FC236}">
                    <a16:creationId xmlns:a16="http://schemas.microsoft.com/office/drawing/2014/main" id="{7DE818B8-13E3-3D4A-A863-143045B7AA6C}"/>
                  </a:ext>
                </a:extLst>
              </p:cNvPr>
              <p:cNvCxnSpPr>
                <a:cxnSpLocks/>
              </p:cNvCxnSpPr>
              <p:nvPr/>
            </p:nvCxnSpPr>
            <p:spPr>
              <a:xfrm flipV="1">
                <a:off x="3070640" y="4197736"/>
                <a:ext cx="0" cy="324218"/>
              </a:xfrm>
              <a:prstGeom prst="straightConnector1">
                <a:avLst/>
              </a:prstGeom>
              <a:ln w="25400" cmpd="sng">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37B4537A-CDC6-B14F-A0EE-CCC7E74BF71D}"/>
                  </a:ext>
                </a:extLst>
              </p:cNvPr>
              <p:cNvCxnSpPr/>
              <p:nvPr/>
            </p:nvCxnSpPr>
            <p:spPr>
              <a:xfrm rot="10800000">
                <a:off x="2734448" y="4514671"/>
                <a:ext cx="613378"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E9FB65D-FBE6-F047-B376-E2B4438E02D8}"/>
                  </a:ext>
                </a:extLst>
              </p:cNvPr>
              <p:cNvCxnSpPr/>
              <p:nvPr/>
            </p:nvCxnSpPr>
            <p:spPr>
              <a:xfrm flipH="1">
                <a:off x="3347738" y="4524479"/>
                <a:ext cx="6713" cy="709092"/>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1D5EF6D-E091-BF43-A70C-F105AB55F6B3}"/>
                  </a:ext>
                </a:extLst>
              </p:cNvPr>
              <p:cNvCxnSpPr/>
              <p:nvPr/>
            </p:nvCxnSpPr>
            <p:spPr>
              <a:xfrm flipH="1">
                <a:off x="2724886" y="4495221"/>
                <a:ext cx="6713" cy="330796"/>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172A4094-B18D-D040-ADB7-4B7E92CB80FA}"/>
                </a:ext>
              </a:extLst>
            </p:cNvPr>
            <p:cNvGrpSpPr/>
            <p:nvPr/>
          </p:nvGrpSpPr>
          <p:grpSpPr>
            <a:xfrm rot="10800000">
              <a:off x="5693409" y="2844765"/>
              <a:ext cx="624979" cy="868700"/>
              <a:chOff x="2707301" y="4180151"/>
              <a:chExt cx="624979" cy="1051127"/>
            </a:xfrm>
          </p:grpSpPr>
          <p:cxnSp>
            <p:nvCxnSpPr>
              <p:cNvPr id="113" name="Straight Arrow Connector 112">
                <a:extLst>
                  <a:ext uri="{FF2B5EF4-FFF2-40B4-BE49-F238E27FC236}">
                    <a16:creationId xmlns:a16="http://schemas.microsoft.com/office/drawing/2014/main" id="{A8249599-89E6-6941-98A7-732B7ECA339A}"/>
                  </a:ext>
                </a:extLst>
              </p:cNvPr>
              <p:cNvCxnSpPr>
                <a:cxnSpLocks/>
              </p:cNvCxnSpPr>
              <p:nvPr/>
            </p:nvCxnSpPr>
            <p:spPr>
              <a:xfrm flipV="1">
                <a:off x="3050762" y="4180151"/>
                <a:ext cx="0" cy="324218"/>
              </a:xfrm>
              <a:prstGeom prst="straightConnector1">
                <a:avLst/>
              </a:prstGeom>
              <a:ln w="25400" cmpd="sng">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351EAE9-E8A3-0448-9738-0A8188A295D7}"/>
                  </a:ext>
                </a:extLst>
              </p:cNvPr>
              <p:cNvCxnSpPr/>
              <p:nvPr/>
            </p:nvCxnSpPr>
            <p:spPr>
              <a:xfrm rot="10800000">
                <a:off x="2714570" y="4514671"/>
                <a:ext cx="613378"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589CFFA-B77A-D34E-B964-3CF8BF27CB13}"/>
                  </a:ext>
                </a:extLst>
              </p:cNvPr>
              <p:cNvCxnSpPr/>
              <p:nvPr/>
            </p:nvCxnSpPr>
            <p:spPr>
              <a:xfrm flipH="1">
                <a:off x="3325567" y="4522186"/>
                <a:ext cx="6713" cy="709092"/>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CB946E2-837B-9C47-ADFC-621FD89A4B83}"/>
                  </a:ext>
                </a:extLst>
              </p:cNvPr>
              <p:cNvCxnSpPr/>
              <p:nvPr/>
            </p:nvCxnSpPr>
            <p:spPr>
              <a:xfrm flipH="1">
                <a:off x="2707301" y="4506341"/>
                <a:ext cx="6713" cy="273385"/>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9644BAB4-7E9D-A949-A6CF-6FFA3CF9A0D1}"/>
                </a:ext>
              </a:extLst>
            </p:cNvPr>
            <p:cNvGrpSpPr/>
            <p:nvPr/>
          </p:nvGrpSpPr>
          <p:grpSpPr>
            <a:xfrm rot="10800000">
              <a:off x="3921694" y="2847571"/>
              <a:ext cx="627272" cy="854167"/>
              <a:chOff x="2707301" y="4180151"/>
              <a:chExt cx="627272" cy="1033542"/>
            </a:xfrm>
          </p:grpSpPr>
          <p:cxnSp>
            <p:nvCxnSpPr>
              <p:cNvPr id="109" name="Straight Arrow Connector 108">
                <a:extLst>
                  <a:ext uri="{FF2B5EF4-FFF2-40B4-BE49-F238E27FC236}">
                    <a16:creationId xmlns:a16="http://schemas.microsoft.com/office/drawing/2014/main" id="{6BAFCEF4-275A-A648-A089-3648AAE03932}"/>
                  </a:ext>
                </a:extLst>
              </p:cNvPr>
              <p:cNvCxnSpPr>
                <a:cxnSpLocks/>
              </p:cNvCxnSpPr>
              <p:nvPr/>
            </p:nvCxnSpPr>
            <p:spPr>
              <a:xfrm flipV="1">
                <a:off x="3050762" y="4180151"/>
                <a:ext cx="0" cy="324218"/>
              </a:xfrm>
              <a:prstGeom prst="straightConnector1">
                <a:avLst/>
              </a:prstGeom>
              <a:ln w="25400" cmpd="sng">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4A2F9E0-CA14-0949-9352-D86929233B84}"/>
                  </a:ext>
                </a:extLst>
              </p:cNvPr>
              <p:cNvCxnSpPr/>
              <p:nvPr/>
            </p:nvCxnSpPr>
            <p:spPr>
              <a:xfrm rot="10800000">
                <a:off x="2714570" y="4514671"/>
                <a:ext cx="613378"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E37794B-8951-664F-8041-35B82116DC44}"/>
                  </a:ext>
                </a:extLst>
              </p:cNvPr>
              <p:cNvCxnSpPr/>
              <p:nvPr/>
            </p:nvCxnSpPr>
            <p:spPr>
              <a:xfrm flipH="1">
                <a:off x="3327860" y="4504601"/>
                <a:ext cx="6713" cy="709092"/>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880E4A6-4628-F84A-B708-4F7DA795440B}"/>
                  </a:ext>
                </a:extLst>
              </p:cNvPr>
              <p:cNvCxnSpPr/>
              <p:nvPr/>
            </p:nvCxnSpPr>
            <p:spPr>
              <a:xfrm flipH="1">
                <a:off x="2707301" y="4506341"/>
                <a:ext cx="6713" cy="273385"/>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02222EE3-8772-9347-A083-BCB8431919B1}"/>
                </a:ext>
              </a:extLst>
            </p:cNvPr>
            <p:cNvGrpSpPr/>
            <p:nvPr/>
          </p:nvGrpSpPr>
          <p:grpSpPr>
            <a:xfrm rot="10800000">
              <a:off x="3941382" y="1858126"/>
              <a:ext cx="615671" cy="783688"/>
              <a:chOff x="2741073" y="5252363"/>
              <a:chExt cx="615671" cy="948262"/>
            </a:xfrm>
          </p:grpSpPr>
          <p:grpSp>
            <p:nvGrpSpPr>
              <p:cNvPr id="104" name="Group 103">
                <a:extLst>
                  <a:ext uri="{FF2B5EF4-FFF2-40B4-BE49-F238E27FC236}">
                    <a16:creationId xmlns:a16="http://schemas.microsoft.com/office/drawing/2014/main" id="{D855F192-EB7C-1F47-8F8F-7754B828415E}"/>
                  </a:ext>
                </a:extLst>
              </p:cNvPr>
              <p:cNvGrpSpPr/>
              <p:nvPr/>
            </p:nvGrpSpPr>
            <p:grpSpPr>
              <a:xfrm>
                <a:off x="2741073" y="5252363"/>
                <a:ext cx="615671" cy="698802"/>
                <a:chOff x="2741073" y="5252363"/>
                <a:chExt cx="615671" cy="698802"/>
              </a:xfrm>
            </p:grpSpPr>
            <p:cxnSp>
              <p:nvCxnSpPr>
                <p:cNvPr id="106" name="Straight Connector 105">
                  <a:extLst>
                    <a:ext uri="{FF2B5EF4-FFF2-40B4-BE49-F238E27FC236}">
                      <a16:creationId xmlns:a16="http://schemas.microsoft.com/office/drawing/2014/main" id="{12DEEF14-6978-FC49-A038-6996FBFD009B}"/>
                    </a:ext>
                  </a:extLst>
                </p:cNvPr>
                <p:cNvCxnSpPr/>
                <p:nvPr/>
              </p:nvCxnSpPr>
              <p:spPr>
                <a:xfrm>
                  <a:off x="2741073" y="5948132"/>
                  <a:ext cx="61337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58D0429-B819-0241-BAD8-D165214286AE}"/>
                    </a:ext>
                  </a:extLst>
                </p:cNvPr>
                <p:cNvCxnSpPr>
                  <a:cxnSpLocks/>
                </p:cNvCxnSpPr>
                <p:nvPr/>
              </p:nvCxnSpPr>
              <p:spPr>
                <a:xfrm flipH="1" flipV="1">
                  <a:off x="3353645" y="5687143"/>
                  <a:ext cx="3099" cy="264022"/>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6059CE26-3AFE-5744-A8C2-EE5D76D82CC6}"/>
                    </a:ext>
                  </a:extLst>
                </p:cNvPr>
                <p:cNvCxnSpPr>
                  <a:cxnSpLocks/>
                </p:cNvCxnSpPr>
                <p:nvPr/>
              </p:nvCxnSpPr>
              <p:spPr>
                <a:xfrm flipH="1" flipV="1">
                  <a:off x="2748377" y="5252363"/>
                  <a:ext cx="3099" cy="684803"/>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5" name="Straight Connector 104">
                <a:extLst>
                  <a:ext uri="{FF2B5EF4-FFF2-40B4-BE49-F238E27FC236}">
                    <a16:creationId xmlns:a16="http://schemas.microsoft.com/office/drawing/2014/main" id="{76CEED40-C18A-0642-A301-BB85688C813E}"/>
                  </a:ext>
                </a:extLst>
              </p:cNvPr>
              <p:cNvCxnSpPr>
                <a:cxnSpLocks/>
              </p:cNvCxnSpPr>
              <p:nvPr/>
            </p:nvCxnSpPr>
            <p:spPr>
              <a:xfrm>
                <a:off x="3108480" y="5947104"/>
                <a:ext cx="2779" cy="25352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F7F73E47-082C-324F-8867-9315A5C695DD}"/>
                </a:ext>
              </a:extLst>
            </p:cNvPr>
            <p:cNvGrpSpPr/>
            <p:nvPr/>
          </p:nvGrpSpPr>
          <p:grpSpPr>
            <a:xfrm rot="10800000">
              <a:off x="5676057" y="1874998"/>
              <a:ext cx="625952" cy="824623"/>
              <a:chOff x="2728499" y="5202832"/>
              <a:chExt cx="625952" cy="997793"/>
            </a:xfrm>
          </p:grpSpPr>
          <p:grpSp>
            <p:nvGrpSpPr>
              <p:cNvPr id="99" name="Group 98">
                <a:extLst>
                  <a:ext uri="{FF2B5EF4-FFF2-40B4-BE49-F238E27FC236}">
                    <a16:creationId xmlns:a16="http://schemas.microsoft.com/office/drawing/2014/main" id="{C81E8CA3-3F0A-E94C-A883-ABBAFAADB99C}"/>
                  </a:ext>
                </a:extLst>
              </p:cNvPr>
              <p:cNvGrpSpPr/>
              <p:nvPr/>
            </p:nvGrpSpPr>
            <p:grpSpPr>
              <a:xfrm>
                <a:off x="2728499" y="5202832"/>
                <a:ext cx="625952" cy="753283"/>
                <a:chOff x="2728499" y="5202832"/>
                <a:chExt cx="625952" cy="753283"/>
              </a:xfrm>
            </p:grpSpPr>
            <p:cxnSp>
              <p:nvCxnSpPr>
                <p:cNvPr id="101" name="Straight Connector 100">
                  <a:extLst>
                    <a:ext uri="{FF2B5EF4-FFF2-40B4-BE49-F238E27FC236}">
                      <a16:creationId xmlns:a16="http://schemas.microsoft.com/office/drawing/2014/main" id="{304BF854-9B78-A845-AFA0-3E52DC182F30}"/>
                    </a:ext>
                  </a:extLst>
                </p:cNvPr>
                <p:cNvCxnSpPr/>
                <p:nvPr/>
              </p:nvCxnSpPr>
              <p:spPr>
                <a:xfrm>
                  <a:off x="2741073" y="5948132"/>
                  <a:ext cx="61337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9622E3E3-348C-AD4F-A734-B2D8C244D607}"/>
                    </a:ext>
                  </a:extLst>
                </p:cNvPr>
                <p:cNvCxnSpPr>
                  <a:cxnSpLocks/>
                </p:cNvCxnSpPr>
                <p:nvPr/>
              </p:nvCxnSpPr>
              <p:spPr>
                <a:xfrm flipH="1" flipV="1">
                  <a:off x="3349059" y="5689436"/>
                  <a:ext cx="3099" cy="264022"/>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B4F1132B-0A86-C445-B52E-FDF18CF8F169}"/>
                    </a:ext>
                  </a:extLst>
                </p:cNvPr>
                <p:cNvCxnSpPr>
                  <a:cxnSpLocks/>
                </p:cNvCxnSpPr>
                <p:nvPr/>
              </p:nvCxnSpPr>
              <p:spPr>
                <a:xfrm flipH="1" flipV="1">
                  <a:off x="2728499" y="5202832"/>
                  <a:ext cx="3099" cy="753283"/>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0" name="Straight Connector 99">
                <a:extLst>
                  <a:ext uri="{FF2B5EF4-FFF2-40B4-BE49-F238E27FC236}">
                    <a16:creationId xmlns:a16="http://schemas.microsoft.com/office/drawing/2014/main" id="{3C719257-4EE8-154B-B533-E08099347AC4}"/>
                  </a:ext>
                </a:extLst>
              </p:cNvPr>
              <p:cNvCxnSpPr>
                <a:cxnSpLocks/>
              </p:cNvCxnSpPr>
              <p:nvPr/>
            </p:nvCxnSpPr>
            <p:spPr>
              <a:xfrm>
                <a:off x="3108480" y="5947104"/>
                <a:ext cx="2779" cy="25352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0EDBA394-065F-E549-A6A7-4A768C3A57F9}"/>
                </a:ext>
              </a:extLst>
            </p:cNvPr>
            <p:cNvGrpSpPr/>
            <p:nvPr/>
          </p:nvGrpSpPr>
          <p:grpSpPr>
            <a:xfrm rot="10800000">
              <a:off x="7438171" y="1866280"/>
              <a:ext cx="623659" cy="826517"/>
              <a:chOff x="2710914" y="5200539"/>
              <a:chExt cx="623659" cy="1000086"/>
            </a:xfrm>
          </p:grpSpPr>
          <p:grpSp>
            <p:nvGrpSpPr>
              <p:cNvPr id="94" name="Group 93">
                <a:extLst>
                  <a:ext uri="{FF2B5EF4-FFF2-40B4-BE49-F238E27FC236}">
                    <a16:creationId xmlns:a16="http://schemas.microsoft.com/office/drawing/2014/main" id="{16B71B58-1D24-6841-945E-BCD39EF32746}"/>
                  </a:ext>
                </a:extLst>
              </p:cNvPr>
              <p:cNvGrpSpPr/>
              <p:nvPr/>
            </p:nvGrpSpPr>
            <p:grpSpPr>
              <a:xfrm>
                <a:off x="2710914" y="5200539"/>
                <a:ext cx="623659" cy="753283"/>
                <a:chOff x="2710914" y="5200539"/>
                <a:chExt cx="623659" cy="753283"/>
              </a:xfrm>
            </p:grpSpPr>
            <p:cxnSp>
              <p:nvCxnSpPr>
                <p:cNvPr id="96" name="Straight Connector 95">
                  <a:extLst>
                    <a:ext uri="{FF2B5EF4-FFF2-40B4-BE49-F238E27FC236}">
                      <a16:creationId xmlns:a16="http://schemas.microsoft.com/office/drawing/2014/main" id="{64A03207-E931-A145-8DDA-16AB281E4228}"/>
                    </a:ext>
                  </a:extLst>
                </p:cNvPr>
                <p:cNvCxnSpPr/>
                <p:nvPr/>
              </p:nvCxnSpPr>
              <p:spPr>
                <a:xfrm>
                  <a:off x="2721195" y="5948132"/>
                  <a:ext cx="61337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6B566756-5EAE-314F-9C98-2C850C4102F3}"/>
                    </a:ext>
                  </a:extLst>
                </p:cNvPr>
                <p:cNvCxnSpPr>
                  <a:cxnSpLocks/>
                </p:cNvCxnSpPr>
                <p:nvPr/>
              </p:nvCxnSpPr>
              <p:spPr>
                <a:xfrm flipH="1" flipV="1">
                  <a:off x="3331474" y="5687143"/>
                  <a:ext cx="3099" cy="264022"/>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2944A4D2-7F5A-834A-9A2F-3302418535E9}"/>
                    </a:ext>
                  </a:extLst>
                </p:cNvPr>
                <p:cNvCxnSpPr>
                  <a:cxnSpLocks/>
                </p:cNvCxnSpPr>
                <p:nvPr/>
              </p:nvCxnSpPr>
              <p:spPr>
                <a:xfrm flipH="1" flipV="1">
                  <a:off x="2710914" y="5200539"/>
                  <a:ext cx="3099" cy="753283"/>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5" name="Straight Connector 94">
                <a:extLst>
                  <a:ext uri="{FF2B5EF4-FFF2-40B4-BE49-F238E27FC236}">
                    <a16:creationId xmlns:a16="http://schemas.microsoft.com/office/drawing/2014/main" id="{D122640D-AFAC-7C4E-8D14-E7B44404BD24}"/>
                  </a:ext>
                </a:extLst>
              </p:cNvPr>
              <p:cNvCxnSpPr>
                <a:cxnSpLocks/>
              </p:cNvCxnSpPr>
              <p:nvPr/>
            </p:nvCxnSpPr>
            <p:spPr>
              <a:xfrm>
                <a:off x="3108480" y="5947104"/>
                <a:ext cx="2779" cy="25352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251F2464-2562-BB4C-9E6D-5889F01F156B}"/>
                </a:ext>
              </a:extLst>
            </p:cNvPr>
            <p:cNvGrpSpPr/>
            <p:nvPr/>
          </p:nvGrpSpPr>
          <p:grpSpPr>
            <a:xfrm rot="10800000">
              <a:off x="9221346" y="1855837"/>
              <a:ext cx="613378" cy="811985"/>
              <a:chOff x="2681439" y="5218124"/>
              <a:chExt cx="613378" cy="982501"/>
            </a:xfrm>
          </p:grpSpPr>
          <p:grpSp>
            <p:nvGrpSpPr>
              <p:cNvPr id="89" name="Group 88">
                <a:extLst>
                  <a:ext uri="{FF2B5EF4-FFF2-40B4-BE49-F238E27FC236}">
                    <a16:creationId xmlns:a16="http://schemas.microsoft.com/office/drawing/2014/main" id="{5001AC24-D1C5-DA40-898F-D5407CBF824A}"/>
                  </a:ext>
                </a:extLst>
              </p:cNvPr>
              <p:cNvGrpSpPr/>
              <p:nvPr/>
            </p:nvGrpSpPr>
            <p:grpSpPr>
              <a:xfrm>
                <a:off x="2681439" y="5218124"/>
                <a:ext cx="613378" cy="753283"/>
                <a:chOff x="2681439" y="5218124"/>
                <a:chExt cx="613378" cy="753283"/>
              </a:xfrm>
            </p:grpSpPr>
            <p:cxnSp>
              <p:nvCxnSpPr>
                <p:cNvPr id="91" name="Straight Connector 90">
                  <a:extLst>
                    <a:ext uri="{FF2B5EF4-FFF2-40B4-BE49-F238E27FC236}">
                      <a16:creationId xmlns:a16="http://schemas.microsoft.com/office/drawing/2014/main" id="{B1F66D9A-D2E9-8F43-97AC-91EE32356281}"/>
                    </a:ext>
                  </a:extLst>
                </p:cNvPr>
                <p:cNvCxnSpPr/>
                <p:nvPr/>
              </p:nvCxnSpPr>
              <p:spPr>
                <a:xfrm>
                  <a:off x="2681439" y="5948132"/>
                  <a:ext cx="61337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0F061C43-DEE0-9040-AA9F-40CDA0875FE9}"/>
                    </a:ext>
                  </a:extLst>
                </p:cNvPr>
                <p:cNvCxnSpPr>
                  <a:cxnSpLocks/>
                </p:cNvCxnSpPr>
                <p:nvPr/>
              </p:nvCxnSpPr>
              <p:spPr>
                <a:xfrm flipH="1" flipV="1">
                  <a:off x="3291718" y="5656357"/>
                  <a:ext cx="3099" cy="290424"/>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1201EF16-CB79-8F49-B5C7-29DCDE7D2CFE}"/>
                    </a:ext>
                  </a:extLst>
                </p:cNvPr>
                <p:cNvCxnSpPr>
                  <a:cxnSpLocks/>
                </p:cNvCxnSpPr>
                <p:nvPr/>
              </p:nvCxnSpPr>
              <p:spPr>
                <a:xfrm flipH="1" flipV="1">
                  <a:off x="2691036" y="5218124"/>
                  <a:ext cx="3099" cy="753283"/>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0" name="Straight Connector 89">
                <a:extLst>
                  <a:ext uri="{FF2B5EF4-FFF2-40B4-BE49-F238E27FC236}">
                    <a16:creationId xmlns:a16="http://schemas.microsoft.com/office/drawing/2014/main" id="{24AC6CE9-CF1E-8E42-B960-3D33061C20CF}"/>
                  </a:ext>
                </a:extLst>
              </p:cNvPr>
              <p:cNvCxnSpPr>
                <a:cxnSpLocks/>
              </p:cNvCxnSpPr>
              <p:nvPr/>
            </p:nvCxnSpPr>
            <p:spPr>
              <a:xfrm>
                <a:off x="3048846" y="5947104"/>
                <a:ext cx="2779" cy="25352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20A7803A-D9CB-724A-B5B6-D7907792AA0D}"/>
                </a:ext>
              </a:extLst>
            </p:cNvPr>
            <p:cNvGrpSpPr/>
            <p:nvPr/>
          </p:nvGrpSpPr>
          <p:grpSpPr>
            <a:xfrm>
              <a:off x="1398518" y="2218781"/>
              <a:ext cx="9189516" cy="1121872"/>
              <a:chOff x="1398518" y="2218781"/>
              <a:chExt cx="9189516" cy="1121872"/>
            </a:xfrm>
          </p:grpSpPr>
          <p:sp>
            <p:nvSpPr>
              <p:cNvPr id="67" name="Rectangle 66">
                <a:extLst>
                  <a:ext uri="{FF2B5EF4-FFF2-40B4-BE49-F238E27FC236}">
                    <a16:creationId xmlns:a16="http://schemas.microsoft.com/office/drawing/2014/main" id="{AAA8A18F-2C93-0E4D-B2CF-2A93139682C7}"/>
                  </a:ext>
                </a:extLst>
              </p:cNvPr>
              <p:cNvSpPr/>
              <p:nvPr/>
            </p:nvSpPr>
            <p:spPr>
              <a:xfrm rot="10800000">
                <a:off x="6134472" y="2720634"/>
                <a:ext cx="376102" cy="620019"/>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6D30B418-93E2-D84B-9866-8DA361FEE3FB}"/>
                  </a:ext>
                </a:extLst>
              </p:cNvPr>
              <p:cNvSpPr/>
              <p:nvPr/>
            </p:nvSpPr>
            <p:spPr>
              <a:xfrm rot="10800000">
                <a:off x="7900248" y="2720634"/>
                <a:ext cx="376102" cy="620019"/>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C51FA5C4-7973-F54D-BDAF-0775D064BFD1}"/>
                  </a:ext>
                </a:extLst>
              </p:cNvPr>
              <p:cNvSpPr/>
              <p:nvPr/>
            </p:nvSpPr>
            <p:spPr>
              <a:xfrm rot="10800000">
                <a:off x="4380462" y="2681336"/>
                <a:ext cx="376102" cy="620019"/>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0" name="Straight Arrow Connector 69">
                <a:extLst>
                  <a:ext uri="{FF2B5EF4-FFF2-40B4-BE49-F238E27FC236}">
                    <a16:creationId xmlns:a16="http://schemas.microsoft.com/office/drawing/2014/main" id="{AC893127-8656-5444-9765-506028908635}"/>
                  </a:ext>
                </a:extLst>
              </p:cNvPr>
              <p:cNvCxnSpPr>
                <a:cxnSpLocks/>
              </p:cNvCxnSpPr>
              <p:nvPr/>
            </p:nvCxnSpPr>
            <p:spPr>
              <a:xfrm rot="10800000">
                <a:off x="9418140" y="2584914"/>
                <a:ext cx="683403" cy="0"/>
              </a:xfrm>
              <a:prstGeom prst="straightConnector1">
                <a:avLst/>
              </a:prstGeom>
              <a:ln w="254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269C3B7-6249-9544-A174-E170EAB15FA1}"/>
                  </a:ext>
                </a:extLst>
              </p:cNvPr>
              <p:cNvCxnSpPr>
                <a:cxnSpLocks/>
              </p:cNvCxnSpPr>
              <p:nvPr/>
            </p:nvCxnSpPr>
            <p:spPr>
              <a:xfrm rot="10800000" flipH="1">
                <a:off x="2979427" y="3050530"/>
                <a:ext cx="1383766" cy="0"/>
              </a:xfrm>
              <a:prstGeom prst="straightConnector1">
                <a:avLst/>
              </a:prstGeom>
              <a:ln w="254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B24DA17-A4AC-C545-B154-3DDFCC72EED2}"/>
                  </a:ext>
                </a:extLst>
              </p:cNvPr>
              <p:cNvCxnSpPr/>
              <p:nvPr/>
            </p:nvCxnSpPr>
            <p:spPr>
              <a:xfrm rot="10800000">
                <a:off x="1398518" y="2611423"/>
                <a:ext cx="602386" cy="0"/>
              </a:xfrm>
              <a:prstGeom prst="straightConnector1">
                <a:avLst/>
              </a:prstGeom>
              <a:ln w="254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CEE8C9E1-1115-754F-ABFE-17F578BBB149}"/>
                  </a:ext>
                </a:extLst>
              </p:cNvPr>
              <p:cNvSpPr/>
              <p:nvPr/>
            </p:nvSpPr>
            <p:spPr>
              <a:xfrm rot="10800000">
                <a:off x="9026650" y="2281529"/>
                <a:ext cx="376102" cy="620019"/>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9824526-03F4-5747-A808-51CC630FDAC5}"/>
                  </a:ext>
                </a:extLst>
              </p:cNvPr>
              <p:cNvSpPr/>
              <p:nvPr/>
            </p:nvSpPr>
            <p:spPr>
              <a:xfrm rot="10800000">
                <a:off x="5524871" y="2281529"/>
                <a:ext cx="376102" cy="620019"/>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021113F-E345-EA41-ABCA-D3944215EC18}"/>
                  </a:ext>
                </a:extLst>
              </p:cNvPr>
              <p:cNvSpPr/>
              <p:nvPr/>
            </p:nvSpPr>
            <p:spPr>
              <a:xfrm rot="10800000">
                <a:off x="7270769" y="2281529"/>
                <a:ext cx="376102" cy="620019"/>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A0DB4772-A026-E44A-A9C3-8AE803EEBEA1}"/>
                  </a:ext>
                </a:extLst>
              </p:cNvPr>
              <p:cNvSpPr/>
              <p:nvPr/>
            </p:nvSpPr>
            <p:spPr>
              <a:xfrm rot="10800000">
                <a:off x="3770861" y="2242231"/>
                <a:ext cx="376102" cy="620019"/>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7" name="Straight Arrow Connector 76">
                <a:extLst>
                  <a:ext uri="{FF2B5EF4-FFF2-40B4-BE49-F238E27FC236}">
                    <a16:creationId xmlns:a16="http://schemas.microsoft.com/office/drawing/2014/main" id="{85801FB0-A1EA-A147-B1D2-6F9E84F11931}"/>
                  </a:ext>
                </a:extLst>
              </p:cNvPr>
              <p:cNvCxnSpPr>
                <a:cxnSpLocks/>
              </p:cNvCxnSpPr>
              <p:nvPr/>
            </p:nvCxnSpPr>
            <p:spPr>
              <a:xfrm rot="10800000">
                <a:off x="2419199" y="2591539"/>
                <a:ext cx="1331757" cy="0"/>
              </a:xfrm>
              <a:prstGeom prst="straightConnector1">
                <a:avLst/>
              </a:prstGeom>
              <a:ln w="254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5487F1E-6E21-0241-8392-367FEBAD9D74}"/>
                  </a:ext>
                </a:extLst>
              </p:cNvPr>
              <p:cNvCxnSpPr>
                <a:cxnSpLocks/>
              </p:cNvCxnSpPr>
              <p:nvPr/>
            </p:nvCxnSpPr>
            <p:spPr>
              <a:xfrm rot="10800000" flipH="1" flipV="1">
                <a:off x="1954013" y="3043903"/>
                <a:ext cx="654938" cy="7016"/>
              </a:xfrm>
              <a:prstGeom prst="straightConnector1">
                <a:avLst/>
              </a:prstGeom>
              <a:ln w="254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A98D2A7-EC7B-CD4A-8997-438291FAC661}"/>
                  </a:ext>
                </a:extLst>
              </p:cNvPr>
              <p:cNvCxnSpPr>
                <a:cxnSpLocks/>
              </p:cNvCxnSpPr>
              <p:nvPr/>
            </p:nvCxnSpPr>
            <p:spPr>
              <a:xfrm rot="10800000" flipH="1" flipV="1">
                <a:off x="10046763" y="3050529"/>
                <a:ext cx="541271" cy="7016"/>
              </a:xfrm>
              <a:prstGeom prst="straightConnector1">
                <a:avLst/>
              </a:prstGeom>
              <a:ln w="254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460200AF-091E-4B49-989C-F85564FC483D}"/>
                  </a:ext>
                </a:extLst>
              </p:cNvPr>
              <p:cNvSpPr/>
              <p:nvPr/>
            </p:nvSpPr>
            <p:spPr>
              <a:xfrm>
                <a:off x="9646985" y="2695675"/>
                <a:ext cx="376102" cy="620019"/>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1" name="Straight Arrow Connector 80">
                <a:extLst>
                  <a:ext uri="{FF2B5EF4-FFF2-40B4-BE49-F238E27FC236}">
                    <a16:creationId xmlns:a16="http://schemas.microsoft.com/office/drawing/2014/main" id="{8E42CDF5-D4AA-3948-BA90-266772A478FA}"/>
                  </a:ext>
                </a:extLst>
              </p:cNvPr>
              <p:cNvCxnSpPr>
                <a:cxnSpLocks/>
              </p:cNvCxnSpPr>
              <p:nvPr/>
            </p:nvCxnSpPr>
            <p:spPr>
              <a:xfrm rot="10800000" flipH="1">
                <a:off x="4732026" y="3044667"/>
                <a:ext cx="1383766" cy="0"/>
              </a:xfrm>
              <a:prstGeom prst="straightConnector1">
                <a:avLst/>
              </a:prstGeom>
              <a:ln w="254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C81106A-7A32-B24D-9A38-BD1D5CBE2BDB}"/>
                  </a:ext>
                </a:extLst>
              </p:cNvPr>
              <p:cNvCxnSpPr>
                <a:cxnSpLocks/>
              </p:cNvCxnSpPr>
              <p:nvPr/>
            </p:nvCxnSpPr>
            <p:spPr>
              <a:xfrm rot="10800000">
                <a:off x="4171804" y="2585674"/>
                <a:ext cx="1331757" cy="0"/>
              </a:xfrm>
              <a:prstGeom prst="straightConnector1">
                <a:avLst/>
              </a:prstGeom>
              <a:ln w="254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F60F1CE5-759F-B347-B3B0-BE7A258BBBDC}"/>
                  </a:ext>
                </a:extLst>
              </p:cNvPr>
              <p:cNvCxnSpPr>
                <a:cxnSpLocks/>
              </p:cNvCxnSpPr>
              <p:nvPr/>
            </p:nvCxnSpPr>
            <p:spPr>
              <a:xfrm rot="10800000" flipH="1">
                <a:off x="6484628" y="3038802"/>
                <a:ext cx="1383766" cy="0"/>
              </a:xfrm>
              <a:prstGeom prst="straightConnector1">
                <a:avLst/>
              </a:prstGeom>
              <a:ln w="254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058938F4-12A1-384D-B923-6519B7AB072A}"/>
                  </a:ext>
                </a:extLst>
              </p:cNvPr>
              <p:cNvCxnSpPr>
                <a:cxnSpLocks/>
              </p:cNvCxnSpPr>
              <p:nvPr/>
            </p:nvCxnSpPr>
            <p:spPr>
              <a:xfrm rot="10800000">
                <a:off x="5906821" y="2579809"/>
                <a:ext cx="1331757" cy="0"/>
              </a:xfrm>
              <a:prstGeom prst="straightConnector1">
                <a:avLst/>
              </a:prstGeom>
              <a:ln w="254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07B63280-6134-2942-A68F-3C29AFB45532}"/>
                  </a:ext>
                </a:extLst>
              </p:cNvPr>
              <p:cNvCxnSpPr>
                <a:cxnSpLocks/>
              </p:cNvCxnSpPr>
              <p:nvPr/>
            </p:nvCxnSpPr>
            <p:spPr>
              <a:xfrm rot="10800000" flipH="1">
                <a:off x="8272403" y="3050522"/>
                <a:ext cx="1383766" cy="0"/>
              </a:xfrm>
              <a:prstGeom prst="straightConnector1">
                <a:avLst/>
              </a:prstGeom>
              <a:ln w="254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CB3AD90-84ED-4D46-BB05-D234D9C669FD}"/>
                  </a:ext>
                </a:extLst>
              </p:cNvPr>
              <p:cNvCxnSpPr>
                <a:cxnSpLocks/>
              </p:cNvCxnSpPr>
              <p:nvPr/>
            </p:nvCxnSpPr>
            <p:spPr>
              <a:xfrm rot="10800000">
                <a:off x="7659426" y="2591529"/>
                <a:ext cx="1331757" cy="0"/>
              </a:xfrm>
              <a:prstGeom prst="straightConnector1">
                <a:avLst/>
              </a:prstGeom>
              <a:ln w="254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A97A5A62-615E-7745-BE66-E670D55BF40A}"/>
                  </a:ext>
                </a:extLst>
              </p:cNvPr>
              <p:cNvSpPr/>
              <p:nvPr/>
            </p:nvSpPr>
            <p:spPr>
              <a:xfrm rot="10800000">
                <a:off x="2633715" y="2657886"/>
                <a:ext cx="376102" cy="620019"/>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AF164C7B-4662-C44D-A3F1-6335027AF1C5}"/>
                  </a:ext>
                </a:extLst>
              </p:cNvPr>
              <p:cNvSpPr/>
              <p:nvPr/>
            </p:nvSpPr>
            <p:spPr>
              <a:xfrm rot="10800000">
                <a:off x="2024114" y="2218781"/>
                <a:ext cx="376102" cy="620019"/>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BEEFA777-BBC5-B84A-A5C8-0B9B66799216}"/>
                </a:ext>
              </a:extLst>
            </p:cNvPr>
            <p:cNvGrpSpPr/>
            <p:nvPr/>
          </p:nvGrpSpPr>
          <p:grpSpPr>
            <a:xfrm rot="10800000">
              <a:off x="2174947" y="2824121"/>
              <a:ext cx="627272" cy="854167"/>
              <a:chOff x="2707301" y="4180151"/>
              <a:chExt cx="627272" cy="1033542"/>
            </a:xfrm>
          </p:grpSpPr>
          <p:cxnSp>
            <p:nvCxnSpPr>
              <p:cNvPr id="63" name="Straight Arrow Connector 62">
                <a:extLst>
                  <a:ext uri="{FF2B5EF4-FFF2-40B4-BE49-F238E27FC236}">
                    <a16:creationId xmlns:a16="http://schemas.microsoft.com/office/drawing/2014/main" id="{FF47E7F5-C262-B242-9E05-2A8CD0435CEC}"/>
                  </a:ext>
                </a:extLst>
              </p:cNvPr>
              <p:cNvCxnSpPr>
                <a:cxnSpLocks/>
              </p:cNvCxnSpPr>
              <p:nvPr/>
            </p:nvCxnSpPr>
            <p:spPr>
              <a:xfrm flipV="1">
                <a:off x="3050762" y="4180151"/>
                <a:ext cx="0" cy="324218"/>
              </a:xfrm>
              <a:prstGeom prst="straightConnector1">
                <a:avLst/>
              </a:prstGeom>
              <a:ln w="25400" cmpd="sng">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CD2C6CA-808A-6848-91AC-46582273262B}"/>
                  </a:ext>
                </a:extLst>
              </p:cNvPr>
              <p:cNvCxnSpPr/>
              <p:nvPr/>
            </p:nvCxnSpPr>
            <p:spPr>
              <a:xfrm rot="10800000">
                <a:off x="2714570" y="4514671"/>
                <a:ext cx="613378"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0D03207-58E9-8542-9FA1-75008D8F1FAA}"/>
                  </a:ext>
                </a:extLst>
              </p:cNvPr>
              <p:cNvCxnSpPr/>
              <p:nvPr/>
            </p:nvCxnSpPr>
            <p:spPr>
              <a:xfrm flipH="1">
                <a:off x="3327860" y="4504601"/>
                <a:ext cx="6713" cy="709092"/>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A478E9D-606F-D446-9C95-E0034A2F622C}"/>
                  </a:ext>
                </a:extLst>
              </p:cNvPr>
              <p:cNvCxnSpPr/>
              <p:nvPr/>
            </p:nvCxnSpPr>
            <p:spPr>
              <a:xfrm flipH="1">
                <a:off x="2707301" y="4506341"/>
                <a:ext cx="6713" cy="273385"/>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049CCAE6-24CB-6B4B-92D9-4C713518568C}"/>
                </a:ext>
              </a:extLst>
            </p:cNvPr>
            <p:cNvGrpSpPr/>
            <p:nvPr/>
          </p:nvGrpSpPr>
          <p:grpSpPr>
            <a:xfrm rot="10800000">
              <a:off x="2194644" y="1869848"/>
              <a:ext cx="615671" cy="766103"/>
              <a:chOff x="2741073" y="5273641"/>
              <a:chExt cx="615671" cy="926984"/>
            </a:xfrm>
          </p:grpSpPr>
          <p:grpSp>
            <p:nvGrpSpPr>
              <p:cNvPr id="58" name="Group 57">
                <a:extLst>
                  <a:ext uri="{FF2B5EF4-FFF2-40B4-BE49-F238E27FC236}">
                    <a16:creationId xmlns:a16="http://schemas.microsoft.com/office/drawing/2014/main" id="{C4AC5F8A-980A-0246-A5DD-F8A958BBC9E3}"/>
                  </a:ext>
                </a:extLst>
              </p:cNvPr>
              <p:cNvGrpSpPr/>
              <p:nvPr/>
            </p:nvGrpSpPr>
            <p:grpSpPr>
              <a:xfrm>
                <a:off x="2741073" y="5273641"/>
                <a:ext cx="615671" cy="684803"/>
                <a:chOff x="2741073" y="5273641"/>
                <a:chExt cx="615671" cy="684803"/>
              </a:xfrm>
            </p:grpSpPr>
            <p:cxnSp>
              <p:nvCxnSpPr>
                <p:cNvPr id="60" name="Straight Connector 59">
                  <a:extLst>
                    <a:ext uri="{FF2B5EF4-FFF2-40B4-BE49-F238E27FC236}">
                      <a16:creationId xmlns:a16="http://schemas.microsoft.com/office/drawing/2014/main" id="{C4D325CA-AE88-614E-90F2-AB826E6BEE83}"/>
                    </a:ext>
                  </a:extLst>
                </p:cNvPr>
                <p:cNvCxnSpPr/>
                <p:nvPr/>
              </p:nvCxnSpPr>
              <p:spPr>
                <a:xfrm>
                  <a:off x="2741073" y="5948132"/>
                  <a:ext cx="61337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84CE28D3-65E9-664A-95B8-217BAFDBF362}"/>
                    </a:ext>
                  </a:extLst>
                </p:cNvPr>
                <p:cNvCxnSpPr>
                  <a:cxnSpLocks/>
                </p:cNvCxnSpPr>
                <p:nvPr/>
              </p:nvCxnSpPr>
              <p:spPr>
                <a:xfrm flipH="1" flipV="1">
                  <a:off x="3353645" y="5731329"/>
                  <a:ext cx="3099" cy="21820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73D615E-1C70-B844-A5A0-20F2DD32EB5A}"/>
                    </a:ext>
                  </a:extLst>
                </p:cNvPr>
                <p:cNvCxnSpPr>
                  <a:cxnSpLocks/>
                </p:cNvCxnSpPr>
                <p:nvPr/>
              </p:nvCxnSpPr>
              <p:spPr>
                <a:xfrm flipH="1" flipV="1">
                  <a:off x="2748377" y="5273641"/>
                  <a:ext cx="3099" cy="684803"/>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9" name="Straight Connector 58">
                <a:extLst>
                  <a:ext uri="{FF2B5EF4-FFF2-40B4-BE49-F238E27FC236}">
                    <a16:creationId xmlns:a16="http://schemas.microsoft.com/office/drawing/2014/main" id="{E07192D7-5D78-994D-8BC7-F31636A2EAF2}"/>
                  </a:ext>
                </a:extLst>
              </p:cNvPr>
              <p:cNvCxnSpPr>
                <a:cxnSpLocks/>
              </p:cNvCxnSpPr>
              <p:nvPr/>
            </p:nvCxnSpPr>
            <p:spPr>
              <a:xfrm>
                <a:off x="3108480" y="5947104"/>
                <a:ext cx="2779" cy="25352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grpSp>
      <p:grpSp>
        <p:nvGrpSpPr>
          <p:cNvPr id="125" name="Group 124">
            <a:extLst>
              <a:ext uri="{FF2B5EF4-FFF2-40B4-BE49-F238E27FC236}">
                <a16:creationId xmlns:a16="http://schemas.microsoft.com/office/drawing/2014/main" id="{6B16119C-8E2C-CD48-BA12-CBF3F5908BD6}"/>
              </a:ext>
            </a:extLst>
          </p:cNvPr>
          <p:cNvGrpSpPr/>
          <p:nvPr/>
        </p:nvGrpSpPr>
        <p:grpSpPr>
          <a:xfrm>
            <a:off x="3287084" y="1045204"/>
            <a:ext cx="7743474" cy="1102940"/>
            <a:chOff x="2088204" y="781044"/>
            <a:chExt cx="7743474" cy="1102940"/>
          </a:xfrm>
        </p:grpSpPr>
        <p:sp>
          <p:nvSpPr>
            <p:cNvPr id="126" name="Rectangle 125">
              <a:extLst>
                <a:ext uri="{FF2B5EF4-FFF2-40B4-BE49-F238E27FC236}">
                  <a16:creationId xmlns:a16="http://schemas.microsoft.com/office/drawing/2014/main" id="{9AB5B139-0973-EA4F-B59F-66DD2A5C1C6E}"/>
                </a:ext>
              </a:extLst>
            </p:cNvPr>
            <p:cNvSpPr/>
            <p:nvPr/>
          </p:nvSpPr>
          <p:spPr>
            <a:xfrm rot="10800000">
              <a:off x="3999137" y="1172304"/>
              <a:ext cx="382568" cy="711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E393CC27-86B8-8349-A902-9F980DC2BB4D}"/>
                </a:ext>
              </a:extLst>
            </p:cNvPr>
            <p:cNvSpPr/>
            <p:nvPr/>
          </p:nvSpPr>
          <p:spPr>
            <a:xfrm rot="10800000">
              <a:off x="5738339" y="1164609"/>
              <a:ext cx="382568" cy="711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76EBDE05-7383-D542-983B-A8DEAADCBD2D}"/>
                </a:ext>
              </a:extLst>
            </p:cNvPr>
            <p:cNvSpPr/>
            <p:nvPr/>
          </p:nvSpPr>
          <p:spPr>
            <a:xfrm rot="10800000">
              <a:off x="2260549" y="1153282"/>
              <a:ext cx="382568" cy="711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23F4D447-FAFB-824D-90B2-CD99889DD6E1}"/>
                </a:ext>
              </a:extLst>
            </p:cNvPr>
            <p:cNvSpPr/>
            <p:nvPr/>
          </p:nvSpPr>
          <p:spPr>
            <a:xfrm rot="10800000">
              <a:off x="7476558" y="1143752"/>
              <a:ext cx="382568" cy="711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7CA232C6-739A-094C-920C-8496C7D4D702}"/>
                </a:ext>
              </a:extLst>
            </p:cNvPr>
            <p:cNvSpPr/>
            <p:nvPr/>
          </p:nvSpPr>
          <p:spPr>
            <a:xfrm rot="10800000">
              <a:off x="9280493" y="1155993"/>
              <a:ext cx="382568" cy="711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TextBox 130">
              <a:extLst>
                <a:ext uri="{FF2B5EF4-FFF2-40B4-BE49-F238E27FC236}">
                  <a16:creationId xmlns:a16="http://schemas.microsoft.com/office/drawing/2014/main" id="{2F5E61DE-75A5-FD47-8A03-63AF636429BD}"/>
                </a:ext>
              </a:extLst>
            </p:cNvPr>
            <p:cNvSpPr txBox="1"/>
            <p:nvPr/>
          </p:nvSpPr>
          <p:spPr>
            <a:xfrm>
              <a:off x="2088204" y="813569"/>
              <a:ext cx="861454" cy="400110"/>
            </a:xfrm>
            <a:prstGeom prst="rect">
              <a:avLst/>
            </a:prstGeom>
            <a:noFill/>
          </p:spPr>
          <p:txBody>
            <a:bodyPr wrap="none" rtlCol="0">
              <a:spAutoFit/>
            </a:bodyPr>
            <a:lstStyle/>
            <a:p>
              <a:r>
                <a:rPr lang="en-US" sz="2000" b="1" dirty="0"/>
                <a:t>where</a:t>
              </a:r>
            </a:p>
          </p:txBody>
        </p:sp>
        <p:sp>
          <p:nvSpPr>
            <p:cNvPr id="132" name="TextBox 131">
              <a:extLst>
                <a:ext uri="{FF2B5EF4-FFF2-40B4-BE49-F238E27FC236}">
                  <a16:creationId xmlns:a16="http://schemas.microsoft.com/office/drawing/2014/main" id="{EAE4D43B-9317-554E-9B14-9F681D495D74}"/>
                </a:ext>
              </a:extLst>
            </p:cNvPr>
            <p:cNvSpPr txBox="1"/>
            <p:nvPr/>
          </p:nvSpPr>
          <p:spPr>
            <a:xfrm>
              <a:off x="3907205" y="797468"/>
              <a:ext cx="601896" cy="400110"/>
            </a:xfrm>
            <a:prstGeom prst="rect">
              <a:avLst/>
            </a:prstGeom>
            <a:noFill/>
          </p:spPr>
          <p:txBody>
            <a:bodyPr wrap="none" rtlCol="0">
              <a:spAutoFit/>
            </a:bodyPr>
            <a:lstStyle/>
            <a:p>
              <a:r>
                <a:rPr lang="en-US" sz="2000" b="1" dirty="0"/>
                <a:t>was</a:t>
              </a:r>
            </a:p>
          </p:txBody>
        </p:sp>
        <p:sp>
          <p:nvSpPr>
            <p:cNvPr id="133" name="TextBox 132">
              <a:extLst>
                <a:ext uri="{FF2B5EF4-FFF2-40B4-BE49-F238E27FC236}">
                  <a16:creationId xmlns:a16="http://schemas.microsoft.com/office/drawing/2014/main" id="{E8302DBA-DABE-004E-9871-5D5DBA971BEC}"/>
                </a:ext>
              </a:extLst>
            </p:cNvPr>
            <p:cNvSpPr txBox="1"/>
            <p:nvPr/>
          </p:nvSpPr>
          <p:spPr>
            <a:xfrm>
              <a:off x="5534988" y="797468"/>
              <a:ext cx="885948" cy="400110"/>
            </a:xfrm>
            <a:prstGeom prst="rect">
              <a:avLst/>
            </a:prstGeom>
            <a:noFill/>
          </p:spPr>
          <p:txBody>
            <a:bodyPr wrap="none" rtlCol="0">
              <a:spAutoFit/>
            </a:bodyPr>
            <a:lstStyle/>
            <a:p>
              <a:r>
                <a:rPr lang="en-US" sz="2000" b="1" dirty="0"/>
                <a:t>Barac</a:t>
              </a:r>
              <a:r>
                <a:rPr lang="en-US" b="1" dirty="0"/>
                <a:t>k</a:t>
              </a:r>
            </a:p>
          </p:txBody>
        </p:sp>
        <p:sp>
          <p:nvSpPr>
            <p:cNvPr id="134" name="TextBox 133">
              <a:extLst>
                <a:ext uri="{FF2B5EF4-FFF2-40B4-BE49-F238E27FC236}">
                  <a16:creationId xmlns:a16="http://schemas.microsoft.com/office/drawing/2014/main" id="{BA35A7B1-11F8-9344-96F4-EF118DC504A3}"/>
                </a:ext>
              </a:extLst>
            </p:cNvPr>
            <p:cNvSpPr txBox="1"/>
            <p:nvPr/>
          </p:nvSpPr>
          <p:spPr>
            <a:xfrm>
              <a:off x="7244930" y="784325"/>
              <a:ext cx="957313" cy="400110"/>
            </a:xfrm>
            <a:prstGeom prst="rect">
              <a:avLst/>
            </a:prstGeom>
            <a:noFill/>
          </p:spPr>
          <p:txBody>
            <a:bodyPr wrap="none" rtlCol="0">
              <a:spAutoFit/>
            </a:bodyPr>
            <a:lstStyle/>
            <a:p>
              <a:r>
                <a:rPr lang="en-US" sz="2000" b="1" dirty="0"/>
                <a:t>Obama</a:t>
              </a:r>
            </a:p>
          </p:txBody>
        </p:sp>
        <p:sp>
          <p:nvSpPr>
            <p:cNvPr id="135" name="TextBox 134">
              <a:extLst>
                <a:ext uri="{FF2B5EF4-FFF2-40B4-BE49-F238E27FC236}">
                  <a16:creationId xmlns:a16="http://schemas.microsoft.com/office/drawing/2014/main" id="{2FEC6F9C-A80F-7748-B183-8B3F26435CD5}"/>
                </a:ext>
              </a:extLst>
            </p:cNvPr>
            <p:cNvSpPr txBox="1"/>
            <p:nvPr/>
          </p:nvSpPr>
          <p:spPr>
            <a:xfrm>
              <a:off x="9142066" y="781044"/>
              <a:ext cx="689612" cy="400110"/>
            </a:xfrm>
            <a:prstGeom prst="rect">
              <a:avLst/>
            </a:prstGeom>
            <a:noFill/>
          </p:spPr>
          <p:txBody>
            <a:bodyPr wrap="none" rtlCol="0">
              <a:spAutoFit/>
            </a:bodyPr>
            <a:lstStyle/>
            <a:p>
              <a:r>
                <a:rPr lang="en-US" sz="2000" b="1" dirty="0"/>
                <a:t>born</a:t>
              </a:r>
            </a:p>
          </p:txBody>
        </p:sp>
      </p:grpSp>
      <p:grpSp>
        <p:nvGrpSpPr>
          <p:cNvPr id="137" name="Group 136">
            <a:extLst>
              <a:ext uri="{FF2B5EF4-FFF2-40B4-BE49-F238E27FC236}">
                <a16:creationId xmlns:a16="http://schemas.microsoft.com/office/drawing/2014/main" id="{FC209A49-FB45-1545-9E8A-B038B2B45943}"/>
              </a:ext>
            </a:extLst>
          </p:cNvPr>
          <p:cNvGrpSpPr/>
          <p:nvPr/>
        </p:nvGrpSpPr>
        <p:grpSpPr>
          <a:xfrm>
            <a:off x="3501163" y="3899802"/>
            <a:ext cx="7361980" cy="1333848"/>
            <a:chOff x="2319868" y="3852131"/>
            <a:chExt cx="7361980" cy="1333848"/>
          </a:xfrm>
        </p:grpSpPr>
        <p:sp>
          <p:nvSpPr>
            <p:cNvPr id="143" name="Rectangle 142">
              <a:extLst>
                <a:ext uri="{FF2B5EF4-FFF2-40B4-BE49-F238E27FC236}">
                  <a16:creationId xmlns:a16="http://schemas.microsoft.com/office/drawing/2014/main" id="{EE8F6393-A35A-B643-B030-1F2A07B47CAF}"/>
                </a:ext>
              </a:extLst>
            </p:cNvPr>
            <p:cNvSpPr/>
            <p:nvPr/>
          </p:nvSpPr>
          <p:spPr>
            <a:xfrm>
              <a:off x="2319868" y="3852131"/>
              <a:ext cx="358563" cy="692967"/>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41995EE4-601C-F14C-A526-F0522F39242D}"/>
                </a:ext>
              </a:extLst>
            </p:cNvPr>
            <p:cNvSpPr/>
            <p:nvPr/>
          </p:nvSpPr>
          <p:spPr>
            <a:xfrm>
              <a:off x="5805195" y="3912314"/>
              <a:ext cx="358563" cy="692967"/>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13356EC6-E216-DC4B-AED2-428F3E0CB47B}"/>
                </a:ext>
              </a:extLst>
            </p:cNvPr>
            <p:cNvSpPr/>
            <p:nvPr/>
          </p:nvSpPr>
          <p:spPr>
            <a:xfrm>
              <a:off x="7555514" y="3940047"/>
              <a:ext cx="358563" cy="692967"/>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706D786C-31FC-8446-8B87-F685B478E7DF}"/>
                </a:ext>
              </a:extLst>
            </p:cNvPr>
            <p:cNvSpPr/>
            <p:nvPr/>
          </p:nvSpPr>
          <p:spPr>
            <a:xfrm>
              <a:off x="9310397" y="3934912"/>
              <a:ext cx="358563" cy="692967"/>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TextBox 146">
              <a:extLst>
                <a:ext uri="{FF2B5EF4-FFF2-40B4-BE49-F238E27FC236}">
                  <a16:creationId xmlns:a16="http://schemas.microsoft.com/office/drawing/2014/main" id="{3EF7127B-4C03-0D49-A47B-A7FB2E1DC9C9}"/>
                </a:ext>
              </a:extLst>
            </p:cNvPr>
            <p:cNvSpPr txBox="1"/>
            <p:nvPr/>
          </p:nvSpPr>
          <p:spPr>
            <a:xfrm>
              <a:off x="2322344" y="4523727"/>
              <a:ext cx="380232" cy="553998"/>
            </a:xfrm>
            <a:prstGeom prst="rect">
              <a:avLst/>
            </a:prstGeom>
            <a:noFill/>
          </p:spPr>
          <p:txBody>
            <a:bodyPr wrap="none" rtlCol="0">
              <a:spAutoFit/>
            </a:bodyPr>
            <a:lstStyle/>
            <a:p>
              <a:r>
                <a:rPr lang="en-US" sz="3000" dirty="0"/>
                <a:t>0</a:t>
              </a:r>
            </a:p>
          </p:txBody>
        </p:sp>
        <p:sp>
          <p:nvSpPr>
            <p:cNvPr id="148" name="TextBox 147">
              <a:extLst>
                <a:ext uri="{FF2B5EF4-FFF2-40B4-BE49-F238E27FC236}">
                  <a16:creationId xmlns:a16="http://schemas.microsoft.com/office/drawing/2014/main" id="{3009F3D2-323C-E54F-BD94-73A26AA50184}"/>
                </a:ext>
              </a:extLst>
            </p:cNvPr>
            <p:cNvSpPr txBox="1"/>
            <p:nvPr/>
          </p:nvSpPr>
          <p:spPr>
            <a:xfrm>
              <a:off x="4007781" y="4576252"/>
              <a:ext cx="380232" cy="553998"/>
            </a:xfrm>
            <a:prstGeom prst="rect">
              <a:avLst/>
            </a:prstGeom>
            <a:noFill/>
          </p:spPr>
          <p:txBody>
            <a:bodyPr wrap="none" rtlCol="0">
              <a:spAutoFit/>
            </a:bodyPr>
            <a:lstStyle/>
            <a:p>
              <a:r>
                <a:rPr lang="en-US" sz="3000" dirty="0"/>
                <a:t>0</a:t>
              </a:r>
            </a:p>
          </p:txBody>
        </p:sp>
        <p:sp>
          <p:nvSpPr>
            <p:cNvPr id="149" name="TextBox 148">
              <a:extLst>
                <a:ext uri="{FF2B5EF4-FFF2-40B4-BE49-F238E27FC236}">
                  <a16:creationId xmlns:a16="http://schemas.microsoft.com/office/drawing/2014/main" id="{6E76A034-BD02-3943-BEF4-E4613B60E07A}"/>
                </a:ext>
              </a:extLst>
            </p:cNvPr>
            <p:cNvSpPr txBox="1"/>
            <p:nvPr/>
          </p:nvSpPr>
          <p:spPr>
            <a:xfrm>
              <a:off x="5834393" y="4608683"/>
              <a:ext cx="312906" cy="553998"/>
            </a:xfrm>
            <a:prstGeom prst="rect">
              <a:avLst/>
            </a:prstGeom>
            <a:noFill/>
          </p:spPr>
          <p:txBody>
            <a:bodyPr wrap="none" rtlCol="0">
              <a:spAutoFit/>
            </a:bodyPr>
            <a:lstStyle/>
            <a:p>
              <a:r>
                <a:rPr lang="en-US" sz="3000" dirty="0">
                  <a:latin typeface="Times New Roman" panose="02020603050405020304" pitchFamily="18" charset="0"/>
                  <a:cs typeface="Times New Roman" panose="02020603050405020304" pitchFamily="18" charset="0"/>
                </a:rPr>
                <a:t>I</a:t>
              </a:r>
            </a:p>
          </p:txBody>
        </p:sp>
        <p:sp>
          <p:nvSpPr>
            <p:cNvPr id="150" name="TextBox 149">
              <a:extLst>
                <a:ext uri="{FF2B5EF4-FFF2-40B4-BE49-F238E27FC236}">
                  <a16:creationId xmlns:a16="http://schemas.microsoft.com/office/drawing/2014/main" id="{ECA583B9-CD97-8B44-9A7D-88B54454F2D6}"/>
                </a:ext>
              </a:extLst>
            </p:cNvPr>
            <p:cNvSpPr txBox="1"/>
            <p:nvPr/>
          </p:nvSpPr>
          <p:spPr>
            <a:xfrm>
              <a:off x="7595034" y="4630225"/>
              <a:ext cx="312906" cy="553998"/>
            </a:xfrm>
            <a:prstGeom prst="rect">
              <a:avLst/>
            </a:prstGeom>
            <a:noFill/>
          </p:spPr>
          <p:txBody>
            <a:bodyPr wrap="none" rtlCol="0">
              <a:spAutoFit/>
            </a:bodyPr>
            <a:lstStyle/>
            <a:p>
              <a:r>
                <a:rPr lang="en-US" sz="3000" dirty="0">
                  <a:latin typeface="Times New Roman" panose="02020603050405020304" pitchFamily="18" charset="0"/>
                  <a:cs typeface="Times New Roman" panose="02020603050405020304" pitchFamily="18" charset="0"/>
                </a:rPr>
                <a:t>I</a:t>
              </a:r>
            </a:p>
          </p:txBody>
        </p:sp>
        <p:sp>
          <p:nvSpPr>
            <p:cNvPr id="151" name="TextBox 150">
              <a:extLst>
                <a:ext uri="{FF2B5EF4-FFF2-40B4-BE49-F238E27FC236}">
                  <a16:creationId xmlns:a16="http://schemas.microsoft.com/office/drawing/2014/main" id="{7844F679-9878-8B46-983A-DE6321E97A26}"/>
                </a:ext>
              </a:extLst>
            </p:cNvPr>
            <p:cNvSpPr txBox="1"/>
            <p:nvPr/>
          </p:nvSpPr>
          <p:spPr>
            <a:xfrm>
              <a:off x="9301616" y="4631981"/>
              <a:ext cx="380232" cy="553998"/>
            </a:xfrm>
            <a:prstGeom prst="rect">
              <a:avLst/>
            </a:prstGeom>
            <a:noFill/>
          </p:spPr>
          <p:txBody>
            <a:bodyPr wrap="none" rtlCol="0">
              <a:spAutoFit/>
            </a:bodyPr>
            <a:lstStyle/>
            <a:p>
              <a:r>
                <a:rPr lang="en-US" sz="3000" dirty="0"/>
                <a:t>0</a:t>
              </a:r>
            </a:p>
          </p:txBody>
        </p:sp>
        <p:sp>
          <p:nvSpPr>
            <p:cNvPr id="152" name="Rectangle 151">
              <a:extLst>
                <a:ext uri="{FF2B5EF4-FFF2-40B4-BE49-F238E27FC236}">
                  <a16:creationId xmlns:a16="http://schemas.microsoft.com/office/drawing/2014/main" id="{4B35CBEC-6967-F24A-88C9-3E467AACCE5D}"/>
                </a:ext>
              </a:extLst>
            </p:cNvPr>
            <p:cNvSpPr/>
            <p:nvPr/>
          </p:nvSpPr>
          <p:spPr>
            <a:xfrm>
              <a:off x="4032512" y="3879864"/>
              <a:ext cx="358563" cy="692967"/>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3" name="TextBox 152">
            <a:extLst>
              <a:ext uri="{FF2B5EF4-FFF2-40B4-BE49-F238E27FC236}">
                <a16:creationId xmlns:a16="http://schemas.microsoft.com/office/drawing/2014/main" id="{1CFC7B90-1383-1442-AA57-5FE1A41DE382}"/>
              </a:ext>
            </a:extLst>
          </p:cNvPr>
          <p:cNvSpPr txBox="1"/>
          <p:nvPr/>
        </p:nvSpPr>
        <p:spPr>
          <a:xfrm>
            <a:off x="483905" y="2647817"/>
            <a:ext cx="2118411" cy="969496"/>
          </a:xfrm>
          <a:prstGeom prst="rect">
            <a:avLst/>
          </a:prstGeom>
          <a:noFill/>
        </p:spPr>
        <p:txBody>
          <a:bodyPr wrap="square" rtlCol="0">
            <a:spAutoFit/>
          </a:bodyPr>
          <a:lstStyle/>
          <a:p>
            <a:r>
              <a:rPr lang="en-US" sz="2000" b="1" dirty="0">
                <a:solidFill>
                  <a:srgbClr val="059946"/>
                </a:solidFill>
              </a:rPr>
              <a:t>Hidden layer</a:t>
            </a:r>
          </a:p>
          <a:p>
            <a:r>
              <a:rPr lang="en-US" sz="1700" b="1" dirty="0">
                <a:solidFill>
                  <a:srgbClr val="059946"/>
                </a:solidFill>
              </a:rPr>
              <a:t>RNN (</a:t>
            </a:r>
            <a:r>
              <a:rPr lang="en-US" sz="1700" b="1" dirty="0" err="1">
                <a:solidFill>
                  <a:srgbClr val="059946"/>
                </a:solidFill>
              </a:rPr>
              <a:t>BiLSTM</a:t>
            </a:r>
            <a:r>
              <a:rPr lang="en-US" sz="1700" b="1" dirty="0">
                <a:solidFill>
                  <a:srgbClr val="059946"/>
                </a:solidFill>
              </a:rPr>
              <a:t>/</a:t>
            </a:r>
            <a:r>
              <a:rPr lang="en-US" sz="1700" b="1" dirty="0" err="1">
                <a:solidFill>
                  <a:srgbClr val="059946"/>
                </a:solidFill>
              </a:rPr>
              <a:t>BiGRU</a:t>
            </a:r>
            <a:r>
              <a:rPr lang="en-US" sz="1700" b="1" dirty="0">
                <a:solidFill>
                  <a:srgbClr val="059946"/>
                </a:solidFill>
              </a:rPr>
              <a:t>)</a:t>
            </a:r>
            <a:r>
              <a:rPr lang="en-US" sz="1700" dirty="0">
                <a:solidFill>
                  <a:srgbClr val="059946"/>
                </a:solidFill>
              </a:rPr>
              <a:t> </a:t>
            </a:r>
          </a:p>
          <a:p>
            <a:r>
              <a:rPr lang="en-US" sz="2000" dirty="0"/>
              <a:t> </a:t>
            </a:r>
          </a:p>
        </p:txBody>
      </p:sp>
      <p:sp>
        <p:nvSpPr>
          <p:cNvPr id="154" name="TextBox 153">
            <a:extLst>
              <a:ext uri="{FF2B5EF4-FFF2-40B4-BE49-F238E27FC236}">
                <a16:creationId xmlns:a16="http://schemas.microsoft.com/office/drawing/2014/main" id="{99A46112-249B-9841-9116-B348936E18E6}"/>
              </a:ext>
            </a:extLst>
          </p:cNvPr>
          <p:cNvSpPr txBox="1"/>
          <p:nvPr/>
        </p:nvSpPr>
        <p:spPr>
          <a:xfrm>
            <a:off x="494065" y="1591613"/>
            <a:ext cx="2118411" cy="483495"/>
          </a:xfrm>
          <a:prstGeom prst="rect">
            <a:avLst/>
          </a:prstGeom>
          <a:noFill/>
        </p:spPr>
        <p:txBody>
          <a:bodyPr wrap="square" rtlCol="0">
            <a:spAutoFit/>
          </a:bodyPr>
          <a:lstStyle/>
          <a:p>
            <a:r>
              <a:rPr lang="en-US" sz="2000" b="1" dirty="0">
                <a:solidFill>
                  <a:schemeClr val="accent2"/>
                </a:solidFill>
              </a:rPr>
              <a:t>Embedding layer</a:t>
            </a:r>
            <a:r>
              <a:rPr lang="en-US" sz="1700" dirty="0">
                <a:solidFill>
                  <a:srgbClr val="059946"/>
                </a:solidFill>
              </a:rPr>
              <a:t> </a:t>
            </a:r>
          </a:p>
          <a:p>
            <a:r>
              <a:rPr lang="en-US" sz="2000" dirty="0"/>
              <a:t> </a:t>
            </a:r>
          </a:p>
        </p:txBody>
      </p:sp>
      <p:sp>
        <p:nvSpPr>
          <p:cNvPr id="155" name="TextBox 154">
            <a:extLst>
              <a:ext uri="{FF2B5EF4-FFF2-40B4-BE49-F238E27FC236}">
                <a16:creationId xmlns:a16="http://schemas.microsoft.com/office/drawing/2014/main" id="{E698ADCB-7957-E44D-AA50-4FF69018E159}"/>
              </a:ext>
            </a:extLst>
          </p:cNvPr>
          <p:cNvSpPr txBox="1"/>
          <p:nvPr/>
        </p:nvSpPr>
        <p:spPr>
          <a:xfrm>
            <a:off x="494065" y="3885220"/>
            <a:ext cx="2118411" cy="693712"/>
          </a:xfrm>
          <a:prstGeom prst="rect">
            <a:avLst/>
          </a:prstGeom>
          <a:noFill/>
        </p:spPr>
        <p:txBody>
          <a:bodyPr wrap="square" rtlCol="0">
            <a:spAutoFit/>
          </a:bodyPr>
          <a:lstStyle/>
          <a:p>
            <a:r>
              <a:rPr lang="en-US" sz="2000" b="1" dirty="0">
                <a:solidFill>
                  <a:schemeClr val="accent1"/>
                </a:solidFill>
              </a:rPr>
              <a:t>Fully Connected layers</a:t>
            </a:r>
            <a:r>
              <a:rPr lang="en-US" sz="1700" dirty="0">
                <a:solidFill>
                  <a:schemeClr val="accent1"/>
                </a:solidFill>
              </a:rPr>
              <a:t> </a:t>
            </a:r>
          </a:p>
          <a:p>
            <a:r>
              <a:rPr lang="en-US" sz="2000" dirty="0"/>
              <a:t> </a:t>
            </a:r>
          </a:p>
        </p:txBody>
      </p:sp>
      <p:sp>
        <p:nvSpPr>
          <p:cNvPr id="156" name="TextBox 155">
            <a:extLst>
              <a:ext uri="{FF2B5EF4-FFF2-40B4-BE49-F238E27FC236}">
                <a16:creationId xmlns:a16="http://schemas.microsoft.com/office/drawing/2014/main" id="{1DEE6894-6066-654A-8A40-BFA965E758A4}"/>
              </a:ext>
            </a:extLst>
          </p:cNvPr>
          <p:cNvSpPr txBox="1"/>
          <p:nvPr/>
        </p:nvSpPr>
        <p:spPr>
          <a:xfrm>
            <a:off x="7277252" y="5408211"/>
            <a:ext cx="2330252" cy="903926"/>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I</a:t>
            </a:r>
            <a:r>
              <a:rPr lang="en-US" sz="2000" b="1" dirty="0"/>
              <a:t> </a:t>
            </a:r>
            <a:r>
              <a:rPr lang="en-US" sz="2500" b="1" dirty="0"/>
              <a:t>: Entity</a:t>
            </a:r>
          </a:p>
          <a:p>
            <a:r>
              <a:rPr lang="en-US" sz="3000" b="1" dirty="0">
                <a:cs typeface="Times New Roman" panose="02020603050405020304" pitchFamily="18" charset="0"/>
              </a:rPr>
              <a:t>0</a:t>
            </a:r>
            <a:r>
              <a:rPr lang="en-US" sz="2000" b="1" dirty="0"/>
              <a:t> </a:t>
            </a:r>
            <a:r>
              <a:rPr lang="en-US" sz="2500" b="1" dirty="0"/>
              <a:t>: Non-entity</a:t>
            </a:r>
            <a:r>
              <a:rPr lang="en-US" sz="2500" dirty="0">
                <a:solidFill>
                  <a:schemeClr val="accent1"/>
                </a:solidFill>
              </a:rPr>
              <a:t> </a:t>
            </a:r>
          </a:p>
          <a:p>
            <a:r>
              <a:rPr lang="en-US" sz="2000" dirty="0"/>
              <a:t> </a:t>
            </a:r>
          </a:p>
        </p:txBody>
      </p:sp>
      <p:pic>
        <p:nvPicPr>
          <p:cNvPr id="139" name="Picture 138">
            <a:extLst>
              <a:ext uri="{FF2B5EF4-FFF2-40B4-BE49-F238E27FC236}">
                <a16:creationId xmlns:a16="http://schemas.microsoft.com/office/drawing/2014/main" id="{BAD13487-CC24-1D42-8DE0-D4A56640C932}"/>
              </a:ext>
            </a:extLst>
          </p:cNvPr>
          <p:cNvPicPr>
            <a:picLocks noChangeAspect="1"/>
          </p:cNvPicPr>
          <p:nvPr/>
        </p:nvPicPr>
        <p:blipFill>
          <a:blip r:embed="rId3"/>
          <a:stretch>
            <a:fillRect/>
          </a:stretch>
        </p:blipFill>
        <p:spPr>
          <a:xfrm>
            <a:off x="1493331" y="4951676"/>
            <a:ext cx="1289949" cy="471933"/>
          </a:xfrm>
          <a:prstGeom prst="rect">
            <a:avLst/>
          </a:prstGeom>
        </p:spPr>
      </p:pic>
      <p:cxnSp>
        <p:nvCxnSpPr>
          <p:cNvPr id="3" name="Elbow Connector 2">
            <a:extLst>
              <a:ext uri="{FF2B5EF4-FFF2-40B4-BE49-F238E27FC236}">
                <a16:creationId xmlns:a16="http://schemas.microsoft.com/office/drawing/2014/main" id="{42741767-8491-1740-9893-D563101F4C06}"/>
              </a:ext>
            </a:extLst>
          </p:cNvPr>
          <p:cNvCxnSpPr/>
          <p:nvPr/>
        </p:nvCxnSpPr>
        <p:spPr>
          <a:xfrm rot="5400000" flipH="1" flipV="1">
            <a:off x="1960029" y="3754080"/>
            <a:ext cx="1715395" cy="553606"/>
          </a:xfrm>
          <a:prstGeom prst="bentConnector3">
            <a:avLst>
              <a:gd name="adj1" fmla="val 99491"/>
            </a:avLst>
          </a:prstGeom>
          <a:ln w="28575">
            <a:solidFill>
              <a:srgbClr val="059946"/>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40" name="Picture 139">
            <a:extLst>
              <a:ext uri="{FF2B5EF4-FFF2-40B4-BE49-F238E27FC236}">
                <a16:creationId xmlns:a16="http://schemas.microsoft.com/office/drawing/2014/main" id="{3FACC9FD-2F6E-C94E-8DB8-CA7905707946}"/>
              </a:ext>
            </a:extLst>
          </p:cNvPr>
          <p:cNvPicPr>
            <a:picLocks noChangeAspect="1"/>
          </p:cNvPicPr>
          <p:nvPr/>
        </p:nvPicPr>
        <p:blipFill>
          <a:blip r:embed="rId4"/>
          <a:stretch>
            <a:fillRect/>
          </a:stretch>
        </p:blipFill>
        <p:spPr>
          <a:xfrm>
            <a:off x="1441178" y="5547273"/>
            <a:ext cx="1342102" cy="479322"/>
          </a:xfrm>
          <a:prstGeom prst="rect">
            <a:avLst/>
          </a:prstGeom>
        </p:spPr>
      </p:pic>
    </p:spTree>
    <p:extLst>
      <p:ext uri="{BB962C8B-B14F-4D97-AF65-F5344CB8AC3E}">
        <p14:creationId xmlns:p14="http://schemas.microsoft.com/office/powerpoint/2010/main" val="3895080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88B0D5-D204-7E40-9F8A-0D97B4841C8D}"/>
              </a:ext>
            </a:extLst>
          </p:cNvPr>
          <p:cNvSpPr/>
          <p:nvPr/>
        </p:nvSpPr>
        <p:spPr>
          <a:xfrm>
            <a:off x="0" y="-10185"/>
            <a:ext cx="12192000" cy="823070"/>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Approach: Entity detection - CRF</a:t>
            </a:r>
            <a:endParaRPr lang="en-US" sz="2700" dirty="0"/>
          </a:p>
        </p:txBody>
      </p:sp>
      <p:grpSp>
        <p:nvGrpSpPr>
          <p:cNvPr id="10" name="Group 9">
            <a:extLst>
              <a:ext uri="{FF2B5EF4-FFF2-40B4-BE49-F238E27FC236}">
                <a16:creationId xmlns:a16="http://schemas.microsoft.com/office/drawing/2014/main" id="{8CC143D4-2E42-044B-9384-621F0DD26539}"/>
              </a:ext>
            </a:extLst>
          </p:cNvPr>
          <p:cNvGrpSpPr/>
          <p:nvPr/>
        </p:nvGrpSpPr>
        <p:grpSpPr>
          <a:xfrm>
            <a:off x="5644" y="772929"/>
            <a:ext cx="12195303" cy="6113374"/>
            <a:chOff x="5644" y="772929"/>
            <a:chExt cx="12195303" cy="6113374"/>
          </a:xfrm>
        </p:grpSpPr>
        <p:sp>
          <p:nvSpPr>
            <p:cNvPr id="11" name="Rectangle 10">
              <a:extLst>
                <a:ext uri="{FF2B5EF4-FFF2-40B4-BE49-F238E27FC236}">
                  <a16:creationId xmlns:a16="http://schemas.microsoft.com/office/drawing/2014/main" id="{F5D05A1D-7D9C-EC41-B0EB-79D4127A4F5D}"/>
                </a:ext>
              </a:extLst>
            </p:cNvPr>
            <p:cNvSpPr/>
            <p:nvPr/>
          </p:nvSpPr>
          <p:spPr>
            <a:xfrm>
              <a:off x="5644" y="6492936"/>
              <a:ext cx="7762405" cy="39336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A Scheme For Factoid Question Answering over Knowledge Base</a:t>
              </a:r>
            </a:p>
          </p:txBody>
        </p:sp>
        <p:sp>
          <p:nvSpPr>
            <p:cNvPr id="12" name="Rectangle 11">
              <a:extLst>
                <a:ext uri="{FF2B5EF4-FFF2-40B4-BE49-F238E27FC236}">
                  <a16:creationId xmlns:a16="http://schemas.microsoft.com/office/drawing/2014/main" id="{5AFCED2D-760C-3A46-B1DC-C7A62378BB2A}"/>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March 6, 2019            </a:t>
              </a:r>
            </a:p>
          </p:txBody>
        </p:sp>
        <p:sp>
          <p:nvSpPr>
            <p:cNvPr id="13" name="Rectangle 12">
              <a:extLst>
                <a:ext uri="{FF2B5EF4-FFF2-40B4-BE49-F238E27FC236}">
                  <a16:creationId xmlns:a16="http://schemas.microsoft.com/office/drawing/2014/main" id="{FC151001-48CC-AF41-8BB0-98FB2A815541}"/>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sp>
        <p:nvSpPr>
          <p:cNvPr id="157" name="TextBox 156">
            <a:extLst>
              <a:ext uri="{FF2B5EF4-FFF2-40B4-BE49-F238E27FC236}">
                <a16:creationId xmlns:a16="http://schemas.microsoft.com/office/drawing/2014/main" id="{BF10C138-004A-D84C-8A0A-43AE5A9E125B}"/>
              </a:ext>
            </a:extLst>
          </p:cNvPr>
          <p:cNvSpPr txBox="1"/>
          <p:nvPr/>
        </p:nvSpPr>
        <p:spPr>
          <a:xfrm>
            <a:off x="1331624" y="1195745"/>
            <a:ext cx="9938759" cy="4708981"/>
          </a:xfrm>
          <a:prstGeom prst="rect">
            <a:avLst/>
          </a:prstGeom>
          <a:noFill/>
        </p:spPr>
        <p:txBody>
          <a:bodyPr wrap="square" rtlCol="0">
            <a:spAutoFit/>
          </a:bodyPr>
          <a:lstStyle/>
          <a:p>
            <a:r>
              <a:rPr lang="en-US" sz="2500" b="1" dirty="0"/>
              <a:t>Conditional Random Field: </a:t>
            </a:r>
            <a:r>
              <a:rPr lang="en-US" sz="2500" dirty="0"/>
              <a:t>A conditional sequence model that represents the probability of a hidden state sequence given some observation </a:t>
            </a:r>
          </a:p>
          <a:p>
            <a:endParaRPr lang="en-US" sz="2500" b="1" dirty="0"/>
          </a:p>
          <a:p>
            <a:r>
              <a:rPr lang="en-US" sz="2500" b="1" dirty="0"/>
              <a:t>Stanford Named Entity Recognizer (NER):</a:t>
            </a:r>
          </a:p>
          <a:p>
            <a:r>
              <a:rPr lang="en-US" sz="2500" b="1" dirty="0"/>
              <a:t>	</a:t>
            </a:r>
            <a:r>
              <a:rPr lang="en-US" sz="2500" dirty="0"/>
              <a:t>Sequence labels: 4 classes</a:t>
            </a:r>
          </a:p>
          <a:p>
            <a:r>
              <a:rPr lang="en-US" sz="2500" dirty="0"/>
              <a:t>		</a:t>
            </a:r>
            <a:r>
              <a:rPr lang="en-US" sz="2500" b="1" dirty="0"/>
              <a:t>Person, Organization, Location, not-entity </a:t>
            </a:r>
          </a:p>
          <a:p>
            <a:endParaRPr lang="en-US" sz="2500" b="1" dirty="0"/>
          </a:p>
          <a:p>
            <a:r>
              <a:rPr lang="en-US" sz="2500" b="1" dirty="0"/>
              <a:t>We considered: </a:t>
            </a:r>
          </a:p>
          <a:p>
            <a:r>
              <a:rPr lang="en-US" sz="2500" b="1" dirty="0"/>
              <a:t>	              Entity : (Person, Organization, Location)</a:t>
            </a:r>
          </a:p>
          <a:p>
            <a:endParaRPr lang="en-US" sz="2500" b="1" dirty="0"/>
          </a:p>
          <a:p>
            <a:r>
              <a:rPr lang="en-US" sz="2500" b="1" dirty="0"/>
              <a:t>   Two Classes : Entity</a:t>
            </a:r>
          </a:p>
          <a:p>
            <a:r>
              <a:rPr lang="en-US" sz="2500" b="1" dirty="0"/>
              <a:t>		: Non-entity</a:t>
            </a:r>
          </a:p>
        </p:txBody>
      </p:sp>
    </p:spTree>
    <p:extLst>
      <p:ext uri="{BB962C8B-B14F-4D97-AF65-F5344CB8AC3E}">
        <p14:creationId xmlns:p14="http://schemas.microsoft.com/office/powerpoint/2010/main" val="1619256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88B0D5-D204-7E40-9F8A-0D97B4841C8D}"/>
              </a:ext>
            </a:extLst>
          </p:cNvPr>
          <p:cNvSpPr/>
          <p:nvPr/>
        </p:nvSpPr>
        <p:spPr>
          <a:xfrm>
            <a:off x="0" y="9622"/>
            <a:ext cx="12192000" cy="905377"/>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Approach: Relation Classification - RNN</a:t>
            </a:r>
            <a:endParaRPr lang="en-US" sz="2700" dirty="0"/>
          </a:p>
        </p:txBody>
      </p:sp>
      <p:grpSp>
        <p:nvGrpSpPr>
          <p:cNvPr id="10" name="Group 9">
            <a:extLst>
              <a:ext uri="{FF2B5EF4-FFF2-40B4-BE49-F238E27FC236}">
                <a16:creationId xmlns:a16="http://schemas.microsoft.com/office/drawing/2014/main" id="{8CC143D4-2E42-044B-9384-621F0DD26539}"/>
              </a:ext>
            </a:extLst>
          </p:cNvPr>
          <p:cNvGrpSpPr/>
          <p:nvPr/>
        </p:nvGrpSpPr>
        <p:grpSpPr>
          <a:xfrm>
            <a:off x="5644" y="772929"/>
            <a:ext cx="12195303" cy="6113374"/>
            <a:chOff x="5644" y="772929"/>
            <a:chExt cx="12195303" cy="6113374"/>
          </a:xfrm>
        </p:grpSpPr>
        <p:sp>
          <p:nvSpPr>
            <p:cNvPr id="11" name="Rectangle 10">
              <a:extLst>
                <a:ext uri="{FF2B5EF4-FFF2-40B4-BE49-F238E27FC236}">
                  <a16:creationId xmlns:a16="http://schemas.microsoft.com/office/drawing/2014/main" id="{F5D05A1D-7D9C-EC41-B0EB-79D4127A4F5D}"/>
                </a:ext>
              </a:extLst>
            </p:cNvPr>
            <p:cNvSpPr/>
            <p:nvPr/>
          </p:nvSpPr>
          <p:spPr>
            <a:xfrm>
              <a:off x="5644" y="6492936"/>
              <a:ext cx="7762405" cy="39336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A Scheme For Factoid Question Answering over Knowledge Base</a:t>
              </a:r>
            </a:p>
          </p:txBody>
        </p:sp>
        <p:sp>
          <p:nvSpPr>
            <p:cNvPr id="12" name="Rectangle 11">
              <a:extLst>
                <a:ext uri="{FF2B5EF4-FFF2-40B4-BE49-F238E27FC236}">
                  <a16:creationId xmlns:a16="http://schemas.microsoft.com/office/drawing/2014/main" id="{5AFCED2D-760C-3A46-B1DC-C7A62378BB2A}"/>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March 6, 2019            </a:t>
              </a:r>
            </a:p>
          </p:txBody>
        </p:sp>
        <p:sp>
          <p:nvSpPr>
            <p:cNvPr id="13" name="Rectangle 12">
              <a:extLst>
                <a:ext uri="{FF2B5EF4-FFF2-40B4-BE49-F238E27FC236}">
                  <a16:creationId xmlns:a16="http://schemas.microsoft.com/office/drawing/2014/main" id="{FC151001-48CC-AF41-8BB0-98FB2A815541}"/>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cxnSp>
        <p:nvCxnSpPr>
          <p:cNvPr id="91" name="Straight Arrow Connector 90">
            <a:extLst>
              <a:ext uri="{FF2B5EF4-FFF2-40B4-BE49-F238E27FC236}">
                <a16:creationId xmlns:a16="http://schemas.microsoft.com/office/drawing/2014/main" id="{F60D01E7-D383-4A45-87DF-1F44DF08D8AB}"/>
              </a:ext>
            </a:extLst>
          </p:cNvPr>
          <p:cNvCxnSpPr>
            <a:cxnSpLocks/>
          </p:cNvCxnSpPr>
          <p:nvPr/>
        </p:nvCxnSpPr>
        <p:spPr>
          <a:xfrm rot="10800000" flipV="1">
            <a:off x="10453188" y="3496469"/>
            <a:ext cx="0" cy="392304"/>
          </a:xfrm>
          <a:prstGeom prst="straightConnector1">
            <a:avLst/>
          </a:prstGeom>
          <a:ln w="25400" cmpd="sng">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D296BA4D-3823-E646-89BC-AE3F30FC47D3}"/>
              </a:ext>
            </a:extLst>
          </p:cNvPr>
          <p:cNvCxnSpPr>
            <a:cxnSpLocks/>
          </p:cNvCxnSpPr>
          <p:nvPr/>
        </p:nvCxnSpPr>
        <p:spPr>
          <a:xfrm rot="10800000" flipH="1" flipV="1">
            <a:off x="5156250" y="2307800"/>
            <a:ext cx="3099" cy="386555"/>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72539AA-B5D1-5C41-A22B-6D858E026FA6}"/>
              </a:ext>
            </a:extLst>
          </p:cNvPr>
          <p:cNvCxnSpPr>
            <a:cxnSpLocks/>
          </p:cNvCxnSpPr>
          <p:nvPr/>
        </p:nvCxnSpPr>
        <p:spPr>
          <a:xfrm rot="10800000" flipH="1" flipV="1">
            <a:off x="6888190" y="2297663"/>
            <a:ext cx="3099" cy="425209"/>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03711522-3969-524E-8E60-DC3AF6167463}"/>
              </a:ext>
            </a:extLst>
          </p:cNvPr>
          <p:cNvCxnSpPr>
            <a:cxnSpLocks/>
          </p:cNvCxnSpPr>
          <p:nvPr/>
        </p:nvCxnSpPr>
        <p:spPr>
          <a:xfrm rot="10800000" flipH="1" flipV="1">
            <a:off x="8627691" y="2249258"/>
            <a:ext cx="3099" cy="46773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9DE6DBA-3F31-A945-982D-455F409BD2F2}"/>
              </a:ext>
            </a:extLst>
          </p:cNvPr>
          <p:cNvCxnSpPr>
            <a:cxnSpLocks/>
          </p:cNvCxnSpPr>
          <p:nvPr/>
        </p:nvCxnSpPr>
        <p:spPr>
          <a:xfrm rot="10800000" flipH="1" flipV="1">
            <a:off x="10451948" y="2286184"/>
            <a:ext cx="3099" cy="425209"/>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921455F9-7F94-634B-8E0E-D4E363F7428A}"/>
              </a:ext>
            </a:extLst>
          </p:cNvPr>
          <p:cNvCxnSpPr/>
          <p:nvPr/>
        </p:nvCxnSpPr>
        <p:spPr>
          <a:xfrm rot="10800000">
            <a:off x="2597398" y="3078783"/>
            <a:ext cx="602386" cy="0"/>
          </a:xfrm>
          <a:prstGeom prst="straightConnector1">
            <a:avLst/>
          </a:prstGeom>
          <a:ln w="254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28E63AB4-B700-814D-B344-5B54A48FD355}"/>
              </a:ext>
            </a:extLst>
          </p:cNvPr>
          <p:cNvSpPr/>
          <p:nvPr/>
        </p:nvSpPr>
        <p:spPr>
          <a:xfrm rot="10800000">
            <a:off x="10226680" y="2744747"/>
            <a:ext cx="455083" cy="750223"/>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4451B4A-3922-074A-A0B1-461E40C8F188}"/>
              </a:ext>
            </a:extLst>
          </p:cNvPr>
          <p:cNvSpPr/>
          <p:nvPr/>
        </p:nvSpPr>
        <p:spPr>
          <a:xfrm rot="10800000">
            <a:off x="6684261" y="2744747"/>
            <a:ext cx="455083" cy="750223"/>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09C229E-B29F-4645-87B0-B91EB305E176}"/>
              </a:ext>
            </a:extLst>
          </p:cNvPr>
          <p:cNvSpPr/>
          <p:nvPr/>
        </p:nvSpPr>
        <p:spPr>
          <a:xfrm rot="10800000">
            <a:off x="8430159" y="2744747"/>
            <a:ext cx="455083" cy="750223"/>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1ECD1FB-B43B-6041-B6FF-682DA91445A1}"/>
              </a:ext>
            </a:extLst>
          </p:cNvPr>
          <p:cNvSpPr/>
          <p:nvPr/>
        </p:nvSpPr>
        <p:spPr>
          <a:xfrm rot="10800000">
            <a:off x="4930251" y="2705449"/>
            <a:ext cx="455083" cy="750223"/>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01BA322C-D01C-AC46-A22F-4EA0141227A7}"/>
              </a:ext>
            </a:extLst>
          </p:cNvPr>
          <p:cNvCxnSpPr>
            <a:cxnSpLocks/>
          </p:cNvCxnSpPr>
          <p:nvPr/>
        </p:nvCxnSpPr>
        <p:spPr>
          <a:xfrm rot="10800000">
            <a:off x="3618079" y="3058899"/>
            <a:ext cx="1331757" cy="0"/>
          </a:xfrm>
          <a:prstGeom prst="straightConnector1">
            <a:avLst/>
          </a:prstGeom>
          <a:ln w="254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B7B4ABD-5184-4E4D-925B-7254D755DE0C}"/>
              </a:ext>
            </a:extLst>
          </p:cNvPr>
          <p:cNvCxnSpPr>
            <a:cxnSpLocks/>
          </p:cNvCxnSpPr>
          <p:nvPr/>
        </p:nvCxnSpPr>
        <p:spPr>
          <a:xfrm rot="10800000">
            <a:off x="5370684" y="3053034"/>
            <a:ext cx="1331757" cy="0"/>
          </a:xfrm>
          <a:prstGeom prst="straightConnector1">
            <a:avLst/>
          </a:prstGeom>
          <a:ln w="254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6BC4883-07EF-3D41-A56A-CFACE55815A1}"/>
              </a:ext>
            </a:extLst>
          </p:cNvPr>
          <p:cNvCxnSpPr>
            <a:cxnSpLocks/>
          </p:cNvCxnSpPr>
          <p:nvPr/>
        </p:nvCxnSpPr>
        <p:spPr>
          <a:xfrm rot="10800000">
            <a:off x="7105701" y="3047169"/>
            <a:ext cx="1331757" cy="0"/>
          </a:xfrm>
          <a:prstGeom prst="straightConnector1">
            <a:avLst/>
          </a:prstGeom>
          <a:ln w="254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CD952E5-86C4-B949-B100-523C37650690}"/>
              </a:ext>
            </a:extLst>
          </p:cNvPr>
          <p:cNvCxnSpPr>
            <a:cxnSpLocks/>
          </p:cNvCxnSpPr>
          <p:nvPr/>
        </p:nvCxnSpPr>
        <p:spPr>
          <a:xfrm rot="10800000">
            <a:off x="8878626" y="3058889"/>
            <a:ext cx="1331757" cy="0"/>
          </a:xfrm>
          <a:prstGeom prst="straightConnector1">
            <a:avLst/>
          </a:prstGeom>
          <a:ln w="254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B85748A8-A529-644E-817E-DF6FEE840BBF}"/>
              </a:ext>
            </a:extLst>
          </p:cNvPr>
          <p:cNvSpPr/>
          <p:nvPr/>
        </p:nvSpPr>
        <p:spPr>
          <a:xfrm rot="10800000">
            <a:off x="3183504" y="2681999"/>
            <a:ext cx="455083" cy="750223"/>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D11CA5CB-07A2-824B-BEBC-130C3EF4B3B1}"/>
              </a:ext>
            </a:extLst>
          </p:cNvPr>
          <p:cNvCxnSpPr>
            <a:cxnSpLocks/>
          </p:cNvCxnSpPr>
          <p:nvPr/>
        </p:nvCxnSpPr>
        <p:spPr>
          <a:xfrm rot="10800000" flipH="1" flipV="1">
            <a:off x="3409512" y="2301937"/>
            <a:ext cx="3099" cy="386554"/>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59BADEA1-4DC6-4E45-B16B-2839080D31C1}"/>
              </a:ext>
            </a:extLst>
          </p:cNvPr>
          <p:cNvGrpSpPr/>
          <p:nvPr/>
        </p:nvGrpSpPr>
        <p:grpSpPr>
          <a:xfrm>
            <a:off x="3063564" y="1228084"/>
            <a:ext cx="7743474" cy="1102940"/>
            <a:chOff x="2088204" y="781044"/>
            <a:chExt cx="7743474" cy="1102940"/>
          </a:xfrm>
        </p:grpSpPr>
        <p:sp>
          <p:nvSpPr>
            <p:cNvPr id="96" name="Rectangle 95">
              <a:extLst>
                <a:ext uri="{FF2B5EF4-FFF2-40B4-BE49-F238E27FC236}">
                  <a16:creationId xmlns:a16="http://schemas.microsoft.com/office/drawing/2014/main" id="{F0C2D2FE-1CCB-0A4A-A1CB-D0BE1477A50A}"/>
                </a:ext>
              </a:extLst>
            </p:cNvPr>
            <p:cNvSpPr/>
            <p:nvPr/>
          </p:nvSpPr>
          <p:spPr>
            <a:xfrm rot="10800000">
              <a:off x="3999137" y="1172304"/>
              <a:ext cx="382568" cy="711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57B9E54B-741C-6647-92A2-FB28373062C0}"/>
                </a:ext>
              </a:extLst>
            </p:cNvPr>
            <p:cNvSpPr/>
            <p:nvPr/>
          </p:nvSpPr>
          <p:spPr>
            <a:xfrm rot="10800000">
              <a:off x="5738339" y="1164609"/>
              <a:ext cx="382568" cy="711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ECD33EDF-FC5F-2144-A2DF-6D1779984987}"/>
                </a:ext>
              </a:extLst>
            </p:cNvPr>
            <p:cNvSpPr/>
            <p:nvPr/>
          </p:nvSpPr>
          <p:spPr>
            <a:xfrm rot="10800000">
              <a:off x="2260549" y="1153282"/>
              <a:ext cx="382568" cy="711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B9B4400F-5190-7848-86ED-48DDB47B4FF9}"/>
                </a:ext>
              </a:extLst>
            </p:cNvPr>
            <p:cNvSpPr/>
            <p:nvPr/>
          </p:nvSpPr>
          <p:spPr>
            <a:xfrm rot="10800000">
              <a:off x="7476558" y="1143752"/>
              <a:ext cx="382568" cy="711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7DF09A4F-87DC-694B-B62C-601769A17587}"/>
                </a:ext>
              </a:extLst>
            </p:cNvPr>
            <p:cNvSpPr/>
            <p:nvPr/>
          </p:nvSpPr>
          <p:spPr>
            <a:xfrm rot="10800000">
              <a:off x="9280493" y="1155993"/>
              <a:ext cx="382568" cy="711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2D4FDA1B-72E3-1F4E-97A6-278DA4ED713B}"/>
                </a:ext>
              </a:extLst>
            </p:cNvPr>
            <p:cNvSpPr txBox="1"/>
            <p:nvPr/>
          </p:nvSpPr>
          <p:spPr>
            <a:xfrm>
              <a:off x="2088204" y="813569"/>
              <a:ext cx="861454" cy="400110"/>
            </a:xfrm>
            <a:prstGeom prst="rect">
              <a:avLst/>
            </a:prstGeom>
            <a:noFill/>
          </p:spPr>
          <p:txBody>
            <a:bodyPr wrap="none" rtlCol="0">
              <a:spAutoFit/>
            </a:bodyPr>
            <a:lstStyle/>
            <a:p>
              <a:r>
                <a:rPr lang="en-US" sz="2000" b="1" dirty="0"/>
                <a:t>where</a:t>
              </a:r>
            </a:p>
          </p:txBody>
        </p:sp>
        <p:sp>
          <p:nvSpPr>
            <p:cNvPr id="102" name="TextBox 101">
              <a:extLst>
                <a:ext uri="{FF2B5EF4-FFF2-40B4-BE49-F238E27FC236}">
                  <a16:creationId xmlns:a16="http://schemas.microsoft.com/office/drawing/2014/main" id="{8B1131A9-02C1-3440-B90D-E7F0D9B51FAF}"/>
                </a:ext>
              </a:extLst>
            </p:cNvPr>
            <p:cNvSpPr txBox="1"/>
            <p:nvPr/>
          </p:nvSpPr>
          <p:spPr>
            <a:xfrm>
              <a:off x="3907205" y="797468"/>
              <a:ext cx="601896" cy="400110"/>
            </a:xfrm>
            <a:prstGeom prst="rect">
              <a:avLst/>
            </a:prstGeom>
            <a:noFill/>
          </p:spPr>
          <p:txBody>
            <a:bodyPr wrap="none" rtlCol="0">
              <a:spAutoFit/>
            </a:bodyPr>
            <a:lstStyle/>
            <a:p>
              <a:r>
                <a:rPr lang="en-US" sz="2000" b="1" dirty="0"/>
                <a:t>was</a:t>
              </a:r>
            </a:p>
          </p:txBody>
        </p:sp>
        <p:sp>
          <p:nvSpPr>
            <p:cNvPr id="103" name="TextBox 102">
              <a:extLst>
                <a:ext uri="{FF2B5EF4-FFF2-40B4-BE49-F238E27FC236}">
                  <a16:creationId xmlns:a16="http://schemas.microsoft.com/office/drawing/2014/main" id="{FEED5135-51B1-6042-BDEE-A502CB354FAC}"/>
                </a:ext>
              </a:extLst>
            </p:cNvPr>
            <p:cNvSpPr txBox="1"/>
            <p:nvPr/>
          </p:nvSpPr>
          <p:spPr>
            <a:xfrm>
              <a:off x="5534988" y="797468"/>
              <a:ext cx="885948" cy="400110"/>
            </a:xfrm>
            <a:prstGeom prst="rect">
              <a:avLst/>
            </a:prstGeom>
            <a:noFill/>
          </p:spPr>
          <p:txBody>
            <a:bodyPr wrap="none" rtlCol="0">
              <a:spAutoFit/>
            </a:bodyPr>
            <a:lstStyle/>
            <a:p>
              <a:r>
                <a:rPr lang="en-US" sz="2000" b="1" dirty="0"/>
                <a:t>Barac</a:t>
              </a:r>
              <a:r>
                <a:rPr lang="en-US" b="1" dirty="0"/>
                <a:t>k</a:t>
              </a:r>
            </a:p>
          </p:txBody>
        </p:sp>
        <p:sp>
          <p:nvSpPr>
            <p:cNvPr id="104" name="TextBox 103">
              <a:extLst>
                <a:ext uri="{FF2B5EF4-FFF2-40B4-BE49-F238E27FC236}">
                  <a16:creationId xmlns:a16="http://schemas.microsoft.com/office/drawing/2014/main" id="{80C3EFDC-D418-B545-81FC-FA1B7A3C2F9A}"/>
                </a:ext>
              </a:extLst>
            </p:cNvPr>
            <p:cNvSpPr txBox="1"/>
            <p:nvPr/>
          </p:nvSpPr>
          <p:spPr>
            <a:xfrm>
              <a:off x="7244930" y="784325"/>
              <a:ext cx="957313" cy="400110"/>
            </a:xfrm>
            <a:prstGeom prst="rect">
              <a:avLst/>
            </a:prstGeom>
            <a:noFill/>
          </p:spPr>
          <p:txBody>
            <a:bodyPr wrap="none" rtlCol="0">
              <a:spAutoFit/>
            </a:bodyPr>
            <a:lstStyle/>
            <a:p>
              <a:r>
                <a:rPr lang="en-US" sz="2000" b="1" dirty="0"/>
                <a:t>Obama</a:t>
              </a:r>
            </a:p>
          </p:txBody>
        </p:sp>
        <p:sp>
          <p:nvSpPr>
            <p:cNvPr id="105" name="TextBox 104">
              <a:extLst>
                <a:ext uri="{FF2B5EF4-FFF2-40B4-BE49-F238E27FC236}">
                  <a16:creationId xmlns:a16="http://schemas.microsoft.com/office/drawing/2014/main" id="{5836658E-A4CE-A64B-8E2E-CAAFAEDBBD63}"/>
                </a:ext>
              </a:extLst>
            </p:cNvPr>
            <p:cNvSpPr txBox="1"/>
            <p:nvPr/>
          </p:nvSpPr>
          <p:spPr>
            <a:xfrm>
              <a:off x="9142066" y="781044"/>
              <a:ext cx="689612" cy="400110"/>
            </a:xfrm>
            <a:prstGeom prst="rect">
              <a:avLst/>
            </a:prstGeom>
            <a:noFill/>
          </p:spPr>
          <p:txBody>
            <a:bodyPr wrap="none" rtlCol="0">
              <a:spAutoFit/>
            </a:bodyPr>
            <a:lstStyle/>
            <a:p>
              <a:r>
                <a:rPr lang="en-US" sz="2000" b="1" dirty="0"/>
                <a:t>born</a:t>
              </a:r>
            </a:p>
          </p:txBody>
        </p:sp>
      </p:grpSp>
      <p:sp>
        <p:nvSpPr>
          <p:cNvPr id="108" name="TextBox 107">
            <a:extLst>
              <a:ext uri="{FF2B5EF4-FFF2-40B4-BE49-F238E27FC236}">
                <a16:creationId xmlns:a16="http://schemas.microsoft.com/office/drawing/2014/main" id="{83306976-BA55-C74C-837D-33FD1526237D}"/>
              </a:ext>
            </a:extLst>
          </p:cNvPr>
          <p:cNvSpPr txBox="1"/>
          <p:nvPr/>
        </p:nvSpPr>
        <p:spPr>
          <a:xfrm>
            <a:off x="8661724" y="4664209"/>
            <a:ext cx="3428311" cy="400110"/>
          </a:xfrm>
          <a:prstGeom prst="rect">
            <a:avLst/>
          </a:prstGeom>
          <a:noFill/>
        </p:spPr>
        <p:txBody>
          <a:bodyPr wrap="none" rtlCol="0">
            <a:spAutoFit/>
          </a:bodyPr>
          <a:lstStyle/>
          <a:p>
            <a:r>
              <a:rPr lang="en-US" sz="2000" b="1" dirty="0"/>
              <a:t>People/person/</a:t>
            </a:r>
            <a:r>
              <a:rPr lang="en-US" sz="2000" b="1" dirty="0" err="1"/>
              <a:t>place_of_birth</a:t>
            </a:r>
            <a:endParaRPr lang="en-US" sz="2000" b="1" dirty="0"/>
          </a:p>
        </p:txBody>
      </p:sp>
      <p:sp>
        <p:nvSpPr>
          <p:cNvPr id="109" name="Rectangle 108">
            <a:extLst>
              <a:ext uri="{FF2B5EF4-FFF2-40B4-BE49-F238E27FC236}">
                <a16:creationId xmlns:a16="http://schemas.microsoft.com/office/drawing/2014/main" id="{9E5F3952-1CBD-2544-AD40-DB8FF0A3A64A}"/>
              </a:ext>
            </a:extLst>
          </p:cNvPr>
          <p:cNvSpPr/>
          <p:nvPr/>
        </p:nvSpPr>
        <p:spPr>
          <a:xfrm>
            <a:off x="10263201" y="3892109"/>
            <a:ext cx="394419" cy="76226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TextBox 109">
            <a:extLst>
              <a:ext uri="{FF2B5EF4-FFF2-40B4-BE49-F238E27FC236}">
                <a16:creationId xmlns:a16="http://schemas.microsoft.com/office/drawing/2014/main" id="{060E75A9-BDF9-604F-8BEF-F038BB36B8E2}"/>
              </a:ext>
            </a:extLst>
          </p:cNvPr>
          <p:cNvSpPr txBox="1"/>
          <p:nvPr/>
        </p:nvSpPr>
        <p:spPr>
          <a:xfrm>
            <a:off x="483905" y="2647817"/>
            <a:ext cx="2118411" cy="969496"/>
          </a:xfrm>
          <a:prstGeom prst="rect">
            <a:avLst/>
          </a:prstGeom>
          <a:noFill/>
        </p:spPr>
        <p:txBody>
          <a:bodyPr wrap="square" rtlCol="0">
            <a:spAutoFit/>
          </a:bodyPr>
          <a:lstStyle/>
          <a:p>
            <a:r>
              <a:rPr lang="en-US" sz="2000" b="1" dirty="0">
                <a:solidFill>
                  <a:srgbClr val="059946"/>
                </a:solidFill>
              </a:rPr>
              <a:t>Hidden layer</a:t>
            </a:r>
          </a:p>
          <a:p>
            <a:r>
              <a:rPr lang="en-US" sz="1700" b="1" dirty="0">
                <a:solidFill>
                  <a:srgbClr val="059946"/>
                </a:solidFill>
              </a:rPr>
              <a:t>RNN (</a:t>
            </a:r>
            <a:r>
              <a:rPr lang="en-US" sz="1700" b="1" dirty="0" err="1">
                <a:solidFill>
                  <a:srgbClr val="059946"/>
                </a:solidFill>
              </a:rPr>
              <a:t>BiLSTM</a:t>
            </a:r>
            <a:r>
              <a:rPr lang="en-US" sz="1700" b="1" dirty="0">
                <a:solidFill>
                  <a:srgbClr val="059946"/>
                </a:solidFill>
              </a:rPr>
              <a:t>/</a:t>
            </a:r>
            <a:r>
              <a:rPr lang="en-US" sz="1700" b="1" dirty="0" err="1">
                <a:solidFill>
                  <a:srgbClr val="059946"/>
                </a:solidFill>
              </a:rPr>
              <a:t>BiGRU</a:t>
            </a:r>
            <a:r>
              <a:rPr lang="en-US" sz="1700" b="1" dirty="0">
                <a:solidFill>
                  <a:srgbClr val="059946"/>
                </a:solidFill>
              </a:rPr>
              <a:t>)</a:t>
            </a:r>
            <a:r>
              <a:rPr lang="en-US" sz="1700" dirty="0">
                <a:solidFill>
                  <a:srgbClr val="059946"/>
                </a:solidFill>
              </a:rPr>
              <a:t> </a:t>
            </a:r>
          </a:p>
          <a:p>
            <a:r>
              <a:rPr lang="en-US" sz="2000" dirty="0"/>
              <a:t> </a:t>
            </a:r>
          </a:p>
        </p:txBody>
      </p:sp>
      <p:sp>
        <p:nvSpPr>
          <p:cNvPr id="111" name="TextBox 110">
            <a:extLst>
              <a:ext uri="{FF2B5EF4-FFF2-40B4-BE49-F238E27FC236}">
                <a16:creationId xmlns:a16="http://schemas.microsoft.com/office/drawing/2014/main" id="{047C65D7-DED6-8F41-A0F2-5CD56A9EC067}"/>
              </a:ext>
            </a:extLst>
          </p:cNvPr>
          <p:cNvSpPr txBox="1"/>
          <p:nvPr/>
        </p:nvSpPr>
        <p:spPr>
          <a:xfrm>
            <a:off x="494065" y="1591613"/>
            <a:ext cx="2118411" cy="483495"/>
          </a:xfrm>
          <a:prstGeom prst="rect">
            <a:avLst/>
          </a:prstGeom>
          <a:noFill/>
        </p:spPr>
        <p:txBody>
          <a:bodyPr wrap="square" rtlCol="0">
            <a:spAutoFit/>
          </a:bodyPr>
          <a:lstStyle/>
          <a:p>
            <a:r>
              <a:rPr lang="en-US" sz="2000" b="1" dirty="0">
                <a:solidFill>
                  <a:schemeClr val="accent2"/>
                </a:solidFill>
              </a:rPr>
              <a:t>Embedding layer</a:t>
            </a:r>
            <a:r>
              <a:rPr lang="en-US" sz="1700" dirty="0">
                <a:solidFill>
                  <a:srgbClr val="059946"/>
                </a:solidFill>
              </a:rPr>
              <a:t> </a:t>
            </a:r>
          </a:p>
          <a:p>
            <a:r>
              <a:rPr lang="en-US" sz="2000" dirty="0"/>
              <a:t> </a:t>
            </a:r>
          </a:p>
        </p:txBody>
      </p:sp>
      <p:sp>
        <p:nvSpPr>
          <p:cNvPr id="112" name="TextBox 111">
            <a:extLst>
              <a:ext uri="{FF2B5EF4-FFF2-40B4-BE49-F238E27FC236}">
                <a16:creationId xmlns:a16="http://schemas.microsoft.com/office/drawing/2014/main" id="{3858F778-4F3A-4041-AD2C-BC94C963DC1F}"/>
              </a:ext>
            </a:extLst>
          </p:cNvPr>
          <p:cNvSpPr txBox="1"/>
          <p:nvPr/>
        </p:nvSpPr>
        <p:spPr>
          <a:xfrm>
            <a:off x="6083357" y="4106145"/>
            <a:ext cx="2118411" cy="693712"/>
          </a:xfrm>
          <a:prstGeom prst="rect">
            <a:avLst/>
          </a:prstGeom>
          <a:noFill/>
        </p:spPr>
        <p:txBody>
          <a:bodyPr wrap="square" rtlCol="0">
            <a:spAutoFit/>
          </a:bodyPr>
          <a:lstStyle/>
          <a:p>
            <a:r>
              <a:rPr lang="en-US" sz="2000" b="1" dirty="0">
                <a:solidFill>
                  <a:schemeClr val="accent1"/>
                </a:solidFill>
              </a:rPr>
              <a:t>Fully Connected layers</a:t>
            </a:r>
            <a:r>
              <a:rPr lang="en-US" sz="1700" dirty="0">
                <a:solidFill>
                  <a:schemeClr val="accent1"/>
                </a:solidFill>
              </a:rPr>
              <a:t> </a:t>
            </a:r>
          </a:p>
          <a:p>
            <a:r>
              <a:rPr lang="en-US" sz="2000" dirty="0"/>
              <a:t> </a:t>
            </a:r>
          </a:p>
        </p:txBody>
      </p:sp>
      <p:pic>
        <p:nvPicPr>
          <p:cNvPr id="40" name="Picture 39">
            <a:extLst>
              <a:ext uri="{FF2B5EF4-FFF2-40B4-BE49-F238E27FC236}">
                <a16:creationId xmlns:a16="http://schemas.microsoft.com/office/drawing/2014/main" id="{D50FB98C-0305-B247-B3E2-A57C90ACA5D6}"/>
              </a:ext>
            </a:extLst>
          </p:cNvPr>
          <p:cNvPicPr>
            <a:picLocks noChangeAspect="1"/>
          </p:cNvPicPr>
          <p:nvPr/>
        </p:nvPicPr>
        <p:blipFill>
          <a:blip r:embed="rId3"/>
          <a:stretch>
            <a:fillRect/>
          </a:stretch>
        </p:blipFill>
        <p:spPr>
          <a:xfrm>
            <a:off x="2764536" y="3763599"/>
            <a:ext cx="1289949" cy="471933"/>
          </a:xfrm>
          <a:prstGeom prst="rect">
            <a:avLst/>
          </a:prstGeom>
        </p:spPr>
      </p:pic>
      <p:pic>
        <p:nvPicPr>
          <p:cNvPr id="41" name="Picture 40">
            <a:extLst>
              <a:ext uri="{FF2B5EF4-FFF2-40B4-BE49-F238E27FC236}">
                <a16:creationId xmlns:a16="http://schemas.microsoft.com/office/drawing/2014/main" id="{0DFC94A5-72CE-1441-91C7-0CC6720DD3AE}"/>
              </a:ext>
            </a:extLst>
          </p:cNvPr>
          <p:cNvPicPr>
            <a:picLocks noChangeAspect="1"/>
          </p:cNvPicPr>
          <p:nvPr/>
        </p:nvPicPr>
        <p:blipFill>
          <a:blip r:embed="rId4"/>
          <a:stretch>
            <a:fillRect/>
          </a:stretch>
        </p:blipFill>
        <p:spPr>
          <a:xfrm>
            <a:off x="4514599" y="3719984"/>
            <a:ext cx="1342102" cy="479322"/>
          </a:xfrm>
          <a:prstGeom prst="rect">
            <a:avLst/>
          </a:prstGeom>
        </p:spPr>
      </p:pic>
      <p:cxnSp>
        <p:nvCxnSpPr>
          <p:cNvPr id="48" name="Straight Arrow Connector 47">
            <a:extLst>
              <a:ext uri="{FF2B5EF4-FFF2-40B4-BE49-F238E27FC236}">
                <a16:creationId xmlns:a16="http://schemas.microsoft.com/office/drawing/2014/main" id="{1D289D1E-BE6D-154B-931D-35C783529CC5}"/>
              </a:ext>
            </a:extLst>
          </p:cNvPr>
          <p:cNvCxnSpPr>
            <a:cxnSpLocks/>
          </p:cNvCxnSpPr>
          <p:nvPr/>
        </p:nvCxnSpPr>
        <p:spPr>
          <a:xfrm rot="10800000">
            <a:off x="6689763" y="3888773"/>
            <a:ext cx="2854741" cy="0"/>
          </a:xfrm>
          <a:prstGeom prst="straightConnector1">
            <a:avLst/>
          </a:prstGeom>
          <a:ln w="25400">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2140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4A68D-86AF-DA43-8918-C1C752A18B58}"/>
              </a:ext>
            </a:extLst>
          </p:cNvPr>
          <p:cNvSpPr>
            <a:spLocks noGrp="1"/>
          </p:cNvSpPr>
          <p:nvPr>
            <p:ph idx="1"/>
          </p:nvPr>
        </p:nvSpPr>
        <p:spPr>
          <a:xfrm>
            <a:off x="1263873" y="1305460"/>
            <a:ext cx="9993923" cy="4434498"/>
          </a:xfrm>
        </p:spPr>
        <p:txBody>
          <a:bodyPr>
            <a:noAutofit/>
          </a:bodyPr>
          <a:lstStyle/>
          <a:p>
            <a:pPr>
              <a:lnSpc>
                <a:spcPct val="100000"/>
              </a:lnSpc>
            </a:pPr>
            <a:r>
              <a:rPr lang="en-US" sz="3200" dirty="0">
                <a:solidFill>
                  <a:schemeClr val="tx1">
                    <a:lumMod val="65000"/>
                    <a:lumOff val="35000"/>
                  </a:schemeClr>
                </a:solidFill>
                <a:latin typeface="Arial" panose="020B0604020202020204" pitchFamily="34" charset="0"/>
                <a:cs typeface="Arial" panose="020B0604020202020204" pitchFamily="34" charset="0"/>
              </a:rPr>
              <a:t>Introduction</a:t>
            </a:r>
          </a:p>
          <a:p>
            <a:pPr>
              <a:lnSpc>
                <a:spcPct val="100000"/>
              </a:lnSpc>
            </a:pPr>
            <a:r>
              <a:rPr lang="en-US" sz="3200" dirty="0">
                <a:solidFill>
                  <a:schemeClr val="tx1">
                    <a:lumMod val="65000"/>
                    <a:lumOff val="35000"/>
                  </a:schemeClr>
                </a:solidFill>
                <a:latin typeface="Arial" panose="020B0604020202020204" pitchFamily="34" charset="0"/>
                <a:cs typeface="Arial" panose="020B0604020202020204" pitchFamily="34" charset="0"/>
              </a:rPr>
              <a:t>Motivation</a:t>
            </a:r>
          </a:p>
          <a:p>
            <a:pPr>
              <a:lnSpc>
                <a:spcPct val="100000"/>
              </a:lnSpc>
            </a:pPr>
            <a:r>
              <a:rPr lang="en-US" sz="3200" dirty="0">
                <a:solidFill>
                  <a:schemeClr val="tx1">
                    <a:lumMod val="65000"/>
                    <a:lumOff val="35000"/>
                  </a:schemeClr>
                </a:solidFill>
                <a:latin typeface="Arial" panose="020B0604020202020204" pitchFamily="34" charset="0"/>
                <a:cs typeface="Arial" panose="020B0604020202020204" pitchFamily="34" charset="0"/>
              </a:rPr>
              <a:t>Related work</a:t>
            </a:r>
          </a:p>
          <a:p>
            <a:pPr>
              <a:lnSpc>
                <a:spcPct val="100000"/>
              </a:lnSpc>
            </a:pPr>
            <a:r>
              <a:rPr lang="en-US" sz="3200" dirty="0">
                <a:solidFill>
                  <a:schemeClr val="tx1">
                    <a:lumMod val="65000"/>
                    <a:lumOff val="35000"/>
                  </a:schemeClr>
                </a:solidFill>
                <a:latin typeface="Arial" panose="020B0604020202020204" pitchFamily="34" charset="0"/>
                <a:cs typeface="Arial" panose="020B0604020202020204" pitchFamily="34" charset="0"/>
              </a:rPr>
              <a:t>Objective</a:t>
            </a:r>
          </a:p>
          <a:p>
            <a:pPr>
              <a:lnSpc>
                <a:spcPct val="100000"/>
              </a:lnSpc>
            </a:pPr>
            <a:r>
              <a:rPr lang="en-US" sz="3200" dirty="0">
                <a:solidFill>
                  <a:schemeClr val="tx1">
                    <a:lumMod val="65000"/>
                    <a:lumOff val="35000"/>
                  </a:schemeClr>
                </a:solidFill>
                <a:latin typeface="Arial" panose="020B0604020202020204" pitchFamily="34" charset="0"/>
                <a:cs typeface="Arial" panose="020B0604020202020204" pitchFamily="34" charset="0"/>
              </a:rPr>
              <a:t>Approach</a:t>
            </a:r>
          </a:p>
          <a:p>
            <a:pPr>
              <a:lnSpc>
                <a:spcPct val="100000"/>
              </a:lnSpc>
            </a:pPr>
            <a:r>
              <a:rPr lang="en-US" sz="3200" dirty="0">
                <a:solidFill>
                  <a:schemeClr val="tx1">
                    <a:lumMod val="65000"/>
                    <a:lumOff val="35000"/>
                  </a:schemeClr>
                </a:solidFill>
                <a:latin typeface="Arial" panose="020B0604020202020204" pitchFamily="34" charset="0"/>
                <a:cs typeface="Arial" panose="020B0604020202020204" pitchFamily="34" charset="0"/>
              </a:rPr>
              <a:t>Results</a:t>
            </a:r>
          </a:p>
          <a:p>
            <a:pPr>
              <a:lnSpc>
                <a:spcPct val="100000"/>
              </a:lnSpc>
            </a:pPr>
            <a:r>
              <a:rPr lang="en-US" sz="3200" dirty="0">
                <a:solidFill>
                  <a:schemeClr val="tx1">
                    <a:lumMod val="65000"/>
                    <a:lumOff val="35000"/>
                  </a:schemeClr>
                </a:solidFill>
                <a:latin typeface="Arial" panose="020B0604020202020204" pitchFamily="34" charset="0"/>
                <a:cs typeface="Arial" panose="020B0604020202020204" pitchFamily="34" charset="0"/>
              </a:rPr>
              <a:t>Conclusion &amp; Future work</a:t>
            </a:r>
          </a:p>
        </p:txBody>
      </p:sp>
      <p:sp>
        <p:nvSpPr>
          <p:cNvPr id="4" name="Rectangle 3">
            <a:extLst>
              <a:ext uri="{FF2B5EF4-FFF2-40B4-BE49-F238E27FC236}">
                <a16:creationId xmlns:a16="http://schemas.microsoft.com/office/drawing/2014/main" id="{2D88B0D5-D204-7E40-9F8A-0D97B4841C8D}"/>
              </a:ext>
            </a:extLst>
          </p:cNvPr>
          <p:cNvSpPr/>
          <p:nvPr/>
        </p:nvSpPr>
        <p:spPr>
          <a:xfrm>
            <a:off x="0" y="195"/>
            <a:ext cx="12192000" cy="823070"/>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a:t>
            </a:r>
            <a:r>
              <a:rPr lang="en-US" sz="2700" dirty="0"/>
              <a:t>Outline</a:t>
            </a:r>
          </a:p>
        </p:txBody>
      </p:sp>
      <p:grpSp>
        <p:nvGrpSpPr>
          <p:cNvPr id="9" name="Group 8">
            <a:extLst>
              <a:ext uri="{FF2B5EF4-FFF2-40B4-BE49-F238E27FC236}">
                <a16:creationId xmlns:a16="http://schemas.microsoft.com/office/drawing/2014/main" id="{DA2AA444-B588-C645-93E1-771D5998D8EF}"/>
              </a:ext>
            </a:extLst>
          </p:cNvPr>
          <p:cNvGrpSpPr/>
          <p:nvPr/>
        </p:nvGrpSpPr>
        <p:grpSpPr>
          <a:xfrm>
            <a:off x="9333" y="753474"/>
            <a:ext cx="12195303" cy="6113374"/>
            <a:chOff x="5644" y="772929"/>
            <a:chExt cx="12195303" cy="6113374"/>
          </a:xfrm>
        </p:grpSpPr>
        <p:sp>
          <p:nvSpPr>
            <p:cNvPr id="10" name="Rectangle 9">
              <a:extLst>
                <a:ext uri="{FF2B5EF4-FFF2-40B4-BE49-F238E27FC236}">
                  <a16:creationId xmlns:a16="http://schemas.microsoft.com/office/drawing/2014/main" id="{4E85FBAC-C16A-8243-BAB0-0C018F6DF264}"/>
                </a:ext>
              </a:extLst>
            </p:cNvPr>
            <p:cNvSpPr/>
            <p:nvPr/>
          </p:nvSpPr>
          <p:spPr>
            <a:xfrm>
              <a:off x="5644" y="6492936"/>
              <a:ext cx="7762405" cy="39336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A Scheme For Factoid Question Answering over Knowledge Base</a:t>
              </a:r>
            </a:p>
          </p:txBody>
        </p:sp>
        <p:sp>
          <p:nvSpPr>
            <p:cNvPr id="11" name="Rectangle 10">
              <a:extLst>
                <a:ext uri="{FF2B5EF4-FFF2-40B4-BE49-F238E27FC236}">
                  <a16:creationId xmlns:a16="http://schemas.microsoft.com/office/drawing/2014/main" id="{F7A64297-8452-1A4E-A594-8B02A3F71E20}"/>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March 6, 2019            </a:t>
              </a:r>
            </a:p>
          </p:txBody>
        </p:sp>
        <p:sp>
          <p:nvSpPr>
            <p:cNvPr id="12" name="Rectangle 11">
              <a:extLst>
                <a:ext uri="{FF2B5EF4-FFF2-40B4-BE49-F238E27FC236}">
                  <a16:creationId xmlns:a16="http://schemas.microsoft.com/office/drawing/2014/main" id="{CFDC2ED2-1E51-5B42-B5AB-04CE86B36687}"/>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spTree>
    <p:extLst>
      <p:ext uri="{BB962C8B-B14F-4D97-AF65-F5344CB8AC3E}">
        <p14:creationId xmlns:p14="http://schemas.microsoft.com/office/powerpoint/2010/main" val="3786417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88B0D5-D204-7E40-9F8A-0D97B4841C8D}"/>
              </a:ext>
            </a:extLst>
          </p:cNvPr>
          <p:cNvSpPr/>
          <p:nvPr/>
        </p:nvSpPr>
        <p:spPr>
          <a:xfrm>
            <a:off x="0" y="9622"/>
            <a:ext cx="12192000" cy="905377"/>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Approach: Relation Classification - CNN</a:t>
            </a:r>
            <a:endParaRPr lang="en-US" sz="2700" dirty="0"/>
          </a:p>
        </p:txBody>
      </p:sp>
      <p:grpSp>
        <p:nvGrpSpPr>
          <p:cNvPr id="10" name="Group 9">
            <a:extLst>
              <a:ext uri="{FF2B5EF4-FFF2-40B4-BE49-F238E27FC236}">
                <a16:creationId xmlns:a16="http://schemas.microsoft.com/office/drawing/2014/main" id="{8CC143D4-2E42-044B-9384-621F0DD26539}"/>
              </a:ext>
            </a:extLst>
          </p:cNvPr>
          <p:cNvGrpSpPr/>
          <p:nvPr/>
        </p:nvGrpSpPr>
        <p:grpSpPr>
          <a:xfrm>
            <a:off x="5644" y="772929"/>
            <a:ext cx="12195303" cy="6113374"/>
            <a:chOff x="5644" y="772929"/>
            <a:chExt cx="12195303" cy="6113374"/>
          </a:xfrm>
        </p:grpSpPr>
        <p:sp>
          <p:nvSpPr>
            <p:cNvPr id="11" name="Rectangle 10">
              <a:extLst>
                <a:ext uri="{FF2B5EF4-FFF2-40B4-BE49-F238E27FC236}">
                  <a16:creationId xmlns:a16="http://schemas.microsoft.com/office/drawing/2014/main" id="{F5D05A1D-7D9C-EC41-B0EB-79D4127A4F5D}"/>
                </a:ext>
              </a:extLst>
            </p:cNvPr>
            <p:cNvSpPr/>
            <p:nvPr/>
          </p:nvSpPr>
          <p:spPr>
            <a:xfrm>
              <a:off x="5644" y="6492936"/>
              <a:ext cx="7762405" cy="39336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A Scheme For Factoid Question Answering over Knowledge Base</a:t>
              </a:r>
            </a:p>
          </p:txBody>
        </p:sp>
        <p:sp>
          <p:nvSpPr>
            <p:cNvPr id="12" name="Rectangle 11">
              <a:extLst>
                <a:ext uri="{FF2B5EF4-FFF2-40B4-BE49-F238E27FC236}">
                  <a16:creationId xmlns:a16="http://schemas.microsoft.com/office/drawing/2014/main" id="{5AFCED2D-760C-3A46-B1DC-C7A62378BB2A}"/>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March 6, 2019            </a:t>
              </a:r>
            </a:p>
          </p:txBody>
        </p:sp>
        <p:sp>
          <p:nvSpPr>
            <p:cNvPr id="13" name="Rectangle 12">
              <a:extLst>
                <a:ext uri="{FF2B5EF4-FFF2-40B4-BE49-F238E27FC236}">
                  <a16:creationId xmlns:a16="http://schemas.microsoft.com/office/drawing/2014/main" id="{FC151001-48CC-AF41-8BB0-98FB2A815541}"/>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grpSp>
        <p:nvGrpSpPr>
          <p:cNvPr id="142" name="Group 141">
            <a:extLst>
              <a:ext uri="{FF2B5EF4-FFF2-40B4-BE49-F238E27FC236}">
                <a16:creationId xmlns:a16="http://schemas.microsoft.com/office/drawing/2014/main" id="{1176AFC6-FE64-E845-83EB-D52955702130}"/>
              </a:ext>
            </a:extLst>
          </p:cNvPr>
          <p:cNvGrpSpPr/>
          <p:nvPr/>
        </p:nvGrpSpPr>
        <p:grpSpPr>
          <a:xfrm>
            <a:off x="1039340" y="1963083"/>
            <a:ext cx="8564112" cy="3713000"/>
            <a:chOff x="4231002" y="2788004"/>
            <a:chExt cx="3301835" cy="1301383"/>
          </a:xfrm>
        </p:grpSpPr>
        <p:sp>
          <p:nvSpPr>
            <p:cNvPr id="143" name="TextBox 142">
              <a:extLst>
                <a:ext uri="{FF2B5EF4-FFF2-40B4-BE49-F238E27FC236}">
                  <a16:creationId xmlns:a16="http://schemas.microsoft.com/office/drawing/2014/main" id="{6EFC2475-58A9-944A-9AA5-2C48F34A4086}"/>
                </a:ext>
              </a:extLst>
            </p:cNvPr>
            <p:cNvSpPr txBox="1"/>
            <p:nvPr/>
          </p:nvSpPr>
          <p:spPr>
            <a:xfrm rot="4162320">
              <a:off x="7065269" y="3292346"/>
              <a:ext cx="746958" cy="106795"/>
            </a:xfrm>
            <a:prstGeom prst="rect">
              <a:avLst/>
            </a:prstGeom>
            <a:noFill/>
          </p:spPr>
          <p:txBody>
            <a:bodyPr wrap="none" rtlCol="0">
              <a:spAutoFit/>
            </a:bodyPr>
            <a:lstStyle/>
            <a:p>
              <a:r>
                <a:rPr lang="en-US" sz="1200" b="1" dirty="0"/>
                <a:t>People/person/</a:t>
              </a:r>
              <a:r>
                <a:rPr lang="en-US" sz="1200" b="1" dirty="0" err="1"/>
                <a:t>place_of_birth</a:t>
              </a:r>
              <a:endParaRPr lang="en-US" sz="1200" b="1" dirty="0"/>
            </a:p>
          </p:txBody>
        </p:sp>
        <p:grpSp>
          <p:nvGrpSpPr>
            <p:cNvPr id="144" name="Group 143">
              <a:extLst>
                <a:ext uri="{FF2B5EF4-FFF2-40B4-BE49-F238E27FC236}">
                  <a16:creationId xmlns:a16="http://schemas.microsoft.com/office/drawing/2014/main" id="{314327A9-0176-8F41-A494-797C06EA250B}"/>
                </a:ext>
              </a:extLst>
            </p:cNvPr>
            <p:cNvGrpSpPr/>
            <p:nvPr/>
          </p:nvGrpSpPr>
          <p:grpSpPr>
            <a:xfrm>
              <a:off x="4231002" y="2788004"/>
              <a:ext cx="3301835" cy="1301383"/>
              <a:chOff x="4073028" y="2715398"/>
              <a:chExt cx="3632025" cy="1431521"/>
            </a:xfrm>
          </p:grpSpPr>
          <p:grpSp>
            <p:nvGrpSpPr>
              <p:cNvPr id="145" name="Group 144">
                <a:extLst>
                  <a:ext uri="{FF2B5EF4-FFF2-40B4-BE49-F238E27FC236}">
                    <a16:creationId xmlns:a16="http://schemas.microsoft.com/office/drawing/2014/main" id="{69FCC9AB-6463-3048-A779-9B238ACF58CD}"/>
                  </a:ext>
                </a:extLst>
              </p:cNvPr>
              <p:cNvGrpSpPr/>
              <p:nvPr/>
            </p:nvGrpSpPr>
            <p:grpSpPr>
              <a:xfrm>
                <a:off x="4474882" y="2715398"/>
                <a:ext cx="2859814" cy="1069786"/>
                <a:chOff x="2839657" y="2207937"/>
                <a:chExt cx="6130264" cy="2084709"/>
              </a:xfrm>
            </p:grpSpPr>
            <p:pic>
              <p:nvPicPr>
                <p:cNvPr id="155" name="Picture 154">
                  <a:extLst>
                    <a:ext uri="{FF2B5EF4-FFF2-40B4-BE49-F238E27FC236}">
                      <a16:creationId xmlns:a16="http://schemas.microsoft.com/office/drawing/2014/main" id="{226070E5-189C-A441-810F-039A1C913556}"/>
                    </a:ext>
                  </a:extLst>
                </p:cNvPr>
                <p:cNvPicPr>
                  <a:picLocks noChangeAspect="1"/>
                </p:cNvPicPr>
                <p:nvPr/>
              </p:nvPicPr>
              <p:blipFill>
                <a:blip r:embed="rId3"/>
                <a:stretch>
                  <a:fillRect/>
                </a:stretch>
              </p:blipFill>
              <p:spPr>
                <a:xfrm>
                  <a:off x="2839657" y="2583330"/>
                  <a:ext cx="1148986" cy="1692061"/>
                </a:xfrm>
                <a:prstGeom prst="rect">
                  <a:avLst/>
                </a:prstGeom>
              </p:spPr>
            </p:pic>
            <p:pic>
              <p:nvPicPr>
                <p:cNvPr id="156" name="Picture 155">
                  <a:extLst>
                    <a:ext uri="{FF2B5EF4-FFF2-40B4-BE49-F238E27FC236}">
                      <a16:creationId xmlns:a16="http://schemas.microsoft.com/office/drawing/2014/main" id="{D843BD35-9A6D-CA48-ADBC-74060AE8F048}"/>
                    </a:ext>
                  </a:extLst>
                </p:cNvPr>
                <p:cNvPicPr>
                  <a:picLocks noChangeAspect="1"/>
                </p:cNvPicPr>
                <p:nvPr/>
              </p:nvPicPr>
              <p:blipFill>
                <a:blip r:embed="rId4"/>
                <a:stretch>
                  <a:fillRect/>
                </a:stretch>
              </p:blipFill>
              <p:spPr>
                <a:xfrm>
                  <a:off x="3975428" y="2949942"/>
                  <a:ext cx="205715" cy="1031126"/>
                </a:xfrm>
                <a:prstGeom prst="rect">
                  <a:avLst/>
                </a:prstGeom>
              </p:spPr>
            </p:pic>
            <p:pic>
              <p:nvPicPr>
                <p:cNvPr id="157" name="Picture 156">
                  <a:extLst>
                    <a:ext uri="{FF2B5EF4-FFF2-40B4-BE49-F238E27FC236}">
                      <a16:creationId xmlns:a16="http://schemas.microsoft.com/office/drawing/2014/main" id="{A414C105-E31A-A44C-8B98-CF9EFB618797}"/>
                    </a:ext>
                  </a:extLst>
                </p:cNvPr>
                <p:cNvPicPr>
                  <a:picLocks noChangeAspect="1"/>
                </p:cNvPicPr>
                <p:nvPr/>
              </p:nvPicPr>
              <p:blipFill>
                <a:blip r:embed="rId5"/>
                <a:stretch>
                  <a:fillRect/>
                </a:stretch>
              </p:blipFill>
              <p:spPr>
                <a:xfrm>
                  <a:off x="3032157" y="2276949"/>
                  <a:ext cx="1139626" cy="706882"/>
                </a:xfrm>
                <a:prstGeom prst="rect">
                  <a:avLst/>
                </a:prstGeom>
              </p:spPr>
            </p:pic>
            <p:pic>
              <p:nvPicPr>
                <p:cNvPr id="158" name="Picture 157">
                  <a:extLst>
                    <a:ext uri="{FF2B5EF4-FFF2-40B4-BE49-F238E27FC236}">
                      <a16:creationId xmlns:a16="http://schemas.microsoft.com/office/drawing/2014/main" id="{8D8AA6B8-EA9A-254B-8A4E-F0984BFAEC50}"/>
                    </a:ext>
                  </a:extLst>
                </p:cNvPr>
                <p:cNvPicPr>
                  <a:picLocks noChangeAspect="1"/>
                </p:cNvPicPr>
                <p:nvPr/>
              </p:nvPicPr>
              <p:blipFill>
                <a:blip r:embed="rId6"/>
                <a:stretch>
                  <a:fillRect/>
                </a:stretch>
              </p:blipFill>
              <p:spPr>
                <a:xfrm>
                  <a:off x="6023301" y="2894247"/>
                  <a:ext cx="248916" cy="1398397"/>
                </a:xfrm>
                <a:prstGeom prst="rect">
                  <a:avLst/>
                </a:prstGeom>
              </p:spPr>
            </p:pic>
            <p:pic>
              <p:nvPicPr>
                <p:cNvPr id="159" name="Picture 158">
                  <a:extLst>
                    <a:ext uri="{FF2B5EF4-FFF2-40B4-BE49-F238E27FC236}">
                      <a16:creationId xmlns:a16="http://schemas.microsoft.com/office/drawing/2014/main" id="{E790CD53-094D-4348-BEBF-A74C3E6D6466}"/>
                    </a:ext>
                  </a:extLst>
                </p:cNvPr>
                <p:cNvPicPr>
                  <a:picLocks noChangeAspect="1"/>
                </p:cNvPicPr>
                <p:nvPr/>
              </p:nvPicPr>
              <p:blipFill>
                <a:blip r:embed="rId7"/>
                <a:stretch>
                  <a:fillRect/>
                </a:stretch>
              </p:blipFill>
              <p:spPr>
                <a:xfrm>
                  <a:off x="5883822" y="2677835"/>
                  <a:ext cx="248916" cy="1398396"/>
                </a:xfrm>
                <a:prstGeom prst="rect">
                  <a:avLst/>
                </a:prstGeom>
              </p:spPr>
            </p:pic>
            <p:pic>
              <p:nvPicPr>
                <p:cNvPr id="160" name="Picture 159">
                  <a:extLst>
                    <a:ext uri="{FF2B5EF4-FFF2-40B4-BE49-F238E27FC236}">
                      <a16:creationId xmlns:a16="http://schemas.microsoft.com/office/drawing/2014/main" id="{607C38EA-F1DF-A642-84DF-8E5E9A3CF82A}"/>
                    </a:ext>
                  </a:extLst>
                </p:cNvPr>
                <p:cNvPicPr>
                  <a:picLocks noChangeAspect="1"/>
                </p:cNvPicPr>
                <p:nvPr/>
              </p:nvPicPr>
              <p:blipFill>
                <a:blip r:embed="rId7"/>
                <a:stretch>
                  <a:fillRect/>
                </a:stretch>
              </p:blipFill>
              <p:spPr>
                <a:xfrm>
                  <a:off x="5742111" y="2444169"/>
                  <a:ext cx="248916" cy="1398396"/>
                </a:xfrm>
                <a:prstGeom prst="rect">
                  <a:avLst/>
                </a:prstGeom>
              </p:spPr>
            </p:pic>
            <p:pic>
              <p:nvPicPr>
                <p:cNvPr id="161" name="Picture 160">
                  <a:extLst>
                    <a:ext uri="{FF2B5EF4-FFF2-40B4-BE49-F238E27FC236}">
                      <a16:creationId xmlns:a16="http://schemas.microsoft.com/office/drawing/2014/main" id="{C86D2269-A3FE-5147-8681-3EDD16C2B811}"/>
                    </a:ext>
                  </a:extLst>
                </p:cNvPr>
                <p:cNvPicPr>
                  <a:picLocks noChangeAspect="1"/>
                </p:cNvPicPr>
                <p:nvPr/>
              </p:nvPicPr>
              <p:blipFill>
                <a:blip r:embed="rId8"/>
                <a:stretch>
                  <a:fillRect/>
                </a:stretch>
              </p:blipFill>
              <p:spPr>
                <a:xfrm>
                  <a:off x="5650075" y="2207937"/>
                  <a:ext cx="224388" cy="1398397"/>
                </a:xfrm>
                <a:prstGeom prst="rect">
                  <a:avLst/>
                </a:prstGeom>
              </p:spPr>
            </p:pic>
            <p:cxnSp>
              <p:nvCxnSpPr>
                <p:cNvPr id="162" name="Straight Connector 161">
                  <a:extLst>
                    <a:ext uri="{FF2B5EF4-FFF2-40B4-BE49-F238E27FC236}">
                      <a16:creationId xmlns:a16="http://schemas.microsoft.com/office/drawing/2014/main" id="{5A18CA91-4953-544F-99A0-8E53AD94EFD0}"/>
                    </a:ext>
                  </a:extLst>
                </p:cNvPr>
                <p:cNvCxnSpPr>
                  <a:cxnSpLocks/>
                  <a:endCxn id="158" idx="2"/>
                </p:cNvCxnSpPr>
                <p:nvPr/>
              </p:nvCxnSpPr>
              <p:spPr>
                <a:xfrm>
                  <a:off x="3971390" y="4258138"/>
                  <a:ext cx="2176369" cy="34506"/>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4325D6DD-A59E-5D41-BFC7-680D503D0B55}"/>
                    </a:ext>
                  </a:extLst>
                </p:cNvPr>
                <p:cNvCxnSpPr>
                  <a:cxnSpLocks/>
                  <a:stCxn id="156" idx="2"/>
                </p:cNvCxnSpPr>
                <p:nvPr/>
              </p:nvCxnSpPr>
              <p:spPr>
                <a:xfrm>
                  <a:off x="4078286" y="3981068"/>
                  <a:ext cx="2000461" cy="95163"/>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9E79CFB6-BA5F-4F42-A3FD-1D1347D1E0CA}"/>
                    </a:ext>
                  </a:extLst>
                </p:cNvPr>
                <p:cNvCxnSpPr>
                  <a:cxnSpLocks/>
                </p:cNvCxnSpPr>
                <p:nvPr/>
              </p:nvCxnSpPr>
              <p:spPr>
                <a:xfrm flipV="1">
                  <a:off x="3971390" y="3122764"/>
                  <a:ext cx="1684736" cy="611719"/>
                </a:xfrm>
                <a:prstGeom prst="line">
                  <a:avLst/>
                </a:prstGeom>
                <a:ln w="25400">
                  <a:solidFill>
                    <a:srgbClr val="FFED5D"/>
                  </a:solidFill>
                  <a:prstDash val="sysDash"/>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1AB7E2ED-B5A2-274E-941B-A82A58F5C662}"/>
                    </a:ext>
                  </a:extLst>
                </p:cNvPr>
                <p:cNvCxnSpPr>
                  <a:endCxn id="161" idx="1"/>
                </p:cNvCxnSpPr>
                <p:nvPr/>
              </p:nvCxnSpPr>
              <p:spPr>
                <a:xfrm flipV="1">
                  <a:off x="3988643" y="2907136"/>
                  <a:ext cx="1661432" cy="215628"/>
                </a:xfrm>
                <a:prstGeom prst="line">
                  <a:avLst/>
                </a:prstGeom>
                <a:ln w="25400">
                  <a:solidFill>
                    <a:srgbClr val="FFED5D"/>
                  </a:solidFill>
                  <a:prstDash val="sysDash"/>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0921212E-A136-594D-BDA0-04D29FE7F219}"/>
                    </a:ext>
                  </a:extLst>
                </p:cNvPr>
                <p:cNvCxnSpPr/>
                <p:nvPr/>
              </p:nvCxnSpPr>
              <p:spPr>
                <a:xfrm>
                  <a:off x="3971390" y="2583330"/>
                  <a:ext cx="2051911" cy="310917"/>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6D696AEA-5634-914C-81AF-D957DCFFEA1C}"/>
                    </a:ext>
                  </a:extLst>
                </p:cNvPr>
                <p:cNvCxnSpPr/>
                <p:nvPr/>
              </p:nvCxnSpPr>
              <p:spPr>
                <a:xfrm>
                  <a:off x="3971390" y="2894247"/>
                  <a:ext cx="2107357" cy="228517"/>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DF9DE9F-D729-A249-A4DB-006B5448DC37}"/>
                    </a:ext>
                  </a:extLst>
                </p:cNvPr>
                <p:cNvCxnSpPr/>
                <p:nvPr/>
              </p:nvCxnSpPr>
              <p:spPr>
                <a:xfrm>
                  <a:off x="4181143" y="2932689"/>
                  <a:ext cx="1897604" cy="67364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499ACC82-5832-F64D-BEC7-63E9FD5332AC}"/>
                    </a:ext>
                  </a:extLst>
                </p:cNvPr>
                <p:cNvCxnSpPr>
                  <a:stCxn id="156" idx="3"/>
                </p:cNvCxnSpPr>
                <p:nvPr/>
              </p:nvCxnSpPr>
              <p:spPr>
                <a:xfrm>
                  <a:off x="4181143" y="3465505"/>
                  <a:ext cx="1914857" cy="37706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pic>
              <p:nvPicPr>
                <p:cNvPr id="170" name="Picture 169">
                  <a:extLst>
                    <a:ext uri="{FF2B5EF4-FFF2-40B4-BE49-F238E27FC236}">
                      <a16:creationId xmlns:a16="http://schemas.microsoft.com/office/drawing/2014/main" id="{A30A69DD-55E3-3C4B-B735-F0B323A1FF7A}"/>
                    </a:ext>
                  </a:extLst>
                </p:cNvPr>
                <p:cNvPicPr>
                  <a:picLocks noChangeAspect="1"/>
                </p:cNvPicPr>
                <p:nvPr/>
              </p:nvPicPr>
              <p:blipFill>
                <a:blip r:embed="rId9"/>
                <a:stretch>
                  <a:fillRect/>
                </a:stretch>
              </p:blipFill>
              <p:spPr>
                <a:xfrm rot="9801293">
                  <a:off x="7407316" y="3045747"/>
                  <a:ext cx="315233" cy="774700"/>
                </a:xfrm>
                <a:prstGeom prst="rect">
                  <a:avLst/>
                </a:prstGeom>
              </p:spPr>
            </p:pic>
            <p:cxnSp>
              <p:nvCxnSpPr>
                <p:cNvPr id="171" name="Straight Connector 170">
                  <a:extLst>
                    <a:ext uri="{FF2B5EF4-FFF2-40B4-BE49-F238E27FC236}">
                      <a16:creationId xmlns:a16="http://schemas.microsoft.com/office/drawing/2014/main" id="{2E2422B5-8C45-0B4B-B9A8-DAF7FFB88A1B}"/>
                    </a:ext>
                  </a:extLst>
                </p:cNvPr>
                <p:cNvCxnSpPr>
                  <a:cxnSpLocks/>
                  <a:stCxn id="158" idx="3"/>
                </p:cNvCxnSpPr>
                <p:nvPr/>
              </p:nvCxnSpPr>
              <p:spPr>
                <a:xfrm flipV="1">
                  <a:off x="6272217" y="3310249"/>
                  <a:ext cx="1030749" cy="283197"/>
                </a:xfrm>
                <a:prstGeom prst="line">
                  <a:avLst/>
                </a:prstGeom>
                <a:ln w="25400">
                  <a:solidFill>
                    <a:srgbClr val="FFED5D"/>
                  </a:solidFill>
                  <a:prstDash val="sysDash"/>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AB991A1C-A3D6-534A-8ECA-B22730FACD24}"/>
                    </a:ext>
                  </a:extLst>
                </p:cNvPr>
                <p:cNvCxnSpPr>
                  <a:cxnSpLocks/>
                </p:cNvCxnSpPr>
                <p:nvPr/>
              </p:nvCxnSpPr>
              <p:spPr>
                <a:xfrm>
                  <a:off x="5866569" y="2207937"/>
                  <a:ext cx="1436397" cy="866081"/>
                </a:xfrm>
                <a:prstGeom prst="line">
                  <a:avLst/>
                </a:prstGeom>
                <a:ln w="25400">
                  <a:solidFill>
                    <a:srgbClr val="FFED5D"/>
                  </a:solidFill>
                  <a:prstDash val="sysDash"/>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FA5064E-C5C8-3347-9958-FF1656FC62D3}"/>
                    </a:ext>
                  </a:extLst>
                </p:cNvPr>
                <p:cNvCxnSpPr>
                  <a:cxnSpLocks/>
                </p:cNvCxnSpPr>
                <p:nvPr/>
              </p:nvCxnSpPr>
              <p:spPr>
                <a:xfrm flipV="1">
                  <a:off x="6272217" y="3829677"/>
                  <a:ext cx="1292715" cy="462969"/>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28B092BE-D88C-BA41-9EEF-2F515C2FB459}"/>
                    </a:ext>
                  </a:extLst>
                </p:cNvPr>
                <p:cNvCxnSpPr>
                  <a:cxnSpLocks/>
                </p:cNvCxnSpPr>
                <p:nvPr/>
              </p:nvCxnSpPr>
              <p:spPr>
                <a:xfrm>
                  <a:off x="6272217" y="2894247"/>
                  <a:ext cx="1163214" cy="75664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pic>
              <p:nvPicPr>
                <p:cNvPr id="175" name="Picture 174">
                  <a:extLst>
                    <a:ext uri="{FF2B5EF4-FFF2-40B4-BE49-F238E27FC236}">
                      <a16:creationId xmlns:a16="http://schemas.microsoft.com/office/drawing/2014/main" id="{CF0AF702-4DF8-804E-9E04-5267B78F2AB0}"/>
                    </a:ext>
                  </a:extLst>
                </p:cNvPr>
                <p:cNvPicPr>
                  <a:picLocks noChangeAspect="1"/>
                </p:cNvPicPr>
                <p:nvPr/>
              </p:nvPicPr>
              <p:blipFill>
                <a:blip r:embed="rId10"/>
                <a:stretch>
                  <a:fillRect/>
                </a:stretch>
              </p:blipFill>
              <p:spPr>
                <a:xfrm rot="10003187">
                  <a:off x="8745374" y="3100161"/>
                  <a:ext cx="224547" cy="560193"/>
                </a:xfrm>
                <a:prstGeom prst="rect">
                  <a:avLst/>
                </a:prstGeom>
              </p:spPr>
            </p:pic>
            <p:cxnSp>
              <p:nvCxnSpPr>
                <p:cNvPr id="176" name="Straight Connector 175">
                  <a:extLst>
                    <a:ext uri="{FF2B5EF4-FFF2-40B4-BE49-F238E27FC236}">
                      <a16:creationId xmlns:a16="http://schemas.microsoft.com/office/drawing/2014/main" id="{67BF55B6-BCE3-2840-BB6E-FE8B079A906C}"/>
                    </a:ext>
                  </a:extLst>
                </p:cNvPr>
                <p:cNvCxnSpPr>
                  <a:cxnSpLocks/>
                </p:cNvCxnSpPr>
                <p:nvPr/>
              </p:nvCxnSpPr>
              <p:spPr>
                <a:xfrm>
                  <a:off x="7595090" y="3028323"/>
                  <a:ext cx="1088944" cy="115044"/>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BD0F0BA2-DE1B-AB4E-BE5C-168775CA0AF4}"/>
                    </a:ext>
                  </a:extLst>
                </p:cNvPr>
                <p:cNvCxnSpPr>
                  <a:cxnSpLocks/>
                </p:cNvCxnSpPr>
                <p:nvPr/>
              </p:nvCxnSpPr>
              <p:spPr>
                <a:xfrm flipV="1">
                  <a:off x="7807664" y="3652864"/>
                  <a:ext cx="995536" cy="8161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pic>
            <p:nvPicPr>
              <p:cNvPr id="146" name="Picture 145">
                <a:extLst>
                  <a:ext uri="{FF2B5EF4-FFF2-40B4-BE49-F238E27FC236}">
                    <a16:creationId xmlns:a16="http://schemas.microsoft.com/office/drawing/2014/main" id="{AF268583-9C92-7C40-A5A3-60660F2FB791}"/>
                  </a:ext>
                </a:extLst>
              </p:cNvPr>
              <p:cNvPicPr>
                <a:picLocks noChangeAspect="1"/>
              </p:cNvPicPr>
              <p:nvPr/>
            </p:nvPicPr>
            <p:blipFill>
              <a:blip r:embed="rId11"/>
              <a:stretch>
                <a:fillRect/>
              </a:stretch>
            </p:blipFill>
            <p:spPr>
              <a:xfrm>
                <a:off x="4073028" y="2929838"/>
                <a:ext cx="629752" cy="868295"/>
              </a:xfrm>
              <a:prstGeom prst="rect">
                <a:avLst/>
              </a:prstGeom>
            </p:spPr>
          </p:pic>
          <p:sp>
            <p:nvSpPr>
              <p:cNvPr id="147" name="TextBox 146">
                <a:extLst>
                  <a:ext uri="{FF2B5EF4-FFF2-40B4-BE49-F238E27FC236}">
                    <a16:creationId xmlns:a16="http://schemas.microsoft.com/office/drawing/2014/main" id="{6D041230-AA98-8A4E-9159-40DBD57E8C08}"/>
                  </a:ext>
                </a:extLst>
              </p:cNvPr>
              <p:cNvSpPr txBox="1"/>
              <p:nvPr/>
            </p:nvSpPr>
            <p:spPr>
              <a:xfrm>
                <a:off x="4446569" y="3960561"/>
                <a:ext cx="479390" cy="177992"/>
              </a:xfrm>
              <a:prstGeom prst="rect">
                <a:avLst/>
              </a:prstGeom>
              <a:noFill/>
            </p:spPr>
            <p:txBody>
              <a:bodyPr wrap="none" rtlCol="0">
                <a:spAutoFit/>
              </a:bodyPr>
              <a:lstStyle/>
              <a:p>
                <a:r>
                  <a:rPr lang="en-US" sz="1200" b="1" dirty="0" err="1">
                    <a:latin typeface="Apple Chancery" panose="03020702040506060504" pitchFamily="66" charset="-79"/>
                    <a:cs typeface="Apple Chancery" panose="03020702040506060504" pitchFamily="66" charset="-79"/>
                  </a:rPr>
                  <a:t>nxk</a:t>
                </a:r>
                <a:r>
                  <a:rPr lang="en-US" sz="1200" b="1" dirty="0">
                    <a:latin typeface="Apple Chancery" panose="03020702040506060504" pitchFamily="66" charset="-79"/>
                    <a:cs typeface="Apple Chancery" panose="03020702040506060504" pitchFamily="66" charset="-79"/>
                  </a:rPr>
                  <a:t> </a:t>
                </a:r>
                <a:r>
                  <a:rPr lang="en-US" sz="1200" b="1" dirty="0">
                    <a:latin typeface="+mj-lt"/>
                    <a:cs typeface="Apple Chancery" panose="03020702040506060504" pitchFamily="66" charset="-79"/>
                  </a:rPr>
                  <a:t>question</a:t>
                </a:r>
              </a:p>
              <a:p>
                <a:r>
                  <a:rPr lang="en-US" sz="1200" b="1" dirty="0">
                    <a:latin typeface="+mj-lt"/>
                  </a:rPr>
                  <a:t> representation</a:t>
                </a:r>
              </a:p>
            </p:txBody>
          </p:sp>
          <p:sp>
            <p:nvSpPr>
              <p:cNvPr id="148" name="TextBox 147">
                <a:extLst>
                  <a:ext uri="{FF2B5EF4-FFF2-40B4-BE49-F238E27FC236}">
                    <a16:creationId xmlns:a16="http://schemas.microsoft.com/office/drawing/2014/main" id="{322955E4-A14E-CA43-8568-F607AE42551E}"/>
                  </a:ext>
                </a:extLst>
              </p:cNvPr>
              <p:cNvSpPr txBox="1"/>
              <p:nvPr/>
            </p:nvSpPr>
            <p:spPr>
              <a:xfrm>
                <a:off x="5050393" y="3956892"/>
                <a:ext cx="1160172" cy="177992"/>
              </a:xfrm>
              <a:prstGeom prst="rect">
                <a:avLst/>
              </a:prstGeom>
              <a:noFill/>
            </p:spPr>
            <p:txBody>
              <a:bodyPr wrap="none" rtlCol="0">
                <a:spAutoFit/>
              </a:bodyPr>
              <a:lstStyle/>
              <a:p>
                <a:r>
                  <a:rPr lang="en-US" sz="1200" b="1" dirty="0">
                    <a:latin typeface="+mj-lt"/>
                    <a:cs typeface="Apple Chancery" panose="03020702040506060504" pitchFamily="66" charset="-79"/>
                  </a:rPr>
                  <a:t>Convolutional layer filter width &amp; feature </a:t>
                </a:r>
              </a:p>
              <a:p>
                <a:pPr algn="ctr"/>
                <a:r>
                  <a:rPr lang="en-US" sz="1200" b="1" dirty="0">
                    <a:latin typeface="+mj-lt"/>
                    <a:cs typeface="Apple Chancery" panose="03020702040506060504" pitchFamily="66" charset="-79"/>
                  </a:rPr>
                  <a:t>maps</a:t>
                </a:r>
              </a:p>
            </p:txBody>
          </p:sp>
          <p:sp>
            <p:nvSpPr>
              <p:cNvPr id="149" name="TextBox 148">
                <a:extLst>
                  <a:ext uri="{FF2B5EF4-FFF2-40B4-BE49-F238E27FC236}">
                    <a16:creationId xmlns:a16="http://schemas.microsoft.com/office/drawing/2014/main" id="{BD2AC4DC-6BD0-E04E-BC1F-C54BD61612A1}"/>
                  </a:ext>
                </a:extLst>
              </p:cNvPr>
              <p:cNvSpPr txBox="1"/>
              <p:nvPr/>
            </p:nvSpPr>
            <p:spPr>
              <a:xfrm>
                <a:off x="6198854" y="3979702"/>
                <a:ext cx="665609" cy="106795"/>
              </a:xfrm>
              <a:prstGeom prst="rect">
                <a:avLst/>
              </a:prstGeom>
              <a:noFill/>
            </p:spPr>
            <p:txBody>
              <a:bodyPr wrap="none" rtlCol="0">
                <a:spAutoFit/>
              </a:bodyPr>
              <a:lstStyle/>
              <a:p>
                <a:r>
                  <a:rPr lang="en-US" sz="1200" b="1" dirty="0">
                    <a:latin typeface="+mj-lt"/>
                    <a:cs typeface="Apple Chancery" panose="03020702040506060504" pitchFamily="66" charset="-79"/>
                  </a:rPr>
                  <a:t>max-over-time pooling</a:t>
                </a:r>
              </a:p>
            </p:txBody>
          </p:sp>
          <p:sp>
            <p:nvSpPr>
              <p:cNvPr id="150" name="TextBox 149">
                <a:extLst>
                  <a:ext uri="{FF2B5EF4-FFF2-40B4-BE49-F238E27FC236}">
                    <a16:creationId xmlns:a16="http://schemas.microsoft.com/office/drawing/2014/main" id="{EE6A9362-D36E-E14B-9B1B-2F6EFEDEE427}"/>
                  </a:ext>
                </a:extLst>
              </p:cNvPr>
              <p:cNvSpPr txBox="1"/>
              <p:nvPr/>
            </p:nvSpPr>
            <p:spPr>
              <a:xfrm>
                <a:off x="6866550" y="3968927"/>
                <a:ext cx="838503" cy="177992"/>
              </a:xfrm>
              <a:prstGeom prst="rect">
                <a:avLst/>
              </a:prstGeom>
              <a:noFill/>
            </p:spPr>
            <p:txBody>
              <a:bodyPr wrap="none" rtlCol="0">
                <a:spAutoFit/>
              </a:bodyPr>
              <a:lstStyle/>
              <a:p>
                <a:r>
                  <a:rPr lang="en-US" sz="1200" b="1" dirty="0">
                    <a:latin typeface="+mj-lt"/>
                    <a:cs typeface="Apple Chancery" panose="03020702040506060504" pitchFamily="66" charset="-79"/>
                  </a:rPr>
                  <a:t>Fully connected layer with</a:t>
                </a:r>
              </a:p>
              <a:p>
                <a:r>
                  <a:rPr lang="en-US" sz="1200" b="1" dirty="0">
                    <a:latin typeface="+mj-lt"/>
                    <a:cs typeface="Apple Chancery" panose="03020702040506060504" pitchFamily="66" charset="-79"/>
                  </a:rPr>
                  <a:t> dropout and </a:t>
                </a:r>
                <a:r>
                  <a:rPr lang="en-US" sz="1200" b="1" dirty="0" err="1">
                    <a:latin typeface="+mj-lt"/>
                    <a:cs typeface="Apple Chancery" panose="03020702040506060504" pitchFamily="66" charset="-79"/>
                  </a:rPr>
                  <a:t>softmax</a:t>
                </a:r>
                <a:r>
                  <a:rPr lang="en-US" sz="1200" b="1" dirty="0">
                    <a:latin typeface="+mj-lt"/>
                    <a:cs typeface="Apple Chancery" panose="03020702040506060504" pitchFamily="66" charset="-79"/>
                  </a:rPr>
                  <a:t> output</a:t>
                </a:r>
              </a:p>
            </p:txBody>
          </p:sp>
          <p:sp>
            <p:nvSpPr>
              <p:cNvPr id="151" name="Right Brace 150">
                <a:extLst>
                  <a:ext uri="{FF2B5EF4-FFF2-40B4-BE49-F238E27FC236}">
                    <a16:creationId xmlns:a16="http://schemas.microsoft.com/office/drawing/2014/main" id="{437F4BC2-DE97-4D47-8D9D-9E7FE3085528}"/>
                  </a:ext>
                </a:extLst>
              </p:cNvPr>
              <p:cNvSpPr/>
              <p:nvPr/>
            </p:nvSpPr>
            <p:spPr>
              <a:xfrm rot="5400000">
                <a:off x="4685233" y="3617998"/>
                <a:ext cx="106734" cy="564849"/>
              </a:xfrm>
              <a:prstGeom prst="rightBrac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dirty="0"/>
              </a:p>
            </p:txBody>
          </p:sp>
          <p:sp>
            <p:nvSpPr>
              <p:cNvPr id="152" name="Right Brace 151">
                <a:extLst>
                  <a:ext uri="{FF2B5EF4-FFF2-40B4-BE49-F238E27FC236}">
                    <a16:creationId xmlns:a16="http://schemas.microsoft.com/office/drawing/2014/main" id="{23739474-717D-2240-9AD3-0370731E080F}"/>
                  </a:ext>
                </a:extLst>
              </p:cNvPr>
              <p:cNvSpPr/>
              <p:nvPr/>
            </p:nvSpPr>
            <p:spPr>
              <a:xfrm rot="5400000">
                <a:off x="5521247" y="3400800"/>
                <a:ext cx="117406" cy="1000665"/>
              </a:xfrm>
              <a:prstGeom prst="rightBrac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dirty="0"/>
              </a:p>
            </p:txBody>
          </p:sp>
          <p:sp>
            <p:nvSpPr>
              <p:cNvPr id="153" name="Right Brace 152">
                <a:extLst>
                  <a:ext uri="{FF2B5EF4-FFF2-40B4-BE49-F238E27FC236}">
                    <a16:creationId xmlns:a16="http://schemas.microsoft.com/office/drawing/2014/main" id="{84DD428B-4890-5A44-9332-47C5660997BE}"/>
                  </a:ext>
                </a:extLst>
              </p:cNvPr>
              <p:cNvSpPr/>
              <p:nvPr/>
            </p:nvSpPr>
            <p:spPr>
              <a:xfrm rot="5400000">
                <a:off x="6421977" y="3555879"/>
                <a:ext cx="106734" cy="683467"/>
              </a:xfrm>
              <a:prstGeom prst="rightBrac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dirty="0"/>
              </a:p>
            </p:txBody>
          </p:sp>
          <p:sp>
            <p:nvSpPr>
              <p:cNvPr id="154" name="Right Brace 153">
                <a:extLst>
                  <a:ext uri="{FF2B5EF4-FFF2-40B4-BE49-F238E27FC236}">
                    <a16:creationId xmlns:a16="http://schemas.microsoft.com/office/drawing/2014/main" id="{9FF9F5D6-6B96-C14D-A492-6A11906545E6}"/>
                  </a:ext>
                </a:extLst>
              </p:cNvPr>
              <p:cNvSpPr/>
              <p:nvPr/>
            </p:nvSpPr>
            <p:spPr>
              <a:xfrm rot="5400000">
                <a:off x="7113113" y="3684120"/>
                <a:ext cx="106734" cy="424379"/>
              </a:xfrm>
              <a:prstGeom prst="rightBrac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dirty="0"/>
              </a:p>
            </p:txBody>
          </p:sp>
        </p:grpSp>
      </p:grpSp>
      <p:cxnSp>
        <p:nvCxnSpPr>
          <p:cNvPr id="178" name="Straight Connector 177">
            <a:extLst>
              <a:ext uri="{FF2B5EF4-FFF2-40B4-BE49-F238E27FC236}">
                <a16:creationId xmlns:a16="http://schemas.microsoft.com/office/drawing/2014/main" id="{A6FAE3BE-2A12-3449-9FB1-F5625991EA65}"/>
              </a:ext>
            </a:extLst>
          </p:cNvPr>
          <p:cNvCxnSpPr/>
          <p:nvPr/>
        </p:nvCxnSpPr>
        <p:spPr>
          <a:xfrm>
            <a:off x="1036279" y="1473279"/>
            <a:ext cx="1014349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29C5B2C3-999A-0A42-8417-72F9B1B10AB2}"/>
              </a:ext>
            </a:extLst>
          </p:cNvPr>
          <p:cNvCxnSpPr/>
          <p:nvPr/>
        </p:nvCxnSpPr>
        <p:spPr>
          <a:xfrm>
            <a:off x="1033039" y="1022570"/>
            <a:ext cx="1014349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0039C49-5CF5-634F-B8EC-4BECE98246C6}"/>
              </a:ext>
            </a:extLst>
          </p:cNvPr>
          <p:cNvSpPr txBox="1"/>
          <p:nvPr/>
        </p:nvSpPr>
        <p:spPr>
          <a:xfrm>
            <a:off x="3929980" y="1089499"/>
            <a:ext cx="5156861" cy="400110"/>
          </a:xfrm>
          <a:prstGeom prst="rect">
            <a:avLst/>
          </a:prstGeom>
          <a:noFill/>
        </p:spPr>
        <p:txBody>
          <a:bodyPr wrap="none" rtlCol="0">
            <a:spAutoFit/>
          </a:bodyPr>
          <a:lstStyle/>
          <a:p>
            <a:r>
              <a:rPr lang="en-US" sz="2000" dirty="0"/>
              <a:t>CNN for sentence classification (Kim et al 2014)</a:t>
            </a:r>
          </a:p>
        </p:txBody>
      </p:sp>
      <p:sp>
        <p:nvSpPr>
          <p:cNvPr id="3" name="Left Brace 2">
            <a:extLst>
              <a:ext uri="{FF2B5EF4-FFF2-40B4-BE49-F238E27FC236}">
                <a16:creationId xmlns:a16="http://schemas.microsoft.com/office/drawing/2014/main" id="{F183B666-D4E4-D749-B2CB-5B120E0D6270}"/>
              </a:ext>
            </a:extLst>
          </p:cNvPr>
          <p:cNvSpPr/>
          <p:nvPr/>
        </p:nvSpPr>
        <p:spPr>
          <a:xfrm>
            <a:off x="822217" y="2482187"/>
            <a:ext cx="244640" cy="2229173"/>
          </a:xfrm>
          <a:prstGeom prst="leftBrace">
            <a:avLst/>
          </a:prstGeom>
          <a:ln w="34925">
            <a:solidFill>
              <a:srgbClr val="1B46C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0" name="Left Brace 179">
            <a:extLst>
              <a:ext uri="{FF2B5EF4-FFF2-40B4-BE49-F238E27FC236}">
                <a16:creationId xmlns:a16="http://schemas.microsoft.com/office/drawing/2014/main" id="{77C31A7D-B2D9-7E4A-A188-43CE9C7D3979}"/>
              </a:ext>
            </a:extLst>
          </p:cNvPr>
          <p:cNvSpPr/>
          <p:nvPr/>
        </p:nvSpPr>
        <p:spPr>
          <a:xfrm rot="5400000">
            <a:off x="2412900" y="1546175"/>
            <a:ext cx="393995" cy="1258310"/>
          </a:xfrm>
          <a:prstGeom prst="leftBrace">
            <a:avLst/>
          </a:prstGeom>
          <a:ln w="34925">
            <a:solidFill>
              <a:srgbClr val="1B46C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1" name="Left Brace 180">
            <a:extLst>
              <a:ext uri="{FF2B5EF4-FFF2-40B4-BE49-F238E27FC236}">
                <a16:creationId xmlns:a16="http://schemas.microsoft.com/office/drawing/2014/main" id="{8B64C3BE-D2E3-5E49-964E-5C4219CF055C}"/>
              </a:ext>
            </a:extLst>
          </p:cNvPr>
          <p:cNvSpPr/>
          <p:nvPr/>
        </p:nvSpPr>
        <p:spPr>
          <a:xfrm rot="10800000">
            <a:off x="3456295" y="2477892"/>
            <a:ext cx="244640" cy="441030"/>
          </a:xfrm>
          <a:prstGeom prst="leftBrace">
            <a:avLst/>
          </a:prstGeom>
          <a:ln w="34925">
            <a:solidFill>
              <a:srgbClr val="1B46C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4F72BFD7-8CA4-954E-888C-9145A41E2A40}"/>
              </a:ext>
            </a:extLst>
          </p:cNvPr>
          <p:cNvSpPr txBox="1"/>
          <p:nvPr/>
        </p:nvSpPr>
        <p:spPr>
          <a:xfrm>
            <a:off x="408562" y="3376040"/>
            <a:ext cx="365806" cy="477054"/>
          </a:xfrm>
          <a:prstGeom prst="rect">
            <a:avLst/>
          </a:prstGeom>
          <a:noFill/>
        </p:spPr>
        <p:txBody>
          <a:bodyPr wrap="none" rtlCol="0">
            <a:spAutoFit/>
          </a:bodyPr>
          <a:lstStyle/>
          <a:p>
            <a:r>
              <a:rPr lang="en-US" sz="2500" dirty="0">
                <a:latin typeface="Apple Chancery" panose="03020702040506060504" pitchFamily="66" charset="-79"/>
                <a:cs typeface="Apple Chancery" panose="03020702040506060504" pitchFamily="66" charset="-79"/>
              </a:rPr>
              <a:t>n</a:t>
            </a:r>
          </a:p>
        </p:txBody>
      </p:sp>
      <p:sp>
        <p:nvSpPr>
          <p:cNvPr id="7" name="TextBox 6">
            <a:extLst>
              <a:ext uri="{FF2B5EF4-FFF2-40B4-BE49-F238E27FC236}">
                <a16:creationId xmlns:a16="http://schemas.microsoft.com/office/drawing/2014/main" id="{EC83CC0B-1A47-5044-BF8B-988CEC36459F}"/>
              </a:ext>
            </a:extLst>
          </p:cNvPr>
          <p:cNvSpPr txBox="1"/>
          <p:nvPr/>
        </p:nvSpPr>
        <p:spPr>
          <a:xfrm>
            <a:off x="2426951" y="1570554"/>
            <a:ext cx="333746" cy="477054"/>
          </a:xfrm>
          <a:prstGeom prst="rect">
            <a:avLst/>
          </a:prstGeom>
          <a:noFill/>
        </p:spPr>
        <p:txBody>
          <a:bodyPr wrap="none" rtlCol="0">
            <a:spAutoFit/>
          </a:bodyPr>
          <a:lstStyle/>
          <a:p>
            <a:r>
              <a:rPr lang="en-US" sz="2500" dirty="0">
                <a:latin typeface="Apple Chancery" panose="03020702040506060504" pitchFamily="66" charset="-79"/>
                <a:cs typeface="Apple Chancery" panose="03020702040506060504" pitchFamily="66" charset="-79"/>
              </a:rPr>
              <a:t>k</a:t>
            </a:r>
          </a:p>
        </p:txBody>
      </p:sp>
      <p:sp>
        <p:nvSpPr>
          <p:cNvPr id="8" name="TextBox 7">
            <a:extLst>
              <a:ext uri="{FF2B5EF4-FFF2-40B4-BE49-F238E27FC236}">
                <a16:creationId xmlns:a16="http://schemas.microsoft.com/office/drawing/2014/main" id="{B6A38CF8-63BF-274E-A3CE-6FDD3A21AF59}"/>
              </a:ext>
            </a:extLst>
          </p:cNvPr>
          <p:cNvSpPr txBox="1"/>
          <p:nvPr/>
        </p:nvSpPr>
        <p:spPr>
          <a:xfrm>
            <a:off x="3681480" y="2520006"/>
            <a:ext cx="352982" cy="477054"/>
          </a:xfrm>
          <a:prstGeom prst="rect">
            <a:avLst/>
          </a:prstGeom>
          <a:noFill/>
        </p:spPr>
        <p:txBody>
          <a:bodyPr wrap="none" rtlCol="0">
            <a:spAutoFit/>
          </a:bodyPr>
          <a:lstStyle/>
          <a:p>
            <a:r>
              <a:rPr lang="en-US" sz="2500" dirty="0"/>
              <a:t>h</a:t>
            </a:r>
          </a:p>
        </p:txBody>
      </p:sp>
      <p:sp>
        <p:nvSpPr>
          <p:cNvPr id="9" name="TextBox 8">
            <a:extLst>
              <a:ext uri="{FF2B5EF4-FFF2-40B4-BE49-F238E27FC236}">
                <a16:creationId xmlns:a16="http://schemas.microsoft.com/office/drawing/2014/main" id="{8EAD1076-B8AE-0E4D-B873-C4304E3D7D33}"/>
              </a:ext>
            </a:extLst>
          </p:cNvPr>
          <p:cNvSpPr txBox="1"/>
          <p:nvPr/>
        </p:nvSpPr>
        <p:spPr>
          <a:xfrm>
            <a:off x="9342483" y="1917984"/>
            <a:ext cx="2752677" cy="369332"/>
          </a:xfrm>
          <a:prstGeom prst="rect">
            <a:avLst/>
          </a:prstGeom>
          <a:noFill/>
        </p:spPr>
        <p:txBody>
          <a:bodyPr wrap="none" rtlCol="0">
            <a:spAutoFit/>
          </a:bodyPr>
          <a:lstStyle/>
          <a:p>
            <a:r>
              <a:rPr lang="en-US" dirty="0">
                <a:latin typeface="Times" pitchFamily="2" charset="0"/>
              </a:rPr>
              <a:t>x</a:t>
            </a:r>
            <a:r>
              <a:rPr lang="en-US" baseline="-25000" dirty="0">
                <a:latin typeface="Times" pitchFamily="2" charset="0"/>
              </a:rPr>
              <a:t>1:n</a:t>
            </a:r>
            <a:r>
              <a:rPr lang="en-US" dirty="0">
                <a:latin typeface="Times" pitchFamily="2" charset="0"/>
              </a:rPr>
              <a:t> = x</a:t>
            </a:r>
            <a:r>
              <a:rPr lang="en-US" baseline="-25000" dirty="0">
                <a:latin typeface="Times" pitchFamily="2" charset="0"/>
              </a:rPr>
              <a:t>1</a:t>
            </a:r>
            <a:r>
              <a:rPr lang="en-US" dirty="0">
                <a:latin typeface="Times" pitchFamily="2" charset="0"/>
              </a:rPr>
              <a:t>⌖ x</a:t>
            </a:r>
            <a:r>
              <a:rPr lang="en-US" baseline="-25000" dirty="0">
                <a:latin typeface="Times" pitchFamily="2" charset="0"/>
              </a:rPr>
              <a:t>2</a:t>
            </a:r>
            <a:r>
              <a:rPr lang="en-US" dirty="0">
                <a:latin typeface="Times" pitchFamily="2" charset="0"/>
              </a:rPr>
              <a:t> ⌖ ,…, ⌖ </a:t>
            </a:r>
            <a:r>
              <a:rPr lang="en-US" dirty="0" err="1">
                <a:latin typeface="Times" pitchFamily="2" charset="0"/>
              </a:rPr>
              <a:t>x</a:t>
            </a:r>
            <a:r>
              <a:rPr lang="en-US" baseline="-25000" dirty="0" err="1">
                <a:latin typeface="Times" pitchFamily="2" charset="0"/>
              </a:rPr>
              <a:t>n</a:t>
            </a:r>
            <a:r>
              <a:rPr lang="en-US" baseline="-25000" dirty="0">
                <a:latin typeface="Times" pitchFamily="2" charset="0"/>
              </a:rPr>
              <a:t>,    </a:t>
            </a:r>
            <a:r>
              <a:rPr lang="en-US" dirty="0">
                <a:latin typeface="Times" pitchFamily="2" charset="0"/>
              </a:rPr>
              <a:t>(1)</a:t>
            </a:r>
          </a:p>
        </p:txBody>
      </p:sp>
      <p:sp>
        <p:nvSpPr>
          <p:cNvPr id="183" name="TextBox 182">
            <a:extLst>
              <a:ext uri="{FF2B5EF4-FFF2-40B4-BE49-F238E27FC236}">
                <a16:creationId xmlns:a16="http://schemas.microsoft.com/office/drawing/2014/main" id="{92925887-E24D-B54F-9CEB-E720DFDC0CF8}"/>
              </a:ext>
            </a:extLst>
          </p:cNvPr>
          <p:cNvSpPr txBox="1"/>
          <p:nvPr/>
        </p:nvSpPr>
        <p:spPr>
          <a:xfrm>
            <a:off x="9533793" y="2537310"/>
            <a:ext cx="2651367" cy="369332"/>
          </a:xfrm>
          <a:prstGeom prst="rect">
            <a:avLst/>
          </a:prstGeom>
          <a:noFill/>
        </p:spPr>
        <p:txBody>
          <a:bodyPr wrap="none" rtlCol="0">
            <a:spAutoFit/>
          </a:bodyPr>
          <a:lstStyle/>
          <a:p>
            <a:r>
              <a:rPr lang="en-US" dirty="0">
                <a:latin typeface="Times" pitchFamily="2" charset="0"/>
              </a:rPr>
              <a:t>c</a:t>
            </a:r>
            <a:r>
              <a:rPr lang="en-US" baseline="-25000" dirty="0">
                <a:latin typeface="Times" pitchFamily="2" charset="0"/>
              </a:rPr>
              <a:t>i</a:t>
            </a:r>
            <a:r>
              <a:rPr lang="en-US" dirty="0">
                <a:latin typeface="Times" pitchFamily="2" charset="0"/>
              </a:rPr>
              <a:t> = f(W. </a:t>
            </a:r>
            <a:r>
              <a:rPr lang="en-US" dirty="0" err="1">
                <a:latin typeface="Times" pitchFamily="2" charset="0"/>
              </a:rPr>
              <a:t>x</a:t>
            </a:r>
            <a:r>
              <a:rPr lang="en-US" baseline="-25000" dirty="0" err="1">
                <a:latin typeface="Times" pitchFamily="2" charset="0"/>
              </a:rPr>
              <a:t>i:i</a:t>
            </a:r>
            <a:r>
              <a:rPr lang="en-US" baseline="-25000" dirty="0">
                <a:latin typeface="Times" pitchFamily="2" charset="0"/>
              </a:rPr>
              <a:t> + h-1</a:t>
            </a:r>
            <a:r>
              <a:rPr lang="en-US" dirty="0">
                <a:latin typeface="Times" pitchFamily="2" charset="0"/>
              </a:rPr>
              <a:t> + b).    (2)</a:t>
            </a:r>
          </a:p>
        </p:txBody>
      </p:sp>
      <p:sp>
        <p:nvSpPr>
          <p:cNvPr id="187" name="TextBox 186">
            <a:extLst>
              <a:ext uri="{FF2B5EF4-FFF2-40B4-BE49-F238E27FC236}">
                <a16:creationId xmlns:a16="http://schemas.microsoft.com/office/drawing/2014/main" id="{4AE0407C-1A8C-F94C-827A-D4CD5C209516}"/>
              </a:ext>
            </a:extLst>
          </p:cNvPr>
          <p:cNvSpPr txBox="1"/>
          <p:nvPr/>
        </p:nvSpPr>
        <p:spPr>
          <a:xfrm>
            <a:off x="9608373" y="3059359"/>
            <a:ext cx="2709396" cy="369332"/>
          </a:xfrm>
          <a:prstGeom prst="rect">
            <a:avLst/>
          </a:prstGeom>
          <a:noFill/>
        </p:spPr>
        <p:txBody>
          <a:bodyPr wrap="none" rtlCol="0">
            <a:spAutoFit/>
          </a:bodyPr>
          <a:lstStyle/>
          <a:p>
            <a:r>
              <a:rPr lang="en-US" b="1" dirty="0">
                <a:latin typeface="Times" pitchFamily="2" charset="0"/>
              </a:rPr>
              <a:t>c</a:t>
            </a:r>
            <a:r>
              <a:rPr lang="en-US" dirty="0">
                <a:latin typeface="Times" pitchFamily="2" charset="0"/>
              </a:rPr>
              <a:t> = [c</a:t>
            </a:r>
            <a:r>
              <a:rPr lang="en-US" baseline="-25000" dirty="0">
                <a:latin typeface="Times" pitchFamily="2" charset="0"/>
              </a:rPr>
              <a:t>1</a:t>
            </a:r>
            <a:r>
              <a:rPr lang="en-US" dirty="0">
                <a:latin typeface="Times" pitchFamily="2" charset="0"/>
              </a:rPr>
              <a:t>, c</a:t>
            </a:r>
            <a:r>
              <a:rPr lang="en-US" baseline="-25000" dirty="0">
                <a:latin typeface="Times" pitchFamily="2" charset="0"/>
              </a:rPr>
              <a:t>2</a:t>
            </a:r>
            <a:r>
              <a:rPr lang="en-US" dirty="0">
                <a:latin typeface="Times" pitchFamily="2" charset="0"/>
              </a:rPr>
              <a:t>, …, c</a:t>
            </a:r>
            <a:r>
              <a:rPr lang="en-US" baseline="-25000" dirty="0">
                <a:latin typeface="Times" pitchFamily="2" charset="0"/>
              </a:rPr>
              <a:t>n-h+1</a:t>
            </a:r>
            <a:r>
              <a:rPr lang="en-US" dirty="0">
                <a:latin typeface="Times" pitchFamily="2" charset="0"/>
              </a:rPr>
              <a:t>].   (3)  </a:t>
            </a:r>
          </a:p>
        </p:txBody>
      </p:sp>
      <p:sp>
        <p:nvSpPr>
          <p:cNvPr id="14" name="TextBox 13">
            <a:extLst>
              <a:ext uri="{FF2B5EF4-FFF2-40B4-BE49-F238E27FC236}">
                <a16:creationId xmlns:a16="http://schemas.microsoft.com/office/drawing/2014/main" id="{AD673E62-F8BF-4A4F-BD9A-D91EFA79F7A3}"/>
              </a:ext>
            </a:extLst>
          </p:cNvPr>
          <p:cNvSpPr txBox="1"/>
          <p:nvPr/>
        </p:nvSpPr>
        <p:spPr>
          <a:xfrm>
            <a:off x="2198639" y="5773358"/>
            <a:ext cx="1889043" cy="369332"/>
          </a:xfrm>
          <a:prstGeom prst="rect">
            <a:avLst/>
          </a:prstGeom>
          <a:noFill/>
        </p:spPr>
        <p:txBody>
          <a:bodyPr wrap="none" rtlCol="0">
            <a:spAutoFit/>
          </a:bodyPr>
          <a:lstStyle/>
          <a:p>
            <a:r>
              <a:rPr lang="en-US" dirty="0">
                <a:latin typeface="Apple Chancery" panose="03020702040506060504" pitchFamily="66" charset="-79"/>
                <a:cs typeface="Apple Chancery" panose="03020702040506060504" pitchFamily="66" charset="-79"/>
              </a:rPr>
              <a:t>n</a:t>
            </a:r>
            <a:r>
              <a:rPr lang="en-US" dirty="0">
                <a:cs typeface="Apple Chancery" panose="03020702040506060504" pitchFamily="66" charset="-79"/>
              </a:rPr>
              <a:t>: question length</a:t>
            </a:r>
          </a:p>
        </p:txBody>
      </p:sp>
      <p:sp>
        <p:nvSpPr>
          <p:cNvPr id="188" name="TextBox 187">
            <a:extLst>
              <a:ext uri="{FF2B5EF4-FFF2-40B4-BE49-F238E27FC236}">
                <a16:creationId xmlns:a16="http://schemas.microsoft.com/office/drawing/2014/main" id="{6F5A130D-B696-9C4E-BCFB-FF7672FEDFEA}"/>
              </a:ext>
            </a:extLst>
          </p:cNvPr>
          <p:cNvSpPr txBox="1"/>
          <p:nvPr/>
        </p:nvSpPr>
        <p:spPr>
          <a:xfrm>
            <a:off x="4393839" y="5770118"/>
            <a:ext cx="2571410" cy="369332"/>
          </a:xfrm>
          <a:prstGeom prst="rect">
            <a:avLst/>
          </a:prstGeom>
          <a:noFill/>
        </p:spPr>
        <p:txBody>
          <a:bodyPr wrap="none" rtlCol="0">
            <a:spAutoFit/>
          </a:bodyPr>
          <a:lstStyle/>
          <a:p>
            <a:r>
              <a:rPr lang="en-US" dirty="0">
                <a:latin typeface="Apple Chancery" panose="03020702040506060504" pitchFamily="66" charset="-79"/>
                <a:cs typeface="Apple Chancery" panose="03020702040506060504" pitchFamily="66" charset="-79"/>
              </a:rPr>
              <a:t>k</a:t>
            </a:r>
            <a:r>
              <a:rPr lang="en-US" dirty="0">
                <a:cs typeface="Apple Chancery" panose="03020702040506060504" pitchFamily="66" charset="-79"/>
              </a:rPr>
              <a:t>: word vector dimension</a:t>
            </a:r>
          </a:p>
        </p:txBody>
      </p:sp>
      <p:sp>
        <p:nvSpPr>
          <p:cNvPr id="189" name="TextBox 188">
            <a:extLst>
              <a:ext uri="{FF2B5EF4-FFF2-40B4-BE49-F238E27FC236}">
                <a16:creationId xmlns:a16="http://schemas.microsoft.com/office/drawing/2014/main" id="{9AC5A095-7512-D542-AE25-C598D776F053}"/>
              </a:ext>
            </a:extLst>
          </p:cNvPr>
          <p:cNvSpPr txBox="1"/>
          <p:nvPr/>
        </p:nvSpPr>
        <p:spPr>
          <a:xfrm>
            <a:off x="7036501" y="5766878"/>
            <a:ext cx="2103333" cy="369332"/>
          </a:xfrm>
          <a:prstGeom prst="rect">
            <a:avLst/>
          </a:prstGeom>
          <a:noFill/>
        </p:spPr>
        <p:txBody>
          <a:bodyPr wrap="none" rtlCol="0">
            <a:spAutoFit/>
          </a:bodyPr>
          <a:lstStyle/>
          <a:p>
            <a:r>
              <a:rPr lang="en-US" dirty="0">
                <a:cs typeface="Apple Chancery" panose="03020702040506060504" pitchFamily="66" charset="-79"/>
              </a:rPr>
              <a:t>h: word window size</a:t>
            </a:r>
          </a:p>
        </p:txBody>
      </p:sp>
    </p:spTree>
    <p:extLst>
      <p:ext uri="{BB962C8B-B14F-4D97-AF65-F5344CB8AC3E}">
        <p14:creationId xmlns:p14="http://schemas.microsoft.com/office/powerpoint/2010/main" val="4097664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88B0D5-D204-7E40-9F8A-0D97B4841C8D}"/>
              </a:ext>
            </a:extLst>
          </p:cNvPr>
          <p:cNvSpPr/>
          <p:nvPr/>
        </p:nvSpPr>
        <p:spPr>
          <a:xfrm>
            <a:off x="0" y="-8407"/>
            <a:ext cx="12192000" cy="995915"/>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Approach: Entity linking</a:t>
            </a:r>
            <a:r>
              <a:rPr lang="en-US" sz="2800" dirty="0"/>
              <a:t> – Creating the Inverted Index</a:t>
            </a:r>
            <a:endParaRPr lang="en-US" sz="2700" dirty="0"/>
          </a:p>
        </p:txBody>
      </p:sp>
      <p:sp>
        <p:nvSpPr>
          <p:cNvPr id="5" name="Rectangle 4">
            <a:extLst>
              <a:ext uri="{FF2B5EF4-FFF2-40B4-BE49-F238E27FC236}">
                <a16:creationId xmlns:a16="http://schemas.microsoft.com/office/drawing/2014/main" id="{343CE38A-D1B8-4F41-A90F-7653BBC44D95}"/>
              </a:ext>
            </a:extLst>
          </p:cNvPr>
          <p:cNvSpPr/>
          <p:nvPr/>
        </p:nvSpPr>
        <p:spPr>
          <a:xfrm>
            <a:off x="1706432" y="1946588"/>
            <a:ext cx="1410148" cy="623047"/>
          </a:xfrm>
          <a:prstGeom prst="rect">
            <a:avLst/>
          </a:prstGeom>
          <a:solidFill>
            <a:schemeClr val="accent2">
              <a:lumMod val="75000"/>
            </a:schemeClr>
          </a:solidFill>
          <a:ln w="222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Entity detection</a:t>
            </a:r>
          </a:p>
        </p:txBody>
      </p:sp>
      <p:sp>
        <p:nvSpPr>
          <p:cNvPr id="10" name="Rectangle 9">
            <a:extLst>
              <a:ext uri="{FF2B5EF4-FFF2-40B4-BE49-F238E27FC236}">
                <a16:creationId xmlns:a16="http://schemas.microsoft.com/office/drawing/2014/main" id="{B887981E-53E8-5B49-981F-E1BD27FBA6E8}"/>
              </a:ext>
            </a:extLst>
          </p:cNvPr>
          <p:cNvSpPr/>
          <p:nvPr/>
        </p:nvSpPr>
        <p:spPr>
          <a:xfrm>
            <a:off x="1697471" y="2744443"/>
            <a:ext cx="1410148" cy="62304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Relation classification</a:t>
            </a:r>
          </a:p>
        </p:txBody>
      </p:sp>
      <p:sp>
        <p:nvSpPr>
          <p:cNvPr id="11" name="TextBox 10">
            <a:extLst>
              <a:ext uri="{FF2B5EF4-FFF2-40B4-BE49-F238E27FC236}">
                <a16:creationId xmlns:a16="http://schemas.microsoft.com/office/drawing/2014/main" id="{04F9FA61-7389-1749-963F-6AC941310AFB}"/>
              </a:ext>
            </a:extLst>
          </p:cNvPr>
          <p:cNvSpPr txBox="1"/>
          <p:nvPr/>
        </p:nvSpPr>
        <p:spPr>
          <a:xfrm>
            <a:off x="286875" y="2449379"/>
            <a:ext cx="1133965" cy="400110"/>
          </a:xfrm>
          <a:prstGeom prst="rect">
            <a:avLst/>
          </a:prstGeom>
          <a:solidFill>
            <a:schemeClr val="bg1"/>
          </a:solidFill>
          <a:ln>
            <a:solidFill>
              <a:schemeClr val="tx1"/>
            </a:solidFill>
          </a:ln>
        </p:spPr>
        <p:txBody>
          <a:bodyPr wrap="none" rtlCol="0">
            <a:spAutoFit/>
          </a:bodyPr>
          <a:lstStyle/>
          <a:p>
            <a:r>
              <a:rPr lang="en-US" sz="2000" dirty="0"/>
              <a:t>Question</a:t>
            </a:r>
          </a:p>
        </p:txBody>
      </p:sp>
      <p:sp>
        <p:nvSpPr>
          <p:cNvPr id="12" name="Rectangle 11">
            <a:extLst>
              <a:ext uri="{FF2B5EF4-FFF2-40B4-BE49-F238E27FC236}">
                <a16:creationId xmlns:a16="http://schemas.microsoft.com/office/drawing/2014/main" id="{C45E66E4-0DCB-914B-8038-A5952A422BEC}"/>
              </a:ext>
            </a:extLst>
          </p:cNvPr>
          <p:cNvSpPr/>
          <p:nvPr/>
        </p:nvSpPr>
        <p:spPr>
          <a:xfrm>
            <a:off x="3502208" y="2349994"/>
            <a:ext cx="2498164" cy="623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Entity: </a:t>
            </a:r>
            <a:r>
              <a:rPr lang="en-US" b="1" i="1" dirty="0"/>
              <a:t>“Barack Obama”</a:t>
            </a:r>
            <a:r>
              <a:rPr lang="en-US" b="1" dirty="0"/>
              <a:t> Relation: </a:t>
            </a:r>
            <a:r>
              <a:rPr lang="en-US" b="1" dirty="0" err="1">
                <a:latin typeface="FangSong" panose="02010609060101010101" pitchFamily="49" charset="-122"/>
                <a:ea typeface="FangSong" panose="02010609060101010101" pitchFamily="49" charset="-122"/>
                <a:cs typeface="Arabic Typesetting" panose="03020402040406030203" pitchFamily="66" charset="-78"/>
              </a:rPr>
              <a:t>bornOn</a:t>
            </a:r>
            <a:endParaRPr lang="en-US" b="1" dirty="0">
              <a:latin typeface="FangSong" panose="02010609060101010101" pitchFamily="49" charset="-122"/>
              <a:ea typeface="FangSong" panose="02010609060101010101" pitchFamily="49" charset="-122"/>
              <a:cs typeface="Arabic Typesetting" panose="03020402040406030203" pitchFamily="66" charset="-78"/>
            </a:endParaRPr>
          </a:p>
        </p:txBody>
      </p:sp>
      <p:cxnSp>
        <p:nvCxnSpPr>
          <p:cNvPr id="7" name="Elbow Connector 6">
            <a:extLst>
              <a:ext uri="{FF2B5EF4-FFF2-40B4-BE49-F238E27FC236}">
                <a16:creationId xmlns:a16="http://schemas.microsoft.com/office/drawing/2014/main" id="{B647CEA6-2DE4-2D4A-8396-046F0BB217CB}"/>
              </a:ext>
            </a:extLst>
          </p:cNvPr>
          <p:cNvCxnSpPr>
            <a:cxnSpLocks/>
            <a:stCxn id="11" idx="2"/>
            <a:endCxn id="10" idx="1"/>
          </p:cNvCxnSpPr>
          <p:nvPr/>
        </p:nvCxnSpPr>
        <p:spPr>
          <a:xfrm rot="16200000" flipH="1">
            <a:off x="1172425" y="2530921"/>
            <a:ext cx="206478" cy="8436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a:extLst>
              <a:ext uri="{FF2B5EF4-FFF2-40B4-BE49-F238E27FC236}">
                <a16:creationId xmlns:a16="http://schemas.microsoft.com/office/drawing/2014/main" id="{5B9EDE05-9F44-BD45-BE53-FBDF4600FD6F}"/>
              </a:ext>
            </a:extLst>
          </p:cNvPr>
          <p:cNvCxnSpPr>
            <a:cxnSpLocks/>
            <a:stCxn id="11" idx="0"/>
            <a:endCxn id="5" idx="1"/>
          </p:cNvCxnSpPr>
          <p:nvPr/>
        </p:nvCxnSpPr>
        <p:spPr>
          <a:xfrm rot="5400000" flipH="1" flipV="1">
            <a:off x="1184512" y="1927459"/>
            <a:ext cx="191267" cy="852574"/>
          </a:xfrm>
          <a:prstGeom prst="bentConnector2">
            <a:avLst/>
          </a:prstGeom>
          <a:ln w="222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BD09A31C-8081-594B-967F-A1B4D0F7870C}"/>
              </a:ext>
            </a:extLst>
          </p:cNvPr>
          <p:cNvCxnSpPr>
            <a:stCxn id="5" idx="3"/>
          </p:cNvCxnSpPr>
          <p:nvPr/>
        </p:nvCxnSpPr>
        <p:spPr>
          <a:xfrm>
            <a:off x="3116580" y="2258112"/>
            <a:ext cx="391750" cy="311523"/>
          </a:xfrm>
          <a:prstGeom prst="bentConnector3">
            <a:avLst/>
          </a:prstGeom>
          <a:ln w="222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67ED98D-1BE6-EF42-8A44-5CC8A662EE61}"/>
              </a:ext>
            </a:extLst>
          </p:cNvPr>
          <p:cNvCxnSpPr>
            <a:stCxn id="10" idx="3"/>
          </p:cNvCxnSpPr>
          <p:nvPr/>
        </p:nvCxnSpPr>
        <p:spPr>
          <a:xfrm flipV="1">
            <a:off x="3107619" y="2744443"/>
            <a:ext cx="400711" cy="3115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50EAD7C-2134-1645-B5B0-AF393832691B}"/>
              </a:ext>
            </a:extLst>
          </p:cNvPr>
          <p:cNvSpPr txBox="1"/>
          <p:nvPr/>
        </p:nvSpPr>
        <p:spPr>
          <a:xfrm>
            <a:off x="3917564" y="2932175"/>
            <a:ext cx="1351460" cy="585030"/>
          </a:xfrm>
          <a:prstGeom prst="rect">
            <a:avLst/>
          </a:prstGeom>
          <a:noFill/>
          <a:ln>
            <a:noFill/>
          </a:ln>
        </p:spPr>
        <p:txBody>
          <a:bodyPr wrap="none" rtlCol="0">
            <a:spAutoFit/>
          </a:bodyPr>
          <a:lstStyle/>
          <a:p>
            <a:pPr algn="ctr"/>
            <a:r>
              <a:rPr lang="en-US" sz="2000" dirty="0"/>
              <a:t>Structured </a:t>
            </a:r>
          </a:p>
          <a:p>
            <a:pPr algn="ctr"/>
            <a:r>
              <a:rPr lang="en-US" sz="2000" dirty="0"/>
              <a:t>query</a:t>
            </a:r>
          </a:p>
        </p:txBody>
      </p:sp>
      <p:sp>
        <p:nvSpPr>
          <p:cNvPr id="39" name="Rectangle 38">
            <a:extLst>
              <a:ext uri="{FF2B5EF4-FFF2-40B4-BE49-F238E27FC236}">
                <a16:creationId xmlns:a16="http://schemas.microsoft.com/office/drawing/2014/main" id="{23AA0D38-F3E3-2145-A32A-E0CAE0DC44A4}"/>
              </a:ext>
            </a:extLst>
          </p:cNvPr>
          <p:cNvSpPr/>
          <p:nvPr/>
        </p:nvSpPr>
        <p:spPr>
          <a:xfrm>
            <a:off x="6850498" y="2341033"/>
            <a:ext cx="875591" cy="62304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Entity Linking </a:t>
            </a:r>
            <a:endParaRPr lang="en-US" b="1" i="1" dirty="0"/>
          </a:p>
        </p:txBody>
      </p:sp>
      <p:cxnSp>
        <p:nvCxnSpPr>
          <p:cNvPr id="41" name="Straight Arrow Connector 40">
            <a:extLst>
              <a:ext uri="{FF2B5EF4-FFF2-40B4-BE49-F238E27FC236}">
                <a16:creationId xmlns:a16="http://schemas.microsoft.com/office/drawing/2014/main" id="{ABF7D7C1-D047-994E-A12B-6D0179CDDABB}"/>
              </a:ext>
            </a:extLst>
          </p:cNvPr>
          <p:cNvCxnSpPr>
            <a:cxnSpLocks/>
          </p:cNvCxnSpPr>
          <p:nvPr/>
        </p:nvCxnSpPr>
        <p:spPr>
          <a:xfrm flipV="1">
            <a:off x="6006416" y="2652557"/>
            <a:ext cx="838038" cy="8961"/>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899293A-88A2-F142-8183-787352B1A8D7}"/>
              </a:ext>
            </a:extLst>
          </p:cNvPr>
          <p:cNvSpPr txBox="1"/>
          <p:nvPr/>
        </p:nvSpPr>
        <p:spPr>
          <a:xfrm>
            <a:off x="1706165" y="1167535"/>
            <a:ext cx="3167534" cy="440121"/>
          </a:xfrm>
          <a:prstGeom prst="rect">
            <a:avLst/>
          </a:prstGeom>
          <a:solidFill>
            <a:schemeClr val="bg1"/>
          </a:solidFill>
          <a:ln>
            <a:noFill/>
          </a:ln>
        </p:spPr>
        <p:txBody>
          <a:bodyPr wrap="none" rtlCol="0">
            <a:spAutoFit/>
          </a:bodyPr>
          <a:lstStyle/>
          <a:p>
            <a:r>
              <a:rPr lang="en-US" sz="2000" dirty="0"/>
              <a:t>“How old is Barack Obama?”</a:t>
            </a:r>
          </a:p>
        </p:txBody>
      </p:sp>
      <p:sp>
        <p:nvSpPr>
          <p:cNvPr id="43" name="TextBox 42">
            <a:extLst>
              <a:ext uri="{FF2B5EF4-FFF2-40B4-BE49-F238E27FC236}">
                <a16:creationId xmlns:a16="http://schemas.microsoft.com/office/drawing/2014/main" id="{0F52722A-7F7D-D842-A576-F3E66E984621}"/>
              </a:ext>
            </a:extLst>
          </p:cNvPr>
          <p:cNvSpPr txBox="1"/>
          <p:nvPr/>
        </p:nvSpPr>
        <p:spPr>
          <a:xfrm>
            <a:off x="380471" y="1142976"/>
            <a:ext cx="1154803" cy="440121"/>
          </a:xfrm>
          <a:prstGeom prst="rect">
            <a:avLst/>
          </a:prstGeom>
          <a:solidFill>
            <a:schemeClr val="bg1"/>
          </a:solidFill>
          <a:ln>
            <a:noFill/>
          </a:ln>
        </p:spPr>
        <p:txBody>
          <a:bodyPr wrap="none" rtlCol="0">
            <a:spAutoFit/>
          </a:bodyPr>
          <a:lstStyle/>
          <a:p>
            <a:r>
              <a:rPr lang="en-US" sz="2000" b="1" dirty="0"/>
              <a:t>Question</a:t>
            </a:r>
          </a:p>
        </p:txBody>
      </p:sp>
      <p:sp>
        <p:nvSpPr>
          <p:cNvPr id="2" name="Oval 1">
            <a:extLst>
              <a:ext uri="{FF2B5EF4-FFF2-40B4-BE49-F238E27FC236}">
                <a16:creationId xmlns:a16="http://schemas.microsoft.com/office/drawing/2014/main" id="{1C7525C4-D9AF-1249-A896-F161990E1925}"/>
              </a:ext>
            </a:extLst>
          </p:cNvPr>
          <p:cNvSpPr/>
          <p:nvPr/>
        </p:nvSpPr>
        <p:spPr>
          <a:xfrm>
            <a:off x="6566224" y="4029046"/>
            <a:ext cx="1874438" cy="120439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Michelle Obama Barack (Person)</a:t>
            </a:r>
          </a:p>
        </p:txBody>
      </p:sp>
      <p:sp>
        <p:nvSpPr>
          <p:cNvPr id="45" name="Oval 44">
            <a:extLst>
              <a:ext uri="{FF2B5EF4-FFF2-40B4-BE49-F238E27FC236}">
                <a16:creationId xmlns:a16="http://schemas.microsoft.com/office/drawing/2014/main" id="{A656C647-927E-9A4E-BF3A-85C1B071500E}"/>
              </a:ext>
            </a:extLst>
          </p:cNvPr>
          <p:cNvSpPr/>
          <p:nvPr/>
        </p:nvSpPr>
        <p:spPr>
          <a:xfrm>
            <a:off x="8542983" y="4142524"/>
            <a:ext cx="1704035" cy="9953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Sasha </a:t>
            </a:r>
          </a:p>
          <a:p>
            <a:pPr algn="ctr"/>
            <a:r>
              <a:rPr lang="en-US" b="1" dirty="0"/>
              <a:t>Obama (Person)</a:t>
            </a:r>
          </a:p>
        </p:txBody>
      </p:sp>
      <p:sp>
        <p:nvSpPr>
          <p:cNvPr id="51" name="Oval 50">
            <a:extLst>
              <a:ext uri="{FF2B5EF4-FFF2-40B4-BE49-F238E27FC236}">
                <a16:creationId xmlns:a16="http://schemas.microsoft.com/office/drawing/2014/main" id="{97600691-BDB6-C74B-AFBD-98D41E33D94A}"/>
              </a:ext>
            </a:extLst>
          </p:cNvPr>
          <p:cNvSpPr/>
          <p:nvPr/>
        </p:nvSpPr>
        <p:spPr>
          <a:xfrm>
            <a:off x="9506661" y="5021484"/>
            <a:ext cx="1874439" cy="904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Obama (president)</a:t>
            </a:r>
          </a:p>
        </p:txBody>
      </p:sp>
      <p:sp>
        <p:nvSpPr>
          <p:cNvPr id="54" name="TextBox 53">
            <a:extLst>
              <a:ext uri="{FF2B5EF4-FFF2-40B4-BE49-F238E27FC236}">
                <a16:creationId xmlns:a16="http://schemas.microsoft.com/office/drawing/2014/main" id="{70F81691-A50D-CD4C-A49D-BB4518C6618B}"/>
              </a:ext>
            </a:extLst>
          </p:cNvPr>
          <p:cNvSpPr txBox="1"/>
          <p:nvPr/>
        </p:nvSpPr>
        <p:spPr>
          <a:xfrm>
            <a:off x="4242518" y="4648178"/>
            <a:ext cx="898772" cy="400110"/>
          </a:xfrm>
          <a:prstGeom prst="rect">
            <a:avLst/>
          </a:prstGeom>
          <a:solidFill>
            <a:schemeClr val="bg1"/>
          </a:solidFill>
          <a:ln>
            <a:noFill/>
          </a:ln>
        </p:spPr>
        <p:txBody>
          <a:bodyPr wrap="none" rtlCol="0">
            <a:spAutoFit/>
          </a:bodyPr>
          <a:lstStyle/>
          <a:p>
            <a:r>
              <a:rPr lang="en-US" sz="2000" b="1" dirty="0"/>
              <a:t>Barack</a:t>
            </a:r>
          </a:p>
        </p:txBody>
      </p:sp>
      <p:sp>
        <p:nvSpPr>
          <p:cNvPr id="55" name="TextBox 54">
            <a:extLst>
              <a:ext uri="{FF2B5EF4-FFF2-40B4-BE49-F238E27FC236}">
                <a16:creationId xmlns:a16="http://schemas.microsoft.com/office/drawing/2014/main" id="{60767420-F05B-CD40-B1F3-35F2C0859874}"/>
              </a:ext>
            </a:extLst>
          </p:cNvPr>
          <p:cNvSpPr txBox="1"/>
          <p:nvPr/>
        </p:nvSpPr>
        <p:spPr>
          <a:xfrm>
            <a:off x="4233557" y="5252013"/>
            <a:ext cx="1729128" cy="400110"/>
          </a:xfrm>
          <a:prstGeom prst="rect">
            <a:avLst/>
          </a:prstGeom>
          <a:solidFill>
            <a:schemeClr val="bg1"/>
          </a:solidFill>
          <a:ln>
            <a:noFill/>
          </a:ln>
        </p:spPr>
        <p:txBody>
          <a:bodyPr wrap="none" rtlCol="0">
            <a:spAutoFit/>
          </a:bodyPr>
          <a:lstStyle/>
          <a:p>
            <a:r>
              <a:rPr lang="en-US" sz="2000" b="1" dirty="0"/>
              <a:t>Barack Obama</a:t>
            </a:r>
          </a:p>
        </p:txBody>
      </p:sp>
      <p:sp>
        <p:nvSpPr>
          <p:cNvPr id="56" name="TextBox 55">
            <a:extLst>
              <a:ext uri="{FF2B5EF4-FFF2-40B4-BE49-F238E27FC236}">
                <a16:creationId xmlns:a16="http://schemas.microsoft.com/office/drawing/2014/main" id="{8A528A80-417F-0847-A211-6C2885066249}"/>
              </a:ext>
            </a:extLst>
          </p:cNvPr>
          <p:cNvSpPr txBox="1"/>
          <p:nvPr/>
        </p:nvSpPr>
        <p:spPr>
          <a:xfrm>
            <a:off x="4374757" y="5888506"/>
            <a:ext cx="957313" cy="400110"/>
          </a:xfrm>
          <a:prstGeom prst="rect">
            <a:avLst/>
          </a:prstGeom>
          <a:solidFill>
            <a:schemeClr val="bg1"/>
          </a:solidFill>
          <a:ln>
            <a:noFill/>
          </a:ln>
        </p:spPr>
        <p:txBody>
          <a:bodyPr wrap="none" rtlCol="0">
            <a:spAutoFit/>
          </a:bodyPr>
          <a:lstStyle/>
          <a:p>
            <a:r>
              <a:rPr lang="en-US" sz="2000" b="1" dirty="0"/>
              <a:t>Obama</a:t>
            </a:r>
          </a:p>
        </p:txBody>
      </p:sp>
      <p:sp>
        <p:nvSpPr>
          <p:cNvPr id="6" name="Left Brace 5">
            <a:extLst>
              <a:ext uri="{FF2B5EF4-FFF2-40B4-BE49-F238E27FC236}">
                <a16:creationId xmlns:a16="http://schemas.microsoft.com/office/drawing/2014/main" id="{09A6CFCC-C630-474C-90D6-95E1C675314F}"/>
              </a:ext>
            </a:extLst>
          </p:cNvPr>
          <p:cNvSpPr/>
          <p:nvPr/>
        </p:nvSpPr>
        <p:spPr>
          <a:xfrm>
            <a:off x="4251489" y="4715588"/>
            <a:ext cx="45719" cy="147132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Curved Connector 12">
            <a:extLst>
              <a:ext uri="{FF2B5EF4-FFF2-40B4-BE49-F238E27FC236}">
                <a16:creationId xmlns:a16="http://schemas.microsoft.com/office/drawing/2014/main" id="{0121D6B7-96F2-C042-A46B-6DE7323B44A2}"/>
              </a:ext>
            </a:extLst>
          </p:cNvPr>
          <p:cNvCxnSpPr>
            <a:stCxn id="54" idx="3"/>
            <a:endCxn id="2" idx="1"/>
          </p:cNvCxnSpPr>
          <p:nvPr/>
        </p:nvCxnSpPr>
        <p:spPr>
          <a:xfrm flipV="1">
            <a:off x="5141290" y="4205426"/>
            <a:ext cx="1699439" cy="642807"/>
          </a:xfrm>
          <a:prstGeom prst="curvedConnector4">
            <a:avLst>
              <a:gd name="adj1" fmla="val 41924"/>
              <a:gd name="adj2" fmla="val 163002"/>
            </a:avLst>
          </a:prstGeom>
          <a:ln w="25400">
            <a:solidFill>
              <a:srgbClr val="05994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AB1B649F-0364-2E4F-A707-EC69B7781BCC}"/>
              </a:ext>
            </a:extLst>
          </p:cNvPr>
          <p:cNvCxnSpPr>
            <a:cxnSpLocks/>
            <a:stCxn id="56" idx="3"/>
            <a:endCxn id="2" idx="2"/>
          </p:cNvCxnSpPr>
          <p:nvPr/>
        </p:nvCxnSpPr>
        <p:spPr>
          <a:xfrm flipV="1">
            <a:off x="5332070" y="4631244"/>
            <a:ext cx="1234154" cy="1457317"/>
          </a:xfrm>
          <a:prstGeom prst="curvedConnector3">
            <a:avLst>
              <a:gd name="adj1" fmla="val 50000"/>
            </a:avLst>
          </a:prstGeom>
          <a:ln w="25400">
            <a:solidFill>
              <a:srgbClr val="05994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D2B5BB27-0857-1D40-A892-DFCBCB81EF43}"/>
              </a:ext>
            </a:extLst>
          </p:cNvPr>
          <p:cNvCxnSpPr>
            <a:cxnSpLocks/>
            <a:stCxn id="56" idx="3"/>
            <a:endCxn id="45" idx="3"/>
          </p:cNvCxnSpPr>
          <p:nvPr/>
        </p:nvCxnSpPr>
        <p:spPr>
          <a:xfrm flipV="1">
            <a:off x="5332070" y="4992124"/>
            <a:ext cx="3460463" cy="1096437"/>
          </a:xfrm>
          <a:prstGeom prst="curvedConnector2">
            <a:avLst/>
          </a:prstGeom>
          <a:ln w="25400">
            <a:solidFill>
              <a:srgbClr val="059946"/>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4AFD1F1-26C2-5D40-884C-8028237D894F}"/>
              </a:ext>
            </a:extLst>
          </p:cNvPr>
          <p:cNvCxnSpPr>
            <a:cxnSpLocks/>
            <a:endCxn id="51" idx="3"/>
          </p:cNvCxnSpPr>
          <p:nvPr/>
        </p:nvCxnSpPr>
        <p:spPr>
          <a:xfrm flipV="1">
            <a:off x="5272813" y="5793847"/>
            <a:ext cx="4508353" cy="312428"/>
          </a:xfrm>
          <a:prstGeom prst="straightConnector1">
            <a:avLst/>
          </a:prstGeom>
          <a:ln w="25400">
            <a:solidFill>
              <a:srgbClr val="059946"/>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71611696-E8D2-C047-8050-264835AFF13E}"/>
              </a:ext>
            </a:extLst>
          </p:cNvPr>
          <p:cNvSpPr txBox="1"/>
          <p:nvPr/>
        </p:nvSpPr>
        <p:spPr>
          <a:xfrm>
            <a:off x="6866957" y="3521820"/>
            <a:ext cx="401072" cy="400110"/>
          </a:xfrm>
          <a:prstGeom prst="rect">
            <a:avLst/>
          </a:prstGeom>
          <a:solidFill>
            <a:schemeClr val="bg1"/>
          </a:solidFill>
          <a:ln>
            <a:noFill/>
          </a:ln>
        </p:spPr>
        <p:txBody>
          <a:bodyPr wrap="none" rtlCol="0">
            <a:spAutoFit/>
          </a:bodyPr>
          <a:lstStyle/>
          <a:p>
            <a:r>
              <a:rPr lang="en-US" sz="2000" b="1" i="1" dirty="0"/>
              <a:t>e</a:t>
            </a:r>
            <a:r>
              <a:rPr lang="en-US" sz="2000" b="1" i="1" baseline="-25000" dirty="0"/>
              <a:t>1</a:t>
            </a:r>
          </a:p>
        </p:txBody>
      </p:sp>
      <p:sp>
        <p:nvSpPr>
          <p:cNvPr id="60" name="TextBox 59">
            <a:extLst>
              <a:ext uri="{FF2B5EF4-FFF2-40B4-BE49-F238E27FC236}">
                <a16:creationId xmlns:a16="http://schemas.microsoft.com/office/drawing/2014/main" id="{87CFBBEF-10FC-4645-87F0-21EDFF715F30}"/>
              </a:ext>
            </a:extLst>
          </p:cNvPr>
          <p:cNvSpPr txBox="1"/>
          <p:nvPr/>
        </p:nvSpPr>
        <p:spPr>
          <a:xfrm>
            <a:off x="9511534" y="3692149"/>
            <a:ext cx="397866" cy="400110"/>
          </a:xfrm>
          <a:prstGeom prst="rect">
            <a:avLst/>
          </a:prstGeom>
          <a:solidFill>
            <a:schemeClr val="bg1"/>
          </a:solidFill>
          <a:ln>
            <a:noFill/>
          </a:ln>
        </p:spPr>
        <p:txBody>
          <a:bodyPr wrap="none" rtlCol="0">
            <a:spAutoFit/>
          </a:bodyPr>
          <a:lstStyle/>
          <a:p>
            <a:r>
              <a:rPr lang="en-US" sz="2000" b="1" i="1" dirty="0"/>
              <a:t>e</a:t>
            </a:r>
            <a:r>
              <a:rPr lang="en-US" sz="2000" b="1" i="1" baseline="-25000" dirty="0"/>
              <a:t>2</a:t>
            </a:r>
          </a:p>
        </p:txBody>
      </p:sp>
      <p:sp>
        <p:nvSpPr>
          <p:cNvPr id="65" name="TextBox 64">
            <a:extLst>
              <a:ext uri="{FF2B5EF4-FFF2-40B4-BE49-F238E27FC236}">
                <a16:creationId xmlns:a16="http://schemas.microsoft.com/office/drawing/2014/main" id="{64D797CC-F7EB-074F-94BF-521973C14C02}"/>
              </a:ext>
            </a:extLst>
          </p:cNvPr>
          <p:cNvSpPr txBox="1"/>
          <p:nvPr/>
        </p:nvSpPr>
        <p:spPr>
          <a:xfrm>
            <a:off x="11170008" y="4723088"/>
            <a:ext cx="397866" cy="400110"/>
          </a:xfrm>
          <a:prstGeom prst="rect">
            <a:avLst/>
          </a:prstGeom>
          <a:solidFill>
            <a:schemeClr val="bg1"/>
          </a:solidFill>
          <a:ln>
            <a:noFill/>
          </a:ln>
        </p:spPr>
        <p:txBody>
          <a:bodyPr wrap="none" rtlCol="0">
            <a:spAutoFit/>
          </a:bodyPr>
          <a:lstStyle/>
          <a:p>
            <a:r>
              <a:rPr lang="en-US" sz="2000" b="1" i="1" dirty="0"/>
              <a:t>e</a:t>
            </a:r>
            <a:r>
              <a:rPr lang="en-US" sz="2000" b="1" i="1" baseline="-25000" dirty="0"/>
              <a:t>3</a:t>
            </a:r>
          </a:p>
        </p:txBody>
      </p:sp>
      <p:sp>
        <p:nvSpPr>
          <p:cNvPr id="66" name="TextBox 65">
            <a:extLst>
              <a:ext uri="{FF2B5EF4-FFF2-40B4-BE49-F238E27FC236}">
                <a16:creationId xmlns:a16="http://schemas.microsoft.com/office/drawing/2014/main" id="{483A3754-3594-D843-8B16-6C35B7E15989}"/>
              </a:ext>
            </a:extLst>
          </p:cNvPr>
          <p:cNvSpPr txBox="1"/>
          <p:nvPr/>
        </p:nvSpPr>
        <p:spPr>
          <a:xfrm>
            <a:off x="3275488" y="5068226"/>
            <a:ext cx="864668" cy="400110"/>
          </a:xfrm>
          <a:prstGeom prst="rect">
            <a:avLst/>
          </a:prstGeom>
          <a:solidFill>
            <a:schemeClr val="bg1"/>
          </a:solidFill>
          <a:ln>
            <a:noFill/>
          </a:ln>
        </p:spPr>
        <p:txBody>
          <a:bodyPr wrap="none" rtlCol="0">
            <a:spAutoFit/>
          </a:bodyPr>
          <a:lstStyle/>
          <a:p>
            <a:r>
              <a:rPr lang="en-US" sz="2000" b="1" dirty="0"/>
              <a:t>n-grams</a:t>
            </a:r>
          </a:p>
        </p:txBody>
      </p:sp>
      <p:sp>
        <p:nvSpPr>
          <p:cNvPr id="74" name="Rounded Rectangle 73">
            <a:extLst>
              <a:ext uri="{FF2B5EF4-FFF2-40B4-BE49-F238E27FC236}">
                <a16:creationId xmlns:a16="http://schemas.microsoft.com/office/drawing/2014/main" id="{31D499F3-27EC-DB44-9188-D63A6F3317C8}"/>
              </a:ext>
            </a:extLst>
          </p:cNvPr>
          <p:cNvSpPr/>
          <p:nvPr/>
        </p:nvSpPr>
        <p:spPr>
          <a:xfrm>
            <a:off x="3116580" y="3607008"/>
            <a:ext cx="8158283" cy="2812834"/>
          </a:xfrm>
          <a:prstGeom prst="roundRect">
            <a:avLst/>
          </a:prstGeom>
          <a:solidFill>
            <a:srgbClr val="059946">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a:extLst>
              <a:ext uri="{FF2B5EF4-FFF2-40B4-BE49-F238E27FC236}">
                <a16:creationId xmlns:a16="http://schemas.microsoft.com/office/drawing/2014/main" id="{0A2DE32C-BA8E-FF41-A6C9-1E928211DDF8}"/>
              </a:ext>
            </a:extLst>
          </p:cNvPr>
          <p:cNvSpPr txBox="1"/>
          <p:nvPr/>
        </p:nvSpPr>
        <p:spPr>
          <a:xfrm>
            <a:off x="212381" y="4767204"/>
            <a:ext cx="2265734" cy="492443"/>
          </a:xfrm>
          <a:prstGeom prst="rect">
            <a:avLst/>
          </a:prstGeom>
          <a:noFill/>
          <a:ln>
            <a:noFill/>
          </a:ln>
        </p:spPr>
        <p:txBody>
          <a:bodyPr wrap="square" rtlCol="0">
            <a:spAutoFit/>
          </a:bodyPr>
          <a:lstStyle/>
          <a:p>
            <a:r>
              <a:rPr lang="en-US" sz="2600" b="1" i="1" dirty="0">
                <a:latin typeface="Times" pitchFamily="2" charset="0"/>
              </a:rPr>
              <a:t>Inverted Index</a:t>
            </a:r>
          </a:p>
        </p:txBody>
      </p:sp>
      <p:cxnSp>
        <p:nvCxnSpPr>
          <p:cNvPr id="77" name="Straight Arrow Connector 76">
            <a:extLst>
              <a:ext uri="{FF2B5EF4-FFF2-40B4-BE49-F238E27FC236}">
                <a16:creationId xmlns:a16="http://schemas.microsoft.com/office/drawing/2014/main" id="{722EE997-B5EC-0A42-B281-3F768DF9A0C7}"/>
              </a:ext>
            </a:extLst>
          </p:cNvPr>
          <p:cNvCxnSpPr>
            <a:cxnSpLocks/>
          </p:cNvCxnSpPr>
          <p:nvPr/>
        </p:nvCxnSpPr>
        <p:spPr>
          <a:xfrm flipV="1">
            <a:off x="7291513" y="2975083"/>
            <a:ext cx="5762" cy="605082"/>
          </a:xfrm>
          <a:prstGeom prst="straightConnector1">
            <a:avLst/>
          </a:prstGeom>
          <a:ln w="15875">
            <a:solidFill>
              <a:srgbClr val="059946"/>
            </a:solidFill>
            <a:tailEnd type="triangle"/>
          </a:ln>
        </p:spPr>
        <p:style>
          <a:lnRef idx="1">
            <a:schemeClr val="accent1"/>
          </a:lnRef>
          <a:fillRef idx="0">
            <a:schemeClr val="accent1"/>
          </a:fillRef>
          <a:effectRef idx="0">
            <a:schemeClr val="accent1"/>
          </a:effectRef>
          <a:fontRef idx="minor">
            <a:schemeClr val="tx1"/>
          </a:fontRef>
        </p:style>
      </p:cxnSp>
      <p:sp>
        <p:nvSpPr>
          <p:cNvPr id="78" name="Rounded Rectangle 77">
            <a:extLst>
              <a:ext uri="{FF2B5EF4-FFF2-40B4-BE49-F238E27FC236}">
                <a16:creationId xmlns:a16="http://schemas.microsoft.com/office/drawing/2014/main" id="{D66B16DF-9628-5848-852D-4F6C1B917C9B}"/>
              </a:ext>
            </a:extLst>
          </p:cNvPr>
          <p:cNvSpPr/>
          <p:nvPr/>
        </p:nvSpPr>
        <p:spPr>
          <a:xfrm>
            <a:off x="8223283" y="1183864"/>
            <a:ext cx="3848026" cy="2014243"/>
          </a:xfrm>
          <a:prstGeom prst="roundRect">
            <a:avLst/>
          </a:prstGeom>
          <a:solidFill>
            <a:schemeClr val="accent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e1: max{</a:t>
            </a:r>
            <a:r>
              <a:rPr lang="en-US" dirty="0" err="1">
                <a:solidFill>
                  <a:schemeClr val="tx1"/>
                </a:solidFill>
              </a:rPr>
              <a:t>tfidf</a:t>
            </a:r>
            <a:r>
              <a:rPr lang="en-US" dirty="0">
                <a:solidFill>
                  <a:schemeClr val="tx1"/>
                </a:solidFill>
              </a:rPr>
              <a:t>(“Barack Obama”, e1), </a:t>
            </a:r>
            <a:r>
              <a:rPr lang="en-US" dirty="0" err="1">
                <a:solidFill>
                  <a:schemeClr val="tx1"/>
                </a:solidFill>
              </a:rPr>
              <a:t>tfid</a:t>
            </a:r>
            <a:r>
              <a:rPr lang="en-US" dirty="0">
                <a:solidFill>
                  <a:schemeClr val="tx1"/>
                </a:solidFill>
              </a:rPr>
              <a:t>(“Obama”, e1), </a:t>
            </a:r>
            <a:r>
              <a:rPr lang="en-US" dirty="0" err="1">
                <a:solidFill>
                  <a:schemeClr val="tx1"/>
                </a:solidFill>
              </a:rPr>
              <a:t>tfid</a:t>
            </a:r>
            <a:r>
              <a:rPr lang="en-US" dirty="0">
                <a:solidFill>
                  <a:schemeClr val="tx1"/>
                </a:solidFill>
              </a:rPr>
              <a:t>(“Barack”, e1)}</a:t>
            </a:r>
          </a:p>
          <a:p>
            <a:r>
              <a:rPr lang="en-US" dirty="0">
                <a:solidFill>
                  <a:schemeClr val="tx1"/>
                </a:solidFill>
              </a:rPr>
              <a:t>= </a:t>
            </a:r>
            <a:r>
              <a:rPr lang="en-US" dirty="0" err="1">
                <a:solidFill>
                  <a:schemeClr val="tx1"/>
                </a:solidFill>
              </a:rPr>
              <a:t>tfid</a:t>
            </a:r>
            <a:r>
              <a:rPr lang="en-US" dirty="0">
                <a:solidFill>
                  <a:schemeClr val="tx1"/>
                </a:solidFill>
              </a:rPr>
              <a:t>(“Barack Obama”, e1)</a:t>
            </a:r>
          </a:p>
          <a:p>
            <a:r>
              <a:rPr lang="en-US" dirty="0">
                <a:solidFill>
                  <a:schemeClr val="tx1"/>
                </a:solidFill>
              </a:rPr>
              <a:t>= Score(n=2, </a:t>
            </a:r>
            <a:r>
              <a:rPr lang="en-US" dirty="0" err="1">
                <a:solidFill>
                  <a:schemeClr val="tx1"/>
                </a:solidFill>
              </a:rPr>
              <a:t>tf</a:t>
            </a:r>
            <a:r>
              <a:rPr lang="en-US" dirty="0">
                <a:solidFill>
                  <a:schemeClr val="tx1"/>
                </a:solidFill>
              </a:rPr>
              <a:t>=2/3, </a:t>
            </a:r>
            <a:r>
              <a:rPr lang="en-US" dirty="0" err="1">
                <a:solidFill>
                  <a:schemeClr val="tx1"/>
                </a:solidFill>
              </a:rPr>
              <a:t>df</a:t>
            </a:r>
            <a:r>
              <a:rPr lang="en-US" dirty="0">
                <a:solidFill>
                  <a:schemeClr val="tx1"/>
                </a:solidFill>
              </a:rPr>
              <a:t>=0.001)</a:t>
            </a:r>
          </a:p>
          <a:p>
            <a:endParaRPr lang="en-US" dirty="0">
              <a:solidFill>
                <a:schemeClr val="tx1"/>
              </a:solidFill>
            </a:endParaRPr>
          </a:p>
          <a:p>
            <a:r>
              <a:rPr lang="en-US" dirty="0">
                <a:solidFill>
                  <a:schemeClr val="tx1"/>
                </a:solidFill>
              </a:rPr>
              <a:t>e2: score(n=1, </a:t>
            </a:r>
            <a:r>
              <a:rPr lang="en-US" dirty="0" err="1">
                <a:solidFill>
                  <a:schemeClr val="tx1"/>
                </a:solidFill>
              </a:rPr>
              <a:t>tf</a:t>
            </a:r>
            <a:r>
              <a:rPr lang="en-US" dirty="0">
                <a:solidFill>
                  <a:schemeClr val="tx1"/>
                </a:solidFill>
              </a:rPr>
              <a:t>=1/2, </a:t>
            </a:r>
            <a:r>
              <a:rPr lang="en-US" dirty="0" err="1">
                <a:solidFill>
                  <a:schemeClr val="tx1"/>
                </a:solidFill>
              </a:rPr>
              <a:t>df</a:t>
            </a:r>
            <a:r>
              <a:rPr lang="en-US" dirty="0">
                <a:solidFill>
                  <a:schemeClr val="tx1"/>
                </a:solidFill>
              </a:rPr>
              <a:t>=0.01)</a:t>
            </a:r>
          </a:p>
          <a:p>
            <a:r>
              <a:rPr lang="en-US" dirty="0">
                <a:solidFill>
                  <a:schemeClr val="tx1"/>
                </a:solidFill>
              </a:rPr>
              <a:t>e3: score(n=1, </a:t>
            </a:r>
            <a:r>
              <a:rPr lang="en-US" dirty="0" err="1">
                <a:solidFill>
                  <a:schemeClr val="tx1"/>
                </a:solidFill>
              </a:rPr>
              <a:t>tf</a:t>
            </a:r>
            <a:r>
              <a:rPr lang="en-US" dirty="0">
                <a:solidFill>
                  <a:schemeClr val="tx1"/>
                </a:solidFill>
              </a:rPr>
              <a:t>=1, </a:t>
            </a:r>
            <a:r>
              <a:rPr lang="en-US" dirty="0" err="1">
                <a:solidFill>
                  <a:schemeClr val="tx1"/>
                </a:solidFill>
              </a:rPr>
              <a:t>df</a:t>
            </a:r>
            <a:r>
              <a:rPr lang="en-US" dirty="0">
                <a:solidFill>
                  <a:schemeClr val="tx1"/>
                </a:solidFill>
              </a:rPr>
              <a:t>=0.1)   </a:t>
            </a:r>
          </a:p>
        </p:txBody>
      </p:sp>
      <p:cxnSp>
        <p:nvCxnSpPr>
          <p:cNvPr id="80" name="Elbow Connector 79">
            <a:extLst>
              <a:ext uri="{FF2B5EF4-FFF2-40B4-BE49-F238E27FC236}">
                <a16:creationId xmlns:a16="http://schemas.microsoft.com/office/drawing/2014/main" id="{DAB773DD-7CB7-AC41-8BC5-CD8BA605041F}"/>
              </a:ext>
            </a:extLst>
          </p:cNvPr>
          <p:cNvCxnSpPr>
            <a:stCxn id="39" idx="0"/>
            <a:endCxn id="78" idx="1"/>
          </p:cNvCxnSpPr>
          <p:nvPr/>
        </p:nvCxnSpPr>
        <p:spPr>
          <a:xfrm rot="5400000" flipH="1" flipV="1">
            <a:off x="7680765" y="1798516"/>
            <a:ext cx="150047" cy="934989"/>
          </a:xfrm>
          <a:prstGeom prst="bentConnector2">
            <a:avLst/>
          </a:prstGeom>
          <a:ln w="22225">
            <a:solidFill>
              <a:srgbClr val="059946"/>
            </a:solidFill>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8EC36245-7DE0-4642-930B-56F807C92E75}"/>
              </a:ext>
            </a:extLst>
          </p:cNvPr>
          <p:cNvGrpSpPr/>
          <p:nvPr/>
        </p:nvGrpSpPr>
        <p:grpSpPr>
          <a:xfrm>
            <a:off x="5644" y="772929"/>
            <a:ext cx="12195303" cy="6113374"/>
            <a:chOff x="5644" y="772929"/>
            <a:chExt cx="12195303" cy="6113374"/>
          </a:xfrm>
        </p:grpSpPr>
        <p:sp>
          <p:nvSpPr>
            <p:cNvPr id="46" name="Rectangle 45">
              <a:extLst>
                <a:ext uri="{FF2B5EF4-FFF2-40B4-BE49-F238E27FC236}">
                  <a16:creationId xmlns:a16="http://schemas.microsoft.com/office/drawing/2014/main" id="{3CAFD944-2533-1045-AC36-3EC28B1DF152}"/>
                </a:ext>
              </a:extLst>
            </p:cNvPr>
            <p:cNvSpPr/>
            <p:nvPr/>
          </p:nvSpPr>
          <p:spPr>
            <a:xfrm>
              <a:off x="5644" y="6492936"/>
              <a:ext cx="7762405" cy="39336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A Scheme For Factoid Question Answering over Knowledge Base</a:t>
              </a:r>
            </a:p>
          </p:txBody>
        </p:sp>
        <p:sp>
          <p:nvSpPr>
            <p:cNvPr id="47" name="Rectangle 46">
              <a:extLst>
                <a:ext uri="{FF2B5EF4-FFF2-40B4-BE49-F238E27FC236}">
                  <a16:creationId xmlns:a16="http://schemas.microsoft.com/office/drawing/2014/main" id="{ABDC4504-CCF3-F747-9520-0DDE411C327D}"/>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March 6, 2019            </a:t>
              </a:r>
            </a:p>
          </p:txBody>
        </p:sp>
        <p:sp>
          <p:nvSpPr>
            <p:cNvPr id="48" name="Rectangle 47">
              <a:extLst>
                <a:ext uri="{FF2B5EF4-FFF2-40B4-BE49-F238E27FC236}">
                  <a16:creationId xmlns:a16="http://schemas.microsoft.com/office/drawing/2014/main" id="{70B99364-7669-1044-8995-6E81A42610FD}"/>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cxnSp>
        <p:nvCxnSpPr>
          <p:cNvPr id="8" name="Straight Arrow Connector 7">
            <a:extLst>
              <a:ext uri="{FF2B5EF4-FFF2-40B4-BE49-F238E27FC236}">
                <a16:creationId xmlns:a16="http://schemas.microsoft.com/office/drawing/2014/main" id="{61F2BA5F-8BBA-D54D-85D0-800886991160}"/>
              </a:ext>
            </a:extLst>
          </p:cNvPr>
          <p:cNvCxnSpPr>
            <a:stCxn id="75" idx="3"/>
            <a:endCxn id="74" idx="1"/>
          </p:cNvCxnSpPr>
          <p:nvPr/>
        </p:nvCxnSpPr>
        <p:spPr>
          <a:xfrm flipV="1">
            <a:off x="2478115" y="5013425"/>
            <a:ext cx="638465" cy="1"/>
          </a:xfrm>
          <a:prstGeom prst="straightConnector1">
            <a:avLst/>
          </a:prstGeom>
          <a:ln w="22225">
            <a:solidFill>
              <a:srgbClr val="05994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3934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88B0D5-D204-7E40-9F8A-0D97B4841C8D}"/>
              </a:ext>
            </a:extLst>
          </p:cNvPr>
          <p:cNvSpPr/>
          <p:nvPr/>
        </p:nvSpPr>
        <p:spPr>
          <a:xfrm>
            <a:off x="0" y="11048"/>
            <a:ext cx="12192000" cy="995915"/>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Approach: Entity linking – Creating the Reachability Index</a:t>
            </a:r>
            <a:endParaRPr lang="en-US" sz="2700" dirty="0"/>
          </a:p>
        </p:txBody>
      </p:sp>
      <p:sp>
        <p:nvSpPr>
          <p:cNvPr id="5" name="Rectangle 4">
            <a:extLst>
              <a:ext uri="{FF2B5EF4-FFF2-40B4-BE49-F238E27FC236}">
                <a16:creationId xmlns:a16="http://schemas.microsoft.com/office/drawing/2014/main" id="{343CE38A-D1B8-4F41-A90F-7653BBC44D95}"/>
              </a:ext>
            </a:extLst>
          </p:cNvPr>
          <p:cNvSpPr/>
          <p:nvPr/>
        </p:nvSpPr>
        <p:spPr>
          <a:xfrm>
            <a:off x="1706432" y="2215525"/>
            <a:ext cx="1410148" cy="623047"/>
          </a:xfrm>
          <a:prstGeom prst="rect">
            <a:avLst/>
          </a:prstGeom>
          <a:solidFill>
            <a:schemeClr val="accent2">
              <a:lumMod val="75000"/>
            </a:schemeClr>
          </a:solidFill>
          <a:ln w="222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Entity detection</a:t>
            </a:r>
          </a:p>
        </p:txBody>
      </p:sp>
      <p:sp>
        <p:nvSpPr>
          <p:cNvPr id="10" name="Rectangle 9">
            <a:extLst>
              <a:ext uri="{FF2B5EF4-FFF2-40B4-BE49-F238E27FC236}">
                <a16:creationId xmlns:a16="http://schemas.microsoft.com/office/drawing/2014/main" id="{B887981E-53E8-5B49-981F-E1BD27FBA6E8}"/>
              </a:ext>
            </a:extLst>
          </p:cNvPr>
          <p:cNvSpPr/>
          <p:nvPr/>
        </p:nvSpPr>
        <p:spPr>
          <a:xfrm>
            <a:off x="1697471" y="3013380"/>
            <a:ext cx="1410148" cy="62304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Relation classification</a:t>
            </a:r>
          </a:p>
        </p:txBody>
      </p:sp>
      <p:sp>
        <p:nvSpPr>
          <p:cNvPr id="11" name="TextBox 10">
            <a:extLst>
              <a:ext uri="{FF2B5EF4-FFF2-40B4-BE49-F238E27FC236}">
                <a16:creationId xmlns:a16="http://schemas.microsoft.com/office/drawing/2014/main" id="{04F9FA61-7389-1749-963F-6AC941310AFB}"/>
              </a:ext>
            </a:extLst>
          </p:cNvPr>
          <p:cNvSpPr txBox="1"/>
          <p:nvPr/>
        </p:nvSpPr>
        <p:spPr>
          <a:xfrm>
            <a:off x="286875" y="2718316"/>
            <a:ext cx="1133965" cy="400110"/>
          </a:xfrm>
          <a:prstGeom prst="rect">
            <a:avLst/>
          </a:prstGeom>
          <a:solidFill>
            <a:schemeClr val="bg1"/>
          </a:solidFill>
          <a:ln>
            <a:solidFill>
              <a:schemeClr val="tx1"/>
            </a:solidFill>
          </a:ln>
        </p:spPr>
        <p:txBody>
          <a:bodyPr wrap="none" rtlCol="0">
            <a:spAutoFit/>
          </a:bodyPr>
          <a:lstStyle/>
          <a:p>
            <a:r>
              <a:rPr lang="en-US" sz="2000" dirty="0"/>
              <a:t>Question</a:t>
            </a:r>
          </a:p>
        </p:txBody>
      </p:sp>
      <p:sp>
        <p:nvSpPr>
          <p:cNvPr id="12" name="Rectangle 11">
            <a:extLst>
              <a:ext uri="{FF2B5EF4-FFF2-40B4-BE49-F238E27FC236}">
                <a16:creationId xmlns:a16="http://schemas.microsoft.com/office/drawing/2014/main" id="{C45E66E4-0DCB-914B-8038-A5952A422BEC}"/>
              </a:ext>
            </a:extLst>
          </p:cNvPr>
          <p:cNvSpPr/>
          <p:nvPr/>
        </p:nvSpPr>
        <p:spPr>
          <a:xfrm>
            <a:off x="3502208" y="2618931"/>
            <a:ext cx="2421877" cy="623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b="1" dirty="0"/>
              <a:t>Entity: </a:t>
            </a:r>
            <a:r>
              <a:rPr lang="en-US" sz="1700" b="1" i="1" dirty="0"/>
              <a:t>“Barack Obama”</a:t>
            </a:r>
            <a:r>
              <a:rPr lang="en-US" sz="1700" b="1" dirty="0"/>
              <a:t> Relation: </a:t>
            </a:r>
            <a:r>
              <a:rPr lang="en-US" sz="1700" b="1" dirty="0" err="1">
                <a:latin typeface="FangSong" panose="02010609060101010101" pitchFamily="49" charset="-122"/>
                <a:ea typeface="FangSong" panose="02010609060101010101" pitchFamily="49" charset="-122"/>
                <a:cs typeface="Arabic Typesetting" panose="03020402040406030203" pitchFamily="66" charset="-78"/>
              </a:rPr>
              <a:t>bornOn</a:t>
            </a:r>
            <a:endParaRPr lang="en-US" sz="1700" b="1" dirty="0">
              <a:latin typeface="FangSong" panose="02010609060101010101" pitchFamily="49" charset="-122"/>
              <a:ea typeface="FangSong" panose="02010609060101010101" pitchFamily="49" charset="-122"/>
              <a:cs typeface="Arabic Typesetting" panose="03020402040406030203" pitchFamily="66" charset="-78"/>
            </a:endParaRPr>
          </a:p>
        </p:txBody>
      </p:sp>
      <p:cxnSp>
        <p:nvCxnSpPr>
          <p:cNvPr id="7" name="Elbow Connector 6">
            <a:extLst>
              <a:ext uri="{FF2B5EF4-FFF2-40B4-BE49-F238E27FC236}">
                <a16:creationId xmlns:a16="http://schemas.microsoft.com/office/drawing/2014/main" id="{B647CEA6-2DE4-2D4A-8396-046F0BB217CB}"/>
              </a:ext>
            </a:extLst>
          </p:cNvPr>
          <p:cNvCxnSpPr>
            <a:cxnSpLocks/>
            <a:stCxn id="11" idx="2"/>
            <a:endCxn id="10" idx="1"/>
          </p:cNvCxnSpPr>
          <p:nvPr/>
        </p:nvCxnSpPr>
        <p:spPr>
          <a:xfrm rot="16200000" flipH="1">
            <a:off x="1172425" y="2799858"/>
            <a:ext cx="206478" cy="8436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a:extLst>
              <a:ext uri="{FF2B5EF4-FFF2-40B4-BE49-F238E27FC236}">
                <a16:creationId xmlns:a16="http://schemas.microsoft.com/office/drawing/2014/main" id="{5B9EDE05-9F44-BD45-BE53-FBDF4600FD6F}"/>
              </a:ext>
            </a:extLst>
          </p:cNvPr>
          <p:cNvCxnSpPr>
            <a:cxnSpLocks/>
            <a:stCxn id="11" idx="0"/>
            <a:endCxn id="5" idx="1"/>
          </p:cNvCxnSpPr>
          <p:nvPr/>
        </p:nvCxnSpPr>
        <p:spPr>
          <a:xfrm rot="5400000" flipH="1" flipV="1">
            <a:off x="1184512" y="2196396"/>
            <a:ext cx="191267" cy="852574"/>
          </a:xfrm>
          <a:prstGeom prst="bentConnector2">
            <a:avLst/>
          </a:prstGeom>
          <a:ln w="222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BD09A31C-8081-594B-967F-A1B4D0F7870C}"/>
              </a:ext>
            </a:extLst>
          </p:cNvPr>
          <p:cNvCxnSpPr>
            <a:stCxn id="5" idx="3"/>
          </p:cNvCxnSpPr>
          <p:nvPr/>
        </p:nvCxnSpPr>
        <p:spPr>
          <a:xfrm>
            <a:off x="3116580" y="2527049"/>
            <a:ext cx="391750" cy="311523"/>
          </a:xfrm>
          <a:prstGeom prst="bentConnector3">
            <a:avLst/>
          </a:prstGeom>
          <a:ln w="222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67ED98D-1BE6-EF42-8A44-5CC8A662EE61}"/>
              </a:ext>
            </a:extLst>
          </p:cNvPr>
          <p:cNvCxnSpPr>
            <a:stCxn id="10" idx="3"/>
          </p:cNvCxnSpPr>
          <p:nvPr/>
        </p:nvCxnSpPr>
        <p:spPr>
          <a:xfrm flipV="1">
            <a:off x="3107619" y="3013380"/>
            <a:ext cx="400711" cy="3115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50EAD7C-2134-1645-B5B0-AF393832691B}"/>
              </a:ext>
            </a:extLst>
          </p:cNvPr>
          <p:cNvSpPr txBox="1"/>
          <p:nvPr/>
        </p:nvSpPr>
        <p:spPr>
          <a:xfrm>
            <a:off x="3917564" y="3201112"/>
            <a:ext cx="1351460" cy="585030"/>
          </a:xfrm>
          <a:prstGeom prst="rect">
            <a:avLst/>
          </a:prstGeom>
          <a:noFill/>
          <a:ln>
            <a:noFill/>
          </a:ln>
        </p:spPr>
        <p:txBody>
          <a:bodyPr wrap="none" rtlCol="0">
            <a:spAutoFit/>
          </a:bodyPr>
          <a:lstStyle/>
          <a:p>
            <a:pPr algn="ctr"/>
            <a:r>
              <a:rPr lang="en-US" sz="2000" dirty="0"/>
              <a:t>Structured </a:t>
            </a:r>
          </a:p>
          <a:p>
            <a:pPr algn="ctr"/>
            <a:r>
              <a:rPr lang="en-US" sz="2000" dirty="0"/>
              <a:t>query</a:t>
            </a:r>
          </a:p>
        </p:txBody>
      </p:sp>
      <p:sp>
        <p:nvSpPr>
          <p:cNvPr id="39" name="Rectangle 38">
            <a:extLst>
              <a:ext uri="{FF2B5EF4-FFF2-40B4-BE49-F238E27FC236}">
                <a16:creationId xmlns:a16="http://schemas.microsoft.com/office/drawing/2014/main" id="{23AA0D38-F3E3-2145-A32A-E0CAE0DC44A4}"/>
              </a:ext>
            </a:extLst>
          </p:cNvPr>
          <p:cNvSpPr/>
          <p:nvPr/>
        </p:nvSpPr>
        <p:spPr>
          <a:xfrm>
            <a:off x="6312628" y="2609970"/>
            <a:ext cx="875591" cy="623047"/>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Entity Linking </a:t>
            </a:r>
            <a:endParaRPr lang="en-US" b="1" i="1" dirty="0"/>
          </a:p>
        </p:txBody>
      </p:sp>
      <p:cxnSp>
        <p:nvCxnSpPr>
          <p:cNvPr id="41" name="Straight Arrow Connector 40">
            <a:extLst>
              <a:ext uri="{FF2B5EF4-FFF2-40B4-BE49-F238E27FC236}">
                <a16:creationId xmlns:a16="http://schemas.microsoft.com/office/drawing/2014/main" id="{ABF7D7C1-D047-994E-A12B-6D0179CDDABB}"/>
              </a:ext>
            </a:extLst>
          </p:cNvPr>
          <p:cNvCxnSpPr>
            <a:cxnSpLocks/>
          </p:cNvCxnSpPr>
          <p:nvPr/>
        </p:nvCxnSpPr>
        <p:spPr>
          <a:xfrm flipV="1">
            <a:off x="5866188" y="2921494"/>
            <a:ext cx="473051" cy="8961"/>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899293A-88A2-F142-8183-787352B1A8D7}"/>
              </a:ext>
            </a:extLst>
          </p:cNvPr>
          <p:cNvSpPr txBox="1"/>
          <p:nvPr/>
        </p:nvSpPr>
        <p:spPr>
          <a:xfrm>
            <a:off x="2101490" y="1251735"/>
            <a:ext cx="3167534" cy="440121"/>
          </a:xfrm>
          <a:prstGeom prst="rect">
            <a:avLst/>
          </a:prstGeom>
          <a:solidFill>
            <a:schemeClr val="bg1"/>
          </a:solidFill>
          <a:ln>
            <a:noFill/>
          </a:ln>
        </p:spPr>
        <p:txBody>
          <a:bodyPr wrap="none" rtlCol="0">
            <a:spAutoFit/>
          </a:bodyPr>
          <a:lstStyle/>
          <a:p>
            <a:r>
              <a:rPr lang="en-US" sz="2000" dirty="0"/>
              <a:t>“How old is Barack Obama?”</a:t>
            </a:r>
          </a:p>
        </p:txBody>
      </p:sp>
      <p:sp>
        <p:nvSpPr>
          <p:cNvPr id="43" name="TextBox 42">
            <a:extLst>
              <a:ext uri="{FF2B5EF4-FFF2-40B4-BE49-F238E27FC236}">
                <a16:creationId xmlns:a16="http://schemas.microsoft.com/office/drawing/2014/main" id="{0F52722A-7F7D-D842-A576-F3E66E984621}"/>
              </a:ext>
            </a:extLst>
          </p:cNvPr>
          <p:cNvSpPr txBox="1"/>
          <p:nvPr/>
        </p:nvSpPr>
        <p:spPr>
          <a:xfrm>
            <a:off x="698262" y="1223602"/>
            <a:ext cx="1154803" cy="440121"/>
          </a:xfrm>
          <a:prstGeom prst="rect">
            <a:avLst/>
          </a:prstGeom>
          <a:solidFill>
            <a:schemeClr val="bg1"/>
          </a:solidFill>
          <a:ln>
            <a:noFill/>
          </a:ln>
        </p:spPr>
        <p:txBody>
          <a:bodyPr wrap="none" rtlCol="0">
            <a:spAutoFit/>
          </a:bodyPr>
          <a:lstStyle/>
          <a:p>
            <a:r>
              <a:rPr lang="en-US" sz="2000" b="1" dirty="0"/>
              <a:t>Question</a:t>
            </a:r>
          </a:p>
        </p:txBody>
      </p:sp>
      <p:sp>
        <p:nvSpPr>
          <p:cNvPr id="74" name="Rounded Rectangle 73">
            <a:extLst>
              <a:ext uri="{FF2B5EF4-FFF2-40B4-BE49-F238E27FC236}">
                <a16:creationId xmlns:a16="http://schemas.microsoft.com/office/drawing/2014/main" id="{31D499F3-27EC-DB44-9188-D63A6F3317C8}"/>
              </a:ext>
            </a:extLst>
          </p:cNvPr>
          <p:cNvSpPr/>
          <p:nvPr/>
        </p:nvSpPr>
        <p:spPr>
          <a:xfrm>
            <a:off x="3295491" y="3954500"/>
            <a:ext cx="8158283" cy="2557122"/>
          </a:xfrm>
          <a:prstGeom prst="roundRect">
            <a:avLst/>
          </a:prstGeom>
          <a:solidFill>
            <a:srgbClr val="059946">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65E2291-4001-344D-9DA2-38144A58A3FC}"/>
              </a:ext>
            </a:extLst>
          </p:cNvPr>
          <p:cNvSpPr/>
          <p:nvPr/>
        </p:nvSpPr>
        <p:spPr>
          <a:xfrm>
            <a:off x="9994808" y="2735621"/>
            <a:ext cx="1059465" cy="425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Filtering </a:t>
            </a:r>
            <a:endParaRPr lang="en-US" b="1" i="1" dirty="0"/>
          </a:p>
        </p:txBody>
      </p:sp>
      <p:sp>
        <p:nvSpPr>
          <p:cNvPr id="37" name="Oval 36">
            <a:extLst>
              <a:ext uri="{FF2B5EF4-FFF2-40B4-BE49-F238E27FC236}">
                <a16:creationId xmlns:a16="http://schemas.microsoft.com/office/drawing/2014/main" id="{9D0DAB3A-716A-6742-9CE6-039AC67E8F87}"/>
              </a:ext>
            </a:extLst>
          </p:cNvPr>
          <p:cNvSpPr/>
          <p:nvPr/>
        </p:nvSpPr>
        <p:spPr>
          <a:xfrm>
            <a:off x="10057589" y="1717647"/>
            <a:ext cx="961884" cy="401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fact</a:t>
            </a:r>
          </a:p>
        </p:txBody>
      </p:sp>
      <p:cxnSp>
        <p:nvCxnSpPr>
          <p:cNvPr id="38" name="Straight Arrow Connector 37">
            <a:extLst>
              <a:ext uri="{FF2B5EF4-FFF2-40B4-BE49-F238E27FC236}">
                <a16:creationId xmlns:a16="http://schemas.microsoft.com/office/drawing/2014/main" id="{9C8A6A2C-29BE-B446-ACE1-E717C11D1926}"/>
              </a:ext>
            </a:extLst>
          </p:cNvPr>
          <p:cNvCxnSpPr>
            <a:cxnSpLocks/>
          </p:cNvCxnSpPr>
          <p:nvPr/>
        </p:nvCxnSpPr>
        <p:spPr>
          <a:xfrm flipV="1">
            <a:off x="10524541" y="2110950"/>
            <a:ext cx="24" cy="597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CB6D5D60-CA5A-504A-A315-6E717828D484}"/>
              </a:ext>
            </a:extLst>
          </p:cNvPr>
          <p:cNvGrpSpPr/>
          <p:nvPr/>
        </p:nvGrpSpPr>
        <p:grpSpPr>
          <a:xfrm>
            <a:off x="3475079" y="4002071"/>
            <a:ext cx="7724554" cy="2358809"/>
            <a:chOff x="3352776" y="4100043"/>
            <a:chExt cx="7724554" cy="2358809"/>
          </a:xfrm>
        </p:grpSpPr>
        <p:sp>
          <p:nvSpPr>
            <p:cNvPr id="2" name="Oval 1">
              <a:extLst>
                <a:ext uri="{FF2B5EF4-FFF2-40B4-BE49-F238E27FC236}">
                  <a16:creationId xmlns:a16="http://schemas.microsoft.com/office/drawing/2014/main" id="{1C7525C4-D9AF-1249-A896-F161990E1925}"/>
                </a:ext>
              </a:extLst>
            </p:cNvPr>
            <p:cNvSpPr/>
            <p:nvPr/>
          </p:nvSpPr>
          <p:spPr>
            <a:xfrm>
              <a:off x="6028344" y="4544515"/>
              <a:ext cx="1874438" cy="12043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Michelle Obama Barack (Person)</a:t>
              </a:r>
            </a:p>
          </p:txBody>
        </p:sp>
        <p:sp>
          <p:nvSpPr>
            <p:cNvPr id="45" name="Oval 44">
              <a:extLst>
                <a:ext uri="{FF2B5EF4-FFF2-40B4-BE49-F238E27FC236}">
                  <a16:creationId xmlns:a16="http://schemas.microsoft.com/office/drawing/2014/main" id="{A656C647-927E-9A4E-BF3A-85C1B071500E}"/>
                </a:ext>
              </a:extLst>
            </p:cNvPr>
            <p:cNvSpPr/>
            <p:nvPr/>
          </p:nvSpPr>
          <p:spPr>
            <a:xfrm>
              <a:off x="8184398" y="4424912"/>
              <a:ext cx="1704035" cy="9953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Sasha </a:t>
              </a:r>
            </a:p>
            <a:p>
              <a:pPr algn="ctr"/>
              <a:r>
                <a:rPr lang="en-US" b="1" dirty="0"/>
                <a:t>Obama (Person)</a:t>
              </a:r>
            </a:p>
          </p:txBody>
        </p:sp>
        <p:sp>
          <p:nvSpPr>
            <p:cNvPr id="51" name="Oval 50">
              <a:extLst>
                <a:ext uri="{FF2B5EF4-FFF2-40B4-BE49-F238E27FC236}">
                  <a16:creationId xmlns:a16="http://schemas.microsoft.com/office/drawing/2014/main" id="{97600691-BDB6-C74B-AFBD-98D41E33D94A}"/>
                </a:ext>
              </a:extLst>
            </p:cNvPr>
            <p:cNvSpPr/>
            <p:nvPr/>
          </p:nvSpPr>
          <p:spPr>
            <a:xfrm>
              <a:off x="7283425" y="5667739"/>
              <a:ext cx="1874439" cy="747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Obama (president)</a:t>
              </a:r>
            </a:p>
          </p:txBody>
        </p:sp>
        <p:sp>
          <p:nvSpPr>
            <p:cNvPr id="54" name="TextBox 53">
              <a:extLst>
                <a:ext uri="{FF2B5EF4-FFF2-40B4-BE49-F238E27FC236}">
                  <a16:creationId xmlns:a16="http://schemas.microsoft.com/office/drawing/2014/main" id="{70F81691-A50D-CD4C-A49D-BB4518C6618B}"/>
                </a:ext>
              </a:extLst>
            </p:cNvPr>
            <p:cNvSpPr txBox="1"/>
            <p:nvPr/>
          </p:nvSpPr>
          <p:spPr>
            <a:xfrm>
              <a:off x="3352776" y="5077202"/>
              <a:ext cx="1659813" cy="400110"/>
            </a:xfrm>
            <a:prstGeom prst="rect">
              <a:avLst/>
            </a:prstGeom>
            <a:noFill/>
            <a:ln>
              <a:solidFill>
                <a:schemeClr val="accent1">
                  <a:shade val="50000"/>
                </a:schemeClr>
              </a:solidFill>
            </a:ln>
          </p:spPr>
          <p:txBody>
            <a:bodyPr wrap="none" rtlCol="0">
              <a:spAutoFit/>
            </a:bodyPr>
            <a:lstStyle/>
            <a:p>
              <a:r>
                <a:rPr lang="en-US" sz="2000" b="1" dirty="0" err="1"/>
                <a:t>United_states</a:t>
              </a:r>
              <a:endParaRPr lang="en-US" sz="2000" b="1" dirty="0"/>
            </a:p>
          </p:txBody>
        </p:sp>
        <p:sp>
          <p:nvSpPr>
            <p:cNvPr id="56" name="TextBox 55">
              <a:extLst>
                <a:ext uri="{FF2B5EF4-FFF2-40B4-BE49-F238E27FC236}">
                  <a16:creationId xmlns:a16="http://schemas.microsoft.com/office/drawing/2014/main" id="{8A528A80-417F-0847-A211-6C2885066249}"/>
                </a:ext>
              </a:extLst>
            </p:cNvPr>
            <p:cNvSpPr txBox="1"/>
            <p:nvPr/>
          </p:nvSpPr>
          <p:spPr>
            <a:xfrm>
              <a:off x="3496221" y="6058742"/>
              <a:ext cx="1184940" cy="400110"/>
            </a:xfrm>
            <a:prstGeom prst="rect">
              <a:avLst/>
            </a:prstGeom>
            <a:noFill/>
            <a:ln>
              <a:solidFill>
                <a:schemeClr val="accent1">
                  <a:shade val="50000"/>
                </a:schemeClr>
              </a:solidFill>
            </a:ln>
          </p:spPr>
          <p:txBody>
            <a:bodyPr wrap="none" rtlCol="0">
              <a:spAutoFit/>
            </a:bodyPr>
            <a:lstStyle/>
            <a:p>
              <a:r>
                <a:rPr lang="en-US" sz="2000" b="1" dirty="0"/>
                <a:t>8/4/1961</a:t>
              </a:r>
            </a:p>
          </p:txBody>
        </p:sp>
        <p:sp>
          <p:nvSpPr>
            <p:cNvPr id="59" name="TextBox 58">
              <a:extLst>
                <a:ext uri="{FF2B5EF4-FFF2-40B4-BE49-F238E27FC236}">
                  <a16:creationId xmlns:a16="http://schemas.microsoft.com/office/drawing/2014/main" id="{71611696-E8D2-C047-8050-264835AFF13E}"/>
                </a:ext>
              </a:extLst>
            </p:cNvPr>
            <p:cNvSpPr txBox="1"/>
            <p:nvPr/>
          </p:nvSpPr>
          <p:spPr>
            <a:xfrm>
              <a:off x="6777312" y="4126935"/>
              <a:ext cx="401072" cy="400110"/>
            </a:xfrm>
            <a:prstGeom prst="rect">
              <a:avLst/>
            </a:prstGeom>
            <a:noFill/>
            <a:ln>
              <a:noFill/>
            </a:ln>
          </p:spPr>
          <p:txBody>
            <a:bodyPr wrap="none" rtlCol="0">
              <a:spAutoFit/>
            </a:bodyPr>
            <a:lstStyle/>
            <a:p>
              <a:r>
                <a:rPr lang="en-US" sz="2000" b="1" i="1" dirty="0"/>
                <a:t>e</a:t>
              </a:r>
              <a:r>
                <a:rPr lang="en-US" sz="2000" b="1" i="1" baseline="-25000" dirty="0"/>
                <a:t>1</a:t>
              </a:r>
            </a:p>
          </p:txBody>
        </p:sp>
        <p:sp>
          <p:nvSpPr>
            <p:cNvPr id="60" name="TextBox 59">
              <a:extLst>
                <a:ext uri="{FF2B5EF4-FFF2-40B4-BE49-F238E27FC236}">
                  <a16:creationId xmlns:a16="http://schemas.microsoft.com/office/drawing/2014/main" id="{87CFBBEF-10FC-4645-87F0-21EDFF715F30}"/>
                </a:ext>
              </a:extLst>
            </p:cNvPr>
            <p:cNvSpPr txBox="1"/>
            <p:nvPr/>
          </p:nvSpPr>
          <p:spPr>
            <a:xfrm rot="911223">
              <a:off x="9403959" y="4100043"/>
              <a:ext cx="397866" cy="400110"/>
            </a:xfrm>
            <a:prstGeom prst="rect">
              <a:avLst/>
            </a:prstGeom>
            <a:noFill/>
            <a:ln>
              <a:noFill/>
            </a:ln>
          </p:spPr>
          <p:txBody>
            <a:bodyPr wrap="none" rtlCol="0">
              <a:spAutoFit/>
            </a:bodyPr>
            <a:lstStyle/>
            <a:p>
              <a:r>
                <a:rPr lang="en-US" sz="2000" b="1" i="1" dirty="0"/>
                <a:t>e</a:t>
              </a:r>
              <a:r>
                <a:rPr lang="en-US" sz="2000" b="1" i="1" baseline="-25000" dirty="0"/>
                <a:t>2</a:t>
              </a:r>
            </a:p>
          </p:txBody>
        </p:sp>
        <p:sp>
          <p:nvSpPr>
            <p:cNvPr id="65" name="TextBox 64">
              <a:extLst>
                <a:ext uri="{FF2B5EF4-FFF2-40B4-BE49-F238E27FC236}">
                  <a16:creationId xmlns:a16="http://schemas.microsoft.com/office/drawing/2014/main" id="{64D797CC-F7EB-074F-94BF-521973C14C02}"/>
                </a:ext>
              </a:extLst>
            </p:cNvPr>
            <p:cNvSpPr txBox="1"/>
            <p:nvPr/>
          </p:nvSpPr>
          <p:spPr>
            <a:xfrm rot="1263526">
              <a:off x="8860627" y="5486617"/>
              <a:ext cx="397866" cy="400110"/>
            </a:xfrm>
            <a:prstGeom prst="rect">
              <a:avLst/>
            </a:prstGeom>
            <a:noFill/>
            <a:ln>
              <a:noFill/>
            </a:ln>
          </p:spPr>
          <p:txBody>
            <a:bodyPr wrap="none" rtlCol="0">
              <a:spAutoFit/>
            </a:bodyPr>
            <a:lstStyle/>
            <a:p>
              <a:r>
                <a:rPr lang="en-US" sz="2000" b="1" i="1" dirty="0"/>
                <a:t>e</a:t>
              </a:r>
              <a:r>
                <a:rPr lang="en-US" sz="2000" b="1" i="1" baseline="-25000" dirty="0"/>
                <a:t>3</a:t>
              </a:r>
            </a:p>
          </p:txBody>
        </p:sp>
        <p:sp>
          <p:nvSpPr>
            <p:cNvPr id="42" name="TextBox 41">
              <a:extLst>
                <a:ext uri="{FF2B5EF4-FFF2-40B4-BE49-F238E27FC236}">
                  <a16:creationId xmlns:a16="http://schemas.microsoft.com/office/drawing/2014/main" id="{983E7A38-A3D3-9741-8611-BD357AE7DD5F}"/>
                </a:ext>
              </a:extLst>
            </p:cNvPr>
            <p:cNvSpPr txBox="1"/>
            <p:nvPr/>
          </p:nvSpPr>
          <p:spPr>
            <a:xfrm>
              <a:off x="9762546" y="5695772"/>
              <a:ext cx="1314784" cy="400110"/>
            </a:xfrm>
            <a:prstGeom prst="rect">
              <a:avLst/>
            </a:prstGeom>
            <a:noFill/>
            <a:ln>
              <a:solidFill>
                <a:schemeClr val="accent1">
                  <a:shade val="50000"/>
                </a:schemeClr>
              </a:solidFill>
            </a:ln>
          </p:spPr>
          <p:txBody>
            <a:bodyPr wrap="none" rtlCol="0">
              <a:spAutoFit/>
            </a:bodyPr>
            <a:lstStyle/>
            <a:p>
              <a:r>
                <a:rPr lang="en-US" sz="2000" b="1" dirty="0"/>
                <a:t>6/10/2001</a:t>
              </a:r>
            </a:p>
          </p:txBody>
        </p:sp>
        <p:sp>
          <p:nvSpPr>
            <p:cNvPr id="21" name="Freeform 20">
              <a:extLst>
                <a:ext uri="{FF2B5EF4-FFF2-40B4-BE49-F238E27FC236}">
                  <a16:creationId xmlns:a16="http://schemas.microsoft.com/office/drawing/2014/main" id="{104CD796-0523-4D41-AE54-7FA31428530A}"/>
                </a:ext>
              </a:extLst>
            </p:cNvPr>
            <p:cNvSpPr/>
            <p:nvPr/>
          </p:nvSpPr>
          <p:spPr>
            <a:xfrm>
              <a:off x="5002306" y="4885496"/>
              <a:ext cx="1026038" cy="400110"/>
            </a:xfrm>
            <a:custGeom>
              <a:avLst/>
              <a:gdLst>
                <a:gd name="connsiteX0" fmla="*/ 0 w 1110124"/>
                <a:gd name="connsiteY0" fmla="*/ 421610 h 421610"/>
                <a:gd name="connsiteX1" fmla="*/ 537882 w 1110124"/>
                <a:gd name="connsiteY1" fmla="*/ 9233 h 421610"/>
                <a:gd name="connsiteX2" fmla="*/ 1075765 w 1110124"/>
                <a:gd name="connsiteY2" fmla="*/ 134739 h 421610"/>
                <a:gd name="connsiteX3" fmla="*/ 1057835 w 1110124"/>
                <a:gd name="connsiteY3" fmla="*/ 134739 h 421610"/>
                <a:gd name="connsiteX4" fmla="*/ 1057835 w 1110124"/>
                <a:gd name="connsiteY4" fmla="*/ 134739 h 421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124" h="421610">
                  <a:moveTo>
                    <a:pt x="0" y="421610"/>
                  </a:moveTo>
                  <a:cubicBezTo>
                    <a:pt x="179294" y="239327"/>
                    <a:pt x="358588" y="57045"/>
                    <a:pt x="537882" y="9233"/>
                  </a:cubicBezTo>
                  <a:cubicBezTo>
                    <a:pt x="717176" y="-38579"/>
                    <a:pt x="989106" y="113821"/>
                    <a:pt x="1075765" y="134739"/>
                  </a:cubicBezTo>
                  <a:cubicBezTo>
                    <a:pt x="1162424" y="155657"/>
                    <a:pt x="1057835" y="134739"/>
                    <a:pt x="1057835" y="134739"/>
                  </a:cubicBezTo>
                  <a:lnTo>
                    <a:pt x="1057835" y="134739"/>
                  </a:lnTo>
                </a:path>
              </a:pathLst>
            </a:custGeom>
            <a:noFill/>
            <a:ln w="22225">
              <a:solidFill>
                <a:srgbClr val="0599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a:extLst>
                <a:ext uri="{FF2B5EF4-FFF2-40B4-BE49-F238E27FC236}">
                  <a16:creationId xmlns:a16="http://schemas.microsoft.com/office/drawing/2014/main" id="{BBD9B45F-5AF8-A94B-9B54-F7A80FFFE179}"/>
                </a:ext>
              </a:extLst>
            </p:cNvPr>
            <p:cNvSpPr/>
            <p:nvPr/>
          </p:nvSpPr>
          <p:spPr>
            <a:xfrm>
              <a:off x="4697506" y="5370683"/>
              <a:ext cx="1398494" cy="940470"/>
            </a:xfrm>
            <a:custGeom>
              <a:avLst/>
              <a:gdLst>
                <a:gd name="connsiteX0" fmla="*/ 0 w 1444512"/>
                <a:gd name="connsiteY0" fmla="*/ 1010517 h 1010517"/>
                <a:gd name="connsiteX1" fmla="*/ 986118 w 1444512"/>
                <a:gd name="connsiteY1" fmla="*/ 849152 h 1010517"/>
                <a:gd name="connsiteX2" fmla="*/ 1398494 w 1444512"/>
                <a:gd name="connsiteY2" fmla="*/ 60258 h 1010517"/>
                <a:gd name="connsiteX3" fmla="*/ 1416423 w 1444512"/>
                <a:gd name="connsiteY3" fmla="*/ 114046 h 1010517"/>
              </a:gdLst>
              <a:ahLst/>
              <a:cxnLst>
                <a:cxn ang="0">
                  <a:pos x="connsiteX0" y="connsiteY0"/>
                </a:cxn>
                <a:cxn ang="0">
                  <a:pos x="connsiteX1" y="connsiteY1"/>
                </a:cxn>
                <a:cxn ang="0">
                  <a:pos x="connsiteX2" y="connsiteY2"/>
                </a:cxn>
                <a:cxn ang="0">
                  <a:pos x="connsiteX3" y="connsiteY3"/>
                </a:cxn>
              </a:cxnLst>
              <a:rect l="l" t="t" r="r" b="b"/>
              <a:pathLst>
                <a:path w="1444512" h="1010517">
                  <a:moveTo>
                    <a:pt x="0" y="1010517"/>
                  </a:moveTo>
                  <a:cubicBezTo>
                    <a:pt x="376518" y="1009022"/>
                    <a:pt x="753036" y="1007528"/>
                    <a:pt x="986118" y="849152"/>
                  </a:cubicBezTo>
                  <a:cubicBezTo>
                    <a:pt x="1219200" y="690776"/>
                    <a:pt x="1326777" y="182776"/>
                    <a:pt x="1398494" y="60258"/>
                  </a:cubicBezTo>
                  <a:cubicBezTo>
                    <a:pt x="1470211" y="-62260"/>
                    <a:pt x="1443317" y="25893"/>
                    <a:pt x="1416423" y="114046"/>
                  </a:cubicBezTo>
                </a:path>
              </a:pathLst>
            </a:custGeom>
            <a:noFill/>
            <a:ln w="22225">
              <a:solidFill>
                <a:srgbClr val="0599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a:extLst>
                <a:ext uri="{FF2B5EF4-FFF2-40B4-BE49-F238E27FC236}">
                  <a16:creationId xmlns:a16="http://schemas.microsoft.com/office/drawing/2014/main" id="{B713B860-3AB2-B441-A104-BCB749B036C0}"/>
                </a:ext>
              </a:extLst>
            </p:cNvPr>
            <p:cNvSpPr/>
            <p:nvPr/>
          </p:nvSpPr>
          <p:spPr>
            <a:xfrm>
              <a:off x="9897035" y="4867443"/>
              <a:ext cx="430306" cy="834110"/>
            </a:xfrm>
            <a:custGeom>
              <a:avLst/>
              <a:gdLst>
                <a:gd name="connsiteX0" fmla="*/ 0 w 430306"/>
                <a:gd name="connsiteY0" fmla="*/ 9357 h 834110"/>
                <a:gd name="connsiteX1" fmla="*/ 358589 w 430306"/>
                <a:gd name="connsiteY1" fmla="*/ 116933 h 834110"/>
                <a:gd name="connsiteX2" fmla="*/ 430306 w 430306"/>
                <a:gd name="connsiteY2" fmla="*/ 834110 h 834110"/>
                <a:gd name="connsiteX3" fmla="*/ 430306 w 430306"/>
                <a:gd name="connsiteY3" fmla="*/ 834110 h 834110"/>
              </a:gdLst>
              <a:ahLst/>
              <a:cxnLst>
                <a:cxn ang="0">
                  <a:pos x="connsiteX0" y="connsiteY0"/>
                </a:cxn>
                <a:cxn ang="0">
                  <a:pos x="connsiteX1" y="connsiteY1"/>
                </a:cxn>
                <a:cxn ang="0">
                  <a:pos x="connsiteX2" y="connsiteY2"/>
                </a:cxn>
                <a:cxn ang="0">
                  <a:pos x="connsiteX3" y="connsiteY3"/>
                </a:cxn>
              </a:cxnLst>
              <a:rect l="l" t="t" r="r" b="b"/>
              <a:pathLst>
                <a:path w="430306" h="834110">
                  <a:moveTo>
                    <a:pt x="0" y="9357"/>
                  </a:moveTo>
                  <a:cubicBezTo>
                    <a:pt x="143435" y="-5585"/>
                    <a:pt x="286871" y="-20526"/>
                    <a:pt x="358589" y="116933"/>
                  </a:cubicBezTo>
                  <a:cubicBezTo>
                    <a:pt x="430307" y="254392"/>
                    <a:pt x="430306" y="834110"/>
                    <a:pt x="430306" y="834110"/>
                  </a:cubicBezTo>
                  <a:lnTo>
                    <a:pt x="430306" y="834110"/>
                  </a:lnTo>
                </a:path>
              </a:pathLst>
            </a:custGeom>
            <a:noFill/>
            <a:ln w="22225">
              <a:solidFill>
                <a:srgbClr val="0599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37F1C0BC-8F78-7F41-A0C4-BF16D105BF3E}"/>
                </a:ext>
              </a:extLst>
            </p:cNvPr>
            <p:cNvSpPr txBox="1"/>
            <p:nvPr/>
          </p:nvSpPr>
          <p:spPr>
            <a:xfrm rot="3925413">
              <a:off x="9941987" y="4844127"/>
              <a:ext cx="1000595" cy="400110"/>
            </a:xfrm>
            <a:prstGeom prst="rect">
              <a:avLst/>
            </a:prstGeom>
            <a:noFill/>
            <a:ln>
              <a:noFill/>
            </a:ln>
          </p:spPr>
          <p:txBody>
            <a:bodyPr wrap="none" rtlCol="0">
              <a:spAutoFit/>
            </a:bodyPr>
            <a:lstStyle/>
            <a:p>
              <a:r>
                <a:rPr lang="en-US" sz="2000" b="1" dirty="0" err="1"/>
                <a:t>bornOn</a:t>
              </a:r>
              <a:endParaRPr lang="en-US" sz="2000" b="1" dirty="0"/>
            </a:p>
          </p:txBody>
        </p:sp>
        <p:sp>
          <p:nvSpPr>
            <p:cNvPr id="50" name="TextBox 49">
              <a:extLst>
                <a:ext uri="{FF2B5EF4-FFF2-40B4-BE49-F238E27FC236}">
                  <a16:creationId xmlns:a16="http://schemas.microsoft.com/office/drawing/2014/main" id="{64732F6B-ECBC-4C45-980A-7B8891976F6B}"/>
                </a:ext>
              </a:extLst>
            </p:cNvPr>
            <p:cNvSpPr txBox="1"/>
            <p:nvPr/>
          </p:nvSpPr>
          <p:spPr>
            <a:xfrm rot="19762228">
              <a:off x="4912788" y="5785417"/>
              <a:ext cx="1000595" cy="400110"/>
            </a:xfrm>
            <a:prstGeom prst="rect">
              <a:avLst/>
            </a:prstGeom>
            <a:noFill/>
            <a:ln>
              <a:noFill/>
            </a:ln>
          </p:spPr>
          <p:txBody>
            <a:bodyPr wrap="none" rtlCol="0">
              <a:spAutoFit/>
            </a:bodyPr>
            <a:lstStyle/>
            <a:p>
              <a:r>
                <a:rPr lang="en-US" sz="2000" b="1" dirty="0" err="1"/>
                <a:t>bornOn</a:t>
              </a:r>
              <a:endParaRPr lang="en-US" sz="2000" b="1" dirty="0"/>
            </a:p>
          </p:txBody>
        </p:sp>
        <p:sp>
          <p:nvSpPr>
            <p:cNvPr id="52" name="TextBox 51">
              <a:extLst>
                <a:ext uri="{FF2B5EF4-FFF2-40B4-BE49-F238E27FC236}">
                  <a16:creationId xmlns:a16="http://schemas.microsoft.com/office/drawing/2014/main" id="{3986E123-F5CC-FD4E-BC82-5E693DE526E6}"/>
                </a:ext>
              </a:extLst>
            </p:cNvPr>
            <p:cNvSpPr txBox="1"/>
            <p:nvPr/>
          </p:nvSpPr>
          <p:spPr>
            <a:xfrm rot="21044947">
              <a:off x="4803533" y="4557259"/>
              <a:ext cx="1452192" cy="400110"/>
            </a:xfrm>
            <a:prstGeom prst="rect">
              <a:avLst/>
            </a:prstGeom>
            <a:noFill/>
            <a:ln>
              <a:noFill/>
            </a:ln>
          </p:spPr>
          <p:txBody>
            <a:bodyPr wrap="none" rtlCol="0">
              <a:spAutoFit/>
            </a:bodyPr>
            <a:lstStyle/>
            <a:p>
              <a:r>
                <a:rPr lang="en-US" sz="2000" b="1" dirty="0" err="1"/>
                <a:t>presidentOf</a:t>
              </a:r>
              <a:endParaRPr lang="en-US" sz="2000" b="1" dirty="0"/>
            </a:p>
          </p:txBody>
        </p:sp>
        <p:sp>
          <p:nvSpPr>
            <p:cNvPr id="53" name="TextBox 52">
              <a:extLst>
                <a:ext uri="{FF2B5EF4-FFF2-40B4-BE49-F238E27FC236}">
                  <a16:creationId xmlns:a16="http://schemas.microsoft.com/office/drawing/2014/main" id="{FC5CB519-93C7-9F4E-8EB7-5B2DEEF5BE0E}"/>
                </a:ext>
              </a:extLst>
            </p:cNvPr>
            <p:cNvSpPr txBox="1"/>
            <p:nvPr/>
          </p:nvSpPr>
          <p:spPr>
            <a:xfrm>
              <a:off x="10139073" y="6000555"/>
              <a:ext cx="397866" cy="400110"/>
            </a:xfrm>
            <a:prstGeom prst="rect">
              <a:avLst/>
            </a:prstGeom>
            <a:noFill/>
            <a:ln>
              <a:noFill/>
            </a:ln>
          </p:spPr>
          <p:txBody>
            <a:bodyPr wrap="none" rtlCol="0">
              <a:spAutoFit/>
            </a:bodyPr>
            <a:lstStyle/>
            <a:p>
              <a:r>
                <a:rPr lang="en-US" sz="2000" b="1" i="1" dirty="0"/>
                <a:t>e</a:t>
              </a:r>
              <a:r>
                <a:rPr lang="en-US" sz="2000" b="1" i="1" baseline="-25000" dirty="0"/>
                <a:t>6</a:t>
              </a:r>
            </a:p>
          </p:txBody>
        </p:sp>
        <p:sp>
          <p:nvSpPr>
            <p:cNvPr id="57" name="TextBox 56">
              <a:extLst>
                <a:ext uri="{FF2B5EF4-FFF2-40B4-BE49-F238E27FC236}">
                  <a16:creationId xmlns:a16="http://schemas.microsoft.com/office/drawing/2014/main" id="{1B8A34D8-BDAF-3243-8538-0164DC0743FA}"/>
                </a:ext>
              </a:extLst>
            </p:cNvPr>
            <p:cNvSpPr txBox="1"/>
            <p:nvPr/>
          </p:nvSpPr>
          <p:spPr>
            <a:xfrm>
              <a:off x="3971365" y="4691702"/>
              <a:ext cx="397866" cy="400110"/>
            </a:xfrm>
            <a:prstGeom prst="rect">
              <a:avLst/>
            </a:prstGeom>
            <a:noFill/>
            <a:ln>
              <a:noFill/>
            </a:ln>
          </p:spPr>
          <p:txBody>
            <a:bodyPr wrap="none" rtlCol="0">
              <a:spAutoFit/>
            </a:bodyPr>
            <a:lstStyle/>
            <a:p>
              <a:r>
                <a:rPr lang="en-US" sz="2000" b="1" i="1" dirty="0"/>
                <a:t>e</a:t>
              </a:r>
              <a:r>
                <a:rPr lang="en-US" sz="2000" b="1" i="1" baseline="-25000" dirty="0"/>
                <a:t>5</a:t>
              </a:r>
            </a:p>
          </p:txBody>
        </p:sp>
        <p:sp>
          <p:nvSpPr>
            <p:cNvPr id="58" name="TextBox 57">
              <a:extLst>
                <a:ext uri="{FF2B5EF4-FFF2-40B4-BE49-F238E27FC236}">
                  <a16:creationId xmlns:a16="http://schemas.microsoft.com/office/drawing/2014/main" id="{CE05DEEC-9174-9E45-A3D0-0574D74D94CC}"/>
                </a:ext>
              </a:extLst>
            </p:cNvPr>
            <p:cNvSpPr txBox="1"/>
            <p:nvPr/>
          </p:nvSpPr>
          <p:spPr>
            <a:xfrm>
              <a:off x="3926544" y="5740568"/>
              <a:ext cx="397866" cy="400110"/>
            </a:xfrm>
            <a:prstGeom prst="rect">
              <a:avLst/>
            </a:prstGeom>
            <a:noFill/>
            <a:ln>
              <a:noFill/>
            </a:ln>
          </p:spPr>
          <p:txBody>
            <a:bodyPr wrap="none" rtlCol="0">
              <a:spAutoFit/>
            </a:bodyPr>
            <a:lstStyle/>
            <a:p>
              <a:r>
                <a:rPr lang="en-US" sz="2000" b="1" i="1" dirty="0"/>
                <a:t>e</a:t>
              </a:r>
              <a:r>
                <a:rPr lang="en-US" sz="2000" b="1" i="1" baseline="-25000" dirty="0"/>
                <a:t>4</a:t>
              </a:r>
            </a:p>
          </p:txBody>
        </p:sp>
      </p:grpSp>
      <p:cxnSp>
        <p:nvCxnSpPr>
          <p:cNvPr id="61" name="Straight Arrow Connector 60">
            <a:extLst>
              <a:ext uri="{FF2B5EF4-FFF2-40B4-BE49-F238E27FC236}">
                <a16:creationId xmlns:a16="http://schemas.microsoft.com/office/drawing/2014/main" id="{23A6B00B-824F-F642-8AF0-EBF3A7D561CA}"/>
              </a:ext>
            </a:extLst>
          </p:cNvPr>
          <p:cNvCxnSpPr>
            <a:cxnSpLocks/>
          </p:cNvCxnSpPr>
          <p:nvPr/>
        </p:nvCxnSpPr>
        <p:spPr>
          <a:xfrm flipH="1" flipV="1">
            <a:off x="10524541" y="3180643"/>
            <a:ext cx="8968" cy="778544"/>
          </a:xfrm>
          <a:prstGeom prst="straightConnector1">
            <a:avLst/>
          </a:prstGeom>
          <a:ln w="22225">
            <a:solidFill>
              <a:srgbClr val="059946"/>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3D2E3DD-851F-B64A-99C9-CD914BB11B32}"/>
              </a:ext>
            </a:extLst>
          </p:cNvPr>
          <p:cNvCxnSpPr>
            <a:stCxn id="39" idx="3"/>
            <a:endCxn id="36" idx="1"/>
          </p:cNvCxnSpPr>
          <p:nvPr/>
        </p:nvCxnSpPr>
        <p:spPr>
          <a:xfrm>
            <a:off x="7188219" y="2921494"/>
            <a:ext cx="2806589" cy="26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CC910A9C-FF70-694F-B805-89D85CAFEACA}"/>
              </a:ext>
            </a:extLst>
          </p:cNvPr>
          <p:cNvSpPr txBox="1"/>
          <p:nvPr/>
        </p:nvSpPr>
        <p:spPr>
          <a:xfrm>
            <a:off x="6291610" y="2232155"/>
            <a:ext cx="3953390" cy="353943"/>
          </a:xfrm>
          <a:prstGeom prst="rect">
            <a:avLst/>
          </a:prstGeom>
          <a:noFill/>
          <a:ln>
            <a:noFill/>
          </a:ln>
        </p:spPr>
        <p:txBody>
          <a:bodyPr wrap="none" rtlCol="0">
            <a:spAutoFit/>
          </a:bodyPr>
          <a:lstStyle/>
          <a:p>
            <a:r>
              <a:rPr lang="en-US" sz="1700" b="1" dirty="0"/>
              <a:t>Candidates = [&lt;e</a:t>
            </a:r>
            <a:r>
              <a:rPr lang="en-US" sz="1700" b="1" baseline="-25000" dirty="0"/>
              <a:t>1</a:t>
            </a:r>
            <a:r>
              <a:rPr lang="en-US" sz="1700" b="1" dirty="0"/>
              <a:t>,0.9&gt;, &lt;e</a:t>
            </a:r>
            <a:r>
              <a:rPr lang="en-US" sz="1700" b="1" baseline="-25000" dirty="0"/>
              <a:t>2</a:t>
            </a:r>
            <a:r>
              <a:rPr lang="en-US" sz="1700" b="1" dirty="0"/>
              <a:t>,0.3&gt;, &lt;e</a:t>
            </a:r>
            <a:r>
              <a:rPr lang="en-US" sz="1700" b="1" baseline="-25000" dirty="0"/>
              <a:t>3</a:t>
            </a:r>
            <a:r>
              <a:rPr lang="en-US" sz="1700" b="1" dirty="0"/>
              <a:t>,0.6&gt;]</a:t>
            </a:r>
          </a:p>
        </p:txBody>
      </p:sp>
      <p:sp>
        <p:nvSpPr>
          <p:cNvPr id="63" name="TextBox 62">
            <a:extLst>
              <a:ext uri="{FF2B5EF4-FFF2-40B4-BE49-F238E27FC236}">
                <a16:creationId xmlns:a16="http://schemas.microsoft.com/office/drawing/2014/main" id="{40603204-3387-8546-B854-550A4260C4C2}"/>
              </a:ext>
            </a:extLst>
          </p:cNvPr>
          <p:cNvSpPr txBox="1"/>
          <p:nvPr/>
        </p:nvSpPr>
        <p:spPr>
          <a:xfrm>
            <a:off x="6300576" y="1954257"/>
            <a:ext cx="1835311" cy="353943"/>
          </a:xfrm>
          <a:prstGeom prst="rect">
            <a:avLst/>
          </a:prstGeom>
          <a:noFill/>
          <a:ln>
            <a:noFill/>
          </a:ln>
        </p:spPr>
        <p:txBody>
          <a:bodyPr wrap="none" rtlCol="0">
            <a:spAutoFit/>
          </a:bodyPr>
          <a:lstStyle/>
          <a:p>
            <a:r>
              <a:rPr lang="en-US" sz="1700" b="1" dirty="0"/>
              <a:t>Relation = </a:t>
            </a:r>
            <a:r>
              <a:rPr lang="en-US" sz="1700" b="1" dirty="0" err="1"/>
              <a:t>bornOn</a:t>
            </a:r>
            <a:endParaRPr lang="en-US" sz="1700" b="1" dirty="0"/>
          </a:p>
        </p:txBody>
      </p:sp>
      <p:sp>
        <p:nvSpPr>
          <p:cNvPr id="64" name="TextBox 63">
            <a:extLst>
              <a:ext uri="{FF2B5EF4-FFF2-40B4-BE49-F238E27FC236}">
                <a16:creationId xmlns:a16="http://schemas.microsoft.com/office/drawing/2014/main" id="{ACCC1EF8-FC1C-1A42-9945-B5991C66C7B1}"/>
              </a:ext>
            </a:extLst>
          </p:cNvPr>
          <p:cNvSpPr txBox="1"/>
          <p:nvPr/>
        </p:nvSpPr>
        <p:spPr>
          <a:xfrm>
            <a:off x="10990729" y="1174321"/>
            <a:ext cx="857927" cy="707886"/>
          </a:xfrm>
          <a:prstGeom prst="rect">
            <a:avLst/>
          </a:prstGeom>
          <a:noFill/>
          <a:ln>
            <a:noFill/>
          </a:ln>
        </p:spPr>
        <p:txBody>
          <a:bodyPr wrap="none" rtlCol="0">
            <a:spAutoFit/>
          </a:bodyPr>
          <a:lstStyle/>
          <a:p>
            <a:r>
              <a:rPr lang="en-US" sz="2000" b="1" i="1" dirty="0"/>
              <a:t>e</a:t>
            </a:r>
            <a:r>
              <a:rPr lang="en-US" sz="2000" b="1" baseline="-25000" dirty="0"/>
              <a:t>4</a:t>
            </a:r>
            <a:r>
              <a:rPr lang="en-US" sz="2000" b="1" dirty="0"/>
              <a:t>: 0.9</a:t>
            </a:r>
          </a:p>
          <a:p>
            <a:r>
              <a:rPr lang="en-US" sz="2000" b="1" i="1" dirty="0"/>
              <a:t>e</a:t>
            </a:r>
            <a:r>
              <a:rPr lang="en-US" sz="2000" b="1" baseline="-25000" dirty="0"/>
              <a:t>6</a:t>
            </a:r>
            <a:r>
              <a:rPr lang="en-US" sz="2000" b="1" dirty="0"/>
              <a:t>: 0.3</a:t>
            </a:r>
          </a:p>
        </p:txBody>
      </p:sp>
      <p:sp>
        <p:nvSpPr>
          <p:cNvPr id="67" name="TextBox 66">
            <a:extLst>
              <a:ext uri="{FF2B5EF4-FFF2-40B4-BE49-F238E27FC236}">
                <a16:creationId xmlns:a16="http://schemas.microsoft.com/office/drawing/2014/main" id="{30F641F8-0F8C-D544-99BA-D05E62235414}"/>
              </a:ext>
            </a:extLst>
          </p:cNvPr>
          <p:cNvSpPr txBox="1"/>
          <p:nvPr/>
        </p:nvSpPr>
        <p:spPr>
          <a:xfrm>
            <a:off x="433652" y="4956992"/>
            <a:ext cx="2181671" cy="551115"/>
          </a:xfrm>
          <a:prstGeom prst="rect">
            <a:avLst/>
          </a:prstGeom>
          <a:noFill/>
          <a:ln>
            <a:noFill/>
          </a:ln>
        </p:spPr>
        <p:txBody>
          <a:bodyPr wrap="square" rtlCol="0">
            <a:spAutoFit/>
          </a:bodyPr>
          <a:lstStyle/>
          <a:p>
            <a:r>
              <a:rPr lang="en-US" sz="2800" b="1" i="1" baseline="-25000" dirty="0">
                <a:latin typeface="Times" pitchFamily="2" charset="0"/>
              </a:rPr>
              <a:t>Reachability Index</a:t>
            </a:r>
          </a:p>
        </p:txBody>
      </p:sp>
      <p:grpSp>
        <p:nvGrpSpPr>
          <p:cNvPr id="66" name="Group 65">
            <a:extLst>
              <a:ext uri="{FF2B5EF4-FFF2-40B4-BE49-F238E27FC236}">
                <a16:creationId xmlns:a16="http://schemas.microsoft.com/office/drawing/2014/main" id="{EB7C2A76-27F4-9547-9EF4-8F3B1FAB81C3}"/>
              </a:ext>
            </a:extLst>
          </p:cNvPr>
          <p:cNvGrpSpPr/>
          <p:nvPr/>
        </p:nvGrpSpPr>
        <p:grpSpPr>
          <a:xfrm>
            <a:off x="5644" y="772929"/>
            <a:ext cx="12195303" cy="6113374"/>
            <a:chOff x="5644" y="772929"/>
            <a:chExt cx="12195303" cy="6113374"/>
          </a:xfrm>
        </p:grpSpPr>
        <p:sp>
          <p:nvSpPr>
            <p:cNvPr id="68" name="Rectangle 67">
              <a:extLst>
                <a:ext uri="{FF2B5EF4-FFF2-40B4-BE49-F238E27FC236}">
                  <a16:creationId xmlns:a16="http://schemas.microsoft.com/office/drawing/2014/main" id="{1675896E-25E1-0F4F-A772-6867938A98B3}"/>
                </a:ext>
              </a:extLst>
            </p:cNvPr>
            <p:cNvSpPr/>
            <p:nvPr/>
          </p:nvSpPr>
          <p:spPr>
            <a:xfrm>
              <a:off x="5644" y="6492936"/>
              <a:ext cx="7762405" cy="39336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A Scheme For Factoid Question Answering over Knowledge Base</a:t>
              </a:r>
            </a:p>
          </p:txBody>
        </p:sp>
        <p:sp>
          <p:nvSpPr>
            <p:cNvPr id="69" name="Rectangle 68">
              <a:extLst>
                <a:ext uri="{FF2B5EF4-FFF2-40B4-BE49-F238E27FC236}">
                  <a16:creationId xmlns:a16="http://schemas.microsoft.com/office/drawing/2014/main" id="{5C8B91CA-8BF3-9641-A15B-55858BE7268A}"/>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March 6, 2019            </a:t>
              </a:r>
            </a:p>
          </p:txBody>
        </p:sp>
        <p:sp>
          <p:nvSpPr>
            <p:cNvPr id="70" name="Rectangle 69">
              <a:extLst>
                <a:ext uri="{FF2B5EF4-FFF2-40B4-BE49-F238E27FC236}">
                  <a16:creationId xmlns:a16="http://schemas.microsoft.com/office/drawing/2014/main" id="{3B08C404-A176-A24C-B8B7-157FFB489E3D}"/>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cxnSp>
        <p:nvCxnSpPr>
          <p:cNvPr id="55" name="Straight Arrow Connector 54">
            <a:extLst>
              <a:ext uri="{FF2B5EF4-FFF2-40B4-BE49-F238E27FC236}">
                <a16:creationId xmlns:a16="http://schemas.microsoft.com/office/drawing/2014/main" id="{3B4D2E1C-656B-E545-8890-2184CE99CDBC}"/>
              </a:ext>
            </a:extLst>
          </p:cNvPr>
          <p:cNvCxnSpPr/>
          <p:nvPr/>
        </p:nvCxnSpPr>
        <p:spPr>
          <a:xfrm flipV="1">
            <a:off x="2389823" y="5225003"/>
            <a:ext cx="846795" cy="17023"/>
          </a:xfrm>
          <a:prstGeom prst="straightConnector1">
            <a:avLst/>
          </a:prstGeom>
          <a:ln w="22225">
            <a:solidFill>
              <a:srgbClr val="05994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061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A6AC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C2B2-8F4A-774F-8B97-35C3DE809A63}"/>
              </a:ext>
            </a:extLst>
          </p:cNvPr>
          <p:cNvSpPr>
            <a:spLocks noGrp="1"/>
          </p:cNvSpPr>
          <p:nvPr>
            <p:ph type="title"/>
          </p:nvPr>
        </p:nvSpPr>
        <p:spPr>
          <a:xfrm>
            <a:off x="838200" y="2103437"/>
            <a:ext cx="10515600" cy="1325563"/>
          </a:xfrm>
        </p:spPr>
        <p:txBody>
          <a:bodyPr>
            <a:normAutofit/>
          </a:bodyPr>
          <a:lstStyle/>
          <a:p>
            <a:r>
              <a:rPr lang="en-US" sz="4000" dirty="0">
                <a:solidFill>
                  <a:schemeClr val="bg1"/>
                </a:solidFill>
                <a:latin typeface="Arial" panose="020B0604020202020204" pitchFamily="34" charset="0"/>
                <a:cs typeface="Arial" panose="020B0604020202020204" pitchFamily="34" charset="0"/>
              </a:rPr>
              <a:t>Results </a:t>
            </a:r>
          </a:p>
        </p:txBody>
      </p:sp>
      <p:grpSp>
        <p:nvGrpSpPr>
          <p:cNvPr id="7" name="Group 6">
            <a:extLst>
              <a:ext uri="{FF2B5EF4-FFF2-40B4-BE49-F238E27FC236}">
                <a16:creationId xmlns:a16="http://schemas.microsoft.com/office/drawing/2014/main" id="{3FD7FEB8-C585-D84B-9F4F-E3FA80955FF8}"/>
              </a:ext>
            </a:extLst>
          </p:cNvPr>
          <p:cNvGrpSpPr/>
          <p:nvPr/>
        </p:nvGrpSpPr>
        <p:grpSpPr>
          <a:xfrm>
            <a:off x="889237" y="3024548"/>
            <a:ext cx="9285858" cy="12066"/>
            <a:chOff x="889237" y="3024548"/>
            <a:chExt cx="9285858" cy="12066"/>
          </a:xfrm>
        </p:grpSpPr>
        <p:cxnSp>
          <p:nvCxnSpPr>
            <p:cNvPr id="4" name="Straight Connector 3">
              <a:extLst>
                <a:ext uri="{FF2B5EF4-FFF2-40B4-BE49-F238E27FC236}">
                  <a16:creationId xmlns:a16="http://schemas.microsoft.com/office/drawing/2014/main" id="{1FEAD5F0-59E2-3942-AF41-8D849325F9B2}"/>
                </a:ext>
              </a:extLst>
            </p:cNvPr>
            <p:cNvCxnSpPr>
              <a:cxnSpLocks/>
            </p:cNvCxnSpPr>
            <p:nvPr/>
          </p:nvCxnSpPr>
          <p:spPr>
            <a:xfrm>
              <a:off x="903207" y="3024548"/>
              <a:ext cx="92718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3ED5291-1C7C-FB4E-AFF6-990BEC62E21D}"/>
                </a:ext>
              </a:extLst>
            </p:cNvPr>
            <p:cNvCxnSpPr>
              <a:cxnSpLocks/>
            </p:cNvCxnSpPr>
            <p:nvPr/>
          </p:nvCxnSpPr>
          <p:spPr>
            <a:xfrm>
              <a:off x="889237" y="3036614"/>
              <a:ext cx="7662722" cy="0"/>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4493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88B0D5-D204-7E40-9F8A-0D97B4841C8D}"/>
              </a:ext>
            </a:extLst>
          </p:cNvPr>
          <p:cNvSpPr/>
          <p:nvPr/>
        </p:nvSpPr>
        <p:spPr>
          <a:xfrm>
            <a:off x="0" y="11048"/>
            <a:ext cx="12192000" cy="995915"/>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Experimental set up </a:t>
            </a:r>
            <a:endParaRPr lang="en-US" sz="2700" dirty="0"/>
          </a:p>
        </p:txBody>
      </p:sp>
      <p:pic>
        <p:nvPicPr>
          <p:cNvPr id="5" name="Picture 4">
            <a:extLst>
              <a:ext uri="{FF2B5EF4-FFF2-40B4-BE49-F238E27FC236}">
                <a16:creationId xmlns:a16="http://schemas.microsoft.com/office/drawing/2014/main" id="{7C8DE1B8-318F-3C4A-8055-26766182CDAF}"/>
              </a:ext>
            </a:extLst>
          </p:cNvPr>
          <p:cNvPicPr>
            <a:picLocks noChangeAspect="1"/>
          </p:cNvPicPr>
          <p:nvPr/>
        </p:nvPicPr>
        <p:blipFill>
          <a:blip r:embed="rId3"/>
          <a:stretch>
            <a:fillRect/>
          </a:stretch>
        </p:blipFill>
        <p:spPr>
          <a:xfrm>
            <a:off x="3207012" y="4600387"/>
            <a:ext cx="5849694" cy="1394927"/>
          </a:xfrm>
          <a:prstGeom prst="rect">
            <a:avLst/>
          </a:prstGeom>
        </p:spPr>
      </p:pic>
      <p:sp>
        <p:nvSpPr>
          <p:cNvPr id="6" name="TextBox 5">
            <a:extLst>
              <a:ext uri="{FF2B5EF4-FFF2-40B4-BE49-F238E27FC236}">
                <a16:creationId xmlns:a16="http://schemas.microsoft.com/office/drawing/2014/main" id="{D44D1BE6-BF95-D142-98DE-2C5F4FE5AA4D}"/>
              </a:ext>
            </a:extLst>
          </p:cNvPr>
          <p:cNvSpPr txBox="1"/>
          <p:nvPr/>
        </p:nvSpPr>
        <p:spPr>
          <a:xfrm>
            <a:off x="3765175" y="1433754"/>
            <a:ext cx="4743799" cy="400110"/>
          </a:xfrm>
          <a:prstGeom prst="rect">
            <a:avLst/>
          </a:prstGeom>
          <a:noFill/>
        </p:spPr>
        <p:txBody>
          <a:bodyPr wrap="none" rtlCol="0">
            <a:spAutoFit/>
          </a:bodyPr>
          <a:lstStyle/>
          <a:p>
            <a:r>
              <a:rPr lang="en-US" sz="2000" b="1" dirty="0"/>
              <a:t>Table 1: Simple question dataset Statistics  </a:t>
            </a:r>
          </a:p>
        </p:txBody>
      </p:sp>
      <p:sp>
        <p:nvSpPr>
          <p:cNvPr id="10" name="TextBox 9">
            <a:extLst>
              <a:ext uri="{FF2B5EF4-FFF2-40B4-BE49-F238E27FC236}">
                <a16:creationId xmlns:a16="http://schemas.microsoft.com/office/drawing/2014/main" id="{315B140A-4A19-384A-80C8-6C3EED055730}"/>
              </a:ext>
            </a:extLst>
          </p:cNvPr>
          <p:cNvSpPr txBox="1"/>
          <p:nvPr/>
        </p:nvSpPr>
        <p:spPr>
          <a:xfrm>
            <a:off x="3756214" y="4194235"/>
            <a:ext cx="3918509" cy="400110"/>
          </a:xfrm>
          <a:prstGeom prst="rect">
            <a:avLst/>
          </a:prstGeom>
          <a:noFill/>
        </p:spPr>
        <p:txBody>
          <a:bodyPr wrap="none" rtlCol="0">
            <a:spAutoFit/>
          </a:bodyPr>
          <a:lstStyle/>
          <a:p>
            <a:r>
              <a:rPr lang="en-US" sz="2000" b="1" dirty="0"/>
              <a:t>Table 2: Knowledge base Statistics  </a:t>
            </a:r>
          </a:p>
        </p:txBody>
      </p:sp>
      <p:pic>
        <p:nvPicPr>
          <p:cNvPr id="7" name="Picture 6">
            <a:extLst>
              <a:ext uri="{FF2B5EF4-FFF2-40B4-BE49-F238E27FC236}">
                <a16:creationId xmlns:a16="http://schemas.microsoft.com/office/drawing/2014/main" id="{B769B5BA-A6EE-6343-A0A0-09F27D081698}"/>
              </a:ext>
            </a:extLst>
          </p:cNvPr>
          <p:cNvPicPr>
            <a:picLocks noChangeAspect="1"/>
          </p:cNvPicPr>
          <p:nvPr/>
        </p:nvPicPr>
        <p:blipFill>
          <a:blip r:embed="rId4"/>
          <a:stretch>
            <a:fillRect/>
          </a:stretch>
        </p:blipFill>
        <p:spPr>
          <a:xfrm>
            <a:off x="2476498" y="1866100"/>
            <a:ext cx="6952136" cy="1754909"/>
          </a:xfrm>
          <a:prstGeom prst="rect">
            <a:avLst/>
          </a:prstGeom>
        </p:spPr>
      </p:pic>
      <p:grpSp>
        <p:nvGrpSpPr>
          <p:cNvPr id="13" name="Group 12">
            <a:extLst>
              <a:ext uri="{FF2B5EF4-FFF2-40B4-BE49-F238E27FC236}">
                <a16:creationId xmlns:a16="http://schemas.microsoft.com/office/drawing/2014/main" id="{3785ED37-5620-6147-A3B8-8E20D4F096F6}"/>
              </a:ext>
            </a:extLst>
          </p:cNvPr>
          <p:cNvGrpSpPr/>
          <p:nvPr/>
        </p:nvGrpSpPr>
        <p:grpSpPr>
          <a:xfrm>
            <a:off x="5644" y="772929"/>
            <a:ext cx="12195303" cy="6113374"/>
            <a:chOff x="5644" y="772929"/>
            <a:chExt cx="12195303" cy="6113374"/>
          </a:xfrm>
        </p:grpSpPr>
        <p:sp>
          <p:nvSpPr>
            <p:cNvPr id="14" name="Rectangle 13">
              <a:extLst>
                <a:ext uri="{FF2B5EF4-FFF2-40B4-BE49-F238E27FC236}">
                  <a16:creationId xmlns:a16="http://schemas.microsoft.com/office/drawing/2014/main" id="{2A1DDA60-3150-2748-BD00-AA3D00B4E159}"/>
                </a:ext>
              </a:extLst>
            </p:cNvPr>
            <p:cNvSpPr/>
            <p:nvPr/>
          </p:nvSpPr>
          <p:spPr>
            <a:xfrm>
              <a:off x="5644" y="6492936"/>
              <a:ext cx="7762405" cy="39336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A Scheme For Factoid Question Answering over Knowledge Base</a:t>
              </a:r>
            </a:p>
          </p:txBody>
        </p:sp>
        <p:sp>
          <p:nvSpPr>
            <p:cNvPr id="15" name="Rectangle 14">
              <a:extLst>
                <a:ext uri="{FF2B5EF4-FFF2-40B4-BE49-F238E27FC236}">
                  <a16:creationId xmlns:a16="http://schemas.microsoft.com/office/drawing/2014/main" id="{011560A8-5350-0043-8E78-B9165F40A482}"/>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March 6, 2019            </a:t>
              </a:r>
            </a:p>
          </p:txBody>
        </p:sp>
        <p:sp>
          <p:nvSpPr>
            <p:cNvPr id="16" name="Rectangle 15">
              <a:extLst>
                <a:ext uri="{FF2B5EF4-FFF2-40B4-BE49-F238E27FC236}">
                  <a16:creationId xmlns:a16="http://schemas.microsoft.com/office/drawing/2014/main" id="{75AFC57E-ED70-004E-9312-3557B729A156}"/>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spTree>
    <p:extLst>
      <p:ext uri="{BB962C8B-B14F-4D97-AF65-F5344CB8AC3E}">
        <p14:creationId xmlns:p14="http://schemas.microsoft.com/office/powerpoint/2010/main" val="1420105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88B0D5-D204-7E40-9F8A-0D97B4841C8D}"/>
              </a:ext>
            </a:extLst>
          </p:cNvPr>
          <p:cNvSpPr/>
          <p:nvPr/>
        </p:nvSpPr>
        <p:spPr>
          <a:xfrm>
            <a:off x="0" y="-27862"/>
            <a:ext cx="12192000" cy="995915"/>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Results: Entity detection and linking </a:t>
            </a:r>
            <a:endParaRPr lang="en-US" sz="2700" dirty="0"/>
          </a:p>
        </p:txBody>
      </p:sp>
      <p:sp>
        <p:nvSpPr>
          <p:cNvPr id="7" name="TextBox 6">
            <a:extLst>
              <a:ext uri="{FF2B5EF4-FFF2-40B4-BE49-F238E27FC236}">
                <a16:creationId xmlns:a16="http://schemas.microsoft.com/office/drawing/2014/main" id="{661DF17A-4F53-AF4A-B333-636AE3FFEECE}"/>
              </a:ext>
            </a:extLst>
          </p:cNvPr>
          <p:cNvSpPr txBox="1"/>
          <p:nvPr/>
        </p:nvSpPr>
        <p:spPr>
          <a:xfrm>
            <a:off x="3939094" y="3525473"/>
            <a:ext cx="2569934" cy="400110"/>
          </a:xfrm>
          <a:prstGeom prst="rect">
            <a:avLst/>
          </a:prstGeom>
          <a:noFill/>
        </p:spPr>
        <p:txBody>
          <a:bodyPr wrap="none" rtlCol="0">
            <a:spAutoFit/>
          </a:bodyPr>
          <a:lstStyle/>
          <a:p>
            <a:r>
              <a:rPr lang="en-US" sz="2000" dirty="0"/>
              <a:t>Table 4: Entity linking   </a:t>
            </a:r>
          </a:p>
        </p:txBody>
      </p:sp>
      <p:sp>
        <p:nvSpPr>
          <p:cNvPr id="8" name="TextBox 7">
            <a:extLst>
              <a:ext uri="{FF2B5EF4-FFF2-40B4-BE49-F238E27FC236}">
                <a16:creationId xmlns:a16="http://schemas.microsoft.com/office/drawing/2014/main" id="{B4F374AB-6950-114B-9BFC-41DEE7092251}"/>
              </a:ext>
            </a:extLst>
          </p:cNvPr>
          <p:cNvSpPr txBox="1"/>
          <p:nvPr/>
        </p:nvSpPr>
        <p:spPr>
          <a:xfrm>
            <a:off x="3922960" y="1225132"/>
            <a:ext cx="2883225" cy="400110"/>
          </a:xfrm>
          <a:prstGeom prst="rect">
            <a:avLst/>
          </a:prstGeom>
          <a:noFill/>
        </p:spPr>
        <p:txBody>
          <a:bodyPr wrap="none" rtlCol="0">
            <a:spAutoFit/>
          </a:bodyPr>
          <a:lstStyle/>
          <a:p>
            <a:r>
              <a:rPr lang="en-US" sz="2000" dirty="0"/>
              <a:t>Table 3: Entity detection   </a:t>
            </a:r>
          </a:p>
        </p:txBody>
      </p:sp>
      <p:grpSp>
        <p:nvGrpSpPr>
          <p:cNvPr id="14" name="Group 13">
            <a:extLst>
              <a:ext uri="{FF2B5EF4-FFF2-40B4-BE49-F238E27FC236}">
                <a16:creationId xmlns:a16="http://schemas.microsoft.com/office/drawing/2014/main" id="{435508C0-A528-AC41-9D78-8A1702B6CA6C}"/>
              </a:ext>
            </a:extLst>
          </p:cNvPr>
          <p:cNvGrpSpPr/>
          <p:nvPr/>
        </p:nvGrpSpPr>
        <p:grpSpPr>
          <a:xfrm>
            <a:off x="5644" y="772929"/>
            <a:ext cx="12195303" cy="6113374"/>
            <a:chOff x="5644" y="772929"/>
            <a:chExt cx="12195303" cy="6113374"/>
          </a:xfrm>
        </p:grpSpPr>
        <p:sp>
          <p:nvSpPr>
            <p:cNvPr id="15" name="Rectangle 14">
              <a:extLst>
                <a:ext uri="{FF2B5EF4-FFF2-40B4-BE49-F238E27FC236}">
                  <a16:creationId xmlns:a16="http://schemas.microsoft.com/office/drawing/2014/main" id="{8D1E6DE7-6983-2045-BC8A-B9CB4146C6A3}"/>
                </a:ext>
              </a:extLst>
            </p:cNvPr>
            <p:cNvSpPr/>
            <p:nvPr/>
          </p:nvSpPr>
          <p:spPr>
            <a:xfrm>
              <a:off x="5644" y="6492936"/>
              <a:ext cx="7762405" cy="39336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A Scheme For Factoid Question Answering over Knowledge Base</a:t>
              </a:r>
            </a:p>
          </p:txBody>
        </p:sp>
        <p:sp>
          <p:nvSpPr>
            <p:cNvPr id="16" name="Rectangle 15">
              <a:extLst>
                <a:ext uri="{FF2B5EF4-FFF2-40B4-BE49-F238E27FC236}">
                  <a16:creationId xmlns:a16="http://schemas.microsoft.com/office/drawing/2014/main" id="{1A5921CE-B2A5-4B45-BCCD-AD15079B3C25}"/>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March 6, 2019            </a:t>
              </a:r>
            </a:p>
          </p:txBody>
        </p:sp>
        <p:sp>
          <p:nvSpPr>
            <p:cNvPr id="17" name="Rectangle 16">
              <a:extLst>
                <a:ext uri="{FF2B5EF4-FFF2-40B4-BE49-F238E27FC236}">
                  <a16:creationId xmlns:a16="http://schemas.microsoft.com/office/drawing/2014/main" id="{B3FF86B4-B28F-8E4A-9419-66E126B3AC9E}"/>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pic>
        <p:nvPicPr>
          <p:cNvPr id="5" name="Picture 4">
            <a:extLst>
              <a:ext uri="{FF2B5EF4-FFF2-40B4-BE49-F238E27FC236}">
                <a16:creationId xmlns:a16="http://schemas.microsoft.com/office/drawing/2014/main" id="{24D41669-A654-5D44-9C06-694C31937154}"/>
              </a:ext>
            </a:extLst>
          </p:cNvPr>
          <p:cNvPicPr>
            <a:picLocks noChangeAspect="1"/>
          </p:cNvPicPr>
          <p:nvPr/>
        </p:nvPicPr>
        <p:blipFill>
          <a:blip r:embed="rId3"/>
          <a:stretch>
            <a:fillRect/>
          </a:stretch>
        </p:blipFill>
        <p:spPr>
          <a:xfrm>
            <a:off x="2719727" y="4118211"/>
            <a:ext cx="6061667" cy="1729248"/>
          </a:xfrm>
          <a:prstGeom prst="rect">
            <a:avLst/>
          </a:prstGeom>
        </p:spPr>
      </p:pic>
      <p:pic>
        <p:nvPicPr>
          <p:cNvPr id="11" name="Picture 10">
            <a:extLst>
              <a:ext uri="{FF2B5EF4-FFF2-40B4-BE49-F238E27FC236}">
                <a16:creationId xmlns:a16="http://schemas.microsoft.com/office/drawing/2014/main" id="{7A030EE9-EF5B-EE47-B9EC-A7B69BC1FCA3}"/>
              </a:ext>
            </a:extLst>
          </p:cNvPr>
          <p:cNvPicPr>
            <a:picLocks noChangeAspect="1"/>
          </p:cNvPicPr>
          <p:nvPr/>
        </p:nvPicPr>
        <p:blipFill>
          <a:blip r:embed="rId4"/>
          <a:stretch>
            <a:fillRect/>
          </a:stretch>
        </p:blipFill>
        <p:spPr>
          <a:xfrm>
            <a:off x="1557988" y="1900546"/>
            <a:ext cx="8832184" cy="1450338"/>
          </a:xfrm>
          <a:prstGeom prst="rect">
            <a:avLst/>
          </a:prstGeom>
        </p:spPr>
      </p:pic>
      <p:sp>
        <p:nvSpPr>
          <p:cNvPr id="12" name="Rectangle 11">
            <a:extLst>
              <a:ext uri="{FF2B5EF4-FFF2-40B4-BE49-F238E27FC236}">
                <a16:creationId xmlns:a16="http://schemas.microsoft.com/office/drawing/2014/main" id="{49765538-99C3-A746-B432-9678D34FC712}"/>
              </a:ext>
            </a:extLst>
          </p:cNvPr>
          <p:cNvSpPr/>
          <p:nvPr/>
        </p:nvSpPr>
        <p:spPr>
          <a:xfrm>
            <a:off x="3140526" y="1906897"/>
            <a:ext cx="2405501" cy="1425738"/>
          </a:xfrm>
          <a:prstGeom prst="rect">
            <a:avLst/>
          </a:prstGeom>
          <a:solidFill>
            <a:srgbClr val="C0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505F78E-8084-1447-BAD3-67E107A121B8}"/>
              </a:ext>
            </a:extLst>
          </p:cNvPr>
          <p:cNvSpPr/>
          <p:nvPr/>
        </p:nvSpPr>
        <p:spPr>
          <a:xfrm>
            <a:off x="7946583" y="1912336"/>
            <a:ext cx="2405501" cy="1425738"/>
          </a:xfrm>
          <a:prstGeom prst="rect">
            <a:avLst/>
          </a:prstGeom>
          <a:solidFill>
            <a:srgbClr val="C0000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8667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88B0D5-D204-7E40-9F8A-0D97B4841C8D}"/>
              </a:ext>
            </a:extLst>
          </p:cNvPr>
          <p:cNvSpPr/>
          <p:nvPr/>
        </p:nvSpPr>
        <p:spPr>
          <a:xfrm>
            <a:off x="0" y="162"/>
            <a:ext cx="12192000" cy="1095506"/>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Results: Relation Prediction </a:t>
            </a:r>
            <a:endParaRPr lang="en-US" sz="2700" dirty="0"/>
          </a:p>
        </p:txBody>
      </p:sp>
      <p:sp>
        <p:nvSpPr>
          <p:cNvPr id="8" name="TextBox 7">
            <a:extLst>
              <a:ext uri="{FF2B5EF4-FFF2-40B4-BE49-F238E27FC236}">
                <a16:creationId xmlns:a16="http://schemas.microsoft.com/office/drawing/2014/main" id="{B4F374AB-6950-114B-9BFC-41DEE7092251}"/>
              </a:ext>
            </a:extLst>
          </p:cNvPr>
          <p:cNvSpPr txBox="1"/>
          <p:nvPr/>
        </p:nvSpPr>
        <p:spPr>
          <a:xfrm>
            <a:off x="3747253" y="1757078"/>
            <a:ext cx="3147144" cy="400110"/>
          </a:xfrm>
          <a:prstGeom prst="rect">
            <a:avLst/>
          </a:prstGeom>
          <a:noFill/>
        </p:spPr>
        <p:txBody>
          <a:bodyPr wrap="none" rtlCol="0">
            <a:spAutoFit/>
          </a:bodyPr>
          <a:lstStyle/>
          <a:p>
            <a:r>
              <a:rPr lang="en-US" sz="2000" dirty="0"/>
              <a:t>Table 5: Relation Prediction  </a:t>
            </a:r>
          </a:p>
        </p:txBody>
      </p:sp>
      <p:grpSp>
        <p:nvGrpSpPr>
          <p:cNvPr id="10" name="Group 9">
            <a:extLst>
              <a:ext uri="{FF2B5EF4-FFF2-40B4-BE49-F238E27FC236}">
                <a16:creationId xmlns:a16="http://schemas.microsoft.com/office/drawing/2014/main" id="{9662D76A-C1AA-6142-9336-CAB9F0057B4B}"/>
              </a:ext>
            </a:extLst>
          </p:cNvPr>
          <p:cNvGrpSpPr/>
          <p:nvPr/>
        </p:nvGrpSpPr>
        <p:grpSpPr>
          <a:xfrm>
            <a:off x="5644" y="772929"/>
            <a:ext cx="12195303" cy="6113374"/>
            <a:chOff x="5644" y="772929"/>
            <a:chExt cx="12195303" cy="6113374"/>
          </a:xfrm>
        </p:grpSpPr>
        <p:sp>
          <p:nvSpPr>
            <p:cNvPr id="11" name="Rectangle 10">
              <a:extLst>
                <a:ext uri="{FF2B5EF4-FFF2-40B4-BE49-F238E27FC236}">
                  <a16:creationId xmlns:a16="http://schemas.microsoft.com/office/drawing/2014/main" id="{D7268296-0B78-EB4A-AE02-21C6BFB5D931}"/>
                </a:ext>
              </a:extLst>
            </p:cNvPr>
            <p:cNvSpPr/>
            <p:nvPr/>
          </p:nvSpPr>
          <p:spPr>
            <a:xfrm>
              <a:off x="5644" y="6492936"/>
              <a:ext cx="7762405" cy="39336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A Scheme For Factoid Question Answering over Knowledge Base</a:t>
              </a:r>
            </a:p>
          </p:txBody>
        </p:sp>
        <p:sp>
          <p:nvSpPr>
            <p:cNvPr id="12" name="Rectangle 11">
              <a:extLst>
                <a:ext uri="{FF2B5EF4-FFF2-40B4-BE49-F238E27FC236}">
                  <a16:creationId xmlns:a16="http://schemas.microsoft.com/office/drawing/2014/main" id="{95C525D1-5039-0149-B837-9DF56CFCBE5C}"/>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March 6, 2019            </a:t>
              </a:r>
            </a:p>
          </p:txBody>
        </p:sp>
        <p:sp>
          <p:nvSpPr>
            <p:cNvPr id="13" name="Rectangle 12">
              <a:extLst>
                <a:ext uri="{FF2B5EF4-FFF2-40B4-BE49-F238E27FC236}">
                  <a16:creationId xmlns:a16="http://schemas.microsoft.com/office/drawing/2014/main" id="{F42475A5-8FE1-1547-838D-C77DD3850D1F}"/>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pic>
        <p:nvPicPr>
          <p:cNvPr id="3" name="Picture 2">
            <a:extLst>
              <a:ext uri="{FF2B5EF4-FFF2-40B4-BE49-F238E27FC236}">
                <a16:creationId xmlns:a16="http://schemas.microsoft.com/office/drawing/2014/main" id="{BCDE58AA-D20E-AA49-AD01-A007FFD1DDC1}"/>
              </a:ext>
            </a:extLst>
          </p:cNvPr>
          <p:cNvPicPr>
            <a:picLocks noChangeAspect="1"/>
          </p:cNvPicPr>
          <p:nvPr/>
        </p:nvPicPr>
        <p:blipFill>
          <a:blip r:embed="rId3"/>
          <a:stretch>
            <a:fillRect/>
          </a:stretch>
        </p:blipFill>
        <p:spPr>
          <a:xfrm>
            <a:off x="1925843" y="2621460"/>
            <a:ext cx="8340314" cy="1930400"/>
          </a:xfrm>
          <a:prstGeom prst="rect">
            <a:avLst/>
          </a:prstGeom>
        </p:spPr>
      </p:pic>
    </p:spTree>
    <p:extLst>
      <p:ext uri="{BB962C8B-B14F-4D97-AF65-F5344CB8AC3E}">
        <p14:creationId xmlns:p14="http://schemas.microsoft.com/office/powerpoint/2010/main" val="2048207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88B0D5-D204-7E40-9F8A-0D97B4841C8D}"/>
              </a:ext>
            </a:extLst>
          </p:cNvPr>
          <p:cNvSpPr/>
          <p:nvPr/>
        </p:nvSpPr>
        <p:spPr>
          <a:xfrm>
            <a:off x="0" y="162"/>
            <a:ext cx="12192000" cy="1095506"/>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Results: End-to-end combination</a:t>
            </a:r>
            <a:endParaRPr lang="en-US" sz="2700" dirty="0"/>
          </a:p>
        </p:txBody>
      </p:sp>
      <p:grpSp>
        <p:nvGrpSpPr>
          <p:cNvPr id="10" name="Group 9">
            <a:extLst>
              <a:ext uri="{FF2B5EF4-FFF2-40B4-BE49-F238E27FC236}">
                <a16:creationId xmlns:a16="http://schemas.microsoft.com/office/drawing/2014/main" id="{9662D76A-C1AA-6142-9336-CAB9F0057B4B}"/>
              </a:ext>
            </a:extLst>
          </p:cNvPr>
          <p:cNvGrpSpPr/>
          <p:nvPr/>
        </p:nvGrpSpPr>
        <p:grpSpPr>
          <a:xfrm>
            <a:off x="5644" y="772929"/>
            <a:ext cx="12195303" cy="6113374"/>
            <a:chOff x="5644" y="772929"/>
            <a:chExt cx="12195303" cy="6113374"/>
          </a:xfrm>
        </p:grpSpPr>
        <p:sp>
          <p:nvSpPr>
            <p:cNvPr id="11" name="Rectangle 10">
              <a:extLst>
                <a:ext uri="{FF2B5EF4-FFF2-40B4-BE49-F238E27FC236}">
                  <a16:creationId xmlns:a16="http://schemas.microsoft.com/office/drawing/2014/main" id="{D7268296-0B78-EB4A-AE02-21C6BFB5D931}"/>
                </a:ext>
              </a:extLst>
            </p:cNvPr>
            <p:cNvSpPr/>
            <p:nvPr/>
          </p:nvSpPr>
          <p:spPr>
            <a:xfrm>
              <a:off x="5644" y="6492936"/>
              <a:ext cx="7762405" cy="39336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A Scheme For Factoid Question Answering over Knowledge Base</a:t>
              </a:r>
            </a:p>
          </p:txBody>
        </p:sp>
        <p:sp>
          <p:nvSpPr>
            <p:cNvPr id="12" name="Rectangle 11">
              <a:extLst>
                <a:ext uri="{FF2B5EF4-FFF2-40B4-BE49-F238E27FC236}">
                  <a16:creationId xmlns:a16="http://schemas.microsoft.com/office/drawing/2014/main" id="{95C525D1-5039-0149-B837-9DF56CFCBE5C}"/>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March 6, 2019            </a:t>
              </a:r>
            </a:p>
          </p:txBody>
        </p:sp>
        <p:sp>
          <p:nvSpPr>
            <p:cNvPr id="13" name="Rectangle 12">
              <a:extLst>
                <a:ext uri="{FF2B5EF4-FFF2-40B4-BE49-F238E27FC236}">
                  <a16:creationId xmlns:a16="http://schemas.microsoft.com/office/drawing/2014/main" id="{F42475A5-8FE1-1547-838D-C77DD3850D1F}"/>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pic>
        <p:nvPicPr>
          <p:cNvPr id="3" name="Picture 2">
            <a:extLst>
              <a:ext uri="{FF2B5EF4-FFF2-40B4-BE49-F238E27FC236}">
                <a16:creationId xmlns:a16="http://schemas.microsoft.com/office/drawing/2014/main" id="{F80E5525-34C3-3949-92E1-09F9762E8545}"/>
              </a:ext>
            </a:extLst>
          </p:cNvPr>
          <p:cNvPicPr>
            <a:picLocks noChangeAspect="1"/>
          </p:cNvPicPr>
          <p:nvPr/>
        </p:nvPicPr>
        <p:blipFill>
          <a:blip r:embed="rId3"/>
          <a:stretch>
            <a:fillRect/>
          </a:stretch>
        </p:blipFill>
        <p:spPr>
          <a:xfrm>
            <a:off x="2094134" y="2141807"/>
            <a:ext cx="8003733" cy="2940147"/>
          </a:xfrm>
          <a:prstGeom prst="rect">
            <a:avLst/>
          </a:prstGeom>
        </p:spPr>
      </p:pic>
      <p:sp>
        <p:nvSpPr>
          <p:cNvPr id="2" name="Rectangle 1">
            <a:extLst>
              <a:ext uri="{FF2B5EF4-FFF2-40B4-BE49-F238E27FC236}">
                <a16:creationId xmlns:a16="http://schemas.microsoft.com/office/drawing/2014/main" id="{6449EEA4-EA98-4940-9AB3-7CA313FA4F7C}"/>
              </a:ext>
            </a:extLst>
          </p:cNvPr>
          <p:cNvSpPr/>
          <p:nvPr/>
        </p:nvSpPr>
        <p:spPr>
          <a:xfrm>
            <a:off x="2077805" y="2563586"/>
            <a:ext cx="8003733" cy="408214"/>
          </a:xfrm>
          <a:prstGeom prst="rect">
            <a:avLst/>
          </a:prstGeom>
          <a:solidFill>
            <a:srgbClr val="C00000">
              <a:alpha val="21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F201DFC-0F71-3D4E-82B3-606B9A79AFB6}"/>
              </a:ext>
            </a:extLst>
          </p:cNvPr>
          <p:cNvSpPr txBox="1"/>
          <p:nvPr/>
        </p:nvSpPr>
        <p:spPr>
          <a:xfrm>
            <a:off x="10580915" y="2579915"/>
            <a:ext cx="1378839" cy="369332"/>
          </a:xfrm>
          <a:prstGeom prst="rect">
            <a:avLst/>
          </a:prstGeom>
          <a:noFill/>
          <a:ln>
            <a:solidFill>
              <a:srgbClr val="C00000"/>
            </a:solidFill>
          </a:ln>
        </p:spPr>
        <p:txBody>
          <a:bodyPr wrap="none" rtlCol="0">
            <a:spAutoFit/>
          </a:bodyPr>
          <a:lstStyle/>
          <a:p>
            <a:r>
              <a:rPr lang="en-US" b="1" dirty="0"/>
              <a:t>Better result</a:t>
            </a:r>
          </a:p>
        </p:txBody>
      </p:sp>
      <p:cxnSp>
        <p:nvCxnSpPr>
          <p:cNvPr id="7" name="Straight Connector 6">
            <a:extLst>
              <a:ext uri="{FF2B5EF4-FFF2-40B4-BE49-F238E27FC236}">
                <a16:creationId xmlns:a16="http://schemas.microsoft.com/office/drawing/2014/main" id="{D21DF719-5B59-7D46-9C15-A5B426F9365C}"/>
              </a:ext>
            </a:extLst>
          </p:cNvPr>
          <p:cNvCxnSpPr>
            <a:cxnSpLocks/>
          </p:cNvCxnSpPr>
          <p:nvPr/>
        </p:nvCxnSpPr>
        <p:spPr>
          <a:xfrm>
            <a:off x="10088528" y="2767693"/>
            <a:ext cx="469070" cy="816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E31A508-CD24-124A-B610-3869790E6615}"/>
              </a:ext>
            </a:extLst>
          </p:cNvPr>
          <p:cNvSpPr/>
          <p:nvPr/>
        </p:nvSpPr>
        <p:spPr>
          <a:xfrm>
            <a:off x="2083244" y="3781759"/>
            <a:ext cx="8003733" cy="1281150"/>
          </a:xfrm>
          <a:prstGeom prst="rect">
            <a:avLst/>
          </a:prstGeom>
          <a:solidFill>
            <a:srgbClr val="C00000">
              <a:alpha val="21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549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88B0D5-D204-7E40-9F8A-0D97B4841C8D}"/>
              </a:ext>
            </a:extLst>
          </p:cNvPr>
          <p:cNvSpPr/>
          <p:nvPr/>
        </p:nvSpPr>
        <p:spPr>
          <a:xfrm>
            <a:off x="0" y="162"/>
            <a:ext cx="12192000" cy="1095506"/>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Results: Comparison  </a:t>
            </a:r>
            <a:endParaRPr lang="en-US" sz="2700" dirty="0"/>
          </a:p>
        </p:txBody>
      </p:sp>
      <p:grpSp>
        <p:nvGrpSpPr>
          <p:cNvPr id="9" name="Group 8">
            <a:extLst>
              <a:ext uri="{FF2B5EF4-FFF2-40B4-BE49-F238E27FC236}">
                <a16:creationId xmlns:a16="http://schemas.microsoft.com/office/drawing/2014/main" id="{7B599A72-5381-0E4C-AABC-11C254E36FF6}"/>
              </a:ext>
            </a:extLst>
          </p:cNvPr>
          <p:cNvGrpSpPr/>
          <p:nvPr/>
        </p:nvGrpSpPr>
        <p:grpSpPr>
          <a:xfrm>
            <a:off x="5644" y="772929"/>
            <a:ext cx="12195303" cy="6113374"/>
            <a:chOff x="5644" y="772929"/>
            <a:chExt cx="12195303" cy="6113374"/>
          </a:xfrm>
        </p:grpSpPr>
        <p:sp>
          <p:nvSpPr>
            <p:cNvPr id="10" name="Rectangle 9">
              <a:extLst>
                <a:ext uri="{FF2B5EF4-FFF2-40B4-BE49-F238E27FC236}">
                  <a16:creationId xmlns:a16="http://schemas.microsoft.com/office/drawing/2014/main" id="{4DA479BB-7B67-074C-BFC7-798757CA338C}"/>
                </a:ext>
              </a:extLst>
            </p:cNvPr>
            <p:cNvSpPr/>
            <p:nvPr/>
          </p:nvSpPr>
          <p:spPr>
            <a:xfrm>
              <a:off x="5644" y="6492936"/>
              <a:ext cx="7762405" cy="39336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A Scheme For Factoid Question Answering over Knowledge Base</a:t>
              </a:r>
            </a:p>
          </p:txBody>
        </p:sp>
        <p:sp>
          <p:nvSpPr>
            <p:cNvPr id="11" name="Rectangle 10">
              <a:extLst>
                <a:ext uri="{FF2B5EF4-FFF2-40B4-BE49-F238E27FC236}">
                  <a16:creationId xmlns:a16="http://schemas.microsoft.com/office/drawing/2014/main" id="{F077FEE3-4EF7-3C47-9C50-FE20D76BAB8B}"/>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March 6, 2019            </a:t>
              </a:r>
            </a:p>
          </p:txBody>
        </p:sp>
        <p:sp>
          <p:nvSpPr>
            <p:cNvPr id="12" name="Rectangle 11">
              <a:extLst>
                <a:ext uri="{FF2B5EF4-FFF2-40B4-BE49-F238E27FC236}">
                  <a16:creationId xmlns:a16="http://schemas.microsoft.com/office/drawing/2014/main" id="{B4DB6E3E-8ED6-354B-8AFD-0DBED0952C62}"/>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pic>
        <p:nvPicPr>
          <p:cNvPr id="7" name="Picture 6">
            <a:extLst>
              <a:ext uri="{FF2B5EF4-FFF2-40B4-BE49-F238E27FC236}">
                <a16:creationId xmlns:a16="http://schemas.microsoft.com/office/drawing/2014/main" id="{91AF8DF9-2302-DD40-97B3-6808F0DCBC9E}"/>
              </a:ext>
            </a:extLst>
          </p:cNvPr>
          <p:cNvPicPr>
            <a:picLocks noChangeAspect="1"/>
          </p:cNvPicPr>
          <p:nvPr/>
        </p:nvPicPr>
        <p:blipFill>
          <a:blip r:embed="rId3"/>
          <a:stretch>
            <a:fillRect/>
          </a:stretch>
        </p:blipFill>
        <p:spPr>
          <a:xfrm>
            <a:off x="1422247" y="1667796"/>
            <a:ext cx="9388146" cy="4458859"/>
          </a:xfrm>
          <a:prstGeom prst="rect">
            <a:avLst/>
          </a:prstGeom>
        </p:spPr>
      </p:pic>
    </p:spTree>
    <p:extLst>
      <p:ext uri="{BB962C8B-B14F-4D97-AF65-F5344CB8AC3E}">
        <p14:creationId xmlns:p14="http://schemas.microsoft.com/office/powerpoint/2010/main" val="2527891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3F70C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C2B2-8F4A-774F-8B97-35C3DE809A63}"/>
              </a:ext>
            </a:extLst>
          </p:cNvPr>
          <p:cNvSpPr>
            <a:spLocks noGrp="1"/>
          </p:cNvSpPr>
          <p:nvPr>
            <p:ph type="title"/>
          </p:nvPr>
        </p:nvSpPr>
        <p:spPr>
          <a:xfrm>
            <a:off x="838200" y="2103437"/>
            <a:ext cx="10515600" cy="1325563"/>
          </a:xfrm>
        </p:spPr>
        <p:txBody>
          <a:bodyPr>
            <a:normAutofit/>
          </a:bodyPr>
          <a:lstStyle/>
          <a:p>
            <a:r>
              <a:rPr lang="en-US" sz="4000" dirty="0">
                <a:solidFill>
                  <a:schemeClr val="bg1"/>
                </a:solidFill>
                <a:latin typeface="Arial" panose="020B0604020202020204" pitchFamily="34" charset="0"/>
                <a:cs typeface="Arial" panose="020B0604020202020204" pitchFamily="34" charset="0"/>
              </a:rPr>
              <a:t>Conclusion and Future work.</a:t>
            </a:r>
          </a:p>
        </p:txBody>
      </p:sp>
      <p:grpSp>
        <p:nvGrpSpPr>
          <p:cNvPr id="7" name="Group 6">
            <a:extLst>
              <a:ext uri="{FF2B5EF4-FFF2-40B4-BE49-F238E27FC236}">
                <a16:creationId xmlns:a16="http://schemas.microsoft.com/office/drawing/2014/main" id="{3FD7FEB8-C585-D84B-9F4F-E3FA80955FF8}"/>
              </a:ext>
            </a:extLst>
          </p:cNvPr>
          <p:cNvGrpSpPr/>
          <p:nvPr/>
        </p:nvGrpSpPr>
        <p:grpSpPr>
          <a:xfrm>
            <a:off x="873514" y="3024548"/>
            <a:ext cx="9301581" cy="12064"/>
            <a:chOff x="873514" y="3024548"/>
            <a:chExt cx="9301581" cy="12064"/>
          </a:xfrm>
        </p:grpSpPr>
        <p:cxnSp>
          <p:nvCxnSpPr>
            <p:cNvPr id="4" name="Straight Connector 3">
              <a:extLst>
                <a:ext uri="{FF2B5EF4-FFF2-40B4-BE49-F238E27FC236}">
                  <a16:creationId xmlns:a16="http://schemas.microsoft.com/office/drawing/2014/main" id="{1FEAD5F0-59E2-3942-AF41-8D849325F9B2}"/>
                </a:ext>
              </a:extLst>
            </p:cNvPr>
            <p:cNvCxnSpPr>
              <a:cxnSpLocks/>
            </p:cNvCxnSpPr>
            <p:nvPr/>
          </p:nvCxnSpPr>
          <p:spPr>
            <a:xfrm>
              <a:off x="903207" y="3024548"/>
              <a:ext cx="92718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3ED5291-1C7C-FB4E-AFF6-990BEC62E21D}"/>
                </a:ext>
              </a:extLst>
            </p:cNvPr>
            <p:cNvCxnSpPr>
              <a:cxnSpLocks/>
            </p:cNvCxnSpPr>
            <p:nvPr/>
          </p:nvCxnSpPr>
          <p:spPr>
            <a:xfrm>
              <a:off x="873514" y="3036612"/>
              <a:ext cx="9271893" cy="0"/>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12090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B9FA9C-8DD7-9B4D-AC9B-5FCAF1C94B98}"/>
              </a:ext>
            </a:extLst>
          </p:cNvPr>
          <p:cNvPicPr>
            <a:picLocks noChangeAspect="1"/>
          </p:cNvPicPr>
          <p:nvPr/>
        </p:nvPicPr>
        <p:blipFill>
          <a:blip r:embed="rId3"/>
          <a:stretch>
            <a:fillRect/>
          </a:stretch>
        </p:blipFill>
        <p:spPr>
          <a:xfrm>
            <a:off x="2028925" y="719340"/>
            <a:ext cx="8060652" cy="5524500"/>
          </a:xfrm>
          <a:prstGeom prst="rect">
            <a:avLst/>
          </a:prstGeom>
        </p:spPr>
      </p:pic>
      <p:sp>
        <p:nvSpPr>
          <p:cNvPr id="3" name="Rectangle 2">
            <a:extLst>
              <a:ext uri="{FF2B5EF4-FFF2-40B4-BE49-F238E27FC236}">
                <a16:creationId xmlns:a16="http://schemas.microsoft.com/office/drawing/2014/main" id="{294F7D6D-CABF-624B-904A-9207907C21A8}"/>
              </a:ext>
            </a:extLst>
          </p:cNvPr>
          <p:cNvSpPr/>
          <p:nvPr/>
        </p:nvSpPr>
        <p:spPr>
          <a:xfrm>
            <a:off x="0" y="-17626"/>
            <a:ext cx="12192000" cy="680223"/>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a:t>
            </a:r>
            <a:r>
              <a:rPr lang="en-US" sz="2700" dirty="0"/>
              <a:t>Knowledge Bases</a:t>
            </a:r>
          </a:p>
        </p:txBody>
      </p:sp>
      <p:grpSp>
        <p:nvGrpSpPr>
          <p:cNvPr id="9" name="Group 8">
            <a:extLst>
              <a:ext uri="{FF2B5EF4-FFF2-40B4-BE49-F238E27FC236}">
                <a16:creationId xmlns:a16="http://schemas.microsoft.com/office/drawing/2014/main" id="{3DD5B51A-DD81-494A-8B60-982BB12A1D0E}"/>
              </a:ext>
            </a:extLst>
          </p:cNvPr>
          <p:cNvGrpSpPr/>
          <p:nvPr/>
        </p:nvGrpSpPr>
        <p:grpSpPr>
          <a:xfrm>
            <a:off x="5644" y="350617"/>
            <a:ext cx="12195303" cy="6724711"/>
            <a:chOff x="5644" y="772929"/>
            <a:chExt cx="12195303" cy="6113373"/>
          </a:xfrm>
        </p:grpSpPr>
        <p:sp>
          <p:nvSpPr>
            <p:cNvPr id="10" name="Rectangle 9">
              <a:extLst>
                <a:ext uri="{FF2B5EF4-FFF2-40B4-BE49-F238E27FC236}">
                  <a16:creationId xmlns:a16="http://schemas.microsoft.com/office/drawing/2014/main" id="{AC1CDFA1-72F5-5841-8B2E-1412873EBA51}"/>
                </a:ext>
              </a:extLst>
            </p:cNvPr>
            <p:cNvSpPr/>
            <p:nvPr/>
          </p:nvSpPr>
          <p:spPr>
            <a:xfrm>
              <a:off x="5644" y="6492935"/>
              <a:ext cx="7762405" cy="39336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A Scheme For Factoid Question Answering over Knowledge Base</a:t>
              </a:r>
            </a:p>
          </p:txBody>
        </p:sp>
        <p:sp>
          <p:nvSpPr>
            <p:cNvPr id="11" name="Rectangle 10">
              <a:extLst>
                <a:ext uri="{FF2B5EF4-FFF2-40B4-BE49-F238E27FC236}">
                  <a16:creationId xmlns:a16="http://schemas.microsoft.com/office/drawing/2014/main" id="{12C74802-4A18-1C4F-8AD0-A9EA4FF08D84}"/>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Merch 6, 2019            </a:t>
              </a:r>
            </a:p>
          </p:txBody>
        </p:sp>
        <p:sp>
          <p:nvSpPr>
            <p:cNvPr id="12" name="Rectangle 11">
              <a:extLst>
                <a:ext uri="{FF2B5EF4-FFF2-40B4-BE49-F238E27FC236}">
                  <a16:creationId xmlns:a16="http://schemas.microsoft.com/office/drawing/2014/main" id="{FD6191B7-1BB4-7C4A-8F6B-8EFB565F346A}"/>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spTree>
    <p:extLst>
      <p:ext uri="{BB962C8B-B14F-4D97-AF65-F5344CB8AC3E}">
        <p14:creationId xmlns:p14="http://schemas.microsoft.com/office/powerpoint/2010/main" val="7359881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88B0D5-D204-7E40-9F8A-0D97B4841C8D}"/>
              </a:ext>
            </a:extLst>
          </p:cNvPr>
          <p:cNvSpPr/>
          <p:nvPr/>
        </p:nvSpPr>
        <p:spPr>
          <a:xfrm>
            <a:off x="0" y="-7710"/>
            <a:ext cx="12192000" cy="995915"/>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Conclusion and Future work</a:t>
            </a:r>
            <a:endParaRPr lang="en-US" sz="2700" dirty="0"/>
          </a:p>
        </p:txBody>
      </p:sp>
      <p:sp>
        <p:nvSpPr>
          <p:cNvPr id="13" name="Content Placeholder 2">
            <a:extLst>
              <a:ext uri="{FF2B5EF4-FFF2-40B4-BE49-F238E27FC236}">
                <a16:creationId xmlns:a16="http://schemas.microsoft.com/office/drawing/2014/main" id="{4E3D56BB-EBE6-7E4B-88B2-4E9C86E07BDF}"/>
              </a:ext>
            </a:extLst>
          </p:cNvPr>
          <p:cNvSpPr>
            <a:spLocks noGrp="1"/>
          </p:cNvSpPr>
          <p:nvPr>
            <p:ph idx="1"/>
          </p:nvPr>
        </p:nvSpPr>
        <p:spPr>
          <a:xfrm>
            <a:off x="836705" y="1052801"/>
            <a:ext cx="10865224" cy="2975720"/>
          </a:xfrm>
        </p:spPr>
        <p:txBody>
          <a:bodyPr>
            <a:noAutofit/>
          </a:bodyPr>
          <a:lstStyle/>
          <a:p>
            <a:pPr marL="0" indent="0">
              <a:lnSpc>
                <a:spcPct val="150000"/>
              </a:lnSpc>
              <a:buNone/>
            </a:pPr>
            <a:r>
              <a:rPr lang="en-US" sz="2400" b="1" dirty="0">
                <a:solidFill>
                  <a:schemeClr val="bg2">
                    <a:lumMod val="25000"/>
                  </a:schemeClr>
                </a:solidFill>
                <a:latin typeface="Arial" panose="020B0604020202020204" pitchFamily="34" charset="0"/>
                <a:cs typeface="Arial" panose="020B0604020202020204" pitchFamily="34" charset="0"/>
              </a:rPr>
              <a:t>Conclusion</a:t>
            </a:r>
          </a:p>
          <a:p>
            <a:pPr>
              <a:lnSpc>
                <a:spcPct val="150000"/>
              </a:lnSpc>
            </a:pPr>
            <a:r>
              <a:rPr lang="en-US" sz="2400" dirty="0">
                <a:solidFill>
                  <a:schemeClr val="bg2">
                    <a:lumMod val="25000"/>
                  </a:schemeClr>
                </a:solidFill>
                <a:latin typeface="Arial" panose="020B0604020202020204" pitchFamily="34" charset="0"/>
                <a:cs typeface="Arial" panose="020B0604020202020204" pitchFamily="34" charset="0"/>
              </a:rPr>
              <a:t>We explore simple yet effective approach for Simple question answering that yield reasonable performance</a:t>
            </a:r>
          </a:p>
          <a:p>
            <a:pPr>
              <a:lnSpc>
                <a:spcPct val="150000"/>
              </a:lnSpc>
            </a:pPr>
            <a:r>
              <a:rPr lang="en-US" sz="2400" dirty="0">
                <a:solidFill>
                  <a:schemeClr val="bg2">
                    <a:lumMod val="25000"/>
                  </a:schemeClr>
                </a:solidFill>
                <a:latin typeface="Arial" panose="020B0604020202020204" pitchFamily="34" charset="0"/>
                <a:cs typeface="Arial" panose="020B0604020202020204" pitchFamily="34" charset="0"/>
              </a:rPr>
              <a:t>There is still need </a:t>
            </a:r>
            <a:r>
              <a:rPr lang="en-US" sz="2400" dirty="0">
                <a:solidFill>
                  <a:schemeClr val="bg2">
                    <a:lumMod val="25000"/>
                  </a:schemeClr>
                </a:solidFill>
              </a:rPr>
              <a:t>to adequately examine simple baselines rigorously before rushing to sophisticated deep learning techniques at least for Simple QA.</a:t>
            </a:r>
          </a:p>
          <a:p>
            <a:pPr marL="0" indent="0">
              <a:lnSpc>
                <a:spcPct val="150000"/>
              </a:lnSpc>
              <a:buNone/>
            </a:pPr>
            <a:r>
              <a:rPr lang="en-US" sz="2400" b="1" dirty="0">
                <a:solidFill>
                  <a:schemeClr val="bg2">
                    <a:lumMod val="25000"/>
                  </a:schemeClr>
                </a:solidFill>
              </a:rPr>
              <a:t>Future Work</a:t>
            </a:r>
          </a:p>
          <a:p>
            <a:pPr>
              <a:lnSpc>
                <a:spcPct val="150000"/>
              </a:lnSpc>
            </a:pPr>
            <a:r>
              <a:rPr lang="en-US" sz="2400" dirty="0">
                <a:solidFill>
                  <a:schemeClr val="bg2">
                    <a:lumMod val="25000"/>
                  </a:schemeClr>
                </a:solidFill>
              </a:rPr>
              <a:t>There is need to consider other non-neural network baselines in future </a:t>
            </a:r>
          </a:p>
          <a:p>
            <a:pPr>
              <a:lnSpc>
                <a:spcPct val="150000"/>
              </a:lnSpc>
            </a:pPr>
            <a:r>
              <a:rPr lang="en-US" sz="2400" dirty="0">
                <a:solidFill>
                  <a:schemeClr val="bg2">
                    <a:lumMod val="25000"/>
                  </a:schemeClr>
                </a:solidFill>
              </a:rPr>
              <a:t> Consider more complex questions with joint knowledge sources.</a:t>
            </a:r>
          </a:p>
          <a:p>
            <a:pPr>
              <a:lnSpc>
                <a:spcPct val="150000"/>
              </a:lnSpc>
            </a:pPr>
            <a:endParaRPr lang="en-US" sz="2400" dirty="0">
              <a:solidFill>
                <a:schemeClr val="tx1">
                  <a:lumMod val="65000"/>
                  <a:lumOff val="35000"/>
                </a:schemeClr>
              </a:solidFill>
              <a:latin typeface="Arial" panose="020B0604020202020204" pitchFamily="34" charset="0"/>
              <a:cs typeface="Arial" panose="020B0604020202020204" pitchFamily="34" charset="0"/>
            </a:endParaRPr>
          </a:p>
          <a:p>
            <a:pPr marL="0" indent="0">
              <a:lnSpc>
                <a:spcPct val="150000"/>
              </a:lnSpc>
              <a:buNone/>
            </a:pPr>
            <a:endParaRPr lang="en-US" sz="2500" dirty="0">
              <a:solidFill>
                <a:schemeClr val="tx1">
                  <a:lumMod val="65000"/>
                  <a:lumOff val="35000"/>
                </a:schemeClr>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13E8E739-3578-6E4D-A2EB-4341C84D28E2}"/>
              </a:ext>
            </a:extLst>
          </p:cNvPr>
          <p:cNvGrpSpPr/>
          <p:nvPr/>
        </p:nvGrpSpPr>
        <p:grpSpPr>
          <a:xfrm>
            <a:off x="9333" y="772929"/>
            <a:ext cx="12195303" cy="6113374"/>
            <a:chOff x="5644" y="772929"/>
            <a:chExt cx="12195303" cy="6113374"/>
          </a:xfrm>
        </p:grpSpPr>
        <p:sp>
          <p:nvSpPr>
            <p:cNvPr id="7" name="Rectangle 6">
              <a:extLst>
                <a:ext uri="{FF2B5EF4-FFF2-40B4-BE49-F238E27FC236}">
                  <a16:creationId xmlns:a16="http://schemas.microsoft.com/office/drawing/2014/main" id="{1490CE48-7FF4-0040-8416-6A1B2FAEE3BE}"/>
                </a:ext>
              </a:extLst>
            </p:cNvPr>
            <p:cNvSpPr/>
            <p:nvPr/>
          </p:nvSpPr>
          <p:spPr>
            <a:xfrm>
              <a:off x="5644" y="6492936"/>
              <a:ext cx="7762405" cy="39336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A Scheme For Factoid Question Answering over Knowledge Base</a:t>
              </a:r>
            </a:p>
          </p:txBody>
        </p:sp>
        <p:sp>
          <p:nvSpPr>
            <p:cNvPr id="8" name="Rectangle 7">
              <a:extLst>
                <a:ext uri="{FF2B5EF4-FFF2-40B4-BE49-F238E27FC236}">
                  <a16:creationId xmlns:a16="http://schemas.microsoft.com/office/drawing/2014/main" id="{AD9CD2C2-12AD-9E42-8268-8AA15B53E9D6}"/>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March 6, 2019            </a:t>
              </a:r>
            </a:p>
          </p:txBody>
        </p:sp>
        <p:sp>
          <p:nvSpPr>
            <p:cNvPr id="9" name="Rectangle 8">
              <a:extLst>
                <a:ext uri="{FF2B5EF4-FFF2-40B4-BE49-F238E27FC236}">
                  <a16:creationId xmlns:a16="http://schemas.microsoft.com/office/drawing/2014/main" id="{8F683363-16C8-9646-B93A-DB103F6BAEA0}"/>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spTree>
    <p:extLst>
      <p:ext uri="{BB962C8B-B14F-4D97-AF65-F5344CB8AC3E}">
        <p14:creationId xmlns:p14="http://schemas.microsoft.com/office/powerpoint/2010/main" val="1993826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3F70C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C2B2-8F4A-774F-8B97-35C3DE809A63}"/>
              </a:ext>
            </a:extLst>
          </p:cNvPr>
          <p:cNvSpPr>
            <a:spLocks noGrp="1"/>
          </p:cNvSpPr>
          <p:nvPr>
            <p:ph type="title"/>
          </p:nvPr>
        </p:nvSpPr>
        <p:spPr>
          <a:xfrm>
            <a:off x="838200" y="3071623"/>
            <a:ext cx="10515600" cy="1325563"/>
          </a:xfrm>
        </p:spPr>
        <p:txBody>
          <a:bodyPr>
            <a:normAutofit fontScale="90000"/>
          </a:bodyPr>
          <a:lstStyle/>
          <a:p>
            <a:pPr algn="ctr"/>
            <a:r>
              <a:rPr lang="en-US" sz="3600" dirty="0">
                <a:solidFill>
                  <a:schemeClr val="bg1"/>
                </a:solidFill>
                <a:latin typeface="+mn-lt"/>
                <a:cs typeface="Arial" panose="020B0604020202020204" pitchFamily="34" charset="0"/>
              </a:rPr>
              <a:t>Thank you</a:t>
            </a:r>
            <a:br>
              <a:rPr lang="en-US" sz="3600" dirty="0">
                <a:solidFill>
                  <a:schemeClr val="bg1"/>
                </a:solidFill>
                <a:latin typeface="+mn-lt"/>
                <a:cs typeface="Arial" panose="020B0604020202020204" pitchFamily="34" charset="0"/>
              </a:rPr>
            </a:br>
            <a:r>
              <a:rPr lang="en-US" altLang="zh-CN" sz="3600" dirty="0">
                <a:solidFill>
                  <a:schemeClr val="bg1"/>
                </a:solidFill>
                <a:latin typeface="+mn-lt"/>
              </a:rPr>
              <a:t>Time for </a:t>
            </a:r>
            <a:r>
              <a:rPr lang="en-US" altLang="zh-CN" sz="3600" b="1" u="sng" dirty="0">
                <a:solidFill>
                  <a:schemeClr val="bg1"/>
                </a:solidFill>
                <a:latin typeface="+mn-lt"/>
              </a:rPr>
              <a:t>human</a:t>
            </a:r>
            <a:r>
              <a:rPr lang="en-US" altLang="zh-CN" sz="3600" dirty="0">
                <a:solidFill>
                  <a:schemeClr val="bg1"/>
                </a:solidFill>
                <a:latin typeface="+mn-lt"/>
              </a:rPr>
              <a:t> Question Answering</a:t>
            </a:r>
            <a:r>
              <a:rPr lang="en-US" altLang="zh-CN" sz="3300" dirty="0">
                <a:solidFill>
                  <a:schemeClr val="bg1"/>
                </a:solidFill>
              </a:rPr>
              <a:t>! </a:t>
            </a:r>
            <a:r>
              <a:rPr lang="en-US" altLang="zh-CN" sz="4000" dirty="0">
                <a:solidFill>
                  <a:schemeClr val="bg1"/>
                </a:solidFill>
              </a:rPr>
              <a:t>😉</a:t>
            </a:r>
            <a:br>
              <a:rPr lang="zh-CN" altLang="en-US" sz="4000" dirty="0">
                <a:solidFill>
                  <a:schemeClr val="bg1"/>
                </a:solidFill>
              </a:rPr>
            </a:br>
            <a:endParaRPr lang="en-US" sz="4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1634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4F7D6D-CABF-624B-904A-9207907C21A8}"/>
              </a:ext>
            </a:extLst>
          </p:cNvPr>
          <p:cNvSpPr/>
          <p:nvPr/>
        </p:nvSpPr>
        <p:spPr>
          <a:xfrm>
            <a:off x="0" y="-87302"/>
            <a:ext cx="12192000" cy="562168"/>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a:t>
            </a:r>
            <a:r>
              <a:rPr lang="en-US" sz="2700" dirty="0" err="1"/>
              <a:t>RDF_graph</a:t>
            </a:r>
            <a:endParaRPr lang="en-US" sz="2700" dirty="0"/>
          </a:p>
        </p:txBody>
      </p:sp>
      <p:grpSp>
        <p:nvGrpSpPr>
          <p:cNvPr id="9" name="Group 8">
            <a:extLst>
              <a:ext uri="{FF2B5EF4-FFF2-40B4-BE49-F238E27FC236}">
                <a16:creationId xmlns:a16="http://schemas.microsoft.com/office/drawing/2014/main" id="{3DD5B51A-DD81-494A-8B60-982BB12A1D0E}"/>
              </a:ext>
            </a:extLst>
          </p:cNvPr>
          <p:cNvGrpSpPr/>
          <p:nvPr/>
        </p:nvGrpSpPr>
        <p:grpSpPr>
          <a:xfrm>
            <a:off x="-1806" y="485513"/>
            <a:ext cx="12195303" cy="6724711"/>
            <a:chOff x="5644" y="772929"/>
            <a:chExt cx="12195303" cy="6113373"/>
          </a:xfrm>
        </p:grpSpPr>
        <p:sp>
          <p:nvSpPr>
            <p:cNvPr id="10" name="Rectangle 9">
              <a:extLst>
                <a:ext uri="{FF2B5EF4-FFF2-40B4-BE49-F238E27FC236}">
                  <a16:creationId xmlns:a16="http://schemas.microsoft.com/office/drawing/2014/main" id="{AC1CDFA1-72F5-5841-8B2E-1412873EBA51}"/>
                </a:ext>
              </a:extLst>
            </p:cNvPr>
            <p:cNvSpPr/>
            <p:nvPr/>
          </p:nvSpPr>
          <p:spPr>
            <a:xfrm>
              <a:off x="5644" y="6492935"/>
              <a:ext cx="7762405" cy="39336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A Scheme For Factoid Question Answering over Knowledge Base</a:t>
              </a:r>
            </a:p>
          </p:txBody>
        </p:sp>
        <p:sp>
          <p:nvSpPr>
            <p:cNvPr id="11" name="Rectangle 10">
              <a:extLst>
                <a:ext uri="{FF2B5EF4-FFF2-40B4-BE49-F238E27FC236}">
                  <a16:creationId xmlns:a16="http://schemas.microsoft.com/office/drawing/2014/main" id="{12C74802-4A18-1C4F-8AD0-A9EA4FF08D84}"/>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March 6, 2019            </a:t>
              </a:r>
            </a:p>
          </p:txBody>
        </p:sp>
        <p:sp>
          <p:nvSpPr>
            <p:cNvPr id="12" name="Rectangle 11">
              <a:extLst>
                <a:ext uri="{FF2B5EF4-FFF2-40B4-BE49-F238E27FC236}">
                  <a16:creationId xmlns:a16="http://schemas.microsoft.com/office/drawing/2014/main" id="{FD6191B7-1BB4-7C4A-8F6B-8EFB565F346A}"/>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sp>
        <p:nvSpPr>
          <p:cNvPr id="52" name="Arc 51">
            <a:extLst>
              <a:ext uri="{FF2B5EF4-FFF2-40B4-BE49-F238E27FC236}">
                <a16:creationId xmlns:a16="http://schemas.microsoft.com/office/drawing/2014/main" id="{85A2A704-C279-844E-B20F-571A2186D15D}"/>
              </a:ext>
            </a:extLst>
          </p:cNvPr>
          <p:cNvSpPr/>
          <p:nvPr/>
        </p:nvSpPr>
        <p:spPr>
          <a:xfrm rot="4854255">
            <a:off x="6428850" y="1775991"/>
            <a:ext cx="530548" cy="50292"/>
          </a:xfrm>
          <a:prstGeom prst="arc">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Rounded Rectangle 117">
            <a:extLst>
              <a:ext uri="{FF2B5EF4-FFF2-40B4-BE49-F238E27FC236}">
                <a16:creationId xmlns:a16="http://schemas.microsoft.com/office/drawing/2014/main" id="{EACA88A3-3CAA-6C48-AE82-92F689CC0A81}"/>
              </a:ext>
            </a:extLst>
          </p:cNvPr>
          <p:cNvSpPr/>
          <p:nvPr/>
        </p:nvSpPr>
        <p:spPr>
          <a:xfrm>
            <a:off x="876710" y="4884821"/>
            <a:ext cx="4322836" cy="1636295"/>
          </a:xfrm>
          <a:prstGeom prst="roundRect">
            <a:avLst/>
          </a:prstGeom>
          <a:noFill/>
          <a:ln>
            <a:solidFill>
              <a:schemeClr val="accent1">
                <a:shade val="50000"/>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Times New Roman" panose="02020603050405020304" pitchFamily="18" charset="0"/>
                <a:cs typeface="Times New Roman" panose="02020603050405020304" pitchFamily="18" charset="0"/>
              </a:rPr>
              <a:t>PREFIX:  &lt;http://bedrock/&gt;</a:t>
            </a:r>
          </a:p>
          <a:p>
            <a:r>
              <a:rPr lang="en-US" sz="2000" dirty="0">
                <a:solidFill>
                  <a:schemeClr val="tx1"/>
                </a:solidFill>
                <a:latin typeface="Times New Roman" panose="02020603050405020304" pitchFamily="18" charset="0"/>
                <a:cs typeface="Times New Roman" panose="02020603050405020304" pitchFamily="18" charset="0"/>
              </a:rPr>
              <a:t>SELECT ?subject ?predicate ?object</a:t>
            </a:r>
          </a:p>
          <a:p>
            <a:r>
              <a:rPr lang="en-US" sz="2000" dirty="0">
                <a:solidFill>
                  <a:schemeClr val="tx1"/>
                </a:solidFill>
                <a:latin typeface="Times New Roman" panose="02020603050405020304" pitchFamily="18" charset="0"/>
                <a:cs typeface="Times New Roman" panose="02020603050405020304" pitchFamily="18" charset="0"/>
              </a:rPr>
              <a:t>WHERE {?subject ?predicate ?object}</a:t>
            </a:r>
          </a:p>
        </p:txBody>
      </p:sp>
      <p:sp>
        <p:nvSpPr>
          <p:cNvPr id="119" name="Rounded Rectangle 118">
            <a:extLst>
              <a:ext uri="{FF2B5EF4-FFF2-40B4-BE49-F238E27FC236}">
                <a16:creationId xmlns:a16="http://schemas.microsoft.com/office/drawing/2014/main" id="{BC181626-2593-5D41-A23B-7FC86A295E84}"/>
              </a:ext>
            </a:extLst>
          </p:cNvPr>
          <p:cNvSpPr/>
          <p:nvPr/>
        </p:nvSpPr>
        <p:spPr>
          <a:xfrm>
            <a:off x="5953885" y="4786965"/>
            <a:ext cx="5917421" cy="1799925"/>
          </a:xfrm>
          <a:prstGeom prst="roundRect">
            <a:avLst/>
          </a:prstGeom>
          <a:noFill/>
          <a:ln>
            <a:solidFill>
              <a:schemeClr val="accent1">
                <a:shade val="50000"/>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a:t>
            </a:r>
            <a:r>
              <a:rPr lang="en-US" sz="2000" dirty="0">
                <a:solidFill>
                  <a:schemeClr val="tx1"/>
                </a:solidFill>
                <a:latin typeface="Times New Roman" panose="02020603050405020304" pitchFamily="18" charset="0"/>
                <a:cs typeface="Times New Roman" panose="02020603050405020304" pitchFamily="18" charset="0"/>
              </a:rPr>
              <a:t>Subject	         	     Predicate  	            Object</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Alex Garland  	      director                   Ex Machina</a:t>
            </a:r>
          </a:p>
          <a:p>
            <a:r>
              <a:rPr lang="en-US" sz="2000" dirty="0">
                <a:solidFill>
                  <a:schemeClr val="tx1"/>
                </a:solidFill>
                <a:latin typeface="Times New Roman" panose="02020603050405020304" pitchFamily="18" charset="0"/>
                <a:cs typeface="Times New Roman" panose="02020603050405020304" pitchFamily="18" charset="0"/>
              </a:rPr>
              <a:t>Ex Machina     	   </a:t>
            </a:r>
            <a:r>
              <a:rPr lang="en-US" sz="2000" dirty="0" err="1">
                <a:solidFill>
                  <a:schemeClr val="tx1"/>
                </a:solidFill>
                <a:latin typeface="Times New Roman" panose="02020603050405020304" pitchFamily="18" charset="0"/>
                <a:cs typeface="Times New Roman" panose="02020603050405020304" pitchFamily="18" charset="0"/>
              </a:rPr>
              <a:t>directed_by</a:t>
            </a:r>
            <a:r>
              <a:rPr lang="en-US" sz="2000" dirty="0">
                <a:solidFill>
                  <a:schemeClr val="tx1"/>
                </a:solidFill>
                <a:latin typeface="Times New Roman" panose="02020603050405020304" pitchFamily="18" charset="0"/>
                <a:cs typeface="Times New Roman" panose="02020603050405020304" pitchFamily="18" charset="0"/>
              </a:rPr>
              <a:t>               Alex Garland</a:t>
            </a:r>
          </a:p>
          <a:p>
            <a:r>
              <a:rPr lang="en-US" sz="2000" dirty="0">
                <a:solidFill>
                  <a:schemeClr val="tx1"/>
                </a:solidFill>
                <a:latin typeface="Times New Roman" panose="02020603050405020304" pitchFamily="18" charset="0"/>
                <a:cs typeface="Times New Roman" panose="02020603050405020304" pitchFamily="18" charset="0"/>
              </a:rPr>
              <a:t>The Tesseract  	        author                   Alex Garland</a:t>
            </a:r>
          </a:p>
          <a:p>
            <a:r>
              <a:rPr lang="en-US" sz="2000" dirty="0">
                <a:solidFill>
                  <a:schemeClr val="tx1"/>
                </a:solidFill>
                <a:latin typeface="Times New Roman" panose="02020603050405020304" pitchFamily="18" charset="0"/>
                <a:cs typeface="Times New Roman" panose="02020603050405020304" pitchFamily="18" charset="0"/>
              </a:rPr>
              <a:t>Paloma </a:t>
            </a:r>
            <a:r>
              <a:rPr lang="en-US" sz="2000" dirty="0" err="1">
                <a:solidFill>
                  <a:schemeClr val="tx1"/>
                </a:solidFill>
                <a:latin typeface="Times New Roman" panose="02020603050405020304" pitchFamily="18" charset="0"/>
                <a:cs typeface="Times New Roman" panose="02020603050405020304" pitchFamily="18" charset="0"/>
              </a:rPr>
              <a:t>Baeza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has_spouse</a:t>
            </a:r>
            <a:r>
              <a:rPr lang="en-US" sz="2000" dirty="0">
                <a:solidFill>
                  <a:schemeClr val="tx1"/>
                </a:solidFill>
                <a:latin typeface="Times New Roman" panose="02020603050405020304" pitchFamily="18" charset="0"/>
                <a:cs typeface="Times New Roman" panose="02020603050405020304" pitchFamily="18" charset="0"/>
              </a:rPr>
              <a:t>              Alex Garland</a:t>
            </a:r>
          </a:p>
        </p:txBody>
      </p:sp>
      <p:sp>
        <p:nvSpPr>
          <p:cNvPr id="120" name="TextBox 119">
            <a:extLst>
              <a:ext uri="{FF2B5EF4-FFF2-40B4-BE49-F238E27FC236}">
                <a16:creationId xmlns:a16="http://schemas.microsoft.com/office/drawing/2014/main" id="{5B8512FD-9EC2-9341-AF4C-49A19150124F}"/>
              </a:ext>
            </a:extLst>
          </p:cNvPr>
          <p:cNvSpPr txBox="1"/>
          <p:nvPr/>
        </p:nvSpPr>
        <p:spPr>
          <a:xfrm>
            <a:off x="1401005" y="4418011"/>
            <a:ext cx="1780585" cy="400110"/>
          </a:xfrm>
          <a:prstGeom prst="rect">
            <a:avLst/>
          </a:prstGeom>
          <a:noFill/>
        </p:spPr>
        <p:txBody>
          <a:bodyPr wrap="square" rtlCol="0">
            <a:spAutoFit/>
          </a:bodyPr>
          <a:lstStyle/>
          <a:p>
            <a:pPr algn="ctr"/>
            <a:r>
              <a:rPr lang="en-US" sz="2000" b="1" dirty="0">
                <a:solidFill>
                  <a:schemeClr val="tx1">
                    <a:lumMod val="85000"/>
                    <a:lumOff val="15000"/>
                  </a:schemeClr>
                </a:solidFill>
                <a:latin typeface="+mj-lt"/>
                <a:cs typeface="Times New Roman" panose="02020603050405020304" pitchFamily="18" charset="0"/>
              </a:rPr>
              <a:t>SPARQL query</a:t>
            </a:r>
          </a:p>
        </p:txBody>
      </p:sp>
      <p:sp>
        <p:nvSpPr>
          <p:cNvPr id="121" name="TextBox 120">
            <a:extLst>
              <a:ext uri="{FF2B5EF4-FFF2-40B4-BE49-F238E27FC236}">
                <a16:creationId xmlns:a16="http://schemas.microsoft.com/office/drawing/2014/main" id="{793A90B0-0BA6-4E41-A33B-D72B96A19D69}"/>
              </a:ext>
            </a:extLst>
          </p:cNvPr>
          <p:cNvSpPr txBox="1"/>
          <p:nvPr/>
        </p:nvSpPr>
        <p:spPr>
          <a:xfrm>
            <a:off x="8363286" y="4329781"/>
            <a:ext cx="1780585" cy="400110"/>
          </a:xfrm>
          <a:prstGeom prst="rect">
            <a:avLst/>
          </a:prstGeom>
          <a:noFill/>
        </p:spPr>
        <p:txBody>
          <a:bodyPr wrap="square" rtlCol="0">
            <a:spAutoFit/>
          </a:bodyPr>
          <a:lstStyle/>
          <a:p>
            <a:pPr algn="ctr"/>
            <a:r>
              <a:rPr lang="en-US" sz="2000" b="1" dirty="0">
                <a:solidFill>
                  <a:schemeClr val="tx1">
                    <a:lumMod val="85000"/>
                    <a:lumOff val="15000"/>
                  </a:schemeClr>
                </a:solidFill>
                <a:latin typeface="+mj-lt"/>
                <a:cs typeface="Times New Roman" panose="02020603050405020304" pitchFamily="18" charset="0"/>
              </a:rPr>
              <a:t>Out put</a:t>
            </a:r>
          </a:p>
        </p:txBody>
      </p:sp>
      <p:grpSp>
        <p:nvGrpSpPr>
          <p:cNvPr id="19" name="Group 18">
            <a:extLst>
              <a:ext uri="{FF2B5EF4-FFF2-40B4-BE49-F238E27FC236}">
                <a16:creationId xmlns:a16="http://schemas.microsoft.com/office/drawing/2014/main" id="{663E9F13-ECA7-3948-B4C5-619B6696A6B6}"/>
              </a:ext>
            </a:extLst>
          </p:cNvPr>
          <p:cNvGrpSpPr/>
          <p:nvPr/>
        </p:nvGrpSpPr>
        <p:grpSpPr>
          <a:xfrm>
            <a:off x="1904887" y="1353467"/>
            <a:ext cx="8907971" cy="2845475"/>
            <a:chOff x="1904887" y="1251867"/>
            <a:chExt cx="8907971" cy="2845474"/>
          </a:xfrm>
        </p:grpSpPr>
        <p:cxnSp>
          <p:nvCxnSpPr>
            <p:cNvPr id="93" name="Straight Connector 92">
              <a:extLst>
                <a:ext uri="{FF2B5EF4-FFF2-40B4-BE49-F238E27FC236}">
                  <a16:creationId xmlns:a16="http://schemas.microsoft.com/office/drawing/2014/main" id="{087902CD-8CE7-6548-A075-6EDFAE13E111}"/>
                </a:ext>
              </a:extLst>
            </p:cNvPr>
            <p:cNvCxnSpPr>
              <a:cxnSpLocks/>
            </p:cNvCxnSpPr>
            <p:nvPr/>
          </p:nvCxnSpPr>
          <p:spPr>
            <a:xfrm>
              <a:off x="4259245" y="1738810"/>
              <a:ext cx="256288" cy="1397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D538DBB0-287F-EC4D-934E-18008CBAA34E}"/>
                </a:ext>
              </a:extLst>
            </p:cNvPr>
            <p:cNvGrpSpPr/>
            <p:nvPr/>
          </p:nvGrpSpPr>
          <p:grpSpPr>
            <a:xfrm>
              <a:off x="1904887" y="1251867"/>
              <a:ext cx="8907971" cy="2845474"/>
              <a:chOff x="1904887" y="865754"/>
              <a:chExt cx="8907971" cy="3130021"/>
            </a:xfrm>
          </p:grpSpPr>
          <p:grpSp>
            <p:nvGrpSpPr>
              <p:cNvPr id="15" name="Group 14">
                <a:extLst>
                  <a:ext uri="{FF2B5EF4-FFF2-40B4-BE49-F238E27FC236}">
                    <a16:creationId xmlns:a16="http://schemas.microsoft.com/office/drawing/2014/main" id="{CC02F5BF-96C7-134F-A2C5-D8348AAB527E}"/>
                  </a:ext>
                </a:extLst>
              </p:cNvPr>
              <p:cNvGrpSpPr/>
              <p:nvPr/>
            </p:nvGrpSpPr>
            <p:grpSpPr>
              <a:xfrm>
                <a:off x="3242816" y="865754"/>
                <a:ext cx="5577573" cy="2875500"/>
                <a:chOff x="3242816" y="865754"/>
                <a:chExt cx="5577573" cy="2875500"/>
              </a:xfrm>
            </p:grpSpPr>
            <p:sp>
              <p:nvSpPr>
                <p:cNvPr id="8" name="Arc 7">
                  <a:extLst>
                    <a:ext uri="{FF2B5EF4-FFF2-40B4-BE49-F238E27FC236}">
                      <a16:creationId xmlns:a16="http://schemas.microsoft.com/office/drawing/2014/main" id="{2C089D2C-821C-5B42-9D86-642B4677681D}"/>
                    </a:ext>
                  </a:extLst>
                </p:cNvPr>
                <p:cNvSpPr/>
                <p:nvPr/>
              </p:nvSpPr>
              <p:spPr>
                <a:xfrm rot="10336683">
                  <a:off x="3659916" y="2937313"/>
                  <a:ext cx="854453" cy="45719"/>
                </a:xfrm>
                <a:prstGeom prst="arc">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a:extLst>
                    <a:ext uri="{FF2B5EF4-FFF2-40B4-BE49-F238E27FC236}">
                      <a16:creationId xmlns:a16="http://schemas.microsoft.com/office/drawing/2014/main" id="{93B86293-7EDB-C842-A816-494315822406}"/>
                    </a:ext>
                  </a:extLst>
                </p:cNvPr>
                <p:cNvSpPr/>
                <p:nvPr/>
              </p:nvSpPr>
              <p:spPr>
                <a:xfrm rot="20044342">
                  <a:off x="3242816" y="2592403"/>
                  <a:ext cx="854453" cy="45719"/>
                </a:xfrm>
                <a:prstGeom prst="arc">
                  <a:avLst/>
                </a:prstGeom>
                <a:solidFill>
                  <a:schemeClr val="bg1"/>
                </a:solidFill>
                <a:ln>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Arc 56">
                  <a:extLst>
                    <a:ext uri="{FF2B5EF4-FFF2-40B4-BE49-F238E27FC236}">
                      <a16:creationId xmlns:a16="http://schemas.microsoft.com/office/drawing/2014/main" id="{5D57B600-E266-2743-8BFF-EC7D73FCAE84}"/>
                    </a:ext>
                  </a:extLst>
                </p:cNvPr>
                <p:cNvSpPr/>
                <p:nvPr/>
              </p:nvSpPr>
              <p:spPr>
                <a:xfrm rot="1897741">
                  <a:off x="6896365" y="2737849"/>
                  <a:ext cx="1510164" cy="205863"/>
                </a:xfrm>
                <a:prstGeom prst="arc">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1067F144-4108-AF4A-82B3-820AF390ED3C}"/>
                    </a:ext>
                  </a:extLst>
                </p:cNvPr>
                <p:cNvSpPr/>
                <p:nvPr/>
              </p:nvSpPr>
              <p:spPr>
                <a:xfrm rot="15423781">
                  <a:off x="5293871" y="1531485"/>
                  <a:ext cx="640457" cy="205863"/>
                </a:xfrm>
                <a:prstGeom prst="arc">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Arc 62">
                  <a:extLst>
                    <a:ext uri="{FF2B5EF4-FFF2-40B4-BE49-F238E27FC236}">
                      <a16:creationId xmlns:a16="http://schemas.microsoft.com/office/drawing/2014/main" id="{CE5DF1B5-DC77-4D4A-A55B-DDFF97A2CA0F}"/>
                    </a:ext>
                  </a:extLst>
                </p:cNvPr>
                <p:cNvSpPr/>
                <p:nvPr/>
              </p:nvSpPr>
              <p:spPr>
                <a:xfrm rot="12048537">
                  <a:off x="6928446" y="3341253"/>
                  <a:ext cx="1510164" cy="170135"/>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7" name="Straight Connector 66">
                  <a:extLst>
                    <a:ext uri="{FF2B5EF4-FFF2-40B4-BE49-F238E27FC236}">
                      <a16:creationId xmlns:a16="http://schemas.microsoft.com/office/drawing/2014/main" id="{AB387FA2-F506-1144-932B-5D6121F23170}"/>
                    </a:ext>
                  </a:extLst>
                </p:cNvPr>
                <p:cNvCxnSpPr/>
                <p:nvPr/>
              </p:nvCxnSpPr>
              <p:spPr>
                <a:xfrm>
                  <a:off x="8057068" y="2370207"/>
                  <a:ext cx="558022"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Arc 69">
                  <a:extLst>
                    <a:ext uri="{FF2B5EF4-FFF2-40B4-BE49-F238E27FC236}">
                      <a16:creationId xmlns:a16="http://schemas.microsoft.com/office/drawing/2014/main" id="{021DEDA2-33A5-D74B-85A6-4D79360FBEED}"/>
                    </a:ext>
                  </a:extLst>
                </p:cNvPr>
                <p:cNvSpPr/>
                <p:nvPr/>
              </p:nvSpPr>
              <p:spPr>
                <a:xfrm rot="1404138">
                  <a:off x="8114230" y="1899660"/>
                  <a:ext cx="706159" cy="4571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Arc 74">
                  <a:extLst>
                    <a:ext uri="{FF2B5EF4-FFF2-40B4-BE49-F238E27FC236}">
                      <a16:creationId xmlns:a16="http://schemas.microsoft.com/office/drawing/2014/main" id="{29C5EB09-2613-2D43-B2BF-B534A7116171}"/>
                    </a:ext>
                  </a:extLst>
                </p:cNvPr>
                <p:cNvSpPr/>
                <p:nvPr/>
              </p:nvSpPr>
              <p:spPr>
                <a:xfrm rot="16529001">
                  <a:off x="4958383" y="3426593"/>
                  <a:ext cx="583603" cy="45719"/>
                </a:xfrm>
                <a:prstGeom prst="arc">
                  <a:avLst/>
                </a:prstGeom>
                <a:solidFill>
                  <a:schemeClr val="bg1"/>
                </a:solidFill>
                <a:ln>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4" name="Group 13">
                  <a:extLst>
                    <a:ext uri="{FF2B5EF4-FFF2-40B4-BE49-F238E27FC236}">
                      <a16:creationId xmlns:a16="http://schemas.microsoft.com/office/drawing/2014/main" id="{364AEA51-99BA-6345-A6BC-1D71D2EA08B0}"/>
                    </a:ext>
                  </a:extLst>
                </p:cNvPr>
                <p:cNvGrpSpPr/>
                <p:nvPr/>
              </p:nvGrpSpPr>
              <p:grpSpPr>
                <a:xfrm>
                  <a:off x="3988578" y="1490358"/>
                  <a:ext cx="4516620" cy="1783237"/>
                  <a:chOff x="3988578" y="1490358"/>
                  <a:chExt cx="4516620" cy="1783237"/>
                </a:xfrm>
              </p:grpSpPr>
              <p:grpSp>
                <p:nvGrpSpPr>
                  <p:cNvPr id="13" name="Group 12">
                    <a:extLst>
                      <a:ext uri="{FF2B5EF4-FFF2-40B4-BE49-F238E27FC236}">
                        <a16:creationId xmlns:a16="http://schemas.microsoft.com/office/drawing/2014/main" id="{B7E2F513-4567-0D4D-895C-0470E777FC2D}"/>
                      </a:ext>
                    </a:extLst>
                  </p:cNvPr>
                  <p:cNvGrpSpPr/>
                  <p:nvPr/>
                </p:nvGrpSpPr>
                <p:grpSpPr>
                  <a:xfrm>
                    <a:off x="3988578" y="1490358"/>
                    <a:ext cx="4516620" cy="1783237"/>
                    <a:chOff x="3988578" y="1490358"/>
                    <a:chExt cx="4516620" cy="1783237"/>
                  </a:xfrm>
                </p:grpSpPr>
                <p:sp>
                  <p:nvSpPr>
                    <p:cNvPr id="6" name="TextBox 5">
                      <a:extLst>
                        <a:ext uri="{FF2B5EF4-FFF2-40B4-BE49-F238E27FC236}">
                          <a16:creationId xmlns:a16="http://schemas.microsoft.com/office/drawing/2014/main" id="{4765373A-6290-F94E-AB5C-EAF752B6A65D}"/>
                        </a:ext>
                      </a:extLst>
                    </p:cNvPr>
                    <p:cNvSpPr txBox="1"/>
                    <p:nvPr/>
                  </p:nvSpPr>
                  <p:spPr>
                    <a:xfrm rot="20585695">
                      <a:off x="3988578" y="2653649"/>
                      <a:ext cx="1053902" cy="307776"/>
                    </a:xfrm>
                    <a:prstGeom prst="rect">
                      <a:avLst/>
                    </a:prstGeom>
                    <a:noFill/>
                  </p:spPr>
                  <p:txBody>
                    <a:bodyPr wrap="none" rtlCol="0">
                      <a:spAutoFit/>
                    </a:bodyPr>
                    <a:lstStyle/>
                    <a:p>
                      <a:r>
                        <a:rPr lang="en-US" sz="1600" dirty="0" err="1"/>
                        <a:t>has_spouse</a:t>
                      </a:r>
                      <a:endParaRPr lang="en-US" sz="1600" dirty="0"/>
                    </a:p>
                  </p:txBody>
                </p:sp>
                <p:sp>
                  <p:nvSpPr>
                    <p:cNvPr id="45" name="TextBox 44">
                      <a:extLst>
                        <a:ext uri="{FF2B5EF4-FFF2-40B4-BE49-F238E27FC236}">
                          <a16:creationId xmlns:a16="http://schemas.microsoft.com/office/drawing/2014/main" id="{66FCF991-53E5-104D-8D0A-8760C57A8CC1}"/>
                        </a:ext>
                      </a:extLst>
                    </p:cNvPr>
                    <p:cNvSpPr txBox="1"/>
                    <p:nvPr/>
                  </p:nvSpPr>
                  <p:spPr>
                    <a:xfrm rot="20700000">
                      <a:off x="4031349" y="2095141"/>
                      <a:ext cx="954107" cy="338554"/>
                    </a:xfrm>
                    <a:prstGeom prst="rect">
                      <a:avLst/>
                    </a:prstGeom>
                    <a:noFill/>
                  </p:spPr>
                  <p:txBody>
                    <a:bodyPr wrap="none" rtlCol="0">
                      <a:spAutoFit/>
                    </a:bodyPr>
                    <a:lstStyle/>
                    <a:p>
                      <a:r>
                        <a:rPr lang="en-US" sz="1600" dirty="0" err="1"/>
                        <a:t>spouse_s</a:t>
                      </a:r>
                      <a:endParaRPr lang="en-US" sz="1600" dirty="0"/>
                    </a:p>
                  </p:txBody>
                </p:sp>
                <p:sp>
                  <p:nvSpPr>
                    <p:cNvPr id="51" name="TextBox 50">
                      <a:extLst>
                        <a:ext uri="{FF2B5EF4-FFF2-40B4-BE49-F238E27FC236}">
                          <a16:creationId xmlns:a16="http://schemas.microsoft.com/office/drawing/2014/main" id="{E3FE5B75-940B-1943-85D3-0E5FE85424F8}"/>
                        </a:ext>
                      </a:extLst>
                    </p:cNvPr>
                    <p:cNvSpPr txBox="1"/>
                    <p:nvPr/>
                  </p:nvSpPr>
                  <p:spPr>
                    <a:xfrm>
                      <a:off x="6284726" y="1490358"/>
                      <a:ext cx="1175835" cy="338554"/>
                    </a:xfrm>
                    <a:prstGeom prst="rect">
                      <a:avLst/>
                    </a:prstGeom>
                    <a:noFill/>
                  </p:spPr>
                  <p:txBody>
                    <a:bodyPr wrap="none" rtlCol="0">
                      <a:spAutoFit/>
                    </a:bodyPr>
                    <a:lstStyle/>
                    <a:p>
                      <a:r>
                        <a:rPr lang="en-US" sz="1600" dirty="0" err="1"/>
                        <a:t>directed_by</a:t>
                      </a:r>
                      <a:endParaRPr lang="en-US" sz="1600" dirty="0"/>
                    </a:p>
                  </p:txBody>
                </p:sp>
                <p:sp>
                  <p:nvSpPr>
                    <p:cNvPr id="54" name="TextBox 53">
                      <a:extLst>
                        <a:ext uri="{FF2B5EF4-FFF2-40B4-BE49-F238E27FC236}">
                          <a16:creationId xmlns:a16="http://schemas.microsoft.com/office/drawing/2014/main" id="{2D39D0DE-E931-E74D-B6F4-005F51133C0E}"/>
                        </a:ext>
                      </a:extLst>
                    </p:cNvPr>
                    <p:cNvSpPr txBox="1"/>
                    <p:nvPr/>
                  </p:nvSpPr>
                  <p:spPr>
                    <a:xfrm rot="21361071">
                      <a:off x="5039393" y="1524409"/>
                      <a:ext cx="845231" cy="338554"/>
                    </a:xfrm>
                    <a:prstGeom prst="rect">
                      <a:avLst/>
                    </a:prstGeom>
                    <a:noFill/>
                  </p:spPr>
                  <p:txBody>
                    <a:bodyPr wrap="none" rtlCol="0">
                      <a:spAutoFit/>
                    </a:bodyPr>
                    <a:lstStyle/>
                    <a:p>
                      <a:r>
                        <a:rPr lang="en-US" sz="1600" dirty="0"/>
                        <a:t>director</a:t>
                      </a:r>
                    </a:p>
                  </p:txBody>
                </p:sp>
                <p:sp>
                  <p:nvSpPr>
                    <p:cNvPr id="59" name="TextBox 58">
                      <a:extLst>
                        <a:ext uri="{FF2B5EF4-FFF2-40B4-BE49-F238E27FC236}">
                          <a16:creationId xmlns:a16="http://schemas.microsoft.com/office/drawing/2014/main" id="{41E238DA-EA27-9043-9531-E392B7E7318B}"/>
                        </a:ext>
                      </a:extLst>
                    </p:cNvPr>
                    <p:cNvSpPr txBox="1"/>
                    <p:nvPr/>
                  </p:nvSpPr>
                  <p:spPr>
                    <a:xfrm rot="20064487">
                      <a:off x="7343014" y="2493884"/>
                      <a:ext cx="601447" cy="338554"/>
                    </a:xfrm>
                    <a:prstGeom prst="rect">
                      <a:avLst/>
                    </a:prstGeom>
                    <a:solidFill>
                      <a:schemeClr val="bg1"/>
                    </a:solidFill>
                    <a:ln>
                      <a:noFill/>
                    </a:ln>
                  </p:spPr>
                  <p:txBody>
                    <a:bodyPr wrap="none" rtlCol="0">
                      <a:spAutoFit/>
                    </a:bodyPr>
                    <a:lstStyle/>
                    <a:p>
                      <a:r>
                        <a:rPr lang="en-US" sz="1600" dirty="0"/>
                        <a:t>Child</a:t>
                      </a:r>
                    </a:p>
                  </p:txBody>
                </p:sp>
                <p:sp>
                  <p:nvSpPr>
                    <p:cNvPr id="64" name="TextBox 63">
                      <a:extLst>
                        <a:ext uri="{FF2B5EF4-FFF2-40B4-BE49-F238E27FC236}">
                          <a16:creationId xmlns:a16="http://schemas.microsoft.com/office/drawing/2014/main" id="{475E3D6A-20B7-3444-A025-9D894B71D986}"/>
                        </a:ext>
                      </a:extLst>
                    </p:cNvPr>
                    <p:cNvSpPr txBox="1"/>
                    <p:nvPr/>
                  </p:nvSpPr>
                  <p:spPr>
                    <a:xfrm rot="20064487">
                      <a:off x="6468483" y="2935041"/>
                      <a:ext cx="730265" cy="338554"/>
                    </a:xfrm>
                    <a:prstGeom prst="rect">
                      <a:avLst/>
                    </a:prstGeom>
                    <a:noFill/>
                  </p:spPr>
                  <p:txBody>
                    <a:bodyPr wrap="none" rtlCol="0">
                      <a:spAutoFit/>
                    </a:bodyPr>
                    <a:lstStyle/>
                    <a:p>
                      <a:r>
                        <a:rPr lang="en-US" sz="1600" dirty="0"/>
                        <a:t>Parent</a:t>
                      </a:r>
                    </a:p>
                  </p:txBody>
                </p:sp>
                <p:sp>
                  <p:nvSpPr>
                    <p:cNvPr id="68" name="TextBox 67">
                      <a:extLst>
                        <a:ext uri="{FF2B5EF4-FFF2-40B4-BE49-F238E27FC236}">
                          <a16:creationId xmlns:a16="http://schemas.microsoft.com/office/drawing/2014/main" id="{FC93329C-486A-964F-B6FF-A797F2E67B0A}"/>
                        </a:ext>
                      </a:extLst>
                    </p:cNvPr>
                    <p:cNvSpPr txBox="1"/>
                    <p:nvPr/>
                  </p:nvSpPr>
                  <p:spPr>
                    <a:xfrm>
                      <a:off x="7567603" y="2165024"/>
                      <a:ext cx="503664" cy="338554"/>
                    </a:xfrm>
                    <a:prstGeom prst="rect">
                      <a:avLst/>
                    </a:prstGeom>
                    <a:noFill/>
                  </p:spPr>
                  <p:txBody>
                    <a:bodyPr wrap="none" rtlCol="0">
                      <a:spAutoFit/>
                    </a:bodyPr>
                    <a:lstStyle/>
                    <a:p>
                      <a:r>
                        <a:rPr lang="en-US" sz="1600" dirty="0"/>
                        <a:t>film</a:t>
                      </a:r>
                    </a:p>
                  </p:txBody>
                </p:sp>
                <p:sp>
                  <p:nvSpPr>
                    <p:cNvPr id="69" name="TextBox 68">
                      <a:extLst>
                        <a:ext uri="{FF2B5EF4-FFF2-40B4-BE49-F238E27FC236}">
                          <a16:creationId xmlns:a16="http://schemas.microsoft.com/office/drawing/2014/main" id="{1EBE9473-6B54-D542-9083-DC81C1744F81}"/>
                        </a:ext>
                      </a:extLst>
                    </p:cNvPr>
                    <p:cNvSpPr txBox="1"/>
                    <p:nvPr/>
                  </p:nvSpPr>
                  <p:spPr>
                    <a:xfrm rot="21378529">
                      <a:off x="7409705" y="1766280"/>
                      <a:ext cx="1095493" cy="338554"/>
                    </a:xfrm>
                    <a:prstGeom prst="rect">
                      <a:avLst/>
                    </a:prstGeom>
                    <a:noFill/>
                  </p:spPr>
                  <p:txBody>
                    <a:bodyPr wrap="none" rtlCol="0">
                      <a:spAutoFit/>
                    </a:bodyPr>
                    <a:lstStyle/>
                    <a:p>
                      <a:r>
                        <a:rPr lang="en-US" sz="1600" dirty="0" err="1"/>
                        <a:t>written_by</a:t>
                      </a:r>
                      <a:endParaRPr lang="en-US" sz="1600" dirty="0"/>
                    </a:p>
                  </p:txBody>
                </p:sp>
                <p:sp>
                  <p:nvSpPr>
                    <p:cNvPr id="73" name="TextBox 72">
                      <a:extLst>
                        <a:ext uri="{FF2B5EF4-FFF2-40B4-BE49-F238E27FC236}">
                          <a16:creationId xmlns:a16="http://schemas.microsoft.com/office/drawing/2014/main" id="{13641F3D-BD2F-9F41-997D-0AE94BB05AB9}"/>
                        </a:ext>
                      </a:extLst>
                    </p:cNvPr>
                    <p:cNvSpPr txBox="1"/>
                    <p:nvPr/>
                  </p:nvSpPr>
                  <p:spPr>
                    <a:xfrm>
                      <a:off x="4922419" y="2846809"/>
                      <a:ext cx="730265" cy="338554"/>
                    </a:xfrm>
                    <a:prstGeom prst="rect">
                      <a:avLst/>
                    </a:prstGeom>
                    <a:noFill/>
                    <a:ln>
                      <a:noFill/>
                    </a:ln>
                  </p:spPr>
                  <p:txBody>
                    <a:bodyPr wrap="none" rtlCol="0">
                      <a:spAutoFit/>
                    </a:bodyPr>
                    <a:lstStyle/>
                    <a:p>
                      <a:r>
                        <a:rPr lang="en-US" sz="1600" dirty="0"/>
                        <a:t>Parent</a:t>
                      </a:r>
                    </a:p>
                  </p:txBody>
                </p:sp>
                <p:sp>
                  <p:nvSpPr>
                    <p:cNvPr id="91" name="TextBox 90">
                      <a:extLst>
                        <a:ext uri="{FF2B5EF4-FFF2-40B4-BE49-F238E27FC236}">
                          <a16:creationId xmlns:a16="http://schemas.microsoft.com/office/drawing/2014/main" id="{D95F9AF3-B149-7844-ABB9-66B700CE1F30}"/>
                        </a:ext>
                      </a:extLst>
                    </p:cNvPr>
                    <p:cNvSpPr txBox="1"/>
                    <p:nvPr/>
                  </p:nvSpPr>
                  <p:spPr>
                    <a:xfrm rot="1796853">
                      <a:off x="4430087" y="1581798"/>
                      <a:ext cx="747320" cy="338554"/>
                    </a:xfrm>
                    <a:prstGeom prst="rect">
                      <a:avLst/>
                    </a:prstGeom>
                    <a:noFill/>
                  </p:spPr>
                  <p:txBody>
                    <a:bodyPr wrap="none" rtlCol="0">
                      <a:spAutoFit/>
                    </a:bodyPr>
                    <a:lstStyle/>
                    <a:p>
                      <a:r>
                        <a:rPr lang="en-US" sz="1600" dirty="0"/>
                        <a:t>author</a:t>
                      </a:r>
                    </a:p>
                  </p:txBody>
                </p:sp>
              </p:grpSp>
              <p:grpSp>
                <p:nvGrpSpPr>
                  <p:cNvPr id="7" name="Group 6">
                    <a:extLst>
                      <a:ext uri="{FF2B5EF4-FFF2-40B4-BE49-F238E27FC236}">
                        <a16:creationId xmlns:a16="http://schemas.microsoft.com/office/drawing/2014/main" id="{B0184218-4A51-6741-BAD0-955A49A884C5}"/>
                      </a:ext>
                    </a:extLst>
                  </p:cNvPr>
                  <p:cNvGrpSpPr/>
                  <p:nvPr/>
                </p:nvGrpSpPr>
                <p:grpSpPr>
                  <a:xfrm>
                    <a:off x="4542908" y="1750536"/>
                    <a:ext cx="2967789" cy="1407805"/>
                    <a:chOff x="4542908" y="1750536"/>
                    <a:chExt cx="2967789" cy="1407805"/>
                  </a:xfrm>
                </p:grpSpPr>
                <p:sp>
                  <p:nvSpPr>
                    <p:cNvPr id="74" name="Arc 73">
                      <a:extLst>
                        <a:ext uri="{FF2B5EF4-FFF2-40B4-BE49-F238E27FC236}">
                          <a16:creationId xmlns:a16="http://schemas.microsoft.com/office/drawing/2014/main" id="{A2354DC2-4F3F-3A47-8328-EBF2551C3648}"/>
                        </a:ext>
                      </a:extLst>
                    </p:cNvPr>
                    <p:cNvSpPr/>
                    <p:nvPr/>
                  </p:nvSpPr>
                  <p:spPr>
                    <a:xfrm rot="18000000">
                      <a:off x="5178100" y="2870207"/>
                      <a:ext cx="530548" cy="4571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 name="Group 4">
                      <a:extLst>
                        <a:ext uri="{FF2B5EF4-FFF2-40B4-BE49-F238E27FC236}">
                          <a16:creationId xmlns:a16="http://schemas.microsoft.com/office/drawing/2014/main" id="{9E08D770-0786-1F46-A79A-59AAA428FADB}"/>
                        </a:ext>
                      </a:extLst>
                    </p:cNvPr>
                    <p:cNvGrpSpPr/>
                    <p:nvPr/>
                  </p:nvGrpSpPr>
                  <p:grpSpPr>
                    <a:xfrm>
                      <a:off x="4542908" y="1750536"/>
                      <a:ext cx="2967789" cy="1305471"/>
                      <a:chOff x="4542908" y="1750536"/>
                      <a:chExt cx="2967789" cy="1305471"/>
                    </a:xfrm>
                  </p:grpSpPr>
                  <p:sp>
                    <p:nvSpPr>
                      <p:cNvPr id="34" name="Rounded Rectangle 33">
                        <a:extLst>
                          <a:ext uri="{FF2B5EF4-FFF2-40B4-BE49-F238E27FC236}">
                            <a16:creationId xmlns:a16="http://schemas.microsoft.com/office/drawing/2014/main" id="{C58748BD-D715-2746-AE27-EA75422C0BB4}"/>
                          </a:ext>
                        </a:extLst>
                      </p:cNvPr>
                      <p:cNvSpPr/>
                      <p:nvPr/>
                    </p:nvSpPr>
                    <p:spPr>
                      <a:xfrm>
                        <a:off x="5408969" y="2110616"/>
                        <a:ext cx="1630727" cy="5031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Alex Garland </a:t>
                        </a:r>
                      </a:p>
                    </p:txBody>
                  </p:sp>
                  <p:sp>
                    <p:nvSpPr>
                      <p:cNvPr id="44" name="Arc 43">
                        <a:extLst>
                          <a:ext uri="{FF2B5EF4-FFF2-40B4-BE49-F238E27FC236}">
                            <a16:creationId xmlns:a16="http://schemas.microsoft.com/office/drawing/2014/main" id="{2B8FE72D-504D-0D4D-98C6-F4561B8F3A94}"/>
                          </a:ext>
                        </a:extLst>
                      </p:cNvPr>
                      <p:cNvSpPr/>
                      <p:nvPr/>
                    </p:nvSpPr>
                    <p:spPr>
                      <a:xfrm rot="9210289">
                        <a:off x="5006180" y="2488134"/>
                        <a:ext cx="776775" cy="45719"/>
                      </a:xfrm>
                      <a:prstGeom prst="arc">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Arc 45">
                        <a:extLst>
                          <a:ext uri="{FF2B5EF4-FFF2-40B4-BE49-F238E27FC236}">
                            <a16:creationId xmlns:a16="http://schemas.microsoft.com/office/drawing/2014/main" id="{96EB33C5-E0BB-9947-8FE8-9727D2DA9575}"/>
                          </a:ext>
                        </a:extLst>
                      </p:cNvPr>
                      <p:cNvSpPr/>
                      <p:nvPr/>
                    </p:nvSpPr>
                    <p:spPr>
                      <a:xfrm rot="191226">
                        <a:off x="4542908" y="2228521"/>
                        <a:ext cx="854453" cy="4571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Arc 52">
                        <a:extLst>
                          <a:ext uri="{FF2B5EF4-FFF2-40B4-BE49-F238E27FC236}">
                            <a16:creationId xmlns:a16="http://schemas.microsoft.com/office/drawing/2014/main" id="{13957E3A-7739-8F4B-9536-C79B734ABFBC}"/>
                          </a:ext>
                        </a:extLst>
                      </p:cNvPr>
                      <p:cNvSpPr/>
                      <p:nvPr/>
                    </p:nvSpPr>
                    <p:spPr>
                      <a:xfrm rot="16539470">
                        <a:off x="6389035" y="2095100"/>
                        <a:ext cx="641963" cy="45719"/>
                      </a:xfrm>
                      <a:prstGeom prst="arc">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a:extLst>
                          <a:ext uri="{FF2B5EF4-FFF2-40B4-BE49-F238E27FC236}">
                            <a16:creationId xmlns:a16="http://schemas.microsoft.com/office/drawing/2014/main" id="{D3430E2E-90B5-3E46-848E-5963D6B3E594}"/>
                          </a:ext>
                        </a:extLst>
                      </p:cNvPr>
                      <p:cNvSpPr/>
                      <p:nvPr/>
                    </p:nvSpPr>
                    <p:spPr>
                      <a:xfrm>
                        <a:off x="6573004" y="2489197"/>
                        <a:ext cx="937693" cy="205863"/>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Arc 60">
                        <a:extLst>
                          <a:ext uri="{FF2B5EF4-FFF2-40B4-BE49-F238E27FC236}">
                            <a16:creationId xmlns:a16="http://schemas.microsoft.com/office/drawing/2014/main" id="{3D9CF5C5-95B7-0E4E-BDE7-ECFFEAC65F10}"/>
                          </a:ext>
                        </a:extLst>
                      </p:cNvPr>
                      <p:cNvSpPr/>
                      <p:nvPr/>
                    </p:nvSpPr>
                    <p:spPr>
                      <a:xfrm rot="14678559">
                        <a:off x="5358042" y="1985697"/>
                        <a:ext cx="640457" cy="170135"/>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a:extLst>
                          <a:ext uri="{FF2B5EF4-FFF2-40B4-BE49-F238E27FC236}">
                            <a16:creationId xmlns:a16="http://schemas.microsoft.com/office/drawing/2014/main" id="{5FD3A22B-FB86-C54C-8684-BFE127985151}"/>
                          </a:ext>
                        </a:extLst>
                      </p:cNvPr>
                      <p:cNvSpPr/>
                      <p:nvPr/>
                    </p:nvSpPr>
                    <p:spPr>
                      <a:xfrm rot="12414298">
                        <a:off x="6153118" y="2850144"/>
                        <a:ext cx="1248069" cy="205863"/>
                      </a:xfrm>
                      <a:prstGeom prst="arc">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6" name="Straight Connector 65">
                        <a:extLst>
                          <a:ext uri="{FF2B5EF4-FFF2-40B4-BE49-F238E27FC236}">
                            <a16:creationId xmlns:a16="http://schemas.microsoft.com/office/drawing/2014/main" id="{E508625B-6FD7-BE48-8315-4FC18B5A03EE}"/>
                          </a:ext>
                        </a:extLst>
                      </p:cNvPr>
                      <p:cNvCxnSpPr/>
                      <p:nvPr/>
                    </p:nvCxnSpPr>
                    <p:spPr>
                      <a:xfrm>
                        <a:off x="7038693" y="2362185"/>
                        <a:ext cx="4611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Arc 70">
                        <a:extLst>
                          <a:ext uri="{FF2B5EF4-FFF2-40B4-BE49-F238E27FC236}">
                            <a16:creationId xmlns:a16="http://schemas.microsoft.com/office/drawing/2014/main" id="{FDFCE964-9A01-6C4C-8684-2E4C6DDCF529}"/>
                          </a:ext>
                        </a:extLst>
                      </p:cNvPr>
                      <p:cNvSpPr/>
                      <p:nvPr/>
                    </p:nvSpPr>
                    <p:spPr>
                      <a:xfrm rot="20044342">
                        <a:off x="6643739" y="2215416"/>
                        <a:ext cx="854453" cy="45719"/>
                      </a:xfrm>
                      <a:prstGeom prst="arc">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3" name="Straight Arrow Connector 102">
                        <a:extLst>
                          <a:ext uri="{FF2B5EF4-FFF2-40B4-BE49-F238E27FC236}">
                            <a16:creationId xmlns:a16="http://schemas.microsoft.com/office/drawing/2014/main" id="{F111754F-9E90-5047-9856-90A821F78D06}"/>
                          </a:ext>
                        </a:extLst>
                      </p:cNvPr>
                      <p:cNvCxnSpPr/>
                      <p:nvPr/>
                    </p:nvCxnSpPr>
                    <p:spPr>
                      <a:xfrm>
                        <a:off x="5084255" y="1909108"/>
                        <a:ext cx="328709" cy="2782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2" name="Rounded Rectangle 1">
                  <a:extLst>
                    <a:ext uri="{FF2B5EF4-FFF2-40B4-BE49-F238E27FC236}">
                      <a16:creationId xmlns:a16="http://schemas.microsoft.com/office/drawing/2014/main" id="{9394C0FB-3A26-0C4A-9DAC-54578DA0FC49}"/>
                    </a:ext>
                  </a:extLst>
                </p:cNvPr>
                <p:cNvSpPr/>
                <p:nvPr/>
              </p:nvSpPr>
              <p:spPr>
                <a:xfrm>
                  <a:off x="5430165" y="865754"/>
                  <a:ext cx="1347707" cy="45739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 Machina</a:t>
                  </a:r>
                </a:p>
              </p:txBody>
            </p:sp>
          </p:grpSp>
          <p:grpSp>
            <p:nvGrpSpPr>
              <p:cNvPr id="16" name="Group 15">
                <a:extLst>
                  <a:ext uri="{FF2B5EF4-FFF2-40B4-BE49-F238E27FC236}">
                    <a16:creationId xmlns:a16="http://schemas.microsoft.com/office/drawing/2014/main" id="{803F99B8-1409-D64A-A9BA-72C0C17D3589}"/>
                  </a:ext>
                </a:extLst>
              </p:cNvPr>
              <p:cNvGrpSpPr/>
              <p:nvPr/>
            </p:nvGrpSpPr>
            <p:grpSpPr>
              <a:xfrm>
                <a:off x="1904887" y="1116249"/>
                <a:ext cx="8907971" cy="2879526"/>
                <a:chOff x="1904887" y="1116249"/>
                <a:chExt cx="8907971" cy="2879526"/>
              </a:xfrm>
            </p:grpSpPr>
            <p:sp>
              <p:nvSpPr>
                <p:cNvPr id="80" name="TextBox 79">
                  <a:extLst>
                    <a:ext uri="{FF2B5EF4-FFF2-40B4-BE49-F238E27FC236}">
                      <a16:creationId xmlns:a16="http://schemas.microsoft.com/office/drawing/2014/main" id="{6D294B45-BD5D-1641-B1DE-04B09364901C}"/>
                    </a:ext>
                  </a:extLst>
                </p:cNvPr>
                <p:cNvSpPr txBox="1"/>
                <p:nvPr/>
              </p:nvSpPr>
              <p:spPr>
                <a:xfrm rot="468295">
                  <a:off x="6209436" y="3536622"/>
                  <a:ext cx="1103974" cy="338554"/>
                </a:xfrm>
                <a:prstGeom prst="rect">
                  <a:avLst/>
                </a:prstGeom>
                <a:noFill/>
              </p:spPr>
              <p:txBody>
                <a:bodyPr wrap="none" rtlCol="0">
                  <a:spAutoFit/>
                </a:bodyPr>
                <a:lstStyle/>
                <a:p>
                  <a:r>
                    <a:rPr lang="en-US" sz="1600" dirty="0" err="1"/>
                    <a:t>Grand_Child</a:t>
                  </a:r>
                  <a:endParaRPr lang="en-US" sz="1600" dirty="0"/>
                </a:p>
              </p:txBody>
            </p:sp>
            <p:sp>
              <p:nvSpPr>
                <p:cNvPr id="79" name="Arc 78">
                  <a:extLst>
                    <a:ext uri="{FF2B5EF4-FFF2-40B4-BE49-F238E27FC236}">
                      <a16:creationId xmlns:a16="http://schemas.microsoft.com/office/drawing/2014/main" id="{8D50E795-558A-364C-8E57-815EA2EC5D17}"/>
                    </a:ext>
                  </a:extLst>
                </p:cNvPr>
                <p:cNvSpPr/>
                <p:nvPr/>
              </p:nvSpPr>
              <p:spPr>
                <a:xfrm rot="9080321">
                  <a:off x="7284288" y="3557067"/>
                  <a:ext cx="774953" cy="205863"/>
                </a:xfrm>
                <a:prstGeom prst="arc">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4502FEF6-865A-6740-94F3-FE7AF2A8BD94}"/>
                    </a:ext>
                  </a:extLst>
                </p:cNvPr>
                <p:cNvCxnSpPr/>
                <p:nvPr/>
              </p:nvCxnSpPr>
              <p:spPr>
                <a:xfrm>
                  <a:off x="6062828" y="3669616"/>
                  <a:ext cx="2151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ounded Rectangle 36">
                  <a:extLst>
                    <a:ext uri="{FF2B5EF4-FFF2-40B4-BE49-F238E27FC236}">
                      <a16:creationId xmlns:a16="http://schemas.microsoft.com/office/drawing/2014/main" id="{2D0CB75A-8B9E-5245-9971-35F3889EE671}"/>
                    </a:ext>
                  </a:extLst>
                </p:cNvPr>
                <p:cNvSpPr/>
                <p:nvPr/>
              </p:nvSpPr>
              <p:spPr>
                <a:xfrm>
                  <a:off x="3411490" y="3492636"/>
                  <a:ext cx="1113807" cy="5031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Marriage</a:t>
                  </a:r>
                </a:p>
              </p:txBody>
            </p:sp>
            <p:sp>
              <p:nvSpPr>
                <p:cNvPr id="48" name="TextBox 47">
                  <a:extLst>
                    <a:ext uri="{FF2B5EF4-FFF2-40B4-BE49-F238E27FC236}">
                      <a16:creationId xmlns:a16="http://schemas.microsoft.com/office/drawing/2014/main" id="{1716142A-8F2D-A34A-9B79-C7F311FE18C3}"/>
                    </a:ext>
                  </a:extLst>
                </p:cNvPr>
                <p:cNvSpPr txBox="1"/>
                <p:nvPr/>
              </p:nvSpPr>
              <p:spPr>
                <a:xfrm rot="21074082">
                  <a:off x="2296329" y="3215237"/>
                  <a:ext cx="1432123" cy="338554"/>
                </a:xfrm>
                <a:prstGeom prst="rect">
                  <a:avLst/>
                </a:prstGeom>
                <a:noFill/>
              </p:spPr>
              <p:txBody>
                <a:bodyPr wrap="none" rtlCol="0">
                  <a:spAutoFit/>
                </a:bodyPr>
                <a:lstStyle/>
                <a:p>
                  <a:r>
                    <a:rPr lang="en-US" sz="1600" dirty="0" err="1"/>
                    <a:t>Type_of_union</a:t>
                  </a:r>
                  <a:endParaRPr lang="en-US" sz="1600" dirty="0"/>
                </a:p>
              </p:txBody>
            </p:sp>
            <p:sp>
              <p:nvSpPr>
                <p:cNvPr id="49" name="Arc 48">
                  <a:extLst>
                    <a:ext uri="{FF2B5EF4-FFF2-40B4-BE49-F238E27FC236}">
                      <a16:creationId xmlns:a16="http://schemas.microsoft.com/office/drawing/2014/main" id="{386B9439-1F69-D540-9AEF-2A8E8EE796BF}"/>
                    </a:ext>
                  </a:extLst>
                </p:cNvPr>
                <p:cNvSpPr/>
                <p:nvPr/>
              </p:nvSpPr>
              <p:spPr>
                <a:xfrm rot="14095913">
                  <a:off x="2651773" y="3273660"/>
                  <a:ext cx="641963" cy="4571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Arc 49">
                  <a:extLst>
                    <a:ext uri="{FF2B5EF4-FFF2-40B4-BE49-F238E27FC236}">
                      <a16:creationId xmlns:a16="http://schemas.microsoft.com/office/drawing/2014/main" id="{941ED5BC-DB76-8B46-9434-3B43D49EC587}"/>
                    </a:ext>
                  </a:extLst>
                </p:cNvPr>
                <p:cNvSpPr/>
                <p:nvPr/>
              </p:nvSpPr>
              <p:spPr>
                <a:xfrm rot="13257262">
                  <a:off x="3031068" y="3762939"/>
                  <a:ext cx="854453" cy="45719"/>
                </a:xfrm>
                <a:prstGeom prst="arc">
                  <a:avLst/>
                </a:prstGeom>
                <a:solidFill>
                  <a:schemeClr val="bg1"/>
                </a:solidFill>
                <a:ln>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ounded Rectangle 64">
                  <a:extLst>
                    <a:ext uri="{FF2B5EF4-FFF2-40B4-BE49-F238E27FC236}">
                      <a16:creationId xmlns:a16="http://schemas.microsoft.com/office/drawing/2014/main" id="{EDEED867-27C2-2A47-9E49-BD5B0315DCC2}"/>
                    </a:ext>
                  </a:extLst>
                </p:cNvPr>
                <p:cNvSpPr/>
                <p:nvPr/>
              </p:nvSpPr>
              <p:spPr>
                <a:xfrm>
                  <a:off x="8617388" y="2048714"/>
                  <a:ext cx="1630726" cy="5031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Dredd</a:t>
                  </a:r>
                </a:p>
              </p:txBody>
            </p:sp>
            <p:sp>
              <p:nvSpPr>
                <p:cNvPr id="72" name="Rounded Rectangle 71">
                  <a:extLst>
                    <a:ext uri="{FF2B5EF4-FFF2-40B4-BE49-F238E27FC236}">
                      <a16:creationId xmlns:a16="http://schemas.microsoft.com/office/drawing/2014/main" id="{8963ABA0-AD9B-1F45-9816-A0B5DA847988}"/>
                    </a:ext>
                  </a:extLst>
                </p:cNvPr>
                <p:cNvSpPr/>
                <p:nvPr/>
              </p:nvSpPr>
              <p:spPr>
                <a:xfrm>
                  <a:off x="4719075" y="3465902"/>
                  <a:ext cx="1347707" cy="3780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Eva Garland</a:t>
                  </a:r>
                </a:p>
              </p:txBody>
            </p:sp>
            <p:sp>
              <p:nvSpPr>
                <p:cNvPr id="90" name="Rounded Rectangle 89">
                  <a:extLst>
                    <a:ext uri="{FF2B5EF4-FFF2-40B4-BE49-F238E27FC236}">
                      <a16:creationId xmlns:a16="http://schemas.microsoft.com/office/drawing/2014/main" id="{1C4DA2B7-F230-4E49-AF58-7B976A2DFF01}"/>
                    </a:ext>
                  </a:extLst>
                </p:cNvPr>
                <p:cNvSpPr/>
                <p:nvPr/>
              </p:nvSpPr>
              <p:spPr>
                <a:xfrm>
                  <a:off x="2645992" y="1180302"/>
                  <a:ext cx="1630726" cy="5031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The Tesseract</a:t>
                  </a:r>
                </a:p>
              </p:txBody>
            </p:sp>
            <p:cxnSp>
              <p:nvCxnSpPr>
                <p:cNvPr id="104" name="Straight Arrow Connector 103">
                  <a:extLst>
                    <a:ext uri="{FF2B5EF4-FFF2-40B4-BE49-F238E27FC236}">
                      <a16:creationId xmlns:a16="http://schemas.microsoft.com/office/drawing/2014/main" id="{79BED9F3-83E2-B54E-A706-208A111E2730}"/>
                    </a:ext>
                  </a:extLst>
                </p:cNvPr>
                <p:cNvCxnSpPr>
                  <a:cxnSpLocks/>
                </p:cNvCxnSpPr>
                <p:nvPr/>
              </p:nvCxnSpPr>
              <p:spPr>
                <a:xfrm flipH="1" flipV="1">
                  <a:off x="2280807" y="1425356"/>
                  <a:ext cx="368216" cy="10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C1F0798E-A781-4246-849E-85FF40D2370A}"/>
                    </a:ext>
                  </a:extLst>
                </p:cNvPr>
                <p:cNvCxnSpPr/>
                <p:nvPr/>
              </p:nvCxnSpPr>
              <p:spPr>
                <a:xfrm>
                  <a:off x="10254836" y="2281977"/>
                  <a:ext cx="558022"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6E71FD5-261B-674F-921B-AB9392F58EC9}"/>
                    </a:ext>
                  </a:extLst>
                </p:cNvPr>
                <p:cNvCxnSpPr/>
                <p:nvPr/>
              </p:nvCxnSpPr>
              <p:spPr>
                <a:xfrm>
                  <a:off x="6783221" y="1116249"/>
                  <a:ext cx="346487"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ounded Rectangle 81">
                  <a:extLst>
                    <a:ext uri="{FF2B5EF4-FFF2-40B4-BE49-F238E27FC236}">
                      <a16:creationId xmlns:a16="http://schemas.microsoft.com/office/drawing/2014/main" id="{9F95C7E5-1810-F142-BFD7-7AA61289CE0C}"/>
                    </a:ext>
                  </a:extLst>
                </p:cNvPr>
                <p:cNvSpPr/>
                <p:nvPr/>
              </p:nvSpPr>
              <p:spPr>
                <a:xfrm>
                  <a:off x="7663842" y="3237434"/>
                  <a:ext cx="1973179" cy="5031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Nocholas</a:t>
                  </a:r>
                  <a:r>
                    <a:rPr lang="en-US" dirty="0">
                      <a:solidFill>
                        <a:schemeClr val="tx1">
                          <a:lumMod val="85000"/>
                          <a:lumOff val="15000"/>
                        </a:schemeClr>
                      </a:solidFill>
                    </a:rPr>
                    <a:t> Garland</a:t>
                  </a:r>
                </a:p>
              </p:txBody>
            </p:sp>
            <p:cxnSp>
              <p:nvCxnSpPr>
                <p:cNvPr id="85" name="Straight Connector 84">
                  <a:extLst>
                    <a:ext uri="{FF2B5EF4-FFF2-40B4-BE49-F238E27FC236}">
                      <a16:creationId xmlns:a16="http://schemas.microsoft.com/office/drawing/2014/main" id="{A313E49F-616A-0A46-A0B1-CA4CCFACBA60}"/>
                    </a:ext>
                  </a:extLst>
                </p:cNvPr>
                <p:cNvCxnSpPr/>
                <p:nvPr/>
              </p:nvCxnSpPr>
              <p:spPr>
                <a:xfrm>
                  <a:off x="9635076" y="3511337"/>
                  <a:ext cx="558022"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Rounded Rectangle 85">
                  <a:extLst>
                    <a:ext uri="{FF2B5EF4-FFF2-40B4-BE49-F238E27FC236}">
                      <a16:creationId xmlns:a16="http://schemas.microsoft.com/office/drawing/2014/main" id="{EC8D5D6C-A328-7341-988A-7D87E252EEBD}"/>
                    </a:ext>
                  </a:extLst>
                </p:cNvPr>
                <p:cNvSpPr/>
                <p:nvPr/>
              </p:nvSpPr>
              <p:spPr>
                <a:xfrm>
                  <a:off x="2026232" y="2531582"/>
                  <a:ext cx="1630726" cy="5031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Paloma </a:t>
                  </a:r>
                  <a:r>
                    <a:rPr lang="en-US" dirty="0" err="1">
                      <a:solidFill>
                        <a:schemeClr val="tx1">
                          <a:lumMod val="85000"/>
                          <a:lumOff val="15000"/>
                        </a:schemeClr>
                      </a:solidFill>
                    </a:rPr>
                    <a:t>Baeza</a:t>
                  </a:r>
                  <a:endParaRPr lang="en-US" dirty="0">
                    <a:solidFill>
                      <a:schemeClr val="tx1">
                        <a:lumMod val="85000"/>
                        <a:lumOff val="15000"/>
                      </a:schemeClr>
                    </a:solidFill>
                  </a:endParaRPr>
                </a:p>
              </p:txBody>
            </p:sp>
            <p:cxnSp>
              <p:nvCxnSpPr>
                <p:cNvPr id="87" name="Straight Arrow Connector 86">
                  <a:extLst>
                    <a:ext uri="{FF2B5EF4-FFF2-40B4-BE49-F238E27FC236}">
                      <a16:creationId xmlns:a16="http://schemas.microsoft.com/office/drawing/2014/main" id="{06039BB8-B654-DC45-AB86-308C7CC3108E}"/>
                    </a:ext>
                  </a:extLst>
                </p:cNvPr>
                <p:cNvCxnSpPr>
                  <a:cxnSpLocks/>
                </p:cNvCxnSpPr>
                <p:nvPr/>
              </p:nvCxnSpPr>
              <p:spPr>
                <a:xfrm flipH="1" flipV="1">
                  <a:off x="1904887" y="2288957"/>
                  <a:ext cx="395419" cy="233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cxnSp>
        <p:nvCxnSpPr>
          <p:cNvPr id="89" name="Straight Connector 88">
            <a:extLst>
              <a:ext uri="{FF2B5EF4-FFF2-40B4-BE49-F238E27FC236}">
                <a16:creationId xmlns:a16="http://schemas.microsoft.com/office/drawing/2014/main" id="{A0D8AF49-3F21-AE4A-AFFC-AA78599D19B2}"/>
              </a:ext>
            </a:extLst>
          </p:cNvPr>
          <p:cNvCxnSpPr/>
          <p:nvPr/>
        </p:nvCxnSpPr>
        <p:spPr>
          <a:xfrm>
            <a:off x="497019" y="625816"/>
            <a:ext cx="11157845"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8AF0214-A830-EC45-B815-B6626C102B64}"/>
              </a:ext>
            </a:extLst>
          </p:cNvPr>
          <p:cNvCxnSpPr/>
          <p:nvPr/>
        </p:nvCxnSpPr>
        <p:spPr>
          <a:xfrm>
            <a:off x="529104" y="1213984"/>
            <a:ext cx="11157845"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B19EDF4-AD0E-3045-B019-2BEA217FB022}"/>
              </a:ext>
            </a:extLst>
          </p:cNvPr>
          <p:cNvCxnSpPr/>
          <p:nvPr/>
        </p:nvCxnSpPr>
        <p:spPr>
          <a:xfrm>
            <a:off x="539264" y="4333104"/>
            <a:ext cx="111578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F07C75E4-57E6-B04C-8A63-99AB98DE4CDF}"/>
              </a:ext>
            </a:extLst>
          </p:cNvPr>
          <p:cNvSpPr txBox="1"/>
          <p:nvPr/>
        </p:nvSpPr>
        <p:spPr>
          <a:xfrm>
            <a:off x="4077973" y="713870"/>
            <a:ext cx="3545138" cy="461665"/>
          </a:xfrm>
          <a:prstGeom prst="rect">
            <a:avLst/>
          </a:prstGeom>
          <a:noFill/>
          <a:ln>
            <a:noFill/>
          </a:ln>
        </p:spPr>
        <p:txBody>
          <a:bodyPr wrap="none" rtlCol="0">
            <a:spAutoFit/>
          </a:bodyPr>
          <a:lstStyle/>
          <a:p>
            <a:pPr algn="ctr"/>
            <a:r>
              <a:rPr lang="en-US" sz="2400" b="1" dirty="0">
                <a:solidFill>
                  <a:srgbClr val="4580E5"/>
                </a:solidFill>
                <a:latin typeface="+mj-lt"/>
                <a:cs typeface="Times New Roman" panose="02020603050405020304" pitchFamily="18" charset="0"/>
              </a:rPr>
              <a:t> </a:t>
            </a:r>
            <a:r>
              <a:rPr lang="en-US" sz="2400" b="1" dirty="0">
                <a:latin typeface="+mj-lt"/>
                <a:cs typeface="Times New Roman" panose="02020603050405020304" pitchFamily="18" charset="0"/>
              </a:rPr>
              <a:t>(Subject, Relation, Object)</a:t>
            </a:r>
            <a:endParaRPr lang="en-US" sz="2400" dirty="0">
              <a:latin typeface="+mj-lt"/>
              <a:cs typeface="Times New Roman" panose="02020603050405020304" pitchFamily="18" charset="0"/>
            </a:endParaRPr>
          </a:p>
        </p:txBody>
      </p:sp>
    </p:spTree>
    <p:extLst>
      <p:ext uri="{BB962C8B-B14F-4D97-AF65-F5344CB8AC3E}">
        <p14:creationId xmlns:p14="http://schemas.microsoft.com/office/powerpoint/2010/main" val="325840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19" grpId="0" animBg="1"/>
      <p:bldP spid="120" grpId="0"/>
      <p:bldP spid="1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4F7D6D-CABF-624B-904A-9207907C21A8}"/>
              </a:ext>
            </a:extLst>
          </p:cNvPr>
          <p:cNvSpPr/>
          <p:nvPr/>
        </p:nvSpPr>
        <p:spPr>
          <a:xfrm>
            <a:off x="0" y="-26014"/>
            <a:ext cx="12192000" cy="680223"/>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a:t>
            </a:r>
            <a:r>
              <a:rPr lang="en-US" sz="2700" dirty="0"/>
              <a:t>Question answering over Knowledge base </a:t>
            </a:r>
          </a:p>
        </p:txBody>
      </p:sp>
      <p:grpSp>
        <p:nvGrpSpPr>
          <p:cNvPr id="9" name="Group 8">
            <a:extLst>
              <a:ext uri="{FF2B5EF4-FFF2-40B4-BE49-F238E27FC236}">
                <a16:creationId xmlns:a16="http://schemas.microsoft.com/office/drawing/2014/main" id="{3DD5B51A-DD81-494A-8B60-982BB12A1D0E}"/>
              </a:ext>
            </a:extLst>
          </p:cNvPr>
          <p:cNvGrpSpPr/>
          <p:nvPr/>
        </p:nvGrpSpPr>
        <p:grpSpPr>
          <a:xfrm>
            <a:off x="9333" y="428437"/>
            <a:ext cx="12195303" cy="6724711"/>
            <a:chOff x="5644" y="772929"/>
            <a:chExt cx="12195303" cy="6113373"/>
          </a:xfrm>
        </p:grpSpPr>
        <p:sp>
          <p:nvSpPr>
            <p:cNvPr id="10" name="Rectangle 9">
              <a:extLst>
                <a:ext uri="{FF2B5EF4-FFF2-40B4-BE49-F238E27FC236}">
                  <a16:creationId xmlns:a16="http://schemas.microsoft.com/office/drawing/2014/main" id="{AC1CDFA1-72F5-5841-8B2E-1412873EBA51}"/>
                </a:ext>
              </a:extLst>
            </p:cNvPr>
            <p:cNvSpPr/>
            <p:nvPr/>
          </p:nvSpPr>
          <p:spPr>
            <a:xfrm>
              <a:off x="5644" y="6492935"/>
              <a:ext cx="7762405" cy="39336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A Scheme For Factoid Question Answering over Knowledge Base</a:t>
              </a:r>
            </a:p>
          </p:txBody>
        </p:sp>
        <p:sp>
          <p:nvSpPr>
            <p:cNvPr id="11" name="Rectangle 10">
              <a:extLst>
                <a:ext uri="{FF2B5EF4-FFF2-40B4-BE49-F238E27FC236}">
                  <a16:creationId xmlns:a16="http://schemas.microsoft.com/office/drawing/2014/main" id="{12C74802-4A18-1C4F-8AD0-A9EA4FF08D84}"/>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March 6, 2019            </a:t>
              </a:r>
            </a:p>
          </p:txBody>
        </p:sp>
        <p:sp>
          <p:nvSpPr>
            <p:cNvPr id="12" name="Rectangle 11">
              <a:extLst>
                <a:ext uri="{FF2B5EF4-FFF2-40B4-BE49-F238E27FC236}">
                  <a16:creationId xmlns:a16="http://schemas.microsoft.com/office/drawing/2014/main" id="{FD6191B7-1BB4-7C4A-8F6B-8EFB565F346A}"/>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pic>
        <p:nvPicPr>
          <p:cNvPr id="4" name="Picture 3">
            <a:extLst>
              <a:ext uri="{FF2B5EF4-FFF2-40B4-BE49-F238E27FC236}">
                <a16:creationId xmlns:a16="http://schemas.microsoft.com/office/drawing/2014/main" id="{907CA3AD-DC85-7043-B105-F3851A7C4C13}"/>
              </a:ext>
            </a:extLst>
          </p:cNvPr>
          <p:cNvPicPr>
            <a:picLocks noChangeAspect="1"/>
          </p:cNvPicPr>
          <p:nvPr/>
        </p:nvPicPr>
        <p:blipFill>
          <a:blip r:embed="rId3"/>
          <a:stretch>
            <a:fillRect/>
          </a:stretch>
        </p:blipFill>
        <p:spPr>
          <a:xfrm>
            <a:off x="186090" y="717329"/>
            <a:ext cx="3441700" cy="5156200"/>
          </a:xfrm>
          <a:prstGeom prst="rect">
            <a:avLst/>
          </a:prstGeom>
        </p:spPr>
      </p:pic>
      <p:sp>
        <p:nvSpPr>
          <p:cNvPr id="13" name="TextBox 12">
            <a:extLst>
              <a:ext uri="{FF2B5EF4-FFF2-40B4-BE49-F238E27FC236}">
                <a16:creationId xmlns:a16="http://schemas.microsoft.com/office/drawing/2014/main" id="{002338D2-B6A1-EA49-B5B1-7717BB6D5EA5}"/>
              </a:ext>
            </a:extLst>
          </p:cNvPr>
          <p:cNvSpPr txBox="1"/>
          <p:nvPr/>
        </p:nvSpPr>
        <p:spPr>
          <a:xfrm>
            <a:off x="3842444" y="1522735"/>
            <a:ext cx="7437949" cy="430887"/>
          </a:xfrm>
          <a:prstGeom prst="rect">
            <a:avLst/>
          </a:prstGeom>
          <a:noFill/>
        </p:spPr>
        <p:txBody>
          <a:bodyPr wrap="square" rtlCol="0">
            <a:spAutoFit/>
          </a:bodyPr>
          <a:lstStyle/>
          <a:p>
            <a:pPr algn="ctr"/>
            <a:r>
              <a:rPr lang="en-US" sz="2200" dirty="0">
                <a:solidFill>
                  <a:srgbClr val="4580E5"/>
                </a:solidFill>
                <a:latin typeface="Times New Roman" panose="02020603050405020304" pitchFamily="18" charset="0"/>
                <a:cs typeface="Times New Roman" panose="02020603050405020304" pitchFamily="18" charset="0"/>
              </a:rPr>
              <a:t>What else did the director of the movie Ex Machina direct?</a:t>
            </a:r>
          </a:p>
        </p:txBody>
      </p:sp>
      <p:sp>
        <p:nvSpPr>
          <p:cNvPr id="14" name="TextBox 13">
            <a:extLst>
              <a:ext uri="{FF2B5EF4-FFF2-40B4-BE49-F238E27FC236}">
                <a16:creationId xmlns:a16="http://schemas.microsoft.com/office/drawing/2014/main" id="{A14F2A0C-BED8-7646-97B6-9AB1CA3693B2}"/>
              </a:ext>
            </a:extLst>
          </p:cNvPr>
          <p:cNvSpPr txBox="1"/>
          <p:nvPr/>
        </p:nvSpPr>
        <p:spPr>
          <a:xfrm>
            <a:off x="4216388" y="2829843"/>
            <a:ext cx="1780585" cy="338554"/>
          </a:xfrm>
          <a:prstGeom prst="rect">
            <a:avLst/>
          </a:prstGeom>
          <a:noFill/>
        </p:spPr>
        <p:txBody>
          <a:bodyPr wrap="square" rtlCol="0">
            <a:spAutoFit/>
          </a:bodyPr>
          <a:lstStyle/>
          <a:p>
            <a:pPr algn="ctr"/>
            <a:r>
              <a:rPr lang="en-US" sz="1600" b="1" dirty="0">
                <a:solidFill>
                  <a:schemeClr val="tx1">
                    <a:lumMod val="85000"/>
                    <a:lumOff val="15000"/>
                  </a:schemeClr>
                </a:solidFill>
                <a:latin typeface="+mj-lt"/>
                <a:cs typeface="Times New Roman" panose="02020603050405020304" pitchFamily="18" charset="0"/>
              </a:rPr>
              <a:t>select ?y</a:t>
            </a:r>
          </a:p>
        </p:txBody>
      </p:sp>
      <p:sp>
        <p:nvSpPr>
          <p:cNvPr id="15" name="TextBox 14">
            <a:extLst>
              <a:ext uri="{FF2B5EF4-FFF2-40B4-BE49-F238E27FC236}">
                <a16:creationId xmlns:a16="http://schemas.microsoft.com/office/drawing/2014/main" id="{2C810BEE-F649-3F4F-A709-A383C8A8D9C1}"/>
              </a:ext>
            </a:extLst>
          </p:cNvPr>
          <p:cNvSpPr txBox="1"/>
          <p:nvPr/>
        </p:nvSpPr>
        <p:spPr>
          <a:xfrm>
            <a:off x="4732912" y="3144883"/>
            <a:ext cx="1337780" cy="338554"/>
          </a:xfrm>
          <a:prstGeom prst="rect">
            <a:avLst/>
          </a:prstGeom>
          <a:noFill/>
        </p:spPr>
        <p:txBody>
          <a:bodyPr wrap="square" rtlCol="0">
            <a:spAutoFit/>
          </a:bodyPr>
          <a:lstStyle/>
          <a:p>
            <a:pPr algn="ctr"/>
            <a:r>
              <a:rPr lang="en-US" sz="1600" b="1" dirty="0">
                <a:solidFill>
                  <a:schemeClr val="tx1">
                    <a:lumMod val="85000"/>
                    <a:lumOff val="15000"/>
                  </a:schemeClr>
                </a:solidFill>
                <a:latin typeface="+mj-lt"/>
                <a:cs typeface="Times New Roman" panose="02020603050405020304" pitchFamily="18" charset="0"/>
              </a:rPr>
              <a:t>fb:m.0fkf28</a:t>
            </a:r>
          </a:p>
        </p:txBody>
      </p:sp>
      <p:sp>
        <p:nvSpPr>
          <p:cNvPr id="16" name="TextBox 15">
            <a:extLst>
              <a:ext uri="{FF2B5EF4-FFF2-40B4-BE49-F238E27FC236}">
                <a16:creationId xmlns:a16="http://schemas.microsoft.com/office/drawing/2014/main" id="{37675933-E563-4043-9310-6D7614EE03E1}"/>
              </a:ext>
            </a:extLst>
          </p:cNvPr>
          <p:cNvSpPr txBox="1"/>
          <p:nvPr/>
        </p:nvSpPr>
        <p:spPr>
          <a:xfrm>
            <a:off x="6700607" y="3139625"/>
            <a:ext cx="1618714" cy="338554"/>
          </a:xfrm>
          <a:prstGeom prst="rect">
            <a:avLst/>
          </a:prstGeom>
          <a:noFill/>
        </p:spPr>
        <p:txBody>
          <a:bodyPr wrap="square" rtlCol="0">
            <a:spAutoFit/>
          </a:bodyPr>
          <a:lstStyle/>
          <a:p>
            <a:pPr algn="ctr"/>
            <a:r>
              <a:rPr lang="en-US" sz="1600" b="1" dirty="0" err="1">
                <a:solidFill>
                  <a:schemeClr val="tx1">
                    <a:lumMod val="85000"/>
                    <a:lumOff val="15000"/>
                  </a:schemeClr>
                </a:solidFill>
                <a:latin typeface="+mj-lt"/>
                <a:cs typeface="Times New Roman" panose="02020603050405020304" pitchFamily="18" charset="0"/>
              </a:rPr>
              <a:t>fb:object.type</a:t>
            </a:r>
            <a:endParaRPr lang="en-US" sz="1600" b="1" dirty="0">
              <a:solidFill>
                <a:schemeClr val="tx1">
                  <a:lumMod val="85000"/>
                  <a:lumOff val="15000"/>
                </a:schemeClr>
              </a:solidFill>
              <a:latin typeface="+mj-lt"/>
              <a:cs typeface="Times New Roman" panose="02020603050405020304" pitchFamily="18" charset="0"/>
            </a:endParaRPr>
          </a:p>
        </p:txBody>
      </p:sp>
      <p:sp>
        <p:nvSpPr>
          <p:cNvPr id="17" name="TextBox 16">
            <a:extLst>
              <a:ext uri="{FF2B5EF4-FFF2-40B4-BE49-F238E27FC236}">
                <a16:creationId xmlns:a16="http://schemas.microsoft.com/office/drawing/2014/main" id="{45088373-9191-BF43-9B38-84A341280F89}"/>
              </a:ext>
            </a:extLst>
          </p:cNvPr>
          <p:cNvSpPr txBox="1"/>
          <p:nvPr/>
        </p:nvSpPr>
        <p:spPr>
          <a:xfrm>
            <a:off x="8868751" y="3134366"/>
            <a:ext cx="1337780" cy="338554"/>
          </a:xfrm>
          <a:prstGeom prst="rect">
            <a:avLst/>
          </a:prstGeom>
          <a:noFill/>
        </p:spPr>
        <p:txBody>
          <a:bodyPr wrap="square" rtlCol="0">
            <a:spAutoFit/>
          </a:bodyPr>
          <a:lstStyle/>
          <a:p>
            <a:pPr algn="ctr"/>
            <a:r>
              <a:rPr lang="en-US" sz="1600" b="1" dirty="0" err="1">
                <a:solidFill>
                  <a:schemeClr val="tx1">
                    <a:lumMod val="85000"/>
                    <a:lumOff val="15000"/>
                  </a:schemeClr>
                </a:solidFill>
                <a:latin typeface="+mj-lt"/>
                <a:cs typeface="Times New Roman" panose="02020603050405020304" pitchFamily="18" charset="0"/>
              </a:rPr>
              <a:t>fb:film.film</a:t>
            </a:r>
            <a:endParaRPr lang="en-US" sz="1600" b="1" dirty="0">
              <a:solidFill>
                <a:schemeClr val="tx1">
                  <a:lumMod val="85000"/>
                  <a:lumOff val="15000"/>
                </a:schemeClr>
              </a:solidFill>
              <a:latin typeface="+mj-lt"/>
              <a:cs typeface="Times New Roman" panose="02020603050405020304" pitchFamily="18" charset="0"/>
            </a:endParaRPr>
          </a:p>
        </p:txBody>
      </p:sp>
      <p:sp>
        <p:nvSpPr>
          <p:cNvPr id="19" name="TextBox 18">
            <a:extLst>
              <a:ext uri="{FF2B5EF4-FFF2-40B4-BE49-F238E27FC236}">
                <a16:creationId xmlns:a16="http://schemas.microsoft.com/office/drawing/2014/main" id="{E959E8CF-81FF-0446-BE3C-0C05DE087F3F}"/>
              </a:ext>
            </a:extLst>
          </p:cNvPr>
          <p:cNvSpPr txBox="1"/>
          <p:nvPr/>
        </p:nvSpPr>
        <p:spPr>
          <a:xfrm>
            <a:off x="4743418" y="3457389"/>
            <a:ext cx="1337780" cy="338554"/>
          </a:xfrm>
          <a:prstGeom prst="rect">
            <a:avLst/>
          </a:prstGeom>
          <a:noFill/>
        </p:spPr>
        <p:txBody>
          <a:bodyPr wrap="square" rtlCol="0">
            <a:spAutoFit/>
          </a:bodyPr>
          <a:lstStyle/>
          <a:p>
            <a:pPr algn="ctr"/>
            <a:r>
              <a:rPr lang="en-US" sz="1600" b="1" dirty="0">
                <a:solidFill>
                  <a:schemeClr val="tx1">
                    <a:lumMod val="85000"/>
                    <a:lumOff val="15000"/>
                  </a:schemeClr>
                </a:solidFill>
                <a:latin typeface="+mj-lt"/>
                <a:cs typeface="Times New Roman" panose="02020603050405020304" pitchFamily="18" charset="0"/>
              </a:rPr>
              <a:t>fb:m.0fkf28</a:t>
            </a:r>
          </a:p>
        </p:txBody>
      </p:sp>
      <p:sp>
        <p:nvSpPr>
          <p:cNvPr id="20" name="TextBox 19">
            <a:extLst>
              <a:ext uri="{FF2B5EF4-FFF2-40B4-BE49-F238E27FC236}">
                <a16:creationId xmlns:a16="http://schemas.microsoft.com/office/drawing/2014/main" id="{ABA180D1-D73D-2F48-AE01-444C2A4BFD33}"/>
              </a:ext>
            </a:extLst>
          </p:cNvPr>
          <p:cNvSpPr txBox="1"/>
          <p:nvPr/>
        </p:nvSpPr>
        <p:spPr>
          <a:xfrm>
            <a:off x="6518599" y="3441004"/>
            <a:ext cx="2369959" cy="338554"/>
          </a:xfrm>
          <a:prstGeom prst="rect">
            <a:avLst/>
          </a:prstGeom>
          <a:noFill/>
        </p:spPr>
        <p:txBody>
          <a:bodyPr wrap="square" rtlCol="0">
            <a:spAutoFit/>
          </a:bodyPr>
          <a:lstStyle/>
          <a:p>
            <a:pPr algn="ctr"/>
            <a:r>
              <a:rPr lang="en-US" sz="1600" b="1" dirty="0" err="1">
                <a:solidFill>
                  <a:schemeClr val="tx1">
                    <a:lumMod val="85000"/>
                    <a:lumOff val="15000"/>
                  </a:schemeClr>
                </a:solidFill>
                <a:latin typeface="+mj-lt"/>
                <a:cs typeface="Times New Roman" panose="02020603050405020304" pitchFamily="18" charset="0"/>
              </a:rPr>
              <a:t>fb:film.film.directed_by</a:t>
            </a:r>
            <a:endParaRPr lang="en-US" sz="1600" b="1" dirty="0">
              <a:solidFill>
                <a:schemeClr val="tx1">
                  <a:lumMod val="85000"/>
                  <a:lumOff val="15000"/>
                </a:schemeClr>
              </a:solidFill>
              <a:latin typeface="+mj-lt"/>
              <a:cs typeface="Times New Roman" panose="02020603050405020304" pitchFamily="18" charset="0"/>
            </a:endParaRPr>
          </a:p>
        </p:txBody>
      </p:sp>
      <p:sp>
        <p:nvSpPr>
          <p:cNvPr id="21" name="TextBox 20">
            <a:extLst>
              <a:ext uri="{FF2B5EF4-FFF2-40B4-BE49-F238E27FC236}">
                <a16:creationId xmlns:a16="http://schemas.microsoft.com/office/drawing/2014/main" id="{FCB99C5B-566A-054B-B87A-A9092D05B3CE}"/>
              </a:ext>
            </a:extLst>
          </p:cNvPr>
          <p:cNvSpPr txBox="1"/>
          <p:nvPr/>
        </p:nvSpPr>
        <p:spPr>
          <a:xfrm>
            <a:off x="9306229" y="3470288"/>
            <a:ext cx="830657" cy="338554"/>
          </a:xfrm>
          <a:prstGeom prst="rect">
            <a:avLst/>
          </a:prstGeom>
          <a:noFill/>
        </p:spPr>
        <p:txBody>
          <a:bodyPr wrap="square" rtlCol="0">
            <a:spAutoFit/>
          </a:bodyPr>
          <a:lstStyle/>
          <a:p>
            <a:pPr algn="ctr"/>
            <a:r>
              <a:rPr lang="en-US" sz="1600" b="1" dirty="0">
                <a:solidFill>
                  <a:srgbClr val="4580E5"/>
                </a:solidFill>
                <a:latin typeface="+mj-lt"/>
                <a:cs typeface="Times New Roman" panose="02020603050405020304" pitchFamily="18" charset="0"/>
              </a:rPr>
              <a:t> </a:t>
            </a:r>
            <a:r>
              <a:rPr lang="en-US" sz="1600" b="1" dirty="0">
                <a:solidFill>
                  <a:schemeClr val="tx1">
                    <a:lumMod val="85000"/>
                    <a:lumOff val="15000"/>
                  </a:schemeClr>
                </a:solidFill>
                <a:latin typeface="+mj-lt"/>
                <a:cs typeface="Times New Roman" panose="02020603050405020304" pitchFamily="18" charset="0"/>
              </a:rPr>
              <a:t>?y</a:t>
            </a:r>
          </a:p>
        </p:txBody>
      </p:sp>
      <p:sp>
        <p:nvSpPr>
          <p:cNvPr id="22" name="TextBox 21">
            <a:extLst>
              <a:ext uri="{FF2B5EF4-FFF2-40B4-BE49-F238E27FC236}">
                <a16:creationId xmlns:a16="http://schemas.microsoft.com/office/drawing/2014/main" id="{46DC398B-DAD4-4046-830A-BDDD0C761666}"/>
              </a:ext>
            </a:extLst>
          </p:cNvPr>
          <p:cNvSpPr txBox="1"/>
          <p:nvPr/>
        </p:nvSpPr>
        <p:spPr>
          <a:xfrm>
            <a:off x="4870012" y="3767439"/>
            <a:ext cx="1105604" cy="338554"/>
          </a:xfrm>
          <a:prstGeom prst="rect">
            <a:avLst/>
          </a:prstGeom>
          <a:noFill/>
        </p:spPr>
        <p:txBody>
          <a:bodyPr wrap="square" rtlCol="0">
            <a:spAutoFit/>
          </a:bodyPr>
          <a:lstStyle/>
          <a:p>
            <a:pPr algn="ctr"/>
            <a:r>
              <a:rPr lang="en-US" sz="1600" b="1" dirty="0">
                <a:solidFill>
                  <a:schemeClr val="tx1">
                    <a:lumMod val="85000"/>
                    <a:lumOff val="15000"/>
                  </a:schemeClr>
                </a:solidFill>
                <a:latin typeface="+mj-lt"/>
                <a:cs typeface="Times New Roman" panose="02020603050405020304" pitchFamily="18" charset="0"/>
              </a:rPr>
              <a:t>?x</a:t>
            </a:r>
          </a:p>
        </p:txBody>
      </p:sp>
      <p:sp>
        <p:nvSpPr>
          <p:cNvPr id="23" name="TextBox 22">
            <a:extLst>
              <a:ext uri="{FF2B5EF4-FFF2-40B4-BE49-F238E27FC236}">
                <a16:creationId xmlns:a16="http://schemas.microsoft.com/office/drawing/2014/main" id="{1FB8DF64-40AA-A949-963B-FCA3837A366C}"/>
              </a:ext>
            </a:extLst>
          </p:cNvPr>
          <p:cNvSpPr txBox="1"/>
          <p:nvPr/>
        </p:nvSpPr>
        <p:spPr>
          <a:xfrm>
            <a:off x="6564641" y="3751054"/>
            <a:ext cx="2154508" cy="338554"/>
          </a:xfrm>
          <a:prstGeom prst="rect">
            <a:avLst/>
          </a:prstGeom>
          <a:noFill/>
        </p:spPr>
        <p:txBody>
          <a:bodyPr wrap="square" rtlCol="0">
            <a:spAutoFit/>
          </a:bodyPr>
          <a:lstStyle/>
          <a:p>
            <a:pPr algn="ctr"/>
            <a:r>
              <a:rPr lang="en-US" sz="1600" b="1" dirty="0" err="1">
                <a:solidFill>
                  <a:schemeClr val="tx1">
                    <a:lumMod val="85000"/>
                    <a:lumOff val="15000"/>
                  </a:schemeClr>
                </a:solidFill>
                <a:latin typeface="+mj-lt"/>
                <a:cs typeface="Times New Roman" panose="02020603050405020304" pitchFamily="18" charset="0"/>
              </a:rPr>
              <a:t>fb:film.director.film</a:t>
            </a:r>
            <a:endParaRPr lang="en-US" sz="1600" b="1" dirty="0">
              <a:solidFill>
                <a:schemeClr val="tx1">
                  <a:lumMod val="85000"/>
                  <a:lumOff val="15000"/>
                </a:schemeClr>
              </a:solidFill>
              <a:latin typeface="+mj-lt"/>
              <a:cs typeface="Times New Roman" panose="02020603050405020304" pitchFamily="18" charset="0"/>
            </a:endParaRPr>
          </a:p>
        </p:txBody>
      </p:sp>
      <p:sp>
        <p:nvSpPr>
          <p:cNvPr id="24" name="TextBox 23">
            <a:extLst>
              <a:ext uri="{FF2B5EF4-FFF2-40B4-BE49-F238E27FC236}">
                <a16:creationId xmlns:a16="http://schemas.microsoft.com/office/drawing/2014/main" id="{6891E24E-F03E-9C40-8C9D-E75DE0765CC2}"/>
              </a:ext>
            </a:extLst>
          </p:cNvPr>
          <p:cNvSpPr txBox="1"/>
          <p:nvPr/>
        </p:nvSpPr>
        <p:spPr>
          <a:xfrm>
            <a:off x="9316735" y="3763521"/>
            <a:ext cx="830657" cy="338554"/>
          </a:xfrm>
          <a:prstGeom prst="rect">
            <a:avLst/>
          </a:prstGeom>
          <a:noFill/>
        </p:spPr>
        <p:txBody>
          <a:bodyPr wrap="square" rtlCol="0">
            <a:spAutoFit/>
          </a:bodyPr>
          <a:lstStyle/>
          <a:p>
            <a:pPr algn="ctr"/>
            <a:r>
              <a:rPr lang="en-US" sz="1600" b="1" dirty="0">
                <a:solidFill>
                  <a:srgbClr val="4580E5"/>
                </a:solidFill>
                <a:latin typeface="+mj-lt"/>
                <a:cs typeface="Times New Roman" panose="02020603050405020304" pitchFamily="18" charset="0"/>
              </a:rPr>
              <a:t> </a:t>
            </a:r>
            <a:r>
              <a:rPr lang="en-US" sz="1600" b="1" dirty="0">
                <a:solidFill>
                  <a:schemeClr val="tx1">
                    <a:lumMod val="85000"/>
                    <a:lumOff val="15000"/>
                  </a:schemeClr>
                </a:solidFill>
                <a:latin typeface="+mj-lt"/>
                <a:cs typeface="Times New Roman" panose="02020603050405020304" pitchFamily="18" charset="0"/>
              </a:rPr>
              <a:t>?y</a:t>
            </a:r>
          </a:p>
        </p:txBody>
      </p:sp>
      <p:sp>
        <p:nvSpPr>
          <p:cNvPr id="25" name="TextBox 24">
            <a:extLst>
              <a:ext uri="{FF2B5EF4-FFF2-40B4-BE49-F238E27FC236}">
                <a16:creationId xmlns:a16="http://schemas.microsoft.com/office/drawing/2014/main" id="{0D60A95F-79AE-204B-A003-EAC535FB1CA7}"/>
              </a:ext>
            </a:extLst>
          </p:cNvPr>
          <p:cNvSpPr txBox="1"/>
          <p:nvPr/>
        </p:nvSpPr>
        <p:spPr>
          <a:xfrm>
            <a:off x="4899245" y="4124793"/>
            <a:ext cx="1005095" cy="338554"/>
          </a:xfrm>
          <a:prstGeom prst="rect">
            <a:avLst/>
          </a:prstGeom>
          <a:noFill/>
        </p:spPr>
        <p:txBody>
          <a:bodyPr wrap="square" rtlCol="0">
            <a:spAutoFit/>
          </a:bodyPr>
          <a:lstStyle/>
          <a:p>
            <a:pPr algn="ctr"/>
            <a:r>
              <a:rPr lang="en-US" sz="1600" b="1" dirty="0">
                <a:solidFill>
                  <a:schemeClr val="tx1">
                    <a:lumMod val="85000"/>
                    <a:lumOff val="15000"/>
                  </a:schemeClr>
                </a:solidFill>
                <a:latin typeface="+mj-lt"/>
                <a:cs typeface="Times New Roman" panose="02020603050405020304" pitchFamily="18" charset="0"/>
              </a:rPr>
              <a:t>?y</a:t>
            </a:r>
          </a:p>
        </p:txBody>
      </p:sp>
      <p:sp>
        <p:nvSpPr>
          <p:cNvPr id="26" name="TextBox 25">
            <a:extLst>
              <a:ext uri="{FF2B5EF4-FFF2-40B4-BE49-F238E27FC236}">
                <a16:creationId xmlns:a16="http://schemas.microsoft.com/office/drawing/2014/main" id="{53EE1651-24DE-CC43-AEEB-6AB4998EFAE7}"/>
              </a:ext>
            </a:extLst>
          </p:cNvPr>
          <p:cNvSpPr txBox="1"/>
          <p:nvPr/>
        </p:nvSpPr>
        <p:spPr>
          <a:xfrm>
            <a:off x="6684111" y="4108408"/>
            <a:ext cx="1780585" cy="338554"/>
          </a:xfrm>
          <a:prstGeom prst="rect">
            <a:avLst/>
          </a:prstGeom>
          <a:noFill/>
        </p:spPr>
        <p:txBody>
          <a:bodyPr wrap="square" rtlCol="0">
            <a:spAutoFit/>
          </a:bodyPr>
          <a:lstStyle/>
          <a:p>
            <a:pPr algn="ctr"/>
            <a:r>
              <a:rPr lang="en-US" sz="1600" b="1" dirty="0" err="1">
                <a:solidFill>
                  <a:schemeClr val="tx1">
                    <a:lumMod val="85000"/>
                    <a:lumOff val="15000"/>
                  </a:schemeClr>
                </a:solidFill>
                <a:latin typeface="+mj-lt"/>
                <a:cs typeface="Times New Roman" panose="02020603050405020304" pitchFamily="18" charset="0"/>
              </a:rPr>
              <a:t>fb:object.type</a:t>
            </a:r>
            <a:endParaRPr lang="en-US" sz="1600" b="1" dirty="0">
              <a:solidFill>
                <a:schemeClr val="tx1">
                  <a:lumMod val="85000"/>
                  <a:lumOff val="15000"/>
                </a:schemeClr>
              </a:solidFill>
              <a:latin typeface="+mj-lt"/>
              <a:cs typeface="Times New Roman" panose="02020603050405020304" pitchFamily="18" charset="0"/>
            </a:endParaRPr>
          </a:p>
        </p:txBody>
      </p:sp>
      <p:sp>
        <p:nvSpPr>
          <p:cNvPr id="27" name="TextBox 26">
            <a:extLst>
              <a:ext uri="{FF2B5EF4-FFF2-40B4-BE49-F238E27FC236}">
                <a16:creationId xmlns:a16="http://schemas.microsoft.com/office/drawing/2014/main" id="{99B288F1-E1C5-F94E-856B-0702B2A25D59}"/>
              </a:ext>
            </a:extLst>
          </p:cNvPr>
          <p:cNvSpPr txBox="1"/>
          <p:nvPr/>
        </p:nvSpPr>
        <p:spPr>
          <a:xfrm>
            <a:off x="8833276" y="4105109"/>
            <a:ext cx="1451784" cy="338554"/>
          </a:xfrm>
          <a:prstGeom prst="rect">
            <a:avLst/>
          </a:prstGeom>
          <a:noFill/>
        </p:spPr>
        <p:txBody>
          <a:bodyPr wrap="square" rtlCol="0">
            <a:spAutoFit/>
          </a:bodyPr>
          <a:lstStyle/>
          <a:p>
            <a:pPr algn="ctr"/>
            <a:r>
              <a:rPr lang="en-US" sz="1600" b="1" dirty="0">
                <a:solidFill>
                  <a:srgbClr val="4580E5"/>
                </a:solidFill>
                <a:latin typeface="+mj-lt"/>
                <a:cs typeface="Times New Roman" panose="02020603050405020304" pitchFamily="18" charset="0"/>
              </a:rPr>
              <a:t> </a:t>
            </a:r>
            <a:r>
              <a:rPr lang="en-US" sz="1600" b="1" dirty="0" err="1">
                <a:solidFill>
                  <a:schemeClr val="tx1">
                    <a:lumMod val="85000"/>
                    <a:lumOff val="15000"/>
                  </a:schemeClr>
                </a:solidFill>
                <a:latin typeface="+mj-lt"/>
                <a:cs typeface="Times New Roman" panose="02020603050405020304" pitchFamily="18" charset="0"/>
              </a:rPr>
              <a:t>fb:film.film</a:t>
            </a:r>
            <a:endParaRPr lang="en-US" sz="1600" b="1" dirty="0">
              <a:solidFill>
                <a:schemeClr val="tx1">
                  <a:lumMod val="85000"/>
                  <a:lumOff val="15000"/>
                </a:schemeClr>
              </a:solidFill>
              <a:latin typeface="+mj-lt"/>
              <a:cs typeface="Times New Roman" panose="02020603050405020304" pitchFamily="18" charset="0"/>
            </a:endParaRPr>
          </a:p>
        </p:txBody>
      </p:sp>
      <p:sp>
        <p:nvSpPr>
          <p:cNvPr id="7" name="Double Bracket 6">
            <a:extLst>
              <a:ext uri="{FF2B5EF4-FFF2-40B4-BE49-F238E27FC236}">
                <a16:creationId xmlns:a16="http://schemas.microsoft.com/office/drawing/2014/main" id="{04CBB10F-6333-7C47-980A-FCC74726C4CA}"/>
              </a:ext>
            </a:extLst>
          </p:cNvPr>
          <p:cNvSpPr/>
          <p:nvPr/>
        </p:nvSpPr>
        <p:spPr>
          <a:xfrm>
            <a:off x="4585758" y="3295429"/>
            <a:ext cx="5736245" cy="1026559"/>
          </a:xfrm>
          <a:prstGeom prst="bracketPair">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lumMod val="85000"/>
                  <a:lumOff val="15000"/>
                </a:schemeClr>
              </a:solidFill>
            </a:endParaRPr>
          </a:p>
        </p:txBody>
      </p:sp>
      <p:sp>
        <p:nvSpPr>
          <p:cNvPr id="28" name="TextBox 27">
            <a:extLst>
              <a:ext uri="{FF2B5EF4-FFF2-40B4-BE49-F238E27FC236}">
                <a16:creationId xmlns:a16="http://schemas.microsoft.com/office/drawing/2014/main" id="{AAE869D7-70F5-C14F-A582-6B75E268AD04}"/>
              </a:ext>
            </a:extLst>
          </p:cNvPr>
          <p:cNvSpPr txBox="1"/>
          <p:nvPr/>
        </p:nvSpPr>
        <p:spPr>
          <a:xfrm>
            <a:off x="4519971" y="5765863"/>
            <a:ext cx="6147065" cy="769441"/>
          </a:xfrm>
          <a:prstGeom prst="rect">
            <a:avLst/>
          </a:prstGeom>
          <a:noFill/>
        </p:spPr>
        <p:txBody>
          <a:bodyPr wrap="square" rtlCol="0">
            <a:spAutoFit/>
          </a:bodyPr>
          <a:lstStyle/>
          <a:p>
            <a:pPr algn="ctr"/>
            <a:r>
              <a:rPr lang="en-US" sz="2200" b="1" dirty="0">
                <a:solidFill>
                  <a:srgbClr val="4580E5"/>
                </a:solidFill>
                <a:latin typeface="+mj-lt"/>
                <a:cs typeface="Times New Roman" panose="02020603050405020304" pitchFamily="18" charset="0"/>
              </a:rPr>
              <a:t>Annihilation     28 Days Later     Sunshine   </a:t>
            </a:r>
          </a:p>
          <a:p>
            <a:pPr algn="ctr"/>
            <a:r>
              <a:rPr lang="en-US" sz="2200" b="1" dirty="0">
                <a:solidFill>
                  <a:srgbClr val="4580E5"/>
                </a:solidFill>
                <a:latin typeface="+mj-lt"/>
                <a:cs typeface="Times New Roman" panose="02020603050405020304" pitchFamily="18" charset="0"/>
              </a:rPr>
              <a:t>Never let Me Go    Dredd </a:t>
            </a:r>
          </a:p>
        </p:txBody>
      </p:sp>
      <p:cxnSp>
        <p:nvCxnSpPr>
          <p:cNvPr id="33" name="Straight Arrow Connector 32">
            <a:extLst>
              <a:ext uri="{FF2B5EF4-FFF2-40B4-BE49-F238E27FC236}">
                <a16:creationId xmlns:a16="http://schemas.microsoft.com/office/drawing/2014/main" id="{9D42AC89-F833-F949-A4A3-127DAAC85510}"/>
              </a:ext>
            </a:extLst>
          </p:cNvPr>
          <p:cNvCxnSpPr>
            <a:cxnSpLocks/>
          </p:cNvCxnSpPr>
          <p:nvPr/>
        </p:nvCxnSpPr>
        <p:spPr>
          <a:xfrm>
            <a:off x="7489230" y="2747701"/>
            <a:ext cx="0" cy="382726"/>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DF84422-F83B-B840-AE16-019CF8FBCEAB}"/>
              </a:ext>
            </a:extLst>
          </p:cNvPr>
          <p:cNvSpPr txBox="1"/>
          <p:nvPr/>
        </p:nvSpPr>
        <p:spPr>
          <a:xfrm>
            <a:off x="6625393" y="2322589"/>
            <a:ext cx="1775038" cy="369332"/>
          </a:xfrm>
          <a:prstGeom prst="rect">
            <a:avLst/>
          </a:prstGeom>
          <a:noFill/>
          <a:ln>
            <a:solidFill>
              <a:schemeClr val="tx1">
                <a:lumMod val="85000"/>
                <a:lumOff val="15000"/>
              </a:schemeClr>
            </a:solidFill>
          </a:ln>
        </p:spPr>
        <p:txBody>
          <a:bodyPr wrap="none" rtlCol="0">
            <a:spAutoFit/>
          </a:bodyPr>
          <a:lstStyle/>
          <a:p>
            <a:r>
              <a:rPr lang="en-US" dirty="0"/>
              <a:t>Semantic Parsing</a:t>
            </a:r>
          </a:p>
        </p:txBody>
      </p:sp>
      <p:cxnSp>
        <p:nvCxnSpPr>
          <p:cNvPr id="36" name="Straight Arrow Connector 35">
            <a:extLst>
              <a:ext uri="{FF2B5EF4-FFF2-40B4-BE49-F238E27FC236}">
                <a16:creationId xmlns:a16="http://schemas.microsoft.com/office/drawing/2014/main" id="{7A03D3BE-38B5-8245-9637-E89B75E66CC9}"/>
              </a:ext>
            </a:extLst>
          </p:cNvPr>
          <p:cNvCxnSpPr>
            <a:cxnSpLocks/>
          </p:cNvCxnSpPr>
          <p:nvPr/>
        </p:nvCxnSpPr>
        <p:spPr>
          <a:xfrm>
            <a:off x="7497252" y="5371934"/>
            <a:ext cx="0" cy="347933"/>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9E1A9B0-352D-D741-85C8-FEE28DFFAB92}"/>
              </a:ext>
            </a:extLst>
          </p:cNvPr>
          <p:cNvCxnSpPr>
            <a:cxnSpLocks/>
          </p:cNvCxnSpPr>
          <p:nvPr/>
        </p:nvCxnSpPr>
        <p:spPr>
          <a:xfrm flipH="1">
            <a:off x="7489229" y="2038620"/>
            <a:ext cx="1" cy="282698"/>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733ACD6-A4E0-3148-B21A-EEE33C1143F0}"/>
              </a:ext>
            </a:extLst>
          </p:cNvPr>
          <p:cNvCxnSpPr>
            <a:cxnSpLocks/>
          </p:cNvCxnSpPr>
          <p:nvPr/>
        </p:nvCxnSpPr>
        <p:spPr>
          <a:xfrm flipH="1">
            <a:off x="7473188" y="4573274"/>
            <a:ext cx="1" cy="282698"/>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7944156B-EE96-3F43-B819-BA3CC5100EEF}"/>
              </a:ext>
            </a:extLst>
          </p:cNvPr>
          <p:cNvPicPr>
            <a:picLocks noChangeAspect="1"/>
          </p:cNvPicPr>
          <p:nvPr/>
        </p:nvPicPr>
        <p:blipFill>
          <a:blip r:embed="rId4"/>
          <a:stretch>
            <a:fillRect/>
          </a:stretch>
        </p:blipFill>
        <p:spPr>
          <a:xfrm>
            <a:off x="6480604" y="4874637"/>
            <a:ext cx="1947768" cy="433714"/>
          </a:xfrm>
          <a:prstGeom prst="rect">
            <a:avLst/>
          </a:prstGeom>
        </p:spPr>
      </p:pic>
    </p:spTree>
    <p:extLst>
      <p:ext uri="{BB962C8B-B14F-4D97-AF65-F5344CB8AC3E}">
        <p14:creationId xmlns:p14="http://schemas.microsoft.com/office/powerpoint/2010/main" val="3117816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88B0D5-D204-7E40-9F8A-0D97B4841C8D}"/>
              </a:ext>
            </a:extLst>
          </p:cNvPr>
          <p:cNvSpPr/>
          <p:nvPr/>
        </p:nvSpPr>
        <p:spPr>
          <a:xfrm>
            <a:off x="0" y="6375"/>
            <a:ext cx="12192000" cy="748245"/>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Task definition</a:t>
            </a:r>
            <a:endParaRPr lang="en-US" sz="2700" dirty="0"/>
          </a:p>
        </p:txBody>
      </p:sp>
      <p:grpSp>
        <p:nvGrpSpPr>
          <p:cNvPr id="29" name="Group 28">
            <a:extLst>
              <a:ext uri="{FF2B5EF4-FFF2-40B4-BE49-F238E27FC236}">
                <a16:creationId xmlns:a16="http://schemas.microsoft.com/office/drawing/2014/main" id="{1929981A-764A-064A-B0AA-26C56E8DBE3F}"/>
              </a:ext>
            </a:extLst>
          </p:cNvPr>
          <p:cNvGrpSpPr/>
          <p:nvPr/>
        </p:nvGrpSpPr>
        <p:grpSpPr>
          <a:xfrm>
            <a:off x="9333" y="753474"/>
            <a:ext cx="12195303" cy="6113374"/>
            <a:chOff x="5644" y="772929"/>
            <a:chExt cx="12195303" cy="6113374"/>
          </a:xfrm>
        </p:grpSpPr>
        <p:sp>
          <p:nvSpPr>
            <p:cNvPr id="30" name="Rectangle 29">
              <a:extLst>
                <a:ext uri="{FF2B5EF4-FFF2-40B4-BE49-F238E27FC236}">
                  <a16:creationId xmlns:a16="http://schemas.microsoft.com/office/drawing/2014/main" id="{816247C9-553E-4346-979C-D750FEE69A27}"/>
                </a:ext>
              </a:extLst>
            </p:cNvPr>
            <p:cNvSpPr/>
            <p:nvPr/>
          </p:nvSpPr>
          <p:spPr>
            <a:xfrm>
              <a:off x="5644" y="6492936"/>
              <a:ext cx="7762405" cy="39336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A Scheme For Factoid Question Answering over Knowledge Base</a:t>
              </a:r>
            </a:p>
          </p:txBody>
        </p:sp>
        <p:sp>
          <p:nvSpPr>
            <p:cNvPr id="31" name="Rectangle 30">
              <a:extLst>
                <a:ext uri="{FF2B5EF4-FFF2-40B4-BE49-F238E27FC236}">
                  <a16:creationId xmlns:a16="http://schemas.microsoft.com/office/drawing/2014/main" id="{EA67B5DB-56F5-E141-85AB-BF4B3D37C15D}"/>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March 6, 2019            </a:t>
              </a:r>
            </a:p>
          </p:txBody>
        </p:sp>
        <p:sp>
          <p:nvSpPr>
            <p:cNvPr id="32" name="Rectangle 31">
              <a:extLst>
                <a:ext uri="{FF2B5EF4-FFF2-40B4-BE49-F238E27FC236}">
                  <a16:creationId xmlns:a16="http://schemas.microsoft.com/office/drawing/2014/main" id="{1F745C23-9B8B-B946-8DA0-97DBC3F94A33}"/>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sp>
        <p:nvSpPr>
          <p:cNvPr id="92" name="TextBox 91">
            <a:extLst>
              <a:ext uri="{FF2B5EF4-FFF2-40B4-BE49-F238E27FC236}">
                <a16:creationId xmlns:a16="http://schemas.microsoft.com/office/drawing/2014/main" id="{53A501B0-6BDE-FE4A-BCF5-D3B047BE2A8E}"/>
              </a:ext>
            </a:extLst>
          </p:cNvPr>
          <p:cNvSpPr txBox="1"/>
          <p:nvPr/>
        </p:nvSpPr>
        <p:spPr>
          <a:xfrm>
            <a:off x="4175498" y="1141625"/>
            <a:ext cx="4219553" cy="461665"/>
          </a:xfrm>
          <a:prstGeom prst="rect">
            <a:avLst/>
          </a:prstGeom>
          <a:noFill/>
          <a:ln>
            <a:noFill/>
          </a:ln>
        </p:spPr>
        <p:txBody>
          <a:bodyPr wrap="none" rtlCol="0">
            <a:spAutoFit/>
          </a:bodyPr>
          <a:lstStyle/>
          <a:p>
            <a:pPr algn="ctr"/>
            <a:r>
              <a:rPr lang="en-US" sz="2400" b="1" dirty="0">
                <a:solidFill>
                  <a:srgbClr val="00B050"/>
                </a:solidFill>
                <a:latin typeface="+mj-lt"/>
                <a:cs typeface="Times New Roman" panose="02020603050405020304" pitchFamily="18" charset="0"/>
              </a:rPr>
              <a:t>Where</a:t>
            </a:r>
            <a:r>
              <a:rPr lang="en-US" sz="2400" dirty="0">
                <a:solidFill>
                  <a:srgbClr val="00B050"/>
                </a:solidFill>
                <a:latin typeface="+mj-lt"/>
                <a:cs typeface="Times New Roman" panose="02020603050405020304" pitchFamily="18" charset="0"/>
              </a:rPr>
              <a:t> </a:t>
            </a:r>
            <a:r>
              <a:rPr lang="en-US" sz="2400" b="1" dirty="0">
                <a:solidFill>
                  <a:srgbClr val="00B050"/>
                </a:solidFill>
                <a:latin typeface="+mj-lt"/>
                <a:cs typeface="Times New Roman" panose="02020603050405020304" pitchFamily="18" charset="0"/>
              </a:rPr>
              <a:t>was</a:t>
            </a:r>
            <a:r>
              <a:rPr lang="en-US" sz="2400" dirty="0">
                <a:solidFill>
                  <a:srgbClr val="00B050"/>
                </a:solidFill>
                <a:latin typeface="+mj-lt"/>
                <a:cs typeface="Times New Roman" panose="02020603050405020304" pitchFamily="18" charset="0"/>
              </a:rPr>
              <a:t> </a:t>
            </a:r>
            <a:r>
              <a:rPr lang="en-US" sz="2400" b="1" dirty="0">
                <a:solidFill>
                  <a:srgbClr val="4580E5"/>
                </a:solidFill>
                <a:latin typeface="+mj-lt"/>
                <a:cs typeface="Times New Roman" panose="02020603050405020304" pitchFamily="18" charset="0"/>
              </a:rPr>
              <a:t>Barack Obama </a:t>
            </a:r>
            <a:r>
              <a:rPr lang="en-US" sz="2400" b="1" dirty="0">
                <a:solidFill>
                  <a:srgbClr val="00B050"/>
                </a:solidFill>
                <a:latin typeface="+mj-lt"/>
                <a:cs typeface="Times New Roman" panose="02020603050405020304" pitchFamily="18" charset="0"/>
              </a:rPr>
              <a:t>born</a:t>
            </a:r>
            <a:r>
              <a:rPr lang="en-US" sz="2400" dirty="0">
                <a:solidFill>
                  <a:srgbClr val="00B050"/>
                </a:solidFill>
                <a:latin typeface="+mj-lt"/>
                <a:cs typeface="Times New Roman" panose="02020603050405020304" pitchFamily="18" charset="0"/>
              </a:rPr>
              <a:t>?</a:t>
            </a:r>
          </a:p>
        </p:txBody>
      </p:sp>
      <p:sp>
        <p:nvSpPr>
          <p:cNvPr id="93" name="TextBox 92">
            <a:extLst>
              <a:ext uri="{FF2B5EF4-FFF2-40B4-BE49-F238E27FC236}">
                <a16:creationId xmlns:a16="http://schemas.microsoft.com/office/drawing/2014/main" id="{47A917EE-F4A9-0B40-84CB-0627C80ABE90}"/>
              </a:ext>
            </a:extLst>
          </p:cNvPr>
          <p:cNvSpPr txBox="1"/>
          <p:nvPr/>
        </p:nvSpPr>
        <p:spPr>
          <a:xfrm>
            <a:off x="1035792" y="982981"/>
            <a:ext cx="1386342" cy="461665"/>
          </a:xfrm>
          <a:prstGeom prst="rect">
            <a:avLst/>
          </a:prstGeom>
          <a:noFill/>
          <a:ln>
            <a:noFill/>
          </a:ln>
        </p:spPr>
        <p:txBody>
          <a:bodyPr wrap="none" rtlCol="0">
            <a:spAutoFit/>
          </a:bodyPr>
          <a:lstStyle/>
          <a:p>
            <a:pPr algn="ctr"/>
            <a:r>
              <a:rPr lang="en-US" sz="2400" dirty="0">
                <a:latin typeface="+mj-lt"/>
                <a:cs typeface="Times New Roman" panose="02020603050405020304" pitchFamily="18" charset="0"/>
              </a:rPr>
              <a:t>Question:</a:t>
            </a:r>
          </a:p>
        </p:txBody>
      </p:sp>
      <p:cxnSp>
        <p:nvCxnSpPr>
          <p:cNvPr id="3" name="Straight Connector 2">
            <a:extLst>
              <a:ext uri="{FF2B5EF4-FFF2-40B4-BE49-F238E27FC236}">
                <a16:creationId xmlns:a16="http://schemas.microsoft.com/office/drawing/2014/main" id="{90D7B346-AEA2-1641-A58A-24F5B8D4883F}"/>
              </a:ext>
            </a:extLst>
          </p:cNvPr>
          <p:cNvCxnSpPr/>
          <p:nvPr/>
        </p:nvCxnSpPr>
        <p:spPr>
          <a:xfrm>
            <a:off x="497019" y="958918"/>
            <a:ext cx="111578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D0158CF-D52D-F14B-8AE0-FE267A79E76A}"/>
              </a:ext>
            </a:extLst>
          </p:cNvPr>
          <p:cNvCxnSpPr/>
          <p:nvPr/>
        </p:nvCxnSpPr>
        <p:spPr>
          <a:xfrm>
            <a:off x="529104" y="1640704"/>
            <a:ext cx="111578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8B16509-8B43-D740-8343-A5C6EC67C477}"/>
              </a:ext>
            </a:extLst>
          </p:cNvPr>
          <p:cNvCxnSpPr/>
          <p:nvPr/>
        </p:nvCxnSpPr>
        <p:spPr>
          <a:xfrm>
            <a:off x="537126" y="2394680"/>
            <a:ext cx="11157845" cy="0"/>
          </a:xfrm>
          <a:prstGeom prst="line">
            <a:avLst/>
          </a:prstGeom>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D6297FA3-B0A1-3047-AD5E-244305338F28}"/>
              </a:ext>
            </a:extLst>
          </p:cNvPr>
          <p:cNvSpPr txBox="1"/>
          <p:nvPr/>
        </p:nvSpPr>
        <p:spPr>
          <a:xfrm>
            <a:off x="2671955" y="1895600"/>
            <a:ext cx="3488840" cy="461665"/>
          </a:xfrm>
          <a:prstGeom prst="rect">
            <a:avLst/>
          </a:prstGeom>
          <a:noFill/>
          <a:ln>
            <a:noFill/>
          </a:ln>
        </p:spPr>
        <p:txBody>
          <a:bodyPr wrap="none" rtlCol="0">
            <a:spAutoFit/>
          </a:bodyPr>
          <a:lstStyle/>
          <a:p>
            <a:pPr algn="ctr"/>
            <a:r>
              <a:rPr lang="en-US" sz="2400" b="1" dirty="0">
                <a:solidFill>
                  <a:srgbClr val="4580E5"/>
                </a:solidFill>
                <a:latin typeface="+mj-lt"/>
                <a:cs typeface="Times New Roman" panose="02020603050405020304" pitchFamily="18" charset="0"/>
              </a:rPr>
              <a:t>1 – Subject: Barack Obama</a:t>
            </a:r>
            <a:endParaRPr lang="en-US" sz="2400" dirty="0">
              <a:solidFill>
                <a:srgbClr val="00B050"/>
              </a:solidFill>
              <a:latin typeface="+mj-lt"/>
              <a:cs typeface="Times New Roman" panose="02020603050405020304" pitchFamily="18" charset="0"/>
            </a:endParaRPr>
          </a:p>
        </p:txBody>
      </p:sp>
      <p:sp>
        <p:nvSpPr>
          <p:cNvPr id="98" name="TextBox 97">
            <a:extLst>
              <a:ext uri="{FF2B5EF4-FFF2-40B4-BE49-F238E27FC236}">
                <a16:creationId xmlns:a16="http://schemas.microsoft.com/office/drawing/2014/main" id="{B54E66BA-2628-1648-85CA-E25C281566A9}"/>
              </a:ext>
            </a:extLst>
          </p:cNvPr>
          <p:cNvSpPr txBox="1"/>
          <p:nvPr/>
        </p:nvSpPr>
        <p:spPr>
          <a:xfrm>
            <a:off x="6414549" y="1903622"/>
            <a:ext cx="3671774" cy="461665"/>
          </a:xfrm>
          <a:prstGeom prst="rect">
            <a:avLst/>
          </a:prstGeom>
          <a:noFill/>
          <a:ln>
            <a:noFill/>
          </a:ln>
        </p:spPr>
        <p:txBody>
          <a:bodyPr wrap="none" rtlCol="0">
            <a:spAutoFit/>
          </a:bodyPr>
          <a:lstStyle/>
          <a:p>
            <a:pPr algn="ctr"/>
            <a:r>
              <a:rPr lang="en-US" sz="2400" b="1" dirty="0">
                <a:solidFill>
                  <a:srgbClr val="00B050"/>
                </a:solidFill>
                <a:latin typeface="+mj-lt"/>
                <a:cs typeface="Times New Roman" panose="02020603050405020304" pitchFamily="18" charset="0"/>
              </a:rPr>
              <a:t>1 – Relation: </a:t>
            </a:r>
            <a:r>
              <a:rPr lang="en-US" sz="2400" b="1" dirty="0" err="1">
                <a:solidFill>
                  <a:srgbClr val="00B050"/>
                </a:solidFill>
                <a:latin typeface="+mj-lt"/>
                <a:cs typeface="Times New Roman" panose="02020603050405020304" pitchFamily="18" charset="0"/>
              </a:rPr>
              <a:t>place_of_birth</a:t>
            </a:r>
            <a:endParaRPr lang="en-US" sz="2400" dirty="0">
              <a:solidFill>
                <a:srgbClr val="00B050"/>
              </a:solidFill>
              <a:latin typeface="+mj-lt"/>
              <a:cs typeface="Times New Roman" panose="02020603050405020304" pitchFamily="18" charset="0"/>
            </a:endParaRPr>
          </a:p>
        </p:txBody>
      </p:sp>
      <p:cxnSp>
        <p:nvCxnSpPr>
          <p:cNvPr id="175" name="Straight Connector 174">
            <a:extLst>
              <a:ext uri="{FF2B5EF4-FFF2-40B4-BE49-F238E27FC236}">
                <a16:creationId xmlns:a16="http://schemas.microsoft.com/office/drawing/2014/main" id="{73AA386D-72EC-0B4B-B916-E2FED31B1760}"/>
              </a:ext>
            </a:extLst>
          </p:cNvPr>
          <p:cNvCxnSpPr/>
          <p:nvPr/>
        </p:nvCxnSpPr>
        <p:spPr>
          <a:xfrm>
            <a:off x="489000" y="5595080"/>
            <a:ext cx="111578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0CAF895C-70B0-9B40-B2E4-2F6B1F9E44D5}"/>
              </a:ext>
            </a:extLst>
          </p:cNvPr>
          <p:cNvCxnSpPr/>
          <p:nvPr/>
        </p:nvCxnSpPr>
        <p:spPr>
          <a:xfrm>
            <a:off x="497022" y="6349056"/>
            <a:ext cx="11157845" cy="0"/>
          </a:xfrm>
          <a:prstGeom prst="line">
            <a:avLst/>
          </a:prstGeom>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82312FD1-27EF-5640-B287-EC2D6C5BB67A}"/>
              </a:ext>
            </a:extLst>
          </p:cNvPr>
          <p:cNvSpPr txBox="1"/>
          <p:nvPr/>
        </p:nvSpPr>
        <p:spPr>
          <a:xfrm>
            <a:off x="4383168" y="5801852"/>
            <a:ext cx="5616987" cy="461665"/>
          </a:xfrm>
          <a:prstGeom prst="rect">
            <a:avLst/>
          </a:prstGeom>
          <a:noFill/>
          <a:ln>
            <a:noFill/>
          </a:ln>
        </p:spPr>
        <p:txBody>
          <a:bodyPr wrap="none" rtlCol="0">
            <a:spAutoFit/>
          </a:bodyPr>
          <a:lstStyle/>
          <a:p>
            <a:pPr algn="ctr"/>
            <a:r>
              <a:rPr lang="en-US" sz="2400" b="1" dirty="0">
                <a:solidFill>
                  <a:srgbClr val="4580E5"/>
                </a:solidFill>
                <a:latin typeface="+mj-lt"/>
                <a:cs typeface="Times New Roman" panose="02020603050405020304" pitchFamily="18" charset="0"/>
              </a:rPr>
              <a:t> (‘Barack Obama’; ‘</a:t>
            </a:r>
            <a:r>
              <a:rPr lang="en-US" sz="2400" b="1" dirty="0" err="1">
                <a:solidFill>
                  <a:srgbClr val="00B050"/>
                </a:solidFill>
                <a:latin typeface="+mj-lt"/>
                <a:cs typeface="Times New Roman" panose="02020603050405020304" pitchFamily="18" charset="0"/>
              </a:rPr>
              <a:t>place_of_birth</a:t>
            </a:r>
            <a:r>
              <a:rPr lang="en-US" sz="2400" b="1" dirty="0">
                <a:solidFill>
                  <a:srgbClr val="00B050"/>
                </a:solidFill>
                <a:latin typeface="+mj-lt"/>
                <a:cs typeface="Times New Roman" panose="02020603050405020304" pitchFamily="18" charset="0"/>
              </a:rPr>
              <a:t>’; </a:t>
            </a:r>
            <a:r>
              <a:rPr lang="en-US" sz="2400" b="1" dirty="0">
                <a:latin typeface="+mj-lt"/>
                <a:cs typeface="Times New Roman" panose="02020603050405020304" pitchFamily="18" charset="0"/>
              </a:rPr>
              <a:t>‘Hawaii’)</a:t>
            </a:r>
            <a:endParaRPr lang="en-US" sz="2400" dirty="0">
              <a:latin typeface="+mj-lt"/>
              <a:cs typeface="Times New Roman" panose="02020603050405020304" pitchFamily="18" charset="0"/>
            </a:endParaRPr>
          </a:p>
        </p:txBody>
      </p:sp>
      <p:sp>
        <p:nvSpPr>
          <p:cNvPr id="178" name="TextBox 177">
            <a:extLst>
              <a:ext uri="{FF2B5EF4-FFF2-40B4-BE49-F238E27FC236}">
                <a16:creationId xmlns:a16="http://schemas.microsoft.com/office/drawing/2014/main" id="{A25AA909-AB64-3540-BC32-9F5FA18EF7EC}"/>
              </a:ext>
            </a:extLst>
          </p:cNvPr>
          <p:cNvSpPr txBox="1"/>
          <p:nvPr/>
        </p:nvSpPr>
        <p:spPr>
          <a:xfrm>
            <a:off x="618538" y="5611125"/>
            <a:ext cx="2236894" cy="461665"/>
          </a:xfrm>
          <a:prstGeom prst="rect">
            <a:avLst/>
          </a:prstGeom>
          <a:noFill/>
          <a:ln>
            <a:noFill/>
          </a:ln>
        </p:spPr>
        <p:txBody>
          <a:bodyPr wrap="none" rtlCol="0">
            <a:spAutoFit/>
          </a:bodyPr>
          <a:lstStyle/>
          <a:p>
            <a:pPr algn="ctr"/>
            <a:r>
              <a:rPr lang="en-US" sz="2400" dirty="0">
                <a:latin typeface="+mj-lt"/>
                <a:cs typeface="Times New Roman" panose="02020603050405020304" pitchFamily="18" charset="0"/>
              </a:rPr>
              <a:t>Candidate triple:</a:t>
            </a:r>
          </a:p>
        </p:txBody>
      </p:sp>
      <p:sp>
        <p:nvSpPr>
          <p:cNvPr id="179" name="TextBox 178">
            <a:extLst>
              <a:ext uri="{FF2B5EF4-FFF2-40B4-BE49-F238E27FC236}">
                <a16:creationId xmlns:a16="http://schemas.microsoft.com/office/drawing/2014/main" id="{4FA19BEC-7B40-AB46-B7BD-20DDF9CA54C0}"/>
              </a:ext>
            </a:extLst>
          </p:cNvPr>
          <p:cNvSpPr txBox="1"/>
          <p:nvPr/>
        </p:nvSpPr>
        <p:spPr>
          <a:xfrm>
            <a:off x="388328" y="1624667"/>
            <a:ext cx="2376484" cy="461665"/>
          </a:xfrm>
          <a:prstGeom prst="rect">
            <a:avLst/>
          </a:prstGeom>
          <a:noFill/>
          <a:ln>
            <a:noFill/>
          </a:ln>
        </p:spPr>
        <p:txBody>
          <a:bodyPr wrap="none" rtlCol="0">
            <a:spAutoFit/>
          </a:bodyPr>
          <a:lstStyle/>
          <a:p>
            <a:pPr algn="ctr"/>
            <a:r>
              <a:rPr lang="en-US" sz="2400" dirty="0">
                <a:latin typeface="+mj-lt"/>
                <a:cs typeface="Times New Roman" panose="02020603050405020304" pitchFamily="18" charset="0"/>
              </a:rPr>
              <a:t>Formal definition:</a:t>
            </a:r>
          </a:p>
        </p:txBody>
      </p:sp>
      <p:sp>
        <p:nvSpPr>
          <p:cNvPr id="180" name="TextBox 179">
            <a:extLst>
              <a:ext uri="{FF2B5EF4-FFF2-40B4-BE49-F238E27FC236}">
                <a16:creationId xmlns:a16="http://schemas.microsoft.com/office/drawing/2014/main" id="{78FD4540-DC17-E147-B068-C0332EBC4DD2}"/>
              </a:ext>
            </a:extLst>
          </p:cNvPr>
          <p:cNvSpPr txBox="1"/>
          <p:nvPr/>
        </p:nvSpPr>
        <p:spPr>
          <a:xfrm>
            <a:off x="369103" y="2394688"/>
            <a:ext cx="2191497" cy="461665"/>
          </a:xfrm>
          <a:prstGeom prst="rect">
            <a:avLst/>
          </a:prstGeom>
          <a:noFill/>
          <a:ln>
            <a:noFill/>
          </a:ln>
        </p:spPr>
        <p:txBody>
          <a:bodyPr wrap="none" rtlCol="0">
            <a:spAutoFit/>
          </a:bodyPr>
          <a:lstStyle/>
          <a:p>
            <a:pPr algn="ctr"/>
            <a:r>
              <a:rPr lang="en-US" sz="2400" dirty="0">
                <a:latin typeface="+mj-lt"/>
                <a:cs typeface="Times New Roman" panose="02020603050405020304" pitchFamily="18" charset="0"/>
              </a:rPr>
              <a:t>Knowledge Base</a:t>
            </a:r>
          </a:p>
        </p:txBody>
      </p:sp>
      <p:grpSp>
        <p:nvGrpSpPr>
          <p:cNvPr id="184" name="Group 183">
            <a:extLst>
              <a:ext uri="{FF2B5EF4-FFF2-40B4-BE49-F238E27FC236}">
                <a16:creationId xmlns:a16="http://schemas.microsoft.com/office/drawing/2014/main" id="{0647CC76-8AE4-7C43-97A0-C38BFC4B5EF9}"/>
              </a:ext>
            </a:extLst>
          </p:cNvPr>
          <p:cNvGrpSpPr/>
          <p:nvPr/>
        </p:nvGrpSpPr>
        <p:grpSpPr>
          <a:xfrm>
            <a:off x="1097441" y="2660742"/>
            <a:ext cx="10148551" cy="2799785"/>
            <a:chOff x="1097441" y="2660742"/>
            <a:chExt cx="10148551" cy="2799785"/>
          </a:xfrm>
        </p:grpSpPr>
        <p:grpSp>
          <p:nvGrpSpPr>
            <p:cNvPr id="174" name="Group 173">
              <a:extLst>
                <a:ext uri="{FF2B5EF4-FFF2-40B4-BE49-F238E27FC236}">
                  <a16:creationId xmlns:a16="http://schemas.microsoft.com/office/drawing/2014/main" id="{A73FD1D4-514B-AB43-8992-C0C10F7CFCD3}"/>
                </a:ext>
              </a:extLst>
            </p:cNvPr>
            <p:cNvGrpSpPr/>
            <p:nvPr/>
          </p:nvGrpSpPr>
          <p:grpSpPr>
            <a:xfrm>
              <a:off x="1097441" y="2660742"/>
              <a:ext cx="10148551" cy="2799785"/>
              <a:chOff x="1338071" y="2665131"/>
              <a:chExt cx="10148551" cy="3079763"/>
            </a:xfrm>
          </p:grpSpPr>
          <p:grpSp>
            <p:nvGrpSpPr>
              <p:cNvPr id="172" name="Group 171">
                <a:extLst>
                  <a:ext uri="{FF2B5EF4-FFF2-40B4-BE49-F238E27FC236}">
                    <a16:creationId xmlns:a16="http://schemas.microsoft.com/office/drawing/2014/main" id="{7B1FFF9B-95B0-1140-A674-E017815A38F2}"/>
                  </a:ext>
                </a:extLst>
              </p:cNvPr>
              <p:cNvGrpSpPr/>
              <p:nvPr/>
            </p:nvGrpSpPr>
            <p:grpSpPr>
              <a:xfrm>
                <a:off x="3242816" y="2881992"/>
                <a:ext cx="6048841" cy="2760239"/>
                <a:chOff x="3242816" y="2881992"/>
                <a:chExt cx="6048841" cy="2760239"/>
              </a:xfrm>
            </p:grpSpPr>
            <p:sp>
              <p:nvSpPr>
                <p:cNvPr id="124" name="Arc 123">
                  <a:extLst>
                    <a:ext uri="{FF2B5EF4-FFF2-40B4-BE49-F238E27FC236}">
                      <a16:creationId xmlns:a16="http://schemas.microsoft.com/office/drawing/2014/main" id="{0476FC57-D6C6-6F42-B987-ADA1BD49873C}"/>
                    </a:ext>
                  </a:extLst>
                </p:cNvPr>
                <p:cNvSpPr/>
                <p:nvPr/>
              </p:nvSpPr>
              <p:spPr>
                <a:xfrm rot="10336683">
                  <a:off x="3659916" y="4838290"/>
                  <a:ext cx="854453" cy="45719"/>
                </a:xfrm>
                <a:prstGeom prst="arc">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5" name="Arc 124">
                  <a:extLst>
                    <a:ext uri="{FF2B5EF4-FFF2-40B4-BE49-F238E27FC236}">
                      <a16:creationId xmlns:a16="http://schemas.microsoft.com/office/drawing/2014/main" id="{BEA487EB-D687-6848-8F80-E1BDDAB71504}"/>
                    </a:ext>
                  </a:extLst>
                </p:cNvPr>
                <p:cNvSpPr/>
                <p:nvPr/>
              </p:nvSpPr>
              <p:spPr>
                <a:xfrm rot="20044342">
                  <a:off x="3242816" y="4493380"/>
                  <a:ext cx="854453" cy="45719"/>
                </a:xfrm>
                <a:prstGeom prst="arc">
                  <a:avLst/>
                </a:prstGeom>
                <a:solidFill>
                  <a:schemeClr val="bg1"/>
                </a:solidFill>
                <a:ln>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6" name="Arc 125">
                  <a:extLst>
                    <a:ext uri="{FF2B5EF4-FFF2-40B4-BE49-F238E27FC236}">
                      <a16:creationId xmlns:a16="http://schemas.microsoft.com/office/drawing/2014/main" id="{EE549FE2-13B1-DF45-837B-1A4140EA0CEC}"/>
                    </a:ext>
                  </a:extLst>
                </p:cNvPr>
                <p:cNvSpPr/>
                <p:nvPr/>
              </p:nvSpPr>
              <p:spPr>
                <a:xfrm rot="4854255">
                  <a:off x="6442963" y="3148648"/>
                  <a:ext cx="583603" cy="50292"/>
                </a:xfrm>
                <a:prstGeom prst="arc">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7" name="Arc 126">
                  <a:extLst>
                    <a:ext uri="{FF2B5EF4-FFF2-40B4-BE49-F238E27FC236}">
                      <a16:creationId xmlns:a16="http://schemas.microsoft.com/office/drawing/2014/main" id="{A28E46A4-1571-6B43-B5A8-F7E8870520B1}"/>
                    </a:ext>
                  </a:extLst>
                </p:cNvPr>
                <p:cNvSpPr/>
                <p:nvPr/>
              </p:nvSpPr>
              <p:spPr>
                <a:xfrm rot="1897741">
                  <a:off x="7376346" y="4783204"/>
                  <a:ext cx="1031462" cy="205863"/>
                </a:xfrm>
                <a:prstGeom prst="arc">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Arc 127">
                  <a:extLst>
                    <a:ext uri="{FF2B5EF4-FFF2-40B4-BE49-F238E27FC236}">
                      <a16:creationId xmlns:a16="http://schemas.microsoft.com/office/drawing/2014/main" id="{50D44369-FF88-3042-B8A0-D4183CDE43D0}"/>
                    </a:ext>
                  </a:extLst>
                </p:cNvPr>
                <p:cNvSpPr/>
                <p:nvPr/>
              </p:nvSpPr>
              <p:spPr>
                <a:xfrm rot="15423781">
                  <a:off x="5322982" y="3323376"/>
                  <a:ext cx="582234" cy="205863"/>
                </a:xfrm>
                <a:prstGeom prst="arc">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0" name="Straight Connector 129">
                  <a:extLst>
                    <a:ext uri="{FF2B5EF4-FFF2-40B4-BE49-F238E27FC236}">
                      <a16:creationId xmlns:a16="http://schemas.microsoft.com/office/drawing/2014/main" id="{1C7BE89F-8E9F-6B42-97B0-FC9DD156B9C0}"/>
                    </a:ext>
                  </a:extLst>
                </p:cNvPr>
                <p:cNvCxnSpPr/>
                <p:nvPr/>
              </p:nvCxnSpPr>
              <p:spPr>
                <a:xfrm>
                  <a:off x="8872407" y="4317967"/>
                  <a:ext cx="419250" cy="0"/>
                </a:xfrm>
                <a:prstGeom prst="line">
                  <a:avLst/>
                </a:prstGeom>
                <a:ln w="222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2" name="Arc 131">
                  <a:extLst>
                    <a:ext uri="{FF2B5EF4-FFF2-40B4-BE49-F238E27FC236}">
                      <a16:creationId xmlns:a16="http://schemas.microsoft.com/office/drawing/2014/main" id="{2EA1B80F-9058-E44A-8DBD-4E0B46782957}"/>
                    </a:ext>
                  </a:extLst>
                </p:cNvPr>
                <p:cNvSpPr/>
                <p:nvPr/>
              </p:nvSpPr>
              <p:spPr>
                <a:xfrm rot="16529001">
                  <a:off x="4958383" y="5327570"/>
                  <a:ext cx="583603" cy="45719"/>
                </a:xfrm>
                <a:prstGeom prst="arc">
                  <a:avLst/>
                </a:prstGeom>
                <a:solidFill>
                  <a:schemeClr val="bg1"/>
                </a:solidFill>
                <a:ln>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6" name="Straight Connector 135">
                  <a:extLst>
                    <a:ext uri="{FF2B5EF4-FFF2-40B4-BE49-F238E27FC236}">
                      <a16:creationId xmlns:a16="http://schemas.microsoft.com/office/drawing/2014/main" id="{91755423-DC8E-A14D-9B55-4894FD7FF8A8}"/>
                    </a:ext>
                  </a:extLst>
                </p:cNvPr>
                <p:cNvCxnSpPr>
                  <a:cxnSpLocks/>
                </p:cNvCxnSpPr>
                <p:nvPr/>
              </p:nvCxnSpPr>
              <p:spPr>
                <a:xfrm>
                  <a:off x="4039831" y="3190609"/>
                  <a:ext cx="310109" cy="139766"/>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161" name="Arc 160">
                  <a:extLst>
                    <a:ext uri="{FF2B5EF4-FFF2-40B4-BE49-F238E27FC236}">
                      <a16:creationId xmlns:a16="http://schemas.microsoft.com/office/drawing/2014/main" id="{B6508AE2-2581-6E4C-B7F6-CB33DC80BCAD}"/>
                    </a:ext>
                  </a:extLst>
                </p:cNvPr>
                <p:cNvSpPr/>
                <p:nvPr/>
              </p:nvSpPr>
              <p:spPr>
                <a:xfrm rot="7405379">
                  <a:off x="5881743" y="4966627"/>
                  <a:ext cx="854453" cy="45719"/>
                </a:xfrm>
                <a:prstGeom prst="arc">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71" name="Group 170">
                  <a:extLst>
                    <a:ext uri="{FF2B5EF4-FFF2-40B4-BE49-F238E27FC236}">
                      <a16:creationId xmlns:a16="http://schemas.microsoft.com/office/drawing/2014/main" id="{161CAAC7-0E78-874E-A5C3-03FF7776DC8D}"/>
                    </a:ext>
                  </a:extLst>
                </p:cNvPr>
                <p:cNvGrpSpPr/>
                <p:nvPr/>
              </p:nvGrpSpPr>
              <p:grpSpPr>
                <a:xfrm>
                  <a:off x="3988578" y="3288292"/>
                  <a:ext cx="5017131" cy="1798048"/>
                  <a:chOff x="3988578" y="3288292"/>
                  <a:chExt cx="5017131" cy="1798048"/>
                </a:xfrm>
              </p:grpSpPr>
              <p:sp>
                <p:nvSpPr>
                  <p:cNvPr id="151" name="TextBox 150">
                    <a:extLst>
                      <a:ext uri="{FF2B5EF4-FFF2-40B4-BE49-F238E27FC236}">
                        <a16:creationId xmlns:a16="http://schemas.microsoft.com/office/drawing/2014/main" id="{8A8B1008-60E0-6F43-9B3B-198C90A5DD58}"/>
                      </a:ext>
                    </a:extLst>
                  </p:cNvPr>
                  <p:cNvSpPr txBox="1"/>
                  <p:nvPr/>
                </p:nvSpPr>
                <p:spPr>
                  <a:xfrm rot="20585695">
                    <a:off x="3988578" y="4554626"/>
                    <a:ext cx="1053902" cy="307776"/>
                  </a:xfrm>
                  <a:prstGeom prst="rect">
                    <a:avLst/>
                  </a:prstGeom>
                  <a:noFill/>
                </p:spPr>
                <p:txBody>
                  <a:bodyPr wrap="none" rtlCol="0">
                    <a:spAutoFit/>
                  </a:bodyPr>
                  <a:lstStyle/>
                  <a:p>
                    <a:r>
                      <a:rPr lang="en-US" sz="1600" dirty="0" err="1"/>
                      <a:t>has_spouse</a:t>
                    </a:r>
                    <a:endParaRPr lang="en-US" sz="1600" dirty="0"/>
                  </a:p>
                </p:txBody>
              </p:sp>
              <p:sp>
                <p:nvSpPr>
                  <p:cNvPr id="152" name="TextBox 151">
                    <a:extLst>
                      <a:ext uri="{FF2B5EF4-FFF2-40B4-BE49-F238E27FC236}">
                        <a16:creationId xmlns:a16="http://schemas.microsoft.com/office/drawing/2014/main" id="{17840D01-72CB-AD4A-80F4-F8934931B283}"/>
                      </a:ext>
                    </a:extLst>
                  </p:cNvPr>
                  <p:cNvSpPr txBox="1"/>
                  <p:nvPr/>
                </p:nvSpPr>
                <p:spPr>
                  <a:xfrm rot="20700000">
                    <a:off x="4031349" y="3996118"/>
                    <a:ext cx="954107" cy="338554"/>
                  </a:xfrm>
                  <a:prstGeom prst="rect">
                    <a:avLst/>
                  </a:prstGeom>
                  <a:noFill/>
                </p:spPr>
                <p:txBody>
                  <a:bodyPr wrap="none" rtlCol="0">
                    <a:spAutoFit/>
                  </a:bodyPr>
                  <a:lstStyle/>
                  <a:p>
                    <a:r>
                      <a:rPr lang="en-US" sz="1600" dirty="0" err="1"/>
                      <a:t>spouse_s</a:t>
                    </a:r>
                    <a:endParaRPr lang="en-US" sz="1600" dirty="0"/>
                  </a:p>
                </p:txBody>
              </p:sp>
              <p:sp>
                <p:nvSpPr>
                  <p:cNvPr id="153" name="TextBox 152">
                    <a:extLst>
                      <a:ext uri="{FF2B5EF4-FFF2-40B4-BE49-F238E27FC236}">
                        <a16:creationId xmlns:a16="http://schemas.microsoft.com/office/drawing/2014/main" id="{6A3B3FC3-4E2E-ED4C-9A01-04BD404D04DF}"/>
                      </a:ext>
                    </a:extLst>
                  </p:cNvPr>
                  <p:cNvSpPr txBox="1"/>
                  <p:nvPr/>
                </p:nvSpPr>
                <p:spPr>
                  <a:xfrm>
                    <a:off x="6325366" y="3330375"/>
                    <a:ext cx="753732" cy="338554"/>
                  </a:xfrm>
                  <a:prstGeom prst="rect">
                    <a:avLst/>
                  </a:prstGeom>
                  <a:noFill/>
                </p:spPr>
                <p:txBody>
                  <a:bodyPr wrap="none" rtlCol="0">
                    <a:spAutoFit/>
                  </a:bodyPr>
                  <a:lstStyle/>
                  <a:p>
                    <a:r>
                      <a:rPr lang="en-US" sz="1600" dirty="0"/>
                      <a:t>Leader</a:t>
                    </a:r>
                  </a:p>
                </p:txBody>
              </p:sp>
              <p:sp>
                <p:nvSpPr>
                  <p:cNvPr id="154" name="TextBox 153">
                    <a:extLst>
                      <a:ext uri="{FF2B5EF4-FFF2-40B4-BE49-F238E27FC236}">
                        <a16:creationId xmlns:a16="http://schemas.microsoft.com/office/drawing/2014/main" id="{2E1085B1-922E-6F42-86B0-5BF7A991D633}"/>
                      </a:ext>
                    </a:extLst>
                  </p:cNvPr>
                  <p:cNvSpPr txBox="1"/>
                  <p:nvPr/>
                </p:nvSpPr>
                <p:spPr>
                  <a:xfrm rot="21361071">
                    <a:off x="4887131" y="3320043"/>
                    <a:ext cx="1294137" cy="338554"/>
                  </a:xfrm>
                  <a:prstGeom prst="rect">
                    <a:avLst/>
                  </a:prstGeom>
                  <a:noFill/>
                </p:spPr>
                <p:txBody>
                  <a:bodyPr wrap="none" rtlCol="0">
                    <a:spAutoFit/>
                  </a:bodyPr>
                  <a:lstStyle/>
                  <a:p>
                    <a:r>
                      <a:rPr lang="en-US" sz="1600" dirty="0"/>
                      <a:t>President _of</a:t>
                    </a:r>
                  </a:p>
                </p:txBody>
              </p:sp>
              <p:sp>
                <p:nvSpPr>
                  <p:cNvPr id="155" name="TextBox 154">
                    <a:extLst>
                      <a:ext uri="{FF2B5EF4-FFF2-40B4-BE49-F238E27FC236}">
                        <a16:creationId xmlns:a16="http://schemas.microsoft.com/office/drawing/2014/main" id="{A7D3B860-AA49-BC47-BDCA-9027E1765877}"/>
                      </a:ext>
                    </a:extLst>
                  </p:cNvPr>
                  <p:cNvSpPr txBox="1"/>
                  <p:nvPr/>
                </p:nvSpPr>
                <p:spPr>
                  <a:xfrm rot="20533340">
                    <a:off x="7432873" y="4539239"/>
                    <a:ext cx="662361" cy="338554"/>
                  </a:xfrm>
                  <a:prstGeom prst="rect">
                    <a:avLst/>
                  </a:prstGeom>
                  <a:solidFill>
                    <a:schemeClr val="bg1"/>
                  </a:solidFill>
                  <a:ln>
                    <a:noFill/>
                  </a:ln>
                </p:spPr>
                <p:txBody>
                  <a:bodyPr wrap="none" rtlCol="0">
                    <a:spAutoFit/>
                  </a:bodyPr>
                  <a:lstStyle/>
                  <a:p>
                    <a:r>
                      <a:rPr lang="en-US" sz="1600" dirty="0"/>
                      <a:t>origin</a:t>
                    </a:r>
                  </a:p>
                </p:txBody>
              </p:sp>
              <p:sp>
                <p:nvSpPr>
                  <p:cNvPr id="157" name="TextBox 156">
                    <a:extLst>
                      <a:ext uri="{FF2B5EF4-FFF2-40B4-BE49-F238E27FC236}">
                        <a16:creationId xmlns:a16="http://schemas.microsoft.com/office/drawing/2014/main" id="{CF2CAE7D-6498-DB47-A002-A372919C1D72}"/>
                      </a:ext>
                    </a:extLst>
                  </p:cNvPr>
                  <p:cNvSpPr txBox="1"/>
                  <p:nvPr/>
                </p:nvSpPr>
                <p:spPr>
                  <a:xfrm>
                    <a:off x="7423225" y="4112784"/>
                    <a:ext cx="1582484" cy="369331"/>
                  </a:xfrm>
                  <a:prstGeom prst="rect">
                    <a:avLst/>
                  </a:prstGeom>
                  <a:noFill/>
                </p:spPr>
                <p:txBody>
                  <a:bodyPr wrap="none" rtlCol="0">
                    <a:spAutoFit/>
                  </a:bodyPr>
                  <a:lstStyle/>
                  <a:p>
                    <a:r>
                      <a:rPr lang="en-US" b="1" dirty="0" err="1">
                        <a:solidFill>
                          <a:srgbClr val="00B050"/>
                        </a:solidFill>
                      </a:rPr>
                      <a:t>Place_of_birth</a:t>
                    </a:r>
                    <a:endParaRPr lang="en-US" b="1" dirty="0">
                      <a:solidFill>
                        <a:srgbClr val="00B050"/>
                      </a:solidFill>
                    </a:endParaRPr>
                  </a:p>
                </p:txBody>
              </p:sp>
              <p:sp>
                <p:nvSpPr>
                  <p:cNvPr id="158" name="TextBox 157">
                    <a:extLst>
                      <a:ext uri="{FF2B5EF4-FFF2-40B4-BE49-F238E27FC236}">
                        <a16:creationId xmlns:a16="http://schemas.microsoft.com/office/drawing/2014/main" id="{51DAB119-E896-874E-8FCF-59CEE4666360}"/>
                      </a:ext>
                    </a:extLst>
                  </p:cNvPr>
                  <p:cNvSpPr txBox="1"/>
                  <p:nvPr/>
                </p:nvSpPr>
                <p:spPr>
                  <a:xfrm>
                    <a:off x="7105331" y="3288292"/>
                    <a:ext cx="1256562" cy="338555"/>
                  </a:xfrm>
                  <a:prstGeom prst="rect">
                    <a:avLst/>
                  </a:prstGeom>
                  <a:noFill/>
                </p:spPr>
                <p:txBody>
                  <a:bodyPr wrap="none" rtlCol="0">
                    <a:spAutoFit/>
                  </a:bodyPr>
                  <a:lstStyle/>
                  <a:p>
                    <a:r>
                      <a:rPr lang="en-US" sz="1600" dirty="0" err="1"/>
                      <a:t>authored_by</a:t>
                    </a:r>
                    <a:endParaRPr lang="en-US" sz="1600" dirty="0"/>
                  </a:p>
                </p:txBody>
              </p:sp>
              <p:sp>
                <p:nvSpPr>
                  <p:cNvPr id="159" name="TextBox 158">
                    <a:extLst>
                      <a:ext uri="{FF2B5EF4-FFF2-40B4-BE49-F238E27FC236}">
                        <a16:creationId xmlns:a16="http://schemas.microsoft.com/office/drawing/2014/main" id="{652B0765-48A5-7E49-9E4C-A5703ADC947C}"/>
                      </a:ext>
                    </a:extLst>
                  </p:cNvPr>
                  <p:cNvSpPr txBox="1"/>
                  <p:nvPr/>
                </p:nvSpPr>
                <p:spPr>
                  <a:xfrm>
                    <a:off x="4922419" y="4747786"/>
                    <a:ext cx="730265" cy="338554"/>
                  </a:xfrm>
                  <a:prstGeom prst="rect">
                    <a:avLst/>
                  </a:prstGeom>
                  <a:noFill/>
                  <a:ln>
                    <a:noFill/>
                  </a:ln>
                </p:spPr>
                <p:txBody>
                  <a:bodyPr wrap="none" rtlCol="0">
                    <a:spAutoFit/>
                  </a:bodyPr>
                  <a:lstStyle/>
                  <a:p>
                    <a:r>
                      <a:rPr lang="en-US" sz="1600" dirty="0"/>
                      <a:t>Parent</a:t>
                    </a:r>
                  </a:p>
                </p:txBody>
              </p:sp>
              <p:sp>
                <p:nvSpPr>
                  <p:cNvPr id="160" name="TextBox 159">
                    <a:extLst>
                      <a:ext uri="{FF2B5EF4-FFF2-40B4-BE49-F238E27FC236}">
                        <a16:creationId xmlns:a16="http://schemas.microsoft.com/office/drawing/2014/main" id="{4CAB86B1-0837-D447-8B83-DDD7D755ED0B}"/>
                      </a:ext>
                    </a:extLst>
                  </p:cNvPr>
                  <p:cNvSpPr txBox="1"/>
                  <p:nvPr/>
                </p:nvSpPr>
                <p:spPr>
                  <a:xfrm rot="1796853">
                    <a:off x="4319425" y="3386523"/>
                    <a:ext cx="824265" cy="338554"/>
                  </a:xfrm>
                  <a:prstGeom prst="rect">
                    <a:avLst/>
                  </a:prstGeom>
                  <a:noFill/>
                </p:spPr>
                <p:txBody>
                  <a:bodyPr wrap="none" rtlCol="0">
                    <a:spAutoFit/>
                  </a:bodyPr>
                  <a:lstStyle/>
                  <a:p>
                    <a:r>
                      <a:rPr lang="en-US" sz="1600" dirty="0" err="1"/>
                      <a:t>bornOn</a:t>
                    </a:r>
                    <a:endParaRPr lang="en-US" sz="1600" dirty="0"/>
                  </a:p>
                </p:txBody>
              </p:sp>
              <p:sp>
                <p:nvSpPr>
                  <p:cNvPr id="162" name="TextBox 161">
                    <a:extLst>
                      <a:ext uri="{FF2B5EF4-FFF2-40B4-BE49-F238E27FC236}">
                        <a16:creationId xmlns:a16="http://schemas.microsoft.com/office/drawing/2014/main" id="{5D993850-58F9-2D48-8571-0A660F6CDAAF}"/>
                      </a:ext>
                    </a:extLst>
                  </p:cNvPr>
                  <p:cNvSpPr txBox="1"/>
                  <p:nvPr/>
                </p:nvSpPr>
                <p:spPr>
                  <a:xfrm rot="227572">
                    <a:off x="5810467" y="4645322"/>
                    <a:ext cx="1218923" cy="372409"/>
                  </a:xfrm>
                  <a:prstGeom prst="rect">
                    <a:avLst/>
                  </a:prstGeom>
                  <a:noFill/>
                </p:spPr>
                <p:txBody>
                  <a:bodyPr wrap="none" rtlCol="0">
                    <a:spAutoFit/>
                  </a:bodyPr>
                  <a:lstStyle/>
                  <a:p>
                    <a:r>
                      <a:rPr lang="en-US" sz="1600" dirty="0" err="1"/>
                      <a:t>daughter_to</a:t>
                    </a:r>
                    <a:endParaRPr lang="en-US" sz="1600" dirty="0"/>
                  </a:p>
                </p:txBody>
              </p:sp>
            </p:grpSp>
            <p:sp>
              <p:nvSpPr>
                <p:cNvPr id="165" name="Arc 164">
                  <a:extLst>
                    <a:ext uri="{FF2B5EF4-FFF2-40B4-BE49-F238E27FC236}">
                      <a16:creationId xmlns:a16="http://schemas.microsoft.com/office/drawing/2014/main" id="{5E507E85-1ADF-4F48-A8F8-4F0E1A1333CF}"/>
                    </a:ext>
                  </a:extLst>
                </p:cNvPr>
                <p:cNvSpPr/>
                <p:nvPr/>
              </p:nvSpPr>
              <p:spPr>
                <a:xfrm rot="19356757">
                  <a:off x="7280365" y="3404940"/>
                  <a:ext cx="1137277" cy="50291"/>
                </a:xfrm>
                <a:prstGeom prst="arc">
                  <a:avLst/>
                </a:prstGeom>
                <a:ln>
                  <a:solidFill>
                    <a:schemeClr val="tx1"/>
                  </a:solidFill>
                  <a:head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0" name="Group 169">
                <a:extLst>
                  <a:ext uri="{FF2B5EF4-FFF2-40B4-BE49-F238E27FC236}">
                    <a16:creationId xmlns:a16="http://schemas.microsoft.com/office/drawing/2014/main" id="{4F14ADDE-7D3F-914D-AD8C-04558A218AC9}"/>
                  </a:ext>
                </a:extLst>
              </p:cNvPr>
              <p:cNvGrpSpPr/>
              <p:nvPr/>
            </p:nvGrpSpPr>
            <p:grpSpPr>
              <a:xfrm>
                <a:off x="4542908" y="3630549"/>
                <a:ext cx="3092563" cy="1428769"/>
                <a:chOff x="4542908" y="3630549"/>
                <a:chExt cx="3092563" cy="1428769"/>
              </a:xfrm>
            </p:grpSpPr>
            <p:sp>
              <p:nvSpPr>
                <p:cNvPr id="145" name="Arc 144">
                  <a:extLst>
                    <a:ext uri="{FF2B5EF4-FFF2-40B4-BE49-F238E27FC236}">
                      <a16:creationId xmlns:a16="http://schemas.microsoft.com/office/drawing/2014/main" id="{9361A624-7730-0849-A604-A9F733507964}"/>
                    </a:ext>
                  </a:extLst>
                </p:cNvPr>
                <p:cNvSpPr/>
                <p:nvPr/>
              </p:nvSpPr>
              <p:spPr>
                <a:xfrm rot="14678559">
                  <a:off x="5326019" y="3934800"/>
                  <a:ext cx="704503" cy="170135"/>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3" name="Arc 162">
                  <a:extLst>
                    <a:ext uri="{FF2B5EF4-FFF2-40B4-BE49-F238E27FC236}">
                      <a16:creationId xmlns:a16="http://schemas.microsoft.com/office/drawing/2014/main" id="{1074DAC8-2688-A145-8345-237131643442}"/>
                    </a:ext>
                  </a:extLst>
                </p:cNvPr>
                <p:cNvSpPr/>
                <p:nvPr/>
              </p:nvSpPr>
              <p:spPr>
                <a:xfrm rot="6244239">
                  <a:off x="6316411" y="4495462"/>
                  <a:ext cx="530548" cy="41564"/>
                </a:xfrm>
                <a:prstGeom prst="arc">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9" name="Group 18">
                  <a:extLst>
                    <a:ext uri="{FF2B5EF4-FFF2-40B4-BE49-F238E27FC236}">
                      <a16:creationId xmlns:a16="http://schemas.microsoft.com/office/drawing/2014/main" id="{A483034F-2873-6F40-860E-17574AC81FDF}"/>
                    </a:ext>
                  </a:extLst>
                </p:cNvPr>
                <p:cNvGrpSpPr/>
                <p:nvPr/>
              </p:nvGrpSpPr>
              <p:grpSpPr>
                <a:xfrm>
                  <a:off x="4542908" y="3630549"/>
                  <a:ext cx="3092563" cy="1428769"/>
                  <a:chOff x="4542908" y="3630549"/>
                  <a:chExt cx="3092563" cy="1428769"/>
                </a:xfrm>
              </p:grpSpPr>
              <p:sp>
                <p:nvSpPr>
                  <p:cNvPr id="141" name="Arc 140">
                    <a:extLst>
                      <a:ext uri="{FF2B5EF4-FFF2-40B4-BE49-F238E27FC236}">
                        <a16:creationId xmlns:a16="http://schemas.microsoft.com/office/drawing/2014/main" id="{6287B762-3D68-D643-8703-FDBBBFF9EB7B}"/>
                      </a:ext>
                    </a:extLst>
                  </p:cNvPr>
                  <p:cNvSpPr/>
                  <p:nvPr/>
                </p:nvSpPr>
                <p:spPr>
                  <a:xfrm rot="9210289">
                    <a:off x="5006180" y="4389111"/>
                    <a:ext cx="776775" cy="45719"/>
                  </a:xfrm>
                  <a:prstGeom prst="arc">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5" name="Group 14">
                    <a:extLst>
                      <a:ext uri="{FF2B5EF4-FFF2-40B4-BE49-F238E27FC236}">
                        <a16:creationId xmlns:a16="http://schemas.microsoft.com/office/drawing/2014/main" id="{6629470C-959D-5E48-A16F-C9A2CF102212}"/>
                      </a:ext>
                    </a:extLst>
                  </p:cNvPr>
                  <p:cNvGrpSpPr/>
                  <p:nvPr/>
                </p:nvGrpSpPr>
                <p:grpSpPr>
                  <a:xfrm>
                    <a:off x="4542908" y="3630549"/>
                    <a:ext cx="3092563" cy="1428769"/>
                    <a:chOff x="4542908" y="3630549"/>
                    <a:chExt cx="3092563" cy="1428769"/>
                  </a:xfrm>
                </p:grpSpPr>
                <p:sp>
                  <p:nvSpPr>
                    <p:cNvPr id="140" name="Rounded Rectangle 139">
                      <a:extLst>
                        <a:ext uri="{FF2B5EF4-FFF2-40B4-BE49-F238E27FC236}">
                          <a16:creationId xmlns:a16="http://schemas.microsoft.com/office/drawing/2014/main" id="{AD008460-DAC3-F940-A915-F75B7A943A09}"/>
                        </a:ext>
                      </a:extLst>
                    </p:cNvPr>
                    <p:cNvSpPr/>
                    <p:nvPr/>
                  </p:nvSpPr>
                  <p:spPr>
                    <a:xfrm>
                      <a:off x="5408969" y="4034463"/>
                      <a:ext cx="1630727" cy="457399"/>
                    </a:xfrm>
                    <a:prstGeom prst="roundRect">
                      <a:avLst/>
                    </a:prstGeom>
                    <a:solidFill>
                      <a:srgbClr val="4580E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Barack Obama</a:t>
                      </a:r>
                      <a:r>
                        <a:rPr lang="en-US" dirty="0">
                          <a:solidFill>
                            <a:schemeClr val="bg1"/>
                          </a:solidFill>
                        </a:rPr>
                        <a:t> </a:t>
                      </a:r>
                    </a:p>
                  </p:txBody>
                </p:sp>
                <p:sp>
                  <p:nvSpPr>
                    <p:cNvPr id="142" name="Arc 141">
                      <a:extLst>
                        <a:ext uri="{FF2B5EF4-FFF2-40B4-BE49-F238E27FC236}">
                          <a16:creationId xmlns:a16="http://schemas.microsoft.com/office/drawing/2014/main" id="{E3E09451-2A8E-A34E-B30D-9D5AB5498DE2}"/>
                        </a:ext>
                      </a:extLst>
                    </p:cNvPr>
                    <p:cNvSpPr/>
                    <p:nvPr/>
                  </p:nvSpPr>
                  <p:spPr>
                    <a:xfrm rot="191226">
                      <a:off x="4542908" y="4129498"/>
                      <a:ext cx="854453" cy="4571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3" name="Arc 142">
                      <a:extLst>
                        <a:ext uri="{FF2B5EF4-FFF2-40B4-BE49-F238E27FC236}">
                          <a16:creationId xmlns:a16="http://schemas.microsoft.com/office/drawing/2014/main" id="{C093D78E-BBC8-5A4F-A679-B5A94E2BFE48}"/>
                        </a:ext>
                      </a:extLst>
                    </p:cNvPr>
                    <p:cNvSpPr/>
                    <p:nvPr/>
                  </p:nvSpPr>
                  <p:spPr>
                    <a:xfrm rot="16539470">
                      <a:off x="6321629" y="3996077"/>
                      <a:ext cx="776775" cy="45719"/>
                    </a:xfrm>
                    <a:prstGeom prst="arc">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7" name="Straight Connector 146">
                      <a:extLst>
                        <a:ext uri="{FF2B5EF4-FFF2-40B4-BE49-F238E27FC236}">
                          <a16:creationId xmlns:a16="http://schemas.microsoft.com/office/drawing/2014/main" id="{D8E3C3BE-5FFB-E643-8F65-41B935DE950D}"/>
                        </a:ext>
                      </a:extLst>
                    </p:cNvPr>
                    <p:cNvCxnSpPr/>
                    <p:nvPr/>
                  </p:nvCxnSpPr>
                  <p:spPr>
                    <a:xfrm>
                      <a:off x="7059655" y="4309945"/>
                      <a:ext cx="419250" cy="0"/>
                    </a:xfrm>
                    <a:prstGeom prst="line">
                      <a:avLst/>
                    </a:prstGeom>
                    <a:ln w="22225">
                      <a:solidFill>
                        <a:srgbClr val="00B050"/>
                      </a:solidFill>
                    </a:ln>
                  </p:spPr>
                  <p:style>
                    <a:lnRef idx="1">
                      <a:schemeClr val="accent1"/>
                    </a:lnRef>
                    <a:fillRef idx="0">
                      <a:schemeClr val="accent1"/>
                    </a:fillRef>
                    <a:effectRef idx="0">
                      <a:schemeClr val="accent1"/>
                    </a:effectRef>
                    <a:fontRef idx="minor">
                      <a:schemeClr val="tx1"/>
                    </a:fontRef>
                  </p:style>
                </p:cxnSp>
                <p:sp>
                  <p:nvSpPr>
                    <p:cNvPr id="148" name="Arc 147">
                      <a:extLst>
                        <a:ext uri="{FF2B5EF4-FFF2-40B4-BE49-F238E27FC236}">
                          <a16:creationId xmlns:a16="http://schemas.microsoft.com/office/drawing/2014/main" id="{596369BF-B818-D443-87A8-20486AA70AAE}"/>
                        </a:ext>
                      </a:extLst>
                    </p:cNvPr>
                    <p:cNvSpPr/>
                    <p:nvPr/>
                  </p:nvSpPr>
                  <p:spPr>
                    <a:xfrm rot="19356757">
                      <a:off x="6384466" y="4043261"/>
                      <a:ext cx="1251005" cy="50291"/>
                    </a:xfrm>
                    <a:prstGeom prst="arc">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9" name="Arc 148">
                      <a:extLst>
                        <a:ext uri="{FF2B5EF4-FFF2-40B4-BE49-F238E27FC236}">
                          <a16:creationId xmlns:a16="http://schemas.microsoft.com/office/drawing/2014/main" id="{609BED5A-43AC-B941-B1DE-D44892102390}"/>
                        </a:ext>
                      </a:extLst>
                    </p:cNvPr>
                    <p:cNvSpPr/>
                    <p:nvPr/>
                  </p:nvSpPr>
                  <p:spPr>
                    <a:xfrm rot="18000000">
                      <a:off x="5178100" y="4771184"/>
                      <a:ext cx="530548" cy="4571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0" name="Straight Arrow Connector 149">
                      <a:extLst>
                        <a:ext uri="{FF2B5EF4-FFF2-40B4-BE49-F238E27FC236}">
                          <a16:creationId xmlns:a16="http://schemas.microsoft.com/office/drawing/2014/main" id="{E84272F9-6399-2440-AC62-4693A373A8DF}"/>
                        </a:ext>
                      </a:extLst>
                    </p:cNvPr>
                    <p:cNvCxnSpPr>
                      <a:cxnSpLocks/>
                    </p:cNvCxnSpPr>
                    <p:nvPr/>
                  </p:nvCxnSpPr>
                  <p:spPr>
                    <a:xfrm>
                      <a:off x="5017509" y="3809665"/>
                      <a:ext cx="424579" cy="296115"/>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8" name="Arc 167">
                      <a:extLst>
                        <a:ext uri="{FF2B5EF4-FFF2-40B4-BE49-F238E27FC236}">
                          <a16:creationId xmlns:a16="http://schemas.microsoft.com/office/drawing/2014/main" id="{FE0BFE37-F6A9-7442-9137-775458BC0CD8}"/>
                        </a:ext>
                      </a:extLst>
                    </p:cNvPr>
                    <p:cNvSpPr/>
                    <p:nvPr/>
                  </p:nvSpPr>
                  <p:spPr>
                    <a:xfrm rot="681017">
                      <a:off x="6490585" y="4406218"/>
                      <a:ext cx="1134608" cy="205863"/>
                    </a:xfrm>
                    <a:prstGeom prst="arc">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grpSp>
            <p:nvGrpSpPr>
              <p:cNvPr id="173" name="Group 172">
                <a:extLst>
                  <a:ext uri="{FF2B5EF4-FFF2-40B4-BE49-F238E27FC236}">
                    <a16:creationId xmlns:a16="http://schemas.microsoft.com/office/drawing/2014/main" id="{F536A2C2-A1C2-434E-AF6B-1ED080773EF4}"/>
                  </a:ext>
                </a:extLst>
              </p:cNvPr>
              <p:cNvGrpSpPr/>
              <p:nvPr/>
            </p:nvGrpSpPr>
            <p:grpSpPr>
              <a:xfrm>
                <a:off x="1338071" y="2665131"/>
                <a:ext cx="10148551" cy="3079763"/>
                <a:chOff x="1338071" y="2665131"/>
                <a:chExt cx="10148551" cy="3079763"/>
              </a:xfrm>
            </p:grpSpPr>
            <p:cxnSp>
              <p:nvCxnSpPr>
                <p:cNvPr id="110" name="Straight Arrow Connector 109">
                  <a:extLst>
                    <a:ext uri="{FF2B5EF4-FFF2-40B4-BE49-F238E27FC236}">
                      <a16:creationId xmlns:a16="http://schemas.microsoft.com/office/drawing/2014/main" id="{FE1CBA68-7880-C840-B4D6-7431BEAD3D60}"/>
                    </a:ext>
                  </a:extLst>
                </p:cNvPr>
                <p:cNvCxnSpPr>
                  <a:cxnSpLocks/>
                </p:cNvCxnSpPr>
                <p:nvPr/>
              </p:nvCxnSpPr>
              <p:spPr>
                <a:xfrm flipH="1" flipV="1">
                  <a:off x="1338071" y="4723597"/>
                  <a:ext cx="368216" cy="10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28B6F322-5F08-7D46-84A7-8227E5E5FE8E}"/>
                    </a:ext>
                  </a:extLst>
                </p:cNvPr>
                <p:cNvCxnSpPr>
                  <a:cxnSpLocks/>
                </p:cNvCxnSpPr>
                <p:nvPr/>
              </p:nvCxnSpPr>
              <p:spPr>
                <a:xfrm flipV="1">
                  <a:off x="2724957" y="4141403"/>
                  <a:ext cx="0" cy="3363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Rounded Rectangle 117">
                  <a:extLst>
                    <a:ext uri="{FF2B5EF4-FFF2-40B4-BE49-F238E27FC236}">
                      <a16:creationId xmlns:a16="http://schemas.microsoft.com/office/drawing/2014/main" id="{6A00522A-576B-8E48-93D0-8F24AD8A001B}"/>
                    </a:ext>
                  </a:extLst>
                </p:cNvPr>
                <p:cNvSpPr/>
                <p:nvPr/>
              </p:nvSpPr>
              <p:spPr>
                <a:xfrm>
                  <a:off x="5430165" y="2665131"/>
                  <a:ext cx="1347707" cy="45739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USA</a:t>
                  </a:r>
                </a:p>
              </p:txBody>
            </p:sp>
            <p:sp>
              <p:nvSpPr>
                <p:cNvPr id="121" name="Rounded Rectangle 120">
                  <a:extLst>
                    <a:ext uri="{FF2B5EF4-FFF2-40B4-BE49-F238E27FC236}">
                      <a16:creationId xmlns:a16="http://schemas.microsoft.com/office/drawing/2014/main" id="{FF7422AF-0469-3345-8473-A088C9E005E6}"/>
                    </a:ext>
                  </a:extLst>
                </p:cNvPr>
                <p:cNvSpPr/>
                <p:nvPr/>
              </p:nvSpPr>
              <p:spPr>
                <a:xfrm>
                  <a:off x="9291152" y="3951034"/>
                  <a:ext cx="1630726" cy="503139"/>
                </a:xfrm>
                <a:prstGeom prst="round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Hawaii</a:t>
                  </a:r>
                </a:p>
              </p:txBody>
            </p:sp>
            <p:sp>
              <p:nvSpPr>
                <p:cNvPr id="122" name="Rounded Rectangle 121">
                  <a:extLst>
                    <a:ext uri="{FF2B5EF4-FFF2-40B4-BE49-F238E27FC236}">
                      <a16:creationId xmlns:a16="http://schemas.microsoft.com/office/drawing/2014/main" id="{2D22743D-85C0-6C42-91E5-81606B7DBE7E}"/>
                    </a:ext>
                  </a:extLst>
                </p:cNvPr>
                <p:cNvSpPr/>
                <p:nvPr/>
              </p:nvSpPr>
              <p:spPr>
                <a:xfrm>
                  <a:off x="4794132" y="5366879"/>
                  <a:ext cx="1630726" cy="3780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Sasha  Obama</a:t>
                  </a:r>
                </a:p>
              </p:txBody>
            </p:sp>
            <p:sp>
              <p:nvSpPr>
                <p:cNvPr id="123" name="Rounded Rectangle 122">
                  <a:extLst>
                    <a:ext uri="{FF2B5EF4-FFF2-40B4-BE49-F238E27FC236}">
                      <a16:creationId xmlns:a16="http://schemas.microsoft.com/office/drawing/2014/main" id="{F3D6EB3D-406F-6947-84D9-D29B2D534A19}"/>
                    </a:ext>
                  </a:extLst>
                </p:cNvPr>
                <p:cNvSpPr/>
                <p:nvPr/>
              </p:nvSpPr>
              <p:spPr>
                <a:xfrm>
                  <a:off x="2555418" y="2982700"/>
                  <a:ext cx="1482478" cy="41581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8/04/1961</a:t>
                  </a:r>
                </a:p>
              </p:txBody>
            </p:sp>
            <p:cxnSp>
              <p:nvCxnSpPr>
                <p:cNvPr id="114" name="Straight Arrow Connector 113">
                  <a:extLst>
                    <a:ext uri="{FF2B5EF4-FFF2-40B4-BE49-F238E27FC236}">
                      <a16:creationId xmlns:a16="http://schemas.microsoft.com/office/drawing/2014/main" id="{FE74CFC5-65B8-5E4D-84FB-520AA6142272}"/>
                    </a:ext>
                  </a:extLst>
                </p:cNvPr>
                <p:cNvCxnSpPr>
                  <a:cxnSpLocks/>
                </p:cNvCxnSpPr>
                <p:nvPr/>
              </p:nvCxnSpPr>
              <p:spPr>
                <a:xfrm flipH="1" flipV="1">
                  <a:off x="2164235" y="3143453"/>
                  <a:ext cx="368216" cy="10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D1D0890-5D45-F941-B976-0E9E70824C4E}"/>
                    </a:ext>
                  </a:extLst>
                </p:cNvPr>
                <p:cNvCxnSpPr/>
                <p:nvPr/>
              </p:nvCxnSpPr>
              <p:spPr>
                <a:xfrm>
                  <a:off x="10928600" y="4300583"/>
                  <a:ext cx="558022"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BDF3972D-3486-0446-A344-A58F2A9659A3}"/>
                    </a:ext>
                  </a:extLst>
                </p:cNvPr>
                <p:cNvCxnSpPr/>
                <p:nvPr/>
              </p:nvCxnSpPr>
              <p:spPr>
                <a:xfrm>
                  <a:off x="6783221" y="2915626"/>
                  <a:ext cx="346487"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4" name="Rounded Rectangle 163">
                  <a:extLst>
                    <a:ext uri="{FF2B5EF4-FFF2-40B4-BE49-F238E27FC236}">
                      <a16:creationId xmlns:a16="http://schemas.microsoft.com/office/drawing/2014/main" id="{E43D333C-507A-1F41-9E3F-122DC0B2AF31}"/>
                    </a:ext>
                  </a:extLst>
                </p:cNvPr>
                <p:cNvSpPr/>
                <p:nvPr/>
              </p:nvSpPr>
              <p:spPr>
                <a:xfrm>
                  <a:off x="8295126" y="2806041"/>
                  <a:ext cx="2387547" cy="5031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The audacity of hope</a:t>
                  </a:r>
                </a:p>
              </p:txBody>
            </p:sp>
            <p:sp>
              <p:nvSpPr>
                <p:cNvPr id="167" name="Rounded Rectangle 166">
                  <a:extLst>
                    <a:ext uri="{FF2B5EF4-FFF2-40B4-BE49-F238E27FC236}">
                      <a16:creationId xmlns:a16="http://schemas.microsoft.com/office/drawing/2014/main" id="{21733F47-20C1-7D47-9CD2-EFF346C11195}"/>
                    </a:ext>
                  </a:extLst>
                </p:cNvPr>
                <p:cNvSpPr/>
                <p:nvPr/>
              </p:nvSpPr>
              <p:spPr>
                <a:xfrm>
                  <a:off x="7545348" y="5182397"/>
                  <a:ext cx="1630726" cy="3780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Kenya</a:t>
                  </a:r>
                </a:p>
              </p:txBody>
            </p:sp>
            <p:sp>
              <p:nvSpPr>
                <p:cNvPr id="169" name="Rounded Rectangle 168">
                  <a:extLst>
                    <a:ext uri="{FF2B5EF4-FFF2-40B4-BE49-F238E27FC236}">
                      <a16:creationId xmlns:a16="http://schemas.microsoft.com/office/drawing/2014/main" id="{3148B933-3457-8341-9D31-C29C9425D3F6}"/>
                    </a:ext>
                  </a:extLst>
                </p:cNvPr>
                <p:cNvSpPr/>
                <p:nvPr/>
              </p:nvSpPr>
              <p:spPr>
                <a:xfrm>
                  <a:off x="1719289" y="4468937"/>
                  <a:ext cx="1973179" cy="45739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Michelle Obama</a:t>
                  </a:r>
                </a:p>
              </p:txBody>
            </p:sp>
          </p:grpSp>
        </p:grpSp>
        <p:sp>
          <p:nvSpPr>
            <p:cNvPr id="181" name="TextBox 180">
              <a:extLst>
                <a:ext uri="{FF2B5EF4-FFF2-40B4-BE49-F238E27FC236}">
                  <a16:creationId xmlns:a16="http://schemas.microsoft.com/office/drawing/2014/main" id="{35D6F715-60A5-4747-9CCC-CC7D6A50B39E}"/>
                </a:ext>
              </a:extLst>
            </p:cNvPr>
            <p:cNvSpPr txBox="1"/>
            <p:nvPr/>
          </p:nvSpPr>
          <p:spPr>
            <a:xfrm>
              <a:off x="7420055" y="3608350"/>
              <a:ext cx="1051250" cy="305233"/>
            </a:xfrm>
            <a:prstGeom prst="rect">
              <a:avLst/>
            </a:prstGeom>
            <a:noFill/>
          </p:spPr>
          <p:txBody>
            <a:bodyPr wrap="none" rtlCol="0">
              <a:spAutoFit/>
            </a:bodyPr>
            <a:lstStyle/>
            <a:p>
              <a:r>
                <a:rPr lang="en-US" b="1" dirty="0" err="1">
                  <a:solidFill>
                    <a:srgbClr val="00B050"/>
                  </a:solidFill>
                </a:rPr>
                <a:t>home_to</a:t>
              </a:r>
              <a:endParaRPr lang="en-US" b="1" dirty="0">
                <a:solidFill>
                  <a:srgbClr val="00B050"/>
                </a:solidFill>
              </a:endParaRPr>
            </a:p>
          </p:txBody>
        </p:sp>
        <p:sp>
          <p:nvSpPr>
            <p:cNvPr id="182" name="Arc 181">
              <a:extLst>
                <a:ext uri="{FF2B5EF4-FFF2-40B4-BE49-F238E27FC236}">
                  <a16:creationId xmlns:a16="http://schemas.microsoft.com/office/drawing/2014/main" id="{667ADAC8-2C9C-A146-B141-A42B0D4D7450}"/>
                </a:ext>
              </a:extLst>
            </p:cNvPr>
            <p:cNvSpPr/>
            <p:nvPr/>
          </p:nvSpPr>
          <p:spPr>
            <a:xfrm rot="20044342">
              <a:off x="6126055" y="4071152"/>
              <a:ext cx="1376106" cy="41563"/>
            </a:xfrm>
            <a:prstGeom prst="arc">
              <a:avLst/>
            </a:prstGeom>
            <a:solidFill>
              <a:schemeClr val="bg1"/>
            </a:solidFill>
            <a:ln w="22225">
              <a:solidFill>
                <a:srgbClr val="00B050"/>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3" name="Arc 182">
              <a:extLst>
                <a:ext uri="{FF2B5EF4-FFF2-40B4-BE49-F238E27FC236}">
                  <a16:creationId xmlns:a16="http://schemas.microsoft.com/office/drawing/2014/main" id="{4F6CFA7F-A02F-1242-AE1C-453DF4022C80}"/>
                </a:ext>
              </a:extLst>
            </p:cNvPr>
            <p:cNvSpPr/>
            <p:nvPr/>
          </p:nvSpPr>
          <p:spPr>
            <a:xfrm rot="721797">
              <a:off x="7907690" y="3840782"/>
              <a:ext cx="1137277" cy="41563"/>
            </a:xfrm>
            <a:prstGeom prst="arc">
              <a:avLst/>
            </a:prstGeom>
            <a:solidFill>
              <a:schemeClr val="bg1"/>
            </a:solidFill>
            <a:ln w="22225">
              <a:solidFill>
                <a:srgbClr val="00B050"/>
              </a:solidFill>
              <a:head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12466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A6AC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C2B2-8F4A-774F-8B97-35C3DE809A63}"/>
              </a:ext>
            </a:extLst>
          </p:cNvPr>
          <p:cNvSpPr>
            <a:spLocks noGrp="1"/>
          </p:cNvSpPr>
          <p:nvPr>
            <p:ph type="title"/>
          </p:nvPr>
        </p:nvSpPr>
        <p:spPr>
          <a:xfrm>
            <a:off x="838200" y="2103437"/>
            <a:ext cx="10515600" cy="1325563"/>
          </a:xfrm>
        </p:spPr>
        <p:txBody>
          <a:bodyPr>
            <a:normAutofit/>
          </a:bodyPr>
          <a:lstStyle/>
          <a:p>
            <a:r>
              <a:rPr lang="en-US" sz="4000" dirty="0">
                <a:solidFill>
                  <a:schemeClr val="bg1"/>
                </a:solidFill>
                <a:latin typeface="Arial" panose="020B0604020202020204" pitchFamily="34" charset="0"/>
                <a:cs typeface="Arial" panose="020B0604020202020204" pitchFamily="34" charset="0"/>
              </a:rPr>
              <a:t>Motivation</a:t>
            </a:r>
          </a:p>
        </p:txBody>
      </p:sp>
      <p:grpSp>
        <p:nvGrpSpPr>
          <p:cNvPr id="7" name="Group 6">
            <a:extLst>
              <a:ext uri="{FF2B5EF4-FFF2-40B4-BE49-F238E27FC236}">
                <a16:creationId xmlns:a16="http://schemas.microsoft.com/office/drawing/2014/main" id="{3FD7FEB8-C585-D84B-9F4F-E3FA80955FF8}"/>
              </a:ext>
            </a:extLst>
          </p:cNvPr>
          <p:cNvGrpSpPr/>
          <p:nvPr/>
        </p:nvGrpSpPr>
        <p:grpSpPr>
          <a:xfrm>
            <a:off x="888130" y="3024548"/>
            <a:ext cx="9286965" cy="12068"/>
            <a:chOff x="888130" y="3024548"/>
            <a:chExt cx="9286965" cy="12068"/>
          </a:xfrm>
        </p:grpSpPr>
        <p:cxnSp>
          <p:nvCxnSpPr>
            <p:cNvPr id="4" name="Straight Connector 3">
              <a:extLst>
                <a:ext uri="{FF2B5EF4-FFF2-40B4-BE49-F238E27FC236}">
                  <a16:creationId xmlns:a16="http://schemas.microsoft.com/office/drawing/2014/main" id="{1FEAD5F0-59E2-3942-AF41-8D849325F9B2}"/>
                </a:ext>
              </a:extLst>
            </p:cNvPr>
            <p:cNvCxnSpPr>
              <a:cxnSpLocks/>
            </p:cNvCxnSpPr>
            <p:nvPr/>
          </p:nvCxnSpPr>
          <p:spPr>
            <a:xfrm>
              <a:off x="903207" y="3024548"/>
              <a:ext cx="92718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3ED5291-1C7C-FB4E-AFF6-990BEC62E21D}"/>
                </a:ext>
              </a:extLst>
            </p:cNvPr>
            <p:cNvCxnSpPr>
              <a:cxnSpLocks/>
            </p:cNvCxnSpPr>
            <p:nvPr/>
          </p:nvCxnSpPr>
          <p:spPr>
            <a:xfrm>
              <a:off x="888130" y="3036616"/>
              <a:ext cx="4757947" cy="0"/>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48640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88B0D5-D204-7E40-9F8A-0D97B4841C8D}"/>
              </a:ext>
            </a:extLst>
          </p:cNvPr>
          <p:cNvSpPr/>
          <p:nvPr/>
        </p:nvSpPr>
        <p:spPr>
          <a:xfrm>
            <a:off x="0" y="-379"/>
            <a:ext cx="12192000" cy="905377"/>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a:t>
            </a:r>
            <a:r>
              <a:rPr lang="en-US" sz="2700" dirty="0"/>
              <a:t>Motivation</a:t>
            </a:r>
          </a:p>
        </p:txBody>
      </p:sp>
      <p:sp>
        <p:nvSpPr>
          <p:cNvPr id="8" name="Content Placeholder 2">
            <a:extLst>
              <a:ext uri="{FF2B5EF4-FFF2-40B4-BE49-F238E27FC236}">
                <a16:creationId xmlns:a16="http://schemas.microsoft.com/office/drawing/2014/main" id="{A0471F01-9926-4841-8673-0A46A23CF8A8}"/>
              </a:ext>
            </a:extLst>
          </p:cNvPr>
          <p:cNvSpPr>
            <a:spLocks noGrp="1"/>
          </p:cNvSpPr>
          <p:nvPr>
            <p:ph idx="1"/>
          </p:nvPr>
        </p:nvSpPr>
        <p:spPr>
          <a:xfrm>
            <a:off x="873370" y="1426478"/>
            <a:ext cx="10415958" cy="4599757"/>
          </a:xfrm>
        </p:spPr>
        <p:txBody>
          <a:bodyPr>
            <a:noAutofit/>
          </a:bodyPr>
          <a:lstStyle/>
          <a:p>
            <a:pPr>
              <a:lnSpc>
                <a:spcPct val="150000"/>
              </a:lnSpc>
            </a:pPr>
            <a:r>
              <a:rPr lang="en-US" dirty="0">
                <a:solidFill>
                  <a:schemeClr val="tx1">
                    <a:lumMod val="65000"/>
                    <a:lumOff val="35000"/>
                  </a:schemeClr>
                </a:solidFill>
                <a:latin typeface="Arial" panose="020B0604020202020204" pitchFamily="34" charset="0"/>
                <a:cs typeface="Arial" panose="020B0604020202020204" pitchFamily="34" charset="0"/>
              </a:rPr>
              <a:t>Simple questions are commonly used in web search, voice assistants, chatbots etc.</a:t>
            </a:r>
          </a:p>
          <a:p>
            <a:pPr>
              <a:lnSpc>
                <a:spcPct val="150000"/>
              </a:lnSpc>
            </a:pPr>
            <a:r>
              <a:rPr lang="en-US" dirty="0">
                <a:solidFill>
                  <a:schemeClr val="tx1">
                    <a:lumMod val="65000"/>
                    <a:lumOff val="35000"/>
                  </a:schemeClr>
                </a:solidFill>
                <a:latin typeface="Arial" panose="020B0604020202020204" pitchFamily="34" charset="0"/>
                <a:cs typeface="Arial" panose="020B0604020202020204" pitchFamily="34" charset="0"/>
              </a:rPr>
              <a:t>Availability of a large simple questions benchmark of 108, 442 questions.</a:t>
            </a:r>
          </a:p>
          <a:p>
            <a:pPr marL="0">
              <a:lnSpc>
                <a:spcPct val="150000"/>
              </a:lnSpc>
              <a:spcBef>
                <a:spcPts val="0"/>
              </a:spcBef>
            </a:pPr>
            <a:r>
              <a:rPr lang="en-US" dirty="0">
                <a:solidFill>
                  <a:schemeClr val="tx1">
                    <a:lumMod val="65000"/>
                    <a:lumOff val="35000"/>
                  </a:schemeClr>
                </a:solidFill>
                <a:latin typeface="Arial" panose="020B0604020202020204" pitchFamily="34" charset="0"/>
                <a:cs typeface="Arial" panose="020B0604020202020204" pitchFamily="34" charset="0"/>
              </a:rPr>
              <a:t>The simple questions benchmark is far from being solved with  </a:t>
            </a:r>
          </a:p>
          <a:p>
            <a:pPr marL="0" indent="0">
              <a:lnSpc>
                <a:spcPct val="150000"/>
              </a:lnSpc>
              <a:spcBef>
                <a:spcPts val="0"/>
              </a:spcBef>
              <a:buNone/>
            </a:pPr>
            <a:r>
              <a:rPr lang="en-US" dirty="0">
                <a:solidFill>
                  <a:schemeClr val="tx1">
                    <a:lumMod val="65000"/>
                    <a:lumOff val="35000"/>
                  </a:schemeClr>
                </a:solidFill>
                <a:latin typeface="Arial" panose="020B0604020202020204" pitchFamily="34" charset="0"/>
                <a:cs typeface="Arial" panose="020B0604020202020204" pitchFamily="34" charset="0"/>
              </a:rPr>
              <a:t>  (76.4% state-of-the-art)</a:t>
            </a:r>
          </a:p>
        </p:txBody>
      </p:sp>
      <p:grpSp>
        <p:nvGrpSpPr>
          <p:cNvPr id="10" name="Group 9">
            <a:extLst>
              <a:ext uri="{FF2B5EF4-FFF2-40B4-BE49-F238E27FC236}">
                <a16:creationId xmlns:a16="http://schemas.microsoft.com/office/drawing/2014/main" id="{0F83F009-4609-3F4B-B1B8-F4471A0FAC39}"/>
              </a:ext>
            </a:extLst>
          </p:cNvPr>
          <p:cNvGrpSpPr/>
          <p:nvPr/>
        </p:nvGrpSpPr>
        <p:grpSpPr>
          <a:xfrm>
            <a:off x="9333" y="772929"/>
            <a:ext cx="12195303" cy="6113374"/>
            <a:chOff x="5644" y="772929"/>
            <a:chExt cx="12195303" cy="6113374"/>
          </a:xfrm>
        </p:grpSpPr>
        <p:sp>
          <p:nvSpPr>
            <p:cNvPr id="11" name="Rectangle 10">
              <a:extLst>
                <a:ext uri="{FF2B5EF4-FFF2-40B4-BE49-F238E27FC236}">
                  <a16:creationId xmlns:a16="http://schemas.microsoft.com/office/drawing/2014/main" id="{F8BA07B6-2FF3-0344-BEAF-1026E7B23551}"/>
                </a:ext>
              </a:extLst>
            </p:cNvPr>
            <p:cNvSpPr/>
            <p:nvPr/>
          </p:nvSpPr>
          <p:spPr>
            <a:xfrm>
              <a:off x="5644" y="6492936"/>
              <a:ext cx="7762405" cy="39336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A Scheme For Factoid Question Answering over Knowledge Base</a:t>
              </a:r>
            </a:p>
          </p:txBody>
        </p:sp>
        <p:sp>
          <p:nvSpPr>
            <p:cNvPr id="12" name="Rectangle 11">
              <a:extLst>
                <a:ext uri="{FF2B5EF4-FFF2-40B4-BE49-F238E27FC236}">
                  <a16:creationId xmlns:a16="http://schemas.microsoft.com/office/drawing/2014/main" id="{FBC8F661-A699-1747-8313-2C6A36425A56}"/>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March 6, 2019            </a:t>
              </a:r>
            </a:p>
          </p:txBody>
        </p:sp>
        <p:sp>
          <p:nvSpPr>
            <p:cNvPr id="13" name="Rectangle 12">
              <a:extLst>
                <a:ext uri="{FF2B5EF4-FFF2-40B4-BE49-F238E27FC236}">
                  <a16:creationId xmlns:a16="http://schemas.microsoft.com/office/drawing/2014/main" id="{5109BFD7-E993-A24B-8A55-3AC5954A5C08}"/>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spTree>
    <p:extLst>
      <p:ext uri="{BB962C8B-B14F-4D97-AF65-F5344CB8AC3E}">
        <p14:creationId xmlns:p14="http://schemas.microsoft.com/office/powerpoint/2010/main" val="1512781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A6AC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C2B2-8F4A-774F-8B97-35C3DE809A63}"/>
              </a:ext>
            </a:extLst>
          </p:cNvPr>
          <p:cNvSpPr>
            <a:spLocks noGrp="1"/>
          </p:cNvSpPr>
          <p:nvPr>
            <p:ph type="title"/>
          </p:nvPr>
        </p:nvSpPr>
        <p:spPr>
          <a:xfrm>
            <a:off x="838200" y="2103437"/>
            <a:ext cx="10515600" cy="1325563"/>
          </a:xfrm>
        </p:spPr>
        <p:txBody>
          <a:bodyPr>
            <a:normAutofit/>
          </a:bodyPr>
          <a:lstStyle/>
          <a:p>
            <a:r>
              <a:rPr lang="en-US" sz="4000" dirty="0">
                <a:solidFill>
                  <a:schemeClr val="bg1"/>
                </a:solidFill>
                <a:latin typeface="Arial" panose="020B0604020202020204" pitchFamily="34" charset="0"/>
                <a:cs typeface="Arial" panose="020B0604020202020204" pitchFamily="34" charset="0"/>
              </a:rPr>
              <a:t>Related work</a:t>
            </a:r>
          </a:p>
        </p:txBody>
      </p:sp>
      <p:grpSp>
        <p:nvGrpSpPr>
          <p:cNvPr id="7" name="Group 6">
            <a:extLst>
              <a:ext uri="{FF2B5EF4-FFF2-40B4-BE49-F238E27FC236}">
                <a16:creationId xmlns:a16="http://schemas.microsoft.com/office/drawing/2014/main" id="{3FD7FEB8-C585-D84B-9F4F-E3FA80955FF8}"/>
              </a:ext>
            </a:extLst>
          </p:cNvPr>
          <p:cNvGrpSpPr/>
          <p:nvPr/>
        </p:nvGrpSpPr>
        <p:grpSpPr>
          <a:xfrm>
            <a:off x="888130" y="3024548"/>
            <a:ext cx="9286965" cy="12068"/>
            <a:chOff x="888130" y="3024548"/>
            <a:chExt cx="9286965" cy="12068"/>
          </a:xfrm>
        </p:grpSpPr>
        <p:cxnSp>
          <p:nvCxnSpPr>
            <p:cNvPr id="4" name="Straight Connector 3">
              <a:extLst>
                <a:ext uri="{FF2B5EF4-FFF2-40B4-BE49-F238E27FC236}">
                  <a16:creationId xmlns:a16="http://schemas.microsoft.com/office/drawing/2014/main" id="{1FEAD5F0-59E2-3942-AF41-8D849325F9B2}"/>
                </a:ext>
              </a:extLst>
            </p:cNvPr>
            <p:cNvCxnSpPr>
              <a:cxnSpLocks/>
            </p:cNvCxnSpPr>
            <p:nvPr/>
          </p:nvCxnSpPr>
          <p:spPr>
            <a:xfrm>
              <a:off x="903207" y="3024548"/>
              <a:ext cx="92718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3ED5291-1C7C-FB4E-AFF6-990BEC62E21D}"/>
                </a:ext>
              </a:extLst>
            </p:cNvPr>
            <p:cNvCxnSpPr>
              <a:cxnSpLocks/>
            </p:cNvCxnSpPr>
            <p:nvPr/>
          </p:nvCxnSpPr>
          <p:spPr>
            <a:xfrm>
              <a:off x="888130" y="3036616"/>
              <a:ext cx="4757947" cy="0"/>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09336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39367</TotalTime>
  <Words>2984</Words>
  <Application>Microsoft Macintosh PowerPoint</Application>
  <PresentationFormat>Widescreen</PresentationFormat>
  <Paragraphs>576</Paragraphs>
  <Slides>31</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FangSong</vt:lpstr>
      <vt:lpstr>Apple Chancery</vt:lpstr>
      <vt:lpstr>Arial</vt:lpstr>
      <vt:lpstr>Bell MT</vt:lpstr>
      <vt:lpstr>Calibri</vt:lpstr>
      <vt:lpstr>Calibri Light</vt:lpstr>
      <vt:lpstr>Cambria Math</vt:lpstr>
      <vt:lpstr>Times</vt:lpstr>
      <vt:lpstr>Times New Roman</vt:lpstr>
      <vt:lpstr>Office Theme</vt:lpstr>
      <vt:lpstr>A Scheme for Factoid Question Answering Over Knowledge Base</vt:lpstr>
      <vt:lpstr>PowerPoint Presentation</vt:lpstr>
      <vt:lpstr>PowerPoint Presentation</vt:lpstr>
      <vt:lpstr>PowerPoint Presentation</vt:lpstr>
      <vt:lpstr>PowerPoint Presentation</vt:lpstr>
      <vt:lpstr>PowerPoint Presentation</vt:lpstr>
      <vt:lpstr>Motivation</vt:lpstr>
      <vt:lpstr>PowerPoint Presentation</vt:lpstr>
      <vt:lpstr>Related work</vt:lpstr>
      <vt:lpstr>PowerPoint Presentation</vt:lpstr>
      <vt:lpstr>PowerPoint Presentation</vt:lpstr>
      <vt:lpstr>PowerPoint Presentation</vt:lpstr>
      <vt:lpstr>PowerPoint Presentation</vt:lpstr>
      <vt:lpstr>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vt:lpstr>
      <vt:lpstr>PowerPoint Presentation</vt:lpstr>
      <vt:lpstr>PowerPoint Presentation</vt:lpstr>
      <vt:lpstr>PowerPoint Presentation</vt:lpstr>
      <vt:lpstr>PowerPoint Presentation</vt:lpstr>
      <vt:lpstr>PowerPoint Presentation</vt:lpstr>
      <vt:lpstr>Conclusion and Future work.</vt:lpstr>
      <vt:lpstr>PowerPoint Presentation</vt:lpstr>
      <vt:lpstr>Thank you Time for human Question Answering!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Scheme for Factoid Question Answering Over Knowledge Base</dc:title>
  <dc:creator>Happy Buzaaba</dc:creator>
  <cp:lastModifiedBy>Happy Buzaaba</cp:lastModifiedBy>
  <cp:revision>318</cp:revision>
  <cp:lastPrinted>2019-02-26T04:06:46Z</cp:lastPrinted>
  <dcterms:created xsi:type="dcterms:W3CDTF">2019-02-02T04:45:19Z</dcterms:created>
  <dcterms:modified xsi:type="dcterms:W3CDTF">2019-07-07T10:10:56Z</dcterms:modified>
</cp:coreProperties>
</file>