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85" r:id="rId4"/>
    <p:sldId id="288" r:id="rId5"/>
    <p:sldId id="286" r:id="rId6"/>
    <p:sldId id="289" r:id="rId7"/>
    <p:sldId id="295" r:id="rId8"/>
    <p:sldId id="292" r:id="rId9"/>
    <p:sldId id="296" r:id="rId10"/>
    <p:sldId id="293" r:id="rId11"/>
    <p:sldId id="303" r:id="rId12"/>
    <p:sldId id="305" r:id="rId13"/>
    <p:sldId id="294" r:id="rId14"/>
    <p:sldId id="266" r:id="rId15"/>
    <p:sldId id="271" r:id="rId16"/>
    <p:sldId id="297" r:id="rId17"/>
    <p:sldId id="298" r:id="rId18"/>
    <p:sldId id="269" r:id="rId19"/>
    <p:sldId id="307" r:id="rId20"/>
    <p:sldId id="272" r:id="rId21"/>
    <p:sldId id="273" r:id="rId22"/>
    <p:sldId id="276" r:id="rId23"/>
    <p:sldId id="277" r:id="rId24"/>
    <p:sldId id="278" r:id="rId25"/>
    <p:sldId id="279" r:id="rId26"/>
    <p:sldId id="300" r:id="rId27"/>
    <p:sldId id="301" r:id="rId28"/>
    <p:sldId id="282" r:id="rId29"/>
    <p:sldId id="281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946"/>
    <a:srgbClr val="1B46CA"/>
    <a:srgbClr val="3A6AC9"/>
    <a:srgbClr val="4580E5"/>
    <a:srgbClr val="022199"/>
    <a:srgbClr val="021499"/>
    <a:srgbClr val="3F70CB"/>
    <a:srgbClr val="4476CE"/>
    <a:srgbClr val="3A6AC4"/>
    <a:srgbClr val="3D6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68"/>
    <p:restoredTop sz="84588"/>
  </p:normalViewPr>
  <p:slideViewPr>
    <p:cSldViewPr snapToGrid="0" snapToObjects="1">
      <p:cViewPr varScale="1">
        <p:scale>
          <a:sx n="82" d="100"/>
          <a:sy n="82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D0846B-742D-4648-92F4-6EB3DBAA8B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DF65E-4D2E-8A41-AA75-EF7E2DA44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D344-5ACB-3C42-B464-14564753A28E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E1382-83EA-EF4E-AD8F-53EA238170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D06D2-3A32-FE4D-9182-7832933DB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6164F-0C53-7340-AED5-125AF08C1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B41C-4DDB-8F4E-B1E5-E7754DF205E0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C07F0-21F2-1E46-8E7D-D0D21200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0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08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5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7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apply CNN for relation prediction, We adopt the sentence classification CNN architecture from Kim et al as 2014 paper.</a:t>
            </a:r>
          </a:p>
          <a:p>
            <a:endParaRPr lang="en-US" dirty="0"/>
          </a:p>
          <a:p>
            <a:r>
              <a:rPr lang="en-US" dirty="0"/>
              <a:t>We represent the sentence by concatenating words and padding where necessary as shown in equation 1.</a:t>
            </a:r>
          </a:p>
          <a:p>
            <a:endParaRPr lang="en-US" dirty="0"/>
          </a:p>
          <a:p>
            <a:r>
              <a:rPr lang="en-US" dirty="0"/>
              <a:t>And we use convolutional filters to generate new features from a window of words as represented by equation 2.</a:t>
            </a:r>
          </a:p>
          <a:p>
            <a:endParaRPr lang="en-US" dirty="0"/>
          </a:p>
          <a:p>
            <a:r>
              <a:rPr lang="en-US" dirty="0"/>
              <a:t>We apply the filter to each of the possible window of words in the sentence to produce a feature map represented by equation 3.</a:t>
            </a:r>
          </a:p>
          <a:p>
            <a:endParaRPr lang="en-US" dirty="0"/>
          </a:p>
          <a:p>
            <a:r>
              <a:rPr lang="en-US" dirty="0"/>
              <a:t>We then use the max-over-time pool over the filter to take the maximum value as  a feature corresponding to this particular filter.</a:t>
            </a:r>
          </a:p>
          <a:p>
            <a:endParaRPr lang="en-US" dirty="0"/>
          </a:p>
          <a:p>
            <a:r>
              <a:rPr lang="en-US" dirty="0"/>
              <a:t>The idea is to capture the most important feature, which is basically one with the highest value for each feature map.</a:t>
            </a:r>
          </a:p>
          <a:p>
            <a:endParaRPr lang="en-US" dirty="0"/>
          </a:p>
          <a:p>
            <a:r>
              <a:rPr lang="en-US" dirty="0"/>
              <a:t>And finally these features are passed on to the fully connected </a:t>
            </a:r>
            <a:r>
              <a:rPr lang="en-US" dirty="0" err="1"/>
              <a:t>softmax</a:t>
            </a:r>
            <a:r>
              <a:rPr lang="en-US" dirty="0"/>
              <a:t> layer whose output is the probability distribution over labels.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0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9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2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4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C07F0-21F2-1E46-8E7D-D0D2120056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A6D2-77B3-A142-ABF2-AD9F1205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ECA7-7E1F-A241-A76A-BC8B5787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6C25-F591-014A-AE6E-E48C626A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36B0-DF2B-AF4E-A2A1-5783BEAD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FEC0-D81C-404C-BC70-62A33A50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3585-2107-D145-BD66-75889B75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5811-67A7-8B46-9148-E6660641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7176-666E-BC43-ABE3-E70743F7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2B9F-1EB9-9F47-9277-6071075F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A780-4405-E340-9993-28C5F90B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82CBB-8A24-A849-A42C-CB9AA124A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A6585-9092-3F41-AA87-9CD2FC9A9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3A71-AEF9-E741-93FA-C3E0F792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9DAB-A6C5-7042-942A-F6E66A41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210D-DC96-0F40-A391-629D5076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2A48-F97A-CE45-8240-9ADEF71D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5DB1-248A-5F45-BE8F-390454D3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62E5-6AB1-8744-83DD-F35C836E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F770-8031-444B-A208-4C5A5250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8D1C-6AB3-E747-A4B6-F5C8E24B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261A-5E97-4441-8643-844606BB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14E9D-5449-2340-9C1D-9B73CA78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7135-9431-A54D-9FFB-5ED5A7E3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76CC-7C5B-0B41-B3AE-9F7EA9D5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BE14-769E-C94A-A5BA-067B6E1A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76FB-0427-644B-87FB-FE807B1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632A-8C62-0542-8FB2-B9F80B4E8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1312-B9A9-524F-8108-527B5DEC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B0E5B-D41D-B344-946C-040EEFCF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0129-6576-A846-A9E1-7000E1E7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40057-F3CC-A149-A313-2623E957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9BC8-9E1F-8741-8C33-DF06471E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A8BE-490B-2A4E-A3CB-F0E9F218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240E0-A7EC-C04D-8769-89CC515C1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A99F5-9D18-364F-BAE4-6B746472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ADA60-3CAE-1C4F-BB8D-A8485A01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39933-F18D-E246-9D97-32618E3F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73DC4-20AC-8F4B-907D-96E42352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231ED-D91B-5041-AA8C-5ECB6F85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F2D-BDF2-B640-919E-936AD0A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5401-BBB4-0144-98A3-D5EC2B9D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54053-FDA8-9A43-B01C-E083F34F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5E9A-91DA-744B-9494-B08A9798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FD3A1-BB04-184D-95A3-0AF369C0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0C9C9-D9D5-D842-8081-C07F5D51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6AC01-0F0D-2746-BB83-FD053F89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3623-F25E-054A-AFFB-543E6933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FFA0-7746-574D-AC89-B77B88D0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EEAD-0AF1-BB48-927B-B077C11D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DFA5-0183-9E4F-8BD1-F27A6209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8A7E-BCBB-0744-AE96-322C660F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5BCE1-E09C-3849-B1D2-1ECFA456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8A20-4C0B-D943-8DD7-6A1BC39C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40020-DACD-164C-BF3F-F3897B3F2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A1E51-F408-364D-8FC6-8187BFBFB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A7D72-6576-4040-8736-8418748B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BB02-6640-2F4C-8FB8-946E3C6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9E95-5C69-4B44-9290-31AFC1C0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CA91F-4345-6248-A666-ADD8BC17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F27E-ED46-3D42-BBA3-2DCEB4F33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4763-81F0-6D4F-9B38-8D6CC0936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CFEA-4C8D-9442-A5C4-472C1BDCBB48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AC1D-CE05-8E47-97EB-656291A9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90F6-8520-1D47-BFCC-8377F0E6F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16F-1873-934A-A898-411A02A2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4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E7FE-947F-414F-8409-65710F150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93" y="1652947"/>
            <a:ext cx="10937630" cy="1540486"/>
          </a:xfrm>
          <a:solidFill>
            <a:srgbClr val="3D6CC0"/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Scheme for Factoid Question Answering Over Knowledge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53DCB-E635-4845-ADA1-D9E099AD1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2374"/>
            <a:ext cx="9144000" cy="53034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 BUZAABA, Toshiyuki AMAGASA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74A50D6-0A18-5B40-B2F8-C61561C9F887}"/>
              </a:ext>
            </a:extLst>
          </p:cNvPr>
          <p:cNvSpPr txBox="1">
            <a:spLocks/>
          </p:cNvSpPr>
          <p:nvPr/>
        </p:nvSpPr>
        <p:spPr>
          <a:xfrm>
            <a:off x="8428177" y="5347057"/>
            <a:ext cx="3423854" cy="650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KDE-LAB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TSUKUBA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97D92-3179-7141-A4E2-59C576F0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152" y="5508858"/>
            <a:ext cx="444025" cy="4440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DA9D496-710E-E246-A15F-7E2574D39D0A}"/>
              </a:ext>
            </a:extLst>
          </p:cNvPr>
          <p:cNvSpPr txBox="1">
            <a:spLocks/>
          </p:cNvSpPr>
          <p:nvPr/>
        </p:nvSpPr>
        <p:spPr>
          <a:xfrm>
            <a:off x="3509361" y="4668848"/>
            <a:ext cx="5161550" cy="53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chemeClr val="bg1"/>
                </a:solidFill>
              </a:rPr>
              <a:t>2019 - 03 - 06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64E0D7-F97B-0A4F-BF84-144608328AEF}"/>
              </a:ext>
            </a:extLst>
          </p:cNvPr>
          <p:cNvSpPr txBox="1">
            <a:spLocks/>
          </p:cNvSpPr>
          <p:nvPr/>
        </p:nvSpPr>
        <p:spPr>
          <a:xfrm>
            <a:off x="1520760" y="796874"/>
            <a:ext cx="9144000" cy="43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DEIM 2019  G7- 5</a:t>
            </a:r>
          </a:p>
        </p:txBody>
      </p:sp>
    </p:spTree>
    <p:extLst>
      <p:ext uri="{BB962C8B-B14F-4D97-AF65-F5344CB8AC3E}">
        <p14:creationId xmlns:p14="http://schemas.microsoft.com/office/powerpoint/2010/main" val="372584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4906"/>
            <a:ext cx="12192000" cy="905377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Related 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903" y="879508"/>
            <a:ext cx="6072411" cy="5136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networks (Bodes et al., 2015)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817B30-5FAA-5F41-9FDA-B6F5CDA52E9A}"/>
              </a:ext>
            </a:extLst>
          </p:cNvPr>
          <p:cNvGrpSpPr/>
          <p:nvPr/>
        </p:nvGrpSpPr>
        <p:grpSpPr>
          <a:xfrm>
            <a:off x="9333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D77838-3166-2043-95F5-BD76B60FEFFC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5BB7DE-E591-514B-B6A3-6107C1B14BA8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E72911-B077-424E-B780-23EB5B646895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E6639F-0F2E-5948-8159-8DC1AAAAF254}"/>
              </a:ext>
            </a:extLst>
          </p:cNvPr>
          <p:cNvGrpSpPr/>
          <p:nvPr/>
        </p:nvGrpSpPr>
        <p:grpSpPr>
          <a:xfrm>
            <a:off x="2424020" y="1655557"/>
            <a:ext cx="7267951" cy="4817879"/>
            <a:chOff x="2638271" y="1742902"/>
            <a:chExt cx="4964108" cy="398171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4983BE4-084B-0D48-9F19-C16BF21C2102}"/>
                </a:ext>
              </a:extLst>
            </p:cNvPr>
            <p:cNvSpPr/>
            <p:nvPr/>
          </p:nvSpPr>
          <p:spPr>
            <a:xfrm>
              <a:off x="6090410" y="2061458"/>
              <a:ext cx="1511969" cy="46415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 Map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591E61-3C0D-5949-BDAA-F58921685398}"/>
                </a:ext>
              </a:extLst>
            </p:cNvPr>
            <p:cNvGrpSpPr/>
            <p:nvPr/>
          </p:nvGrpSpPr>
          <p:grpSpPr>
            <a:xfrm>
              <a:off x="2638271" y="1742902"/>
              <a:ext cx="2889153" cy="3981718"/>
              <a:chOff x="2638271" y="1742902"/>
              <a:chExt cx="2889153" cy="398171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7A9C86-F55D-6841-B3B0-7F96CD0FDA26}"/>
                  </a:ext>
                </a:extLst>
              </p:cNvPr>
              <p:cNvSpPr/>
              <p:nvPr/>
            </p:nvSpPr>
            <p:spPr>
              <a:xfrm>
                <a:off x="2673928" y="1742902"/>
                <a:ext cx="2678545" cy="234603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3FF132D2-3D52-BE41-979B-5917F913E02C}"/>
                  </a:ext>
                </a:extLst>
              </p:cNvPr>
              <p:cNvSpPr/>
              <p:nvPr/>
            </p:nvSpPr>
            <p:spPr>
              <a:xfrm>
                <a:off x="2765200" y="4480835"/>
                <a:ext cx="2435041" cy="46415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Input Map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6DB2B6-6106-9245-A991-F9B277FC23C5}"/>
                  </a:ext>
                </a:extLst>
              </p:cNvPr>
              <p:cNvSpPr txBox="1"/>
              <p:nvPr/>
            </p:nvSpPr>
            <p:spPr>
              <a:xfrm>
                <a:off x="2638271" y="5352788"/>
                <a:ext cx="1715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Knowledge Base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C45ADD-8CB8-784D-AC31-B545E4008EAB}"/>
                  </a:ext>
                </a:extLst>
              </p:cNvPr>
              <p:cNvSpPr txBox="1"/>
              <p:nvPr/>
            </p:nvSpPr>
            <p:spPr>
              <a:xfrm>
                <a:off x="4489319" y="5355288"/>
                <a:ext cx="103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Question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86A4081-A335-8542-9458-EE34200E4834}"/>
                  </a:ext>
                </a:extLst>
              </p:cNvPr>
              <p:cNvCxnSpPr/>
              <p:nvPr/>
            </p:nvCxnSpPr>
            <p:spPr>
              <a:xfrm flipV="1">
                <a:off x="3077723" y="5038692"/>
                <a:ext cx="0" cy="34407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E192CEB-1490-1449-A2D7-488A80112CA4}"/>
                  </a:ext>
                </a:extLst>
              </p:cNvPr>
              <p:cNvCxnSpPr/>
              <p:nvPr/>
            </p:nvCxnSpPr>
            <p:spPr>
              <a:xfrm flipV="1">
                <a:off x="3469963" y="5041192"/>
                <a:ext cx="0" cy="34407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153C231-6399-244E-B62F-33E753D133E4}"/>
                  </a:ext>
                </a:extLst>
              </p:cNvPr>
              <p:cNvCxnSpPr/>
              <p:nvPr/>
            </p:nvCxnSpPr>
            <p:spPr>
              <a:xfrm flipV="1">
                <a:off x="4896513" y="5028702"/>
                <a:ext cx="0" cy="34407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D953071-7B35-7F40-A0CF-1C13219CF722}"/>
                  </a:ext>
                </a:extLst>
              </p:cNvPr>
              <p:cNvCxnSpPr/>
              <p:nvPr/>
            </p:nvCxnSpPr>
            <p:spPr>
              <a:xfrm>
                <a:off x="3677355" y="5210730"/>
                <a:ext cx="801815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CF0534B-CD45-2C44-A0EB-1A41A0FAD40D}"/>
                  </a:ext>
                </a:extLst>
              </p:cNvPr>
              <p:cNvCxnSpPr/>
              <p:nvPr/>
            </p:nvCxnSpPr>
            <p:spPr>
              <a:xfrm flipV="1">
                <a:off x="3305073" y="3750181"/>
                <a:ext cx="0" cy="737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8C5B8CF-FB48-344B-91E0-58B269B77042}"/>
                  </a:ext>
                </a:extLst>
              </p:cNvPr>
              <p:cNvCxnSpPr/>
              <p:nvPr/>
            </p:nvCxnSpPr>
            <p:spPr>
              <a:xfrm flipV="1">
                <a:off x="4854043" y="3740191"/>
                <a:ext cx="0" cy="737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85A413-E86F-5B42-B246-D3EECA8995FD}"/>
                  </a:ext>
                </a:extLst>
              </p:cNvPr>
              <p:cNvSpPr txBox="1"/>
              <p:nvPr/>
            </p:nvSpPr>
            <p:spPr>
              <a:xfrm>
                <a:off x="2755665" y="3375849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:r>
                  <a:rPr lang="en-US" dirty="0">
                    <a:latin typeface="Times" pitchFamily="2" charset="0"/>
                  </a:rPr>
                  <a:t>f</a:t>
                </a:r>
                <a:r>
                  <a:rPr lang="en-US" baseline="-25000" dirty="0">
                    <a:latin typeface="Times" pitchFamily="2" charset="0"/>
                  </a:rPr>
                  <a:t>1</a:t>
                </a:r>
                <a:r>
                  <a:rPr lang="en-US" dirty="0">
                    <a:latin typeface="Times" pitchFamily="2" charset="0"/>
                  </a:rPr>
                  <a:t>, f</a:t>
                </a:r>
                <a:r>
                  <a:rPr lang="en-US" baseline="-25000" dirty="0">
                    <a:latin typeface="Times" pitchFamily="2" charset="0"/>
                  </a:rPr>
                  <a:t>2</a:t>
                </a:r>
                <a:r>
                  <a:rPr lang="en-US" dirty="0">
                    <a:latin typeface="Times" pitchFamily="2" charset="0"/>
                  </a:rPr>
                  <a:t>,..,f</a:t>
                </a:r>
                <a:r>
                  <a:rPr lang="en-US" baseline="-25000" dirty="0">
                    <a:latin typeface="Times" pitchFamily="2" charset="0"/>
                  </a:rPr>
                  <a:t>|kb|</a:t>
                </a:r>
                <a:r>
                  <a:rPr lang="en-US" dirty="0">
                    <a:latin typeface="Times" pitchFamily="2" charset="0"/>
                  </a:rPr>
                  <a:t>}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7D9F48-46C9-0446-8C4F-1555B93F8EA0}"/>
                  </a:ext>
                </a:extLst>
              </p:cNvPr>
              <p:cNvSpPr txBox="1"/>
              <p:nvPr/>
            </p:nvSpPr>
            <p:spPr>
              <a:xfrm>
                <a:off x="4601409" y="339544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:r>
                  <a:rPr lang="en-US" dirty="0">
                    <a:latin typeface="Times" pitchFamily="2" charset="0"/>
                  </a:rPr>
                  <a:t>c</a:t>
                </a:r>
                <a:r>
                  <a:rPr lang="en-US" baseline="-25000" dirty="0">
                    <a:latin typeface="Times" pitchFamily="2" charset="0"/>
                  </a:rPr>
                  <a:t>1</a:t>
                </a:r>
                <a:r>
                  <a:rPr lang="en-US" dirty="0"/>
                  <a:t>}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6CE43B43-E26D-CB4E-9C64-6A5D5E33FAF0}"/>
                  </a:ext>
                </a:extLst>
              </p:cNvPr>
              <p:cNvSpPr/>
              <p:nvPr/>
            </p:nvSpPr>
            <p:spPr>
              <a:xfrm>
                <a:off x="3129596" y="2914560"/>
                <a:ext cx="1829483" cy="28820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/>
                  <a:t>Dotproduct</a:t>
                </a:r>
                <a:r>
                  <a:rPr lang="en-US" sz="1400" b="1" dirty="0"/>
                  <a:t> + </a:t>
                </a:r>
                <a:r>
                  <a:rPr lang="en-US" sz="1400" b="1" dirty="0" err="1"/>
                  <a:t>Softmax</a:t>
                </a:r>
                <a:endParaRPr lang="en-US" sz="1400" b="1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BB63133-351A-0B45-9862-1760D3248D51}"/>
                  </a:ext>
                </a:extLst>
              </p:cNvPr>
              <p:cNvCxnSpPr/>
              <p:nvPr/>
            </p:nvCxnSpPr>
            <p:spPr>
              <a:xfrm>
                <a:off x="2952507" y="3369460"/>
                <a:ext cx="547650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AF4D59F-BA85-7743-8C1B-CDD1E5C0925C}"/>
                  </a:ext>
                </a:extLst>
              </p:cNvPr>
              <p:cNvCxnSpPr/>
              <p:nvPr/>
            </p:nvCxnSpPr>
            <p:spPr>
              <a:xfrm flipV="1">
                <a:off x="3508256" y="3217668"/>
                <a:ext cx="0" cy="21364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8F6DF7B-E6B8-E249-A1E7-6C7E06F9E9CC}"/>
                  </a:ext>
                </a:extLst>
              </p:cNvPr>
              <p:cNvCxnSpPr/>
              <p:nvPr/>
            </p:nvCxnSpPr>
            <p:spPr>
              <a:xfrm flipV="1">
                <a:off x="2952507" y="2263515"/>
                <a:ext cx="0" cy="111233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89185E1-E308-A74B-9BB1-A0F80ACD77F6}"/>
                  </a:ext>
                </a:extLst>
              </p:cNvPr>
              <p:cNvCxnSpPr/>
              <p:nvPr/>
            </p:nvCxnSpPr>
            <p:spPr>
              <a:xfrm>
                <a:off x="2946015" y="2263515"/>
                <a:ext cx="452604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7DD4061D-1231-FA46-BDF7-AB0E5DE7421B}"/>
                  </a:ext>
                </a:extLst>
              </p:cNvPr>
              <p:cNvSpPr/>
              <p:nvPr/>
            </p:nvSpPr>
            <p:spPr>
              <a:xfrm>
                <a:off x="3420693" y="2136649"/>
                <a:ext cx="1374517" cy="28820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Weighted sum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344F714-81A2-CD40-A22C-94AC611D0F2B}"/>
                  </a:ext>
                </a:extLst>
              </p:cNvPr>
              <p:cNvCxnSpPr/>
              <p:nvPr/>
            </p:nvCxnSpPr>
            <p:spPr>
              <a:xfrm flipV="1">
                <a:off x="4859856" y="3220168"/>
                <a:ext cx="0" cy="21364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517FB36-8111-5141-8646-4507B455E546}"/>
                  </a:ext>
                </a:extLst>
              </p:cNvPr>
              <p:cNvCxnSpPr/>
              <p:nvPr/>
            </p:nvCxnSpPr>
            <p:spPr>
              <a:xfrm flipV="1">
                <a:off x="4700104" y="2424850"/>
                <a:ext cx="0" cy="457965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0A2E04-5072-9E4D-AD8D-3BD177BAA382}"/>
                </a:ext>
              </a:extLst>
            </p:cNvPr>
            <p:cNvSpPr txBox="1"/>
            <p:nvPr/>
          </p:nvSpPr>
          <p:spPr>
            <a:xfrm>
              <a:off x="3290039" y="1745156"/>
              <a:ext cx="1410065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Generalization Map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C59BA2-D31F-E64A-936D-33C250CEE401}"/>
                </a:ext>
              </a:extLst>
            </p:cNvPr>
            <p:cNvCxnSpPr/>
            <p:nvPr/>
          </p:nvCxnSpPr>
          <p:spPr>
            <a:xfrm>
              <a:off x="4777651" y="2295995"/>
              <a:ext cx="1291333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500C355-89C6-C84E-8D27-AA0FA79863CC}"/>
                </a:ext>
              </a:extLst>
            </p:cNvPr>
            <p:cNvCxnSpPr/>
            <p:nvPr/>
          </p:nvCxnSpPr>
          <p:spPr>
            <a:xfrm flipV="1">
              <a:off x="6850213" y="2516162"/>
              <a:ext cx="0" cy="28008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2A2FF6-754E-6D4F-9DF1-9485F43A1B36}"/>
                </a:ext>
              </a:extLst>
            </p:cNvPr>
            <p:cNvSpPr txBox="1"/>
            <p:nvPr/>
          </p:nvSpPr>
          <p:spPr>
            <a:xfrm>
              <a:off x="6397251" y="5312818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5B33F9-4F87-0842-9CC6-5AFCBD3EDBE1}"/>
              </a:ext>
            </a:extLst>
          </p:cNvPr>
          <p:cNvCxnSpPr/>
          <p:nvPr/>
        </p:nvCxnSpPr>
        <p:spPr>
          <a:xfrm>
            <a:off x="1036279" y="1473279"/>
            <a:ext cx="1014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3A9654-B114-8340-A148-A1EF2A266D6A}"/>
              </a:ext>
            </a:extLst>
          </p:cNvPr>
          <p:cNvCxnSpPr/>
          <p:nvPr/>
        </p:nvCxnSpPr>
        <p:spPr>
          <a:xfrm>
            <a:off x="1033039" y="1022570"/>
            <a:ext cx="1014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61B6BA-E218-7146-9753-3071BEFBEBD1}"/>
              </a:ext>
            </a:extLst>
          </p:cNvPr>
          <p:cNvCxnSpPr/>
          <p:nvPr/>
        </p:nvCxnSpPr>
        <p:spPr>
          <a:xfrm>
            <a:off x="3358237" y="2905216"/>
            <a:ext cx="2079705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40B180-7E14-6346-9875-363300E2B612}"/>
              </a:ext>
            </a:extLst>
          </p:cNvPr>
          <p:cNvCxnSpPr/>
          <p:nvPr/>
        </p:nvCxnSpPr>
        <p:spPr>
          <a:xfrm>
            <a:off x="3717715" y="2703040"/>
            <a:ext cx="1718765" cy="0"/>
          </a:xfrm>
          <a:prstGeom prst="line">
            <a:avLst/>
          </a:prstGeom>
          <a:ln w="22225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0244B43-E5CB-444F-9C92-8A97B28D5460}"/>
              </a:ext>
            </a:extLst>
          </p:cNvPr>
          <p:cNvCxnSpPr/>
          <p:nvPr/>
        </p:nvCxnSpPr>
        <p:spPr>
          <a:xfrm rot="5400000" flipH="1" flipV="1">
            <a:off x="4615162" y="2651561"/>
            <a:ext cx="592549" cy="250857"/>
          </a:xfrm>
          <a:prstGeom prst="curvedConnector3">
            <a:avLst>
              <a:gd name="adj1" fmla="val 66417"/>
            </a:avLst>
          </a:prstGeom>
          <a:ln w="22225">
            <a:solidFill>
              <a:srgbClr val="1B46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E6875188-BCAC-D341-8C9A-2DACD7A73766}"/>
              </a:ext>
            </a:extLst>
          </p:cNvPr>
          <p:cNvCxnSpPr/>
          <p:nvPr/>
        </p:nvCxnSpPr>
        <p:spPr>
          <a:xfrm rot="5400000" flipH="1" flipV="1">
            <a:off x="4047646" y="2646893"/>
            <a:ext cx="592549" cy="250857"/>
          </a:xfrm>
          <a:prstGeom prst="curvedConnector3">
            <a:avLst>
              <a:gd name="adj1" fmla="val 59850"/>
            </a:avLst>
          </a:prstGeom>
          <a:ln w="22225">
            <a:solidFill>
              <a:srgbClr val="1B46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E1452B1-E855-C34E-A1FD-9E5936E5F27D}"/>
              </a:ext>
            </a:extLst>
          </p:cNvPr>
          <p:cNvCxnSpPr/>
          <p:nvPr/>
        </p:nvCxnSpPr>
        <p:spPr>
          <a:xfrm rot="5400000" flipH="1" flipV="1">
            <a:off x="3484173" y="2642823"/>
            <a:ext cx="592549" cy="250857"/>
          </a:xfrm>
          <a:prstGeom prst="curvedConnector3">
            <a:avLst>
              <a:gd name="adj1" fmla="val 66417"/>
            </a:avLst>
          </a:prstGeom>
          <a:ln w="22225">
            <a:solidFill>
              <a:srgbClr val="1B46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4906"/>
            <a:ext cx="12192000" cy="905377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Related 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05" y="918418"/>
            <a:ext cx="10757647" cy="5136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Character-level attention-based Encoder-Decoder (Golub &amp; He, 2016)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817B30-5FAA-5F41-9FDA-B6F5CDA52E9A}"/>
              </a:ext>
            </a:extLst>
          </p:cNvPr>
          <p:cNvGrpSpPr/>
          <p:nvPr/>
        </p:nvGrpSpPr>
        <p:grpSpPr>
          <a:xfrm>
            <a:off x="9333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D77838-3166-2043-95F5-BD76B60FEFFC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5BB7DE-E591-514B-B6A3-6107C1B14BA8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E72911-B077-424E-B780-23EB5B646895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5B33F9-4F87-0842-9CC6-5AFCBD3EDBE1}"/>
              </a:ext>
            </a:extLst>
          </p:cNvPr>
          <p:cNvCxnSpPr/>
          <p:nvPr/>
        </p:nvCxnSpPr>
        <p:spPr>
          <a:xfrm>
            <a:off x="1036279" y="1473279"/>
            <a:ext cx="1014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3A9654-B114-8340-A148-A1EF2A266D6A}"/>
              </a:ext>
            </a:extLst>
          </p:cNvPr>
          <p:cNvCxnSpPr/>
          <p:nvPr/>
        </p:nvCxnSpPr>
        <p:spPr>
          <a:xfrm>
            <a:off x="1033039" y="1022570"/>
            <a:ext cx="1014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37DA7C5-F2CA-464A-8F69-3DB921A0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28" y="1698439"/>
            <a:ext cx="10023894" cy="43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2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4906"/>
            <a:ext cx="12192000" cy="905377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Related 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49" y="918418"/>
            <a:ext cx="9779679" cy="5136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word/char-level Encoder (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Lukovinikov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2017)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817B30-5FAA-5F41-9FDA-B6F5CDA52E9A}"/>
              </a:ext>
            </a:extLst>
          </p:cNvPr>
          <p:cNvGrpSpPr/>
          <p:nvPr/>
        </p:nvGrpSpPr>
        <p:grpSpPr>
          <a:xfrm>
            <a:off x="9333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D77838-3166-2043-95F5-BD76B60FEFFC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5BB7DE-E591-514B-B6A3-6107C1B14BA8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E72911-B077-424E-B780-23EB5B646895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5B33F9-4F87-0842-9CC6-5AFCBD3EDBE1}"/>
              </a:ext>
            </a:extLst>
          </p:cNvPr>
          <p:cNvCxnSpPr/>
          <p:nvPr/>
        </p:nvCxnSpPr>
        <p:spPr>
          <a:xfrm>
            <a:off x="1036279" y="1473279"/>
            <a:ext cx="1014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3A9654-B114-8340-A148-A1EF2A266D6A}"/>
              </a:ext>
            </a:extLst>
          </p:cNvPr>
          <p:cNvCxnSpPr/>
          <p:nvPr/>
        </p:nvCxnSpPr>
        <p:spPr>
          <a:xfrm>
            <a:off x="1033039" y="1022570"/>
            <a:ext cx="1014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2EE0240-A5D5-B64C-86B9-2B19FFCA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99" y="2808341"/>
            <a:ext cx="2905880" cy="2532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FF724-CF3F-2448-AE25-44C95333EE00}"/>
              </a:ext>
            </a:extLst>
          </p:cNvPr>
          <p:cNvSpPr txBox="1"/>
          <p:nvPr/>
        </p:nvSpPr>
        <p:spPr>
          <a:xfrm>
            <a:off x="236505" y="5454638"/>
            <a:ext cx="246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ll MT" panose="02020503060305020303" pitchFamily="18" charset="77"/>
              </a:rPr>
              <a:t>What cyclone affected Hainan?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5F761-B5BC-E248-B733-6F815EAEA9C5}"/>
              </a:ext>
            </a:extLst>
          </p:cNvPr>
          <p:cNvSpPr txBox="1"/>
          <p:nvPr/>
        </p:nvSpPr>
        <p:spPr>
          <a:xfrm>
            <a:off x="7226244" y="6035563"/>
            <a:ext cx="20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KB_Facts</a:t>
            </a:r>
            <a:r>
              <a:rPr lang="en-US" b="1" dirty="0"/>
              <a:t> Encoding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755A1-CF0C-EA47-8E49-843340BFA708}"/>
              </a:ext>
            </a:extLst>
          </p:cNvPr>
          <p:cNvSpPr txBox="1"/>
          <p:nvPr/>
        </p:nvSpPr>
        <p:spPr>
          <a:xfrm>
            <a:off x="2236134" y="6020257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 Encoding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BC9D4F-1373-2041-9360-D8A5A4631077}"/>
              </a:ext>
            </a:extLst>
          </p:cNvPr>
          <p:cNvSpPr/>
          <p:nvPr/>
        </p:nvSpPr>
        <p:spPr>
          <a:xfrm>
            <a:off x="8951685" y="5229996"/>
            <a:ext cx="2808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Bell MT" panose="02020503060305020303" pitchFamily="18" charset="77"/>
              </a:rPr>
              <a:t>meteorology/</a:t>
            </a:r>
            <a:r>
              <a:rPr lang="en-US" sz="1400" dirty="0" err="1">
                <a:latin typeface="Bell MT" panose="02020503060305020303" pitchFamily="18" charset="77"/>
              </a:rPr>
              <a:t>affected_area</a:t>
            </a:r>
            <a:r>
              <a:rPr lang="en-US" sz="1400" dirty="0">
                <a:latin typeface="Bell MT" panose="02020503060305020303" pitchFamily="18" charset="77"/>
              </a:rPr>
              <a:t>/cyclone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AD9C9A-E3DA-664A-B638-098E1AE05564}"/>
              </a:ext>
            </a:extLst>
          </p:cNvPr>
          <p:cNvGrpSpPr/>
          <p:nvPr/>
        </p:nvGrpSpPr>
        <p:grpSpPr>
          <a:xfrm>
            <a:off x="8843881" y="3020685"/>
            <a:ext cx="3466332" cy="2028931"/>
            <a:chOff x="3949047" y="1674075"/>
            <a:chExt cx="2864737" cy="152436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27D086-490B-BE4B-A2D6-9C9C56AAF643}"/>
                </a:ext>
              </a:extLst>
            </p:cNvPr>
            <p:cNvSpPr/>
            <p:nvPr/>
          </p:nvSpPr>
          <p:spPr>
            <a:xfrm>
              <a:off x="3995205" y="2091931"/>
              <a:ext cx="475497" cy="1621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GRU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831627-C631-2F47-B319-A096DD9CE584}"/>
                </a:ext>
              </a:extLst>
            </p:cNvPr>
            <p:cNvSpPr/>
            <p:nvPr/>
          </p:nvSpPr>
          <p:spPr>
            <a:xfrm>
              <a:off x="3993495" y="2398441"/>
              <a:ext cx="475497" cy="1621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GRU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525770-4DC4-B443-A61A-48157F695750}"/>
                </a:ext>
              </a:extLst>
            </p:cNvPr>
            <p:cNvSpPr/>
            <p:nvPr/>
          </p:nvSpPr>
          <p:spPr>
            <a:xfrm>
              <a:off x="3991785" y="2715225"/>
              <a:ext cx="475497" cy="1621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GRU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0A60EC-06B1-0F4D-A9AF-C3F913490E4D}"/>
                </a:ext>
              </a:extLst>
            </p:cNvPr>
            <p:cNvSpPr/>
            <p:nvPr/>
          </p:nvSpPr>
          <p:spPr>
            <a:xfrm>
              <a:off x="4000349" y="3021735"/>
              <a:ext cx="475497" cy="1621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GRU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A5778A-C2EF-F64D-9D6A-F17464EDFBAC}"/>
                </a:ext>
              </a:extLst>
            </p:cNvPr>
            <p:cNvSpPr/>
            <p:nvPr/>
          </p:nvSpPr>
          <p:spPr>
            <a:xfrm>
              <a:off x="5343895" y="2088271"/>
              <a:ext cx="432270" cy="162103"/>
            </a:xfrm>
            <a:prstGeom prst="rect">
              <a:avLst/>
            </a:prstGeom>
            <a:solidFill>
              <a:srgbClr val="E7B0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Glove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829232-5073-B34A-8EFE-50B9AF70B43B}"/>
                </a:ext>
              </a:extLst>
            </p:cNvPr>
            <p:cNvSpPr/>
            <p:nvPr/>
          </p:nvSpPr>
          <p:spPr>
            <a:xfrm>
              <a:off x="5342185" y="2394781"/>
              <a:ext cx="432270" cy="162103"/>
            </a:xfrm>
            <a:prstGeom prst="rect">
              <a:avLst/>
            </a:prstGeom>
            <a:solidFill>
              <a:srgbClr val="E7B0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Glove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C21980-44E7-CE44-A983-CA36C4A38283}"/>
                </a:ext>
              </a:extLst>
            </p:cNvPr>
            <p:cNvSpPr/>
            <p:nvPr/>
          </p:nvSpPr>
          <p:spPr>
            <a:xfrm>
              <a:off x="5340475" y="2711565"/>
              <a:ext cx="432270" cy="162103"/>
            </a:xfrm>
            <a:prstGeom prst="rect">
              <a:avLst/>
            </a:prstGeom>
            <a:solidFill>
              <a:srgbClr val="E7B0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Glove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F95EFB-FC47-1340-90AC-EC7140255BD5}"/>
                </a:ext>
              </a:extLst>
            </p:cNvPr>
            <p:cNvSpPr/>
            <p:nvPr/>
          </p:nvSpPr>
          <p:spPr>
            <a:xfrm>
              <a:off x="5338765" y="3018075"/>
              <a:ext cx="432270" cy="162103"/>
            </a:xfrm>
            <a:prstGeom prst="rect">
              <a:avLst/>
            </a:prstGeom>
            <a:solidFill>
              <a:srgbClr val="E7B0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Glove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F8A57D9-CEC4-4246-9CDA-583895C82031}"/>
                </a:ext>
              </a:extLst>
            </p:cNvPr>
            <p:cNvGrpSpPr/>
            <p:nvPr/>
          </p:nvGrpSpPr>
          <p:grpSpPr>
            <a:xfrm>
              <a:off x="4715838" y="2075149"/>
              <a:ext cx="441789" cy="193488"/>
              <a:chOff x="4654194" y="2095697"/>
              <a:chExt cx="441789" cy="193488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32B28AEE-516E-D048-8A07-1F98FEDA0A6E}"/>
                  </a:ext>
                </a:extLst>
              </p:cNvPr>
              <p:cNvSpPr/>
              <p:nvPr/>
            </p:nvSpPr>
            <p:spPr>
              <a:xfrm>
                <a:off x="4654194" y="2095697"/>
                <a:ext cx="441789" cy="19348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97FD0D9-1AB7-314B-ABF0-ECBCF8BDFB3C}"/>
                  </a:ext>
                </a:extLst>
              </p:cNvPr>
              <p:cNvSpPr/>
              <p:nvPr/>
            </p:nvSpPr>
            <p:spPr>
              <a:xfrm>
                <a:off x="4685029" y="2126519"/>
                <a:ext cx="128419" cy="1335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0E2AA96-F188-E448-AD2B-F78947DC23E0}"/>
                  </a:ext>
                </a:extLst>
              </p:cNvPr>
              <p:cNvSpPr/>
              <p:nvPr/>
            </p:nvSpPr>
            <p:spPr>
              <a:xfrm>
                <a:off x="4909347" y="2124809"/>
                <a:ext cx="128419" cy="1335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BF96218-8BD3-DE46-A1D4-5BC460E61F7E}"/>
                </a:ext>
              </a:extLst>
            </p:cNvPr>
            <p:cNvGrpSpPr/>
            <p:nvPr/>
          </p:nvGrpSpPr>
          <p:grpSpPr>
            <a:xfrm>
              <a:off x="4714128" y="2391933"/>
              <a:ext cx="441789" cy="193488"/>
              <a:chOff x="4652484" y="2412481"/>
              <a:chExt cx="441789" cy="193488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5C38D167-3D6A-0E4A-8739-06A151B837A7}"/>
                  </a:ext>
                </a:extLst>
              </p:cNvPr>
              <p:cNvSpPr/>
              <p:nvPr/>
            </p:nvSpPr>
            <p:spPr>
              <a:xfrm>
                <a:off x="4652484" y="2412481"/>
                <a:ext cx="441789" cy="19348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80078B3-A3B7-F244-931E-491DAAB3E249}"/>
                  </a:ext>
                </a:extLst>
              </p:cNvPr>
              <p:cNvSpPr/>
              <p:nvPr/>
            </p:nvSpPr>
            <p:spPr>
              <a:xfrm>
                <a:off x="4693593" y="2443303"/>
                <a:ext cx="128419" cy="1335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C807311-B106-9A47-9C18-9F9CBF237830}"/>
                  </a:ext>
                </a:extLst>
              </p:cNvPr>
              <p:cNvSpPr/>
              <p:nvPr/>
            </p:nvSpPr>
            <p:spPr>
              <a:xfrm>
                <a:off x="4917911" y="2441593"/>
                <a:ext cx="128419" cy="1335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4A73646-AF00-8C4D-BF33-2ABF2EAE3935}"/>
                </a:ext>
              </a:extLst>
            </p:cNvPr>
            <p:cNvGrpSpPr/>
            <p:nvPr/>
          </p:nvGrpSpPr>
          <p:grpSpPr>
            <a:xfrm>
              <a:off x="4712418" y="2698443"/>
              <a:ext cx="441789" cy="193488"/>
              <a:chOff x="4650774" y="2718991"/>
              <a:chExt cx="441789" cy="193488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3A1AEF2-C27D-504A-B9F8-D13741F87F22}"/>
                  </a:ext>
                </a:extLst>
              </p:cNvPr>
              <p:cNvSpPr/>
              <p:nvPr/>
            </p:nvSpPr>
            <p:spPr>
              <a:xfrm>
                <a:off x="4650774" y="2718991"/>
                <a:ext cx="441789" cy="19348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A0C68-7224-3947-A9C0-69494FEF9F1D}"/>
                  </a:ext>
                </a:extLst>
              </p:cNvPr>
              <p:cNvSpPr/>
              <p:nvPr/>
            </p:nvSpPr>
            <p:spPr>
              <a:xfrm>
                <a:off x="4702157" y="2749813"/>
                <a:ext cx="128419" cy="1335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C2BF7E5-C4F3-E24B-A6A1-FC5B7F7CECCB}"/>
                  </a:ext>
                </a:extLst>
              </p:cNvPr>
              <p:cNvSpPr/>
              <p:nvPr/>
            </p:nvSpPr>
            <p:spPr>
              <a:xfrm>
                <a:off x="4926475" y="2748103"/>
                <a:ext cx="128419" cy="1335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AB0B877-133C-B34D-A9EB-9C6B965E11F5}"/>
                </a:ext>
              </a:extLst>
            </p:cNvPr>
            <p:cNvGrpSpPr/>
            <p:nvPr/>
          </p:nvGrpSpPr>
          <p:grpSpPr>
            <a:xfrm>
              <a:off x="4710708" y="3004953"/>
              <a:ext cx="441789" cy="193488"/>
              <a:chOff x="4649064" y="3025501"/>
              <a:chExt cx="441789" cy="193488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DFF0BCD-BAC1-174F-B9D3-F4C85CFB1620}"/>
                  </a:ext>
                </a:extLst>
              </p:cNvPr>
              <p:cNvSpPr/>
              <p:nvPr/>
            </p:nvSpPr>
            <p:spPr>
              <a:xfrm>
                <a:off x="4649064" y="3025501"/>
                <a:ext cx="441789" cy="19348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B4E5845-BCF1-2A47-9625-3EB1274A4349}"/>
                  </a:ext>
                </a:extLst>
              </p:cNvPr>
              <p:cNvSpPr/>
              <p:nvPr/>
            </p:nvSpPr>
            <p:spPr>
              <a:xfrm>
                <a:off x="4700447" y="3056323"/>
                <a:ext cx="128419" cy="1335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6D87C92-F144-F741-9F06-A39B09BDA11D}"/>
                  </a:ext>
                </a:extLst>
              </p:cNvPr>
              <p:cNvSpPr/>
              <p:nvPr/>
            </p:nvSpPr>
            <p:spPr>
              <a:xfrm>
                <a:off x="4924765" y="3054613"/>
                <a:ext cx="128419" cy="1335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5DBEC30-3E1F-1249-8D74-B36123C76A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2752" y="2169322"/>
              <a:ext cx="17457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903D71-2D61-3B46-989D-A783204F8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1590" y="2475832"/>
              <a:ext cx="17457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D3FDB0-58EE-4E4D-B0C9-FA9C0528F9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9880" y="2792616"/>
              <a:ext cx="17457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03B90A7-C458-D74E-ADA1-DAC7CF8CB7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170" y="3099126"/>
              <a:ext cx="17457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1A08A8-23F7-8F46-985F-E112326C45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4889" y="2167612"/>
              <a:ext cx="232353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6EE6D1-1C86-2946-88D9-FED3754F16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3453" y="2474122"/>
              <a:ext cx="232353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71A20C4-7DCB-FA40-8B68-C56BA87B0A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1743" y="2790906"/>
              <a:ext cx="232353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62E0E8-A584-E943-84AA-9FBB8A62D8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0307" y="3097416"/>
              <a:ext cx="232353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6550A28-3B1E-4846-A143-C8ACAC0F19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1479" y="2167611"/>
              <a:ext cx="1192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58CDDA-EA87-4045-9A37-07A3E64624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0317" y="2474121"/>
              <a:ext cx="1192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1B65CD2-28DF-1D4E-A73B-05CABA1BEF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8607" y="2790905"/>
              <a:ext cx="1192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310530-02B9-9E4D-A6A4-8D7A916DF0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6897" y="3097415"/>
              <a:ext cx="1192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7CE5A07-8220-4544-AFD7-7E4E7ACB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097" y="2869342"/>
              <a:ext cx="1" cy="1626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2CA6E3-3A58-C547-99C4-52C886F41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6661" y="2240918"/>
              <a:ext cx="1" cy="1626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E12E6C6-9383-0649-A70D-74F0FBA0A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677" y="2547428"/>
              <a:ext cx="1" cy="1626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FEDE81D-78B8-B749-915B-A15A2B1F1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4403" y="1883518"/>
              <a:ext cx="1" cy="216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313280-2DAB-F647-A5D3-A4B903FDD7FC}"/>
                </a:ext>
              </a:extLst>
            </p:cNvPr>
            <p:cNvSpPr/>
            <p:nvPr/>
          </p:nvSpPr>
          <p:spPr>
            <a:xfrm>
              <a:off x="3949047" y="1674075"/>
              <a:ext cx="534564" cy="1934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081B3C-570F-A645-88EC-00B1725767D1}"/>
                </a:ext>
              </a:extLst>
            </p:cNvPr>
            <p:cNvSpPr/>
            <p:nvPr/>
          </p:nvSpPr>
          <p:spPr>
            <a:xfrm>
              <a:off x="3995448" y="1710968"/>
              <a:ext cx="128419" cy="1214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AC62C4-DC68-6843-8EA6-5D2F6AEE030F}"/>
                </a:ext>
              </a:extLst>
            </p:cNvPr>
            <p:cNvSpPr/>
            <p:nvPr/>
          </p:nvSpPr>
          <p:spPr>
            <a:xfrm>
              <a:off x="4312232" y="1703187"/>
              <a:ext cx="128419" cy="1335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CA0C78-3E17-DF4D-B859-56430DC30F53}"/>
                </a:ext>
              </a:extLst>
            </p:cNvPr>
            <p:cNvSpPr/>
            <p:nvPr/>
          </p:nvSpPr>
          <p:spPr>
            <a:xfrm>
              <a:off x="4144115" y="1703187"/>
              <a:ext cx="128419" cy="1335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B4EE11-CE95-8F42-BFAF-5FF1AE89907F}"/>
                </a:ext>
              </a:extLst>
            </p:cNvPr>
            <p:cNvSpPr txBox="1"/>
            <p:nvPr/>
          </p:nvSpPr>
          <p:spPr>
            <a:xfrm>
              <a:off x="5869295" y="2056035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ll MT" panose="02020503060305020303" pitchFamily="18" charset="77"/>
                </a:rPr>
                <a:t>/meteorology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E075D-4203-0548-9DFD-C2B17845F3B8}"/>
                </a:ext>
              </a:extLst>
            </p:cNvPr>
            <p:cNvSpPr txBox="1"/>
            <p:nvPr/>
          </p:nvSpPr>
          <p:spPr>
            <a:xfrm>
              <a:off x="5894591" y="2339200"/>
              <a:ext cx="6832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ll MT" panose="02020503060305020303" pitchFamily="18" charset="77"/>
                </a:rPr>
                <a:t>/affected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B0F4BC8-0295-3640-A976-F7EB5EB45F96}"/>
                </a:ext>
              </a:extLst>
            </p:cNvPr>
            <p:cNvSpPr txBox="1"/>
            <p:nvPr/>
          </p:nvSpPr>
          <p:spPr>
            <a:xfrm>
              <a:off x="5903155" y="2655984"/>
              <a:ext cx="4988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ll MT" panose="02020503060305020303" pitchFamily="18" charset="77"/>
                </a:rPr>
                <a:t>_area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C3C65C-9414-4947-B30C-8480E871603A}"/>
                </a:ext>
              </a:extLst>
            </p:cNvPr>
            <p:cNvSpPr txBox="1"/>
            <p:nvPr/>
          </p:nvSpPr>
          <p:spPr>
            <a:xfrm>
              <a:off x="5911719" y="2952220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ll MT" panose="02020503060305020303" pitchFamily="18" charset="77"/>
                </a:rPr>
                <a:t>/cyclone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68C78E5-4817-6345-B4BA-A1AE2AC81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23" y="3189434"/>
            <a:ext cx="4203972" cy="20708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CC6D7F8-6158-2745-99A2-E828DF332864}"/>
              </a:ext>
            </a:extLst>
          </p:cNvPr>
          <p:cNvSpPr/>
          <p:nvPr/>
        </p:nvSpPr>
        <p:spPr>
          <a:xfrm>
            <a:off x="5133661" y="5240952"/>
            <a:ext cx="3241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Bell MT" panose="02020503060305020303" pitchFamily="18" charset="77"/>
              </a:rPr>
              <a:t>hainan</a:t>
            </a:r>
            <a:r>
              <a:rPr lang="en-US" sz="1400" dirty="0">
                <a:latin typeface="Bell MT" panose="02020503060305020303" pitchFamily="18" charset="77"/>
              </a:rPr>
              <a:t>   		</a:t>
            </a:r>
            <a:r>
              <a:rPr lang="en-US" sz="1400" dirty="0" err="1">
                <a:latin typeface="Bell MT" panose="02020503060305020303" pitchFamily="18" charset="77"/>
              </a:rPr>
              <a:t>chinese</a:t>
            </a:r>
            <a:r>
              <a:rPr lang="en-US" sz="1400" dirty="0">
                <a:latin typeface="Bell MT" panose="02020503060305020303" pitchFamily="18" charset="77"/>
              </a:rPr>
              <a:t> province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10F5E2B-FFBC-5042-9466-BBE296AEA523}"/>
              </a:ext>
            </a:extLst>
          </p:cNvPr>
          <p:cNvCxnSpPr/>
          <p:nvPr/>
        </p:nvCxnSpPr>
        <p:spPr>
          <a:xfrm flipV="1">
            <a:off x="1059031" y="2473532"/>
            <a:ext cx="2704496" cy="716114"/>
          </a:xfrm>
          <a:prstGeom prst="bentConnector3">
            <a:avLst>
              <a:gd name="adj1" fmla="val -9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EB17CE1-4813-254F-A6D6-80AE6CD04B6C}"/>
              </a:ext>
            </a:extLst>
          </p:cNvPr>
          <p:cNvSpPr/>
          <p:nvPr/>
        </p:nvSpPr>
        <p:spPr>
          <a:xfrm rot="5400000">
            <a:off x="458820" y="3659460"/>
            <a:ext cx="1145883" cy="257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B6E94E-ED64-9941-9014-9945FACA2E10}"/>
              </a:ext>
            </a:extLst>
          </p:cNvPr>
          <p:cNvSpPr/>
          <p:nvPr/>
        </p:nvSpPr>
        <p:spPr>
          <a:xfrm rot="5400000">
            <a:off x="959047" y="3300007"/>
            <a:ext cx="155387" cy="1616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6F0667D-9114-E545-9DAD-18E52BD7D275}"/>
              </a:ext>
            </a:extLst>
          </p:cNvPr>
          <p:cNvSpPr/>
          <p:nvPr/>
        </p:nvSpPr>
        <p:spPr>
          <a:xfrm rot="5400000">
            <a:off x="953250" y="3531193"/>
            <a:ext cx="155387" cy="1616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C7E48A-1663-974E-B8A8-121C8D3E8566}"/>
              </a:ext>
            </a:extLst>
          </p:cNvPr>
          <p:cNvSpPr/>
          <p:nvPr/>
        </p:nvSpPr>
        <p:spPr>
          <a:xfrm rot="5400000">
            <a:off x="944382" y="4134303"/>
            <a:ext cx="155387" cy="1616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0EC978F-F87C-8F49-96D7-7BEC827827F2}"/>
              </a:ext>
            </a:extLst>
          </p:cNvPr>
          <p:cNvCxnSpPr>
            <a:cxnSpLocks/>
          </p:cNvCxnSpPr>
          <p:nvPr/>
        </p:nvCxnSpPr>
        <p:spPr>
          <a:xfrm rot="5400000">
            <a:off x="842026" y="3920765"/>
            <a:ext cx="374054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39A5CC0-5363-6046-B452-C6AE714852E9}"/>
              </a:ext>
            </a:extLst>
          </p:cNvPr>
          <p:cNvSpPr txBox="1"/>
          <p:nvPr/>
        </p:nvSpPr>
        <p:spPr>
          <a:xfrm>
            <a:off x="8571532" y="3406922"/>
            <a:ext cx="324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err="1">
                <a:latin typeface="Times" pitchFamily="2" charset="0"/>
              </a:rPr>
              <a:t>r</a:t>
            </a:r>
            <a:r>
              <a:rPr lang="en-US" sz="1500" i="1" baseline="30000" dirty="0" err="1">
                <a:latin typeface="Times" pitchFamily="2" charset="0"/>
              </a:rPr>
              <a:t>p</a:t>
            </a:r>
            <a:endParaRPr lang="en-US" sz="1500" i="1" baseline="30000" dirty="0">
              <a:latin typeface="Times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A59854-3E2B-994F-859C-9CAAF6A4D6EA}"/>
              </a:ext>
            </a:extLst>
          </p:cNvPr>
          <p:cNvSpPr txBox="1"/>
          <p:nvPr/>
        </p:nvSpPr>
        <p:spPr>
          <a:xfrm>
            <a:off x="3782982" y="2278529"/>
            <a:ext cx="1335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</a:rPr>
              <a:t>r</a:t>
            </a:r>
            <a:r>
              <a:rPr lang="en-US" i="1" baseline="-25000" dirty="0" err="1">
                <a:latin typeface="Times" pitchFamily="2" charset="0"/>
              </a:rPr>
              <a:t>q</a:t>
            </a:r>
            <a:r>
              <a:rPr lang="en-US" i="1" dirty="0">
                <a:latin typeface="Times" pitchFamily="2" charset="0"/>
              </a:rPr>
              <a:t> = </a:t>
            </a:r>
            <a:r>
              <a:rPr lang="en-US" dirty="0">
                <a:latin typeface="Times" pitchFamily="2" charset="0"/>
              </a:rPr>
              <a:t>(</a:t>
            </a:r>
            <a:r>
              <a:rPr lang="en-US" i="1" dirty="0" err="1">
                <a:latin typeface="Times" pitchFamily="2" charset="0"/>
              </a:rPr>
              <a:t>r</a:t>
            </a:r>
            <a:r>
              <a:rPr lang="en-US" i="1" baseline="-25000" dirty="0" err="1">
                <a:latin typeface="Times" pitchFamily="2" charset="0"/>
              </a:rPr>
              <a:t>q</a:t>
            </a:r>
            <a:r>
              <a:rPr lang="en-US" i="1" baseline="30000" dirty="0" err="1">
                <a:latin typeface="Times" pitchFamily="2" charset="0"/>
              </a:rPr>
              <a:t>s</a:t>
            </a:r>
            <a:r>
              <a:rPr lang="en-US" i="1" dirty="0">
                <a:latin typeface="Times" pitchFamily="2" charset="0"/>
              </a:rPr>
              <a:t>, </a:t>
            </a:r>
            <a:r>
              <a:rPr lang="en-US" i="1" dirty="0" err="1">
                <a:latin typeface="Times" pitchFamily="2" charset="0"/>
              </a:rPr>
              <a:t>r</a:t>
            </a:r>
            <a:r>
              <a:rPr lang="en-US" i="1" baseline="-25000" dirty="0" err="1">
                <a:latin typeface="Times" pitchFamily="2" charset="0"/>
              </a:rPr>
              <a:t>q</a:t>
            </a:r>
            <a:r>
              <a:rPr lang="en-US" i="1" baseline="30000" dirty="0" err="1">
                <a:latin typeface="Times" pitchFamily="2" charset="0"/>
              </a:rPr>
              <a:t>p</a:t>
            </a:r>
            <a:r>
              <a:rPr lang="en-US" dirty="0">
                <a:latin typeface="Times" pitchFamily="2" charset="0"/>
              </a:rPr>
              <a:t>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47BBF0D-D63A-2047-A577-8D35B251BA78}"/>
              </a:ext>
            </a:extLst>
          </p:cNvPr>
          <p:cNvCxnSpPr>
            <a:cxnSpLocks/>
          </p:cNvCxnSpPr>
          <p:nvPr/>
        </p:nvCxnSpPr>
        <p:spPr>
          <a:xfrm flipV="1">
            <a:off x="4368376" y="2659742"/>
            <a:ext cx="1" cy="2381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A924AF6-E02F-4641-9DF4-D109E64990CE}"/>
              </a:ext>
            </a:extLst>
          </p:cNvPr>
          <p:cNvSpPr txBox="1"/>
          <p:nvPr/>
        </p:nvSpPr>
        <p:spPr>
          <a:xfrm>
            <a:off x="5625567" y="2485078"/>
            <a:ext cx="181286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baseline="-25000" dirty="0" err="1">
                <a:latin typeface="Times" pitchFamily="2" charset="0"/>
              </a:rPr>
              <a:t>Ss</a:t>
            </a:r>
            <a:r>
              <a:rPr lang="en-US" i="1" baseline="-25000" dirty="0">
                <a:latin typeface="Times" pitchFamily="2" charset="0"/>
              </a:rPr>
              <a:t>(</a:t>
            </a:r>
            <a:r>
              <a:rPr lang="en-US" i="1" baseline="-25000" dirty="0" err="1">
                <a:latin typeface="Times" pitchFamily="2" charset="0"/>
              </a:rPr>
              <a:t>q,s</a:t>
            </a:r>
            <a:r>
              <a:rPr lang="en-US" i="1" baseline="-25000" dirty="0">
                <a:latin typeface="Times" pitchFamily="2" charset="0"/>
              </a:rPr>
              <a:t>)</a:t>
            </a:r>
            <a:r>
              <a:rPr lang="en-US" i="1" dirty="0">
                <a:latin typeface="Times" pitchFamily="2" charset="0"/>
              </a:rPr>
              <a:t> = cos</a:t>
            </a:r>
            <a:r>
              <a:rPr lang="en-US" dirty="0">
                <a:latin typeface="Times" pitchFamily="2" charset="0"/>
              </a:rPr>
              <a:t>(</a:t>
            </a:r>
            <a:r>
              <a:rPr lang="en-US" i="1" dirty="0" err="1">
                <a:latin typeface="Times" pitchFamily="2" charset="0"/>
              </a:rPr>
              <a:t>r</a:t>
            </a:r>
            <a:r>
              <a:rPr lang="en-US" i="1" baseline="-25000" dirty="0" err="1">
                <a:latin typeface="Times" pitchFamily="2" charset="0"/>
              </a:rPr>
              <a:t>q</a:t>
            </a:r>
            <a:r>
              <a:rPr lang="en-US" i="1" baseline="30000" dirty="0" err="1">
                <a:latin typeface="Times" pitchFamily="2" charset="0"/>
              </a:rPr>
              <a:t>s</a:t>
            </a:r>
            <a:r>
              <a:rPr lang="en-US" i="1" dirty="0">
                <a:latin typeface="Times" pitchFamily="2" charset="0"/>
              </a:rPr>
              <a:t>, </a:t>
            </a:r>
            <a:r>
              <a:rPr lang="en-US" i="1" dirty="0" err="1">
                <a:latin typeface="Times" pitchFamily="2" charset="0"/>
              </a:rPr>
              <a:t>r</a:t>
            </a:r>
            <a:r>
              <a:rPr lang="en-US" i="1" baseline="30000" dirty="0" err="1">
                <a:latin typeface="Times" pitchFamily="2" charset="0"/>
              </a:rPr>
              <a:t>s</a:t>
            </a:r>
            <a:r>
              <a:rPr lang="en-US" dirty="0">
                <a:latin typeface="Times" pitchFamily="2" charset="0"/>
              </a:rPr>
              <a:t>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183115-0F9A-5C44-955F-5C01FF371AB3}"/>
              </a:ext>
            </a:extLst>
          </p:cNvPr>
          <p:cNvSpPr txBox="1"/>
          <p:nvPr/>
        </p:nvSpPr>
        <p:spPr>
          <a:xfrm>
            <a:off x="8229322" y="2209466"/>
            <a:ext cx="188340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baseline="-25000" dirty="0" err="1">
                <a:latin typeface="Times" pitchFamily="2" charset="0"/>
              </a:rPr>
              <a:t>Sp</a:t>
            </a:r>
            <a:r>
              <a:rPr lang="en-US" i="1" baseline="-25000" dirty="0">
                <a:latin typeface="Times" pitchFamily="2" charset="0"/>
              </a:rPr>
              <a:t>(</a:t>
            </a:r>
            <a:r>
              <a:rPr lang="en-US" i="1" baseline="-25000" dirty="0" err="1">
                <a:latin typeface="Times" pitchFamily="2" charset="0"/>
              </a:rPr>
              <a:t>q,p</a:t>
            </a:r>
            <a:r>
              <a:rPr lang="en-US" i="1" baseline="-25000" dirty="0">
                <a:latin typeface="Times" pitchFamily="2" charset="0"/>
              </a:rPr>
              <a:t>)</a:t>
            </a:r>
            <a:r>
              <a:rPr lang="en-US" i="1" dirty="0">
                <a:latin typeface="Times" pitchFamily="2" charset="0"/>
              </a:rPr>
              <a:t> = cos</a:t>
            </a:r>
            <a:r>
              <a:rPr lang="en-US" dirty="0">
                <a:latin typeface="Times" pitchFamily="2" charset="0"/>
              </a:rPr>
              <a:t>(</a:t>
            </a:r>
            <a:r>
              <a:rPr lang="en-US" i="1" dirty="0" err="1">
                <a:latin typeface="Times" pitchFamily="2" charset="0"/>
              </a:rPr>
              <a:t>r</a:t>
            </a:r>
            <a:r>
              <a:rPr lang="en-US" i="1" baseline="-25000" dirty="0" err="1">
                <a:latin typeface="Times" pitchFamily="2" charset="0"/>
              </a:rPr>
              <a:t>q</a:t>
            </a:r>
            <a:r>
              <a:rPr lang="en-US" i="1" baseline="30000" dirty="0" err="1">
                <a:latin typeface="Times" pitchFamily="2" charset="0"/>
              </a:rPr>
              <a:t>p</a:t>
            </a:r>
            <a:r>
              <a:rPr lang="en-US" i="1" dirty="0">
                <a:latin typeface="Times" pitchFamily="2" charset="0"/>
              </a:rPr>
              <a:t>, </a:t>
            </a:r>
            <a:r>
              <a:rPr lang="en-US" i="1" dirty="0" err="1">
                <a:latin typeface="Times" pitchFamily="2" charset="0"/>
              </a:rPr>
              <a:t>r</a:t>
            </a:r>
            <a:r>
              <a:rPr lang="en-US" i="1" baseline="30000" dirty="0" err="1">
                <a:latin typeface="Times" pitchFamily="2" charset="0"/>
              </a:rPr>
              <a:t>p</a:t>
            </a:r>
            <a:r>
              <a:rPr lang="en-US" dirty="0">
                <a:latin typeface="Times" pitchFamily="2" charset="0"/>
              </a:rPr>
              <a:t>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B98D1E-D038-9645-B5A7-2732A86FFDB6}"/>
              </a:ext>
            </a:extLst>
          </p:cNvPr>
          <p:cNvSpPr/>
          <p:nvPr/>
        </p:nvSpPr>
        <p:spPr>
          <a:xfrm>
            <a:off x="5986445" y="5626812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Bell MT" panose="02020503060305020303" pitchFamily="18" charset="77"/>
              </a:rPr>
              <a:t>Subject_encoding</a:t>
            </a:r>
            <a:r>
              <a:rPr lang="en-US" sz="1400" b="1" dirty="0">
                <a:latin typeface="Bell MT" panose="02020503060305020303" pitchFamily="18" charset="77"/>
              </a:rPr>
              <a:t>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7F7366-E987-AB4E-9943-531ED32D37EA}"/>
              </a:ext>
            </a:extLst>
          </p:cNvPr>
          <p:cNvSpPr/>
          <p:nvPr/>
        </p:nvSpPr>
        <p:spPr>
          <a:xfrm>
            <a:off x="9524053" y="5623571"/>
            <a:ext cx="1794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Bell MT" panose="02020503060305020303" pitchFamily="18" charset="77"/>
              </a:rPr>
              <a:t>Predicate_encoding</a:t>
            </a:r>
            <a:r>
              <a:rPr lang="en-US" sz="1400" b="1" dirty="0">
                <a:latin typeface="Bell MT" panose="02020503060305020303" pitchFamily="18" charset="77"/>
              </a:rPr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CEF0E7-69A6-1F43-B8E0-A84F6BBFC94A}"/>
              </a:ext>
            </a:extLst>
          </p:cNvPr>
          <p:cNvCxnSpPr>
            <a:cxnSpLocks/>
          </p:cNvCxnSpPr>
          <p:nvPr/>
        </p:nvCxnSpPr>
        <p:spPr>
          <a:xfrm rot="5400000">
            <a:off x="1960263" y="5337754"/>
            <a:ext cx="232258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FD5BC2-3EC5-9649-8D27-B9011A0941BC}"/>
              </a:ext>
            </a:extLst>
          </p:cNvPr>
          <p:cNvCxnSpPr>
            <a:cxnSpLocks/>
          </p:cNvCxnSpPr>
          <p:nvPr/>
        </p:nvCxnSpPr>
        <p:spPr>
          <a:xfrm rot="5400000">
            <a:off x="1509557" y="5353968"/>
            <a:ext cx="232258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B2429A7-E943-C345-8A23-51B265EE4E9B}"/>
              </a:ext>
            </a:extLst>
          </p:cNvPr>
          <p:cNvCxnSpPr>
            <a:cxnSpLocks/>
          </p:cNvCxnSpPr>
          <p:nvPr/>
        </p:nvCxnSpPr>
        <p:spPr>
          <a:xfrm rot="5400000">
            <a:off x="1000480" y="5350728"/>
            <a:ext cx="232258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180D5B0-C900-6E4F-9474-CDACB75854A3}"/>
              </a:ext>
            </a:extLst>
          </p:cNvPr>
          <p:cNvCxnSpPr>
            <a:cxnSpLocks/>
          </p:cNvCxnSpPr>
          <p:nvPr/>
        </p:nvCxnSpPr>
        <p:spPr>
          <a:xfrm rot="5400000">
            <a:off x="491403" y="5347488"/>
            <a:ext cx="232258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56D98C22-7167-F44D-A385-D588232F359C}"/>
              </a:ext>
            </a:extLst>
          </p:cNvPr>
          <p:cNvSpPr/>
          <p:nvPr/>
        </p:nvSpPr>
        <p:spPr>
          <a:xfrm>
            <a:off x="440939" y="4768969"/>
            <a:ext cx="1603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Bell MT" panose="02020503060305020303" pitchFamily="18" charset="77"/>
              </a:rPr>
              <a:t>encoding_each</a:t>
            </a:r>
            <a:r>
              <a:rPr lang="en-US" sz="1200" b="1" dirty="0">
                <a:latin typeface="Bell MT" panose="02020503060305020303" pitchFamily="18" charset="77"/>
              </a:rPr>
              <a:t> word</a:t>
            </a:r>
            <a:r>
              <a:rPr lang="en-US" sz="1400" b="1" dirty="0">
                <a:latin typeface="Bell MT" panose="02020503060305020303" pitchFamily="18" charset="77"/>
              </a:rPr>
              <a:t>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053456-E494-4645-B1CF-1D3B621BB77C}"/>
              </a:ext>
            </a:extLst>
          </p:cNvPr>
          <p:cNvCxnSpPr>
            <a:cxnSpLocks/>
          </p:cNvCxnSpPr>
          <p:nvPr/>
        </p:nvCxnSpPr>
        <p:spPr>
          <a:xfrm flipV="1">
            <a:off x="1037983" y="4465070"/>
            <a:ext cx="1" cy="316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F1DAD0C-90C0-7C46-A87F-6F9D03DACC9F}"/>
              </a:ext>
            </a:extLst>
          </p:cNvPr>
          <p:cNvCxnSpPr>
            <a:cxnSpLocks/>
          </p:cNvCxnSpPr>
          <p:nvPr/>
        </p:nvCxnSpPr>
        <p:spPr>
          <a:xfrm flipV="1">
            <a:off x="6602486" y="2875904"/>
            <a:ext cx="1" cy="4219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9F1505F-9BC3-884D-98BB-4A426014B01E}"/>
              </a:ext>
            </a:extLst>
          </p:cNvPr>
          <p:cNvCxnSpPr>
            <a:cxnSpLocks/>
          </p:cNvCxnSpPr>
          <p:nvPr/>
        </p:nvCxnSpPr>
        <p:spPr>
          <a:xfrm flipV="1">
            <a:off x="9167336" y="2580837"/>
            <a:ext cx="1" cy="4219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F44FA83-5603-0F48-A3E8-EE9A50B19E32}"/>
              </a:ext>
            </a:extLst>
          </p:cNvPr>
          <p:cNvCxnSpPr>
            <a:cxnSpLocks/>
          </p:cNvCxnSpPr>
          <p:nvPr/>
        </p:nvCxnSpPr>
        <p:spPr>
          <a:xfrm>
            <a:off x="5118861" y="2365920"/>
            <a:ext cx="3110461" cy="21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97947CF-56DF-D340-A201-01A5520B3F43}"/>
              </a:ext>
            </a:extLst>
          </p:cNvPr>
          <p:cNvCxnSpPr>
            <a:cxnSpLocks/>
          </p:cNvCxnSpPr>
          <p:nvPr/>
        </p:nvCxnSpPr>
        <p:spPr>
          <a:xfrm>
            <a:off x="5113060" y="2561378"/>
            <a:ext cx="508585" cy="13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2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24483"/>
            <a:ext cx="12192000" cy="1095506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Objective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5" y="2044146"/>
            <a:ext cx="10757647" cy="2360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the necessity of complex models for simple QA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simple and strong baseline methods that achieve reasonable performance on the simple QA task. 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1CAD47-AD65-C34E-8F3D-7FD725D2F0C7}"/>
              </a:ext>
            </a:extLst>
          </p:cNvPr>
          <p:cNvGrpSpPr/>
          <p:nvPr/>
        </p:nvGrpSpPr>
        <p:grpSpPr>
          <a:xfrm>
            <a:off x="9333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0A9D9C-6290-6E4A-9C99-A03135BDEA43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35BD12-2886-8845-A2A1-1954DFDB1142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5E4D5F-FF2E-3046-A40E-69D2F6C1D197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19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55905" y="3024548"/>
            <a:ext cx="9319190" cy="12068"/>
            <a:chOff x="855905" y="3024548"/>
            <a:chExt cx="9319190" cy="120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55905" y="3036616"/>
              <a:ext cx="5757116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663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8407"/>
            <a:ext cx="12192000" cy="995915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Proposed Approach</a:t>
            </a:r>
            <a:endParaRPr lang="en-US" sz="27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3755D2-804E-A241-B00F-C0716C88C601}"/>
              </a:ext>
            </a:extLst>
          </p:cNvPr>
          <p:cNvGrpSpPr/>
          <p:nvPr/>
        </p:nvGrpSpPr>
        <p:grpSpPr>
          <a:xfrm>
            <a:off x="286875" y="2675964"/>
            <a:ext cx="4659427" cy="1570617"/>
            <a:chOff x="286875" y="2675964"/>
            <a:chExt cx="4659427" cy="15706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3CE38A-D1B8-4F41-A90F-7653BBC44D95}"/>
                </a:ext>
              </a:extLst>
            </p:cNvPr>
            <p:cNvSpPr/>
            <p:nvPr/>
          </p:nvSpPr>
          <p:spPr>
            <a:xfrm>
              <a:off x="1706432" y="2675964"/>
              <a:ext cx="1410148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 detection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87981E-53E8-5B49-981F-E1BD27FBA6E8}"/>
                </a:ext>
              </a:extLst>
            </p:cNvPr>
            <p:cNvSpPr/>
            <p:nvPr/>
          </p:nvSpPr>
          <p:spPr>
            <a:xfrm>
              <a:off x="1697471" y="3473819"/>
              <a:ext cx="1410148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 classification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F9FA61-7389-1749-963F-6AC941310AFB}"/>
                </a:ext>
              </a:extLst>
            </p:cNvPr>
            <p:cNvSpPr txBox="1"/>
            <p:nvPr/>
          </p:nvSpPr>
          <p:spPr>
            <a:xfrm>
              <a:off x="286875" y="3178755"/>
              <a:ext cx="11339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Question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5E66E4-0DCB-914B-8038-A5952A422BEC}"/>
                </a:ext>
              </a:extLst>
            </p:cNvPr>
            <p:cNvSpPr/>
            <p:nvPr/>
          </p:nvSpPr>
          <p:spPr>
            <a:xfrm>
              <a:off x="3508330" y="3079370"/>
              <a:ext cx="1410148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Entity: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/>
                <a:t> Relation: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647CEA6-2DE4-2D4A-8396-046F0BB217CB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1172425" y="3260297"/>
              <a:ext cx="206478" cy="8436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5B9EDE05-9F44-BD45-BE53-FBDF4600FD6F}"/>
                </a:ext>
              </a:extLst>
            </p:cNvPr>
            <p:cNvCxnSpPr>
              <a:cxnSpLocks/>
              <a:stCxn id="11" idx="0"/>
              <a:endCxn id="5" idx="1"/>
            </p:cNvCxnSpPr>
            <p:nvPr/>
          </p:nvCxnSpPr>
          <p:spPr>
            <a:xfrm rot="5400000" flipH="1" flipV="1">
              <a:off x="1184512" y="2656835"/>
              <a:ext cx="191267" cy="8525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BD09A31C-8081-594B-967F-A1B4D0F7870C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3116580" y="2987488"/>
              <a:ext cx="391750" cy="311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967ED98D-1BE6-EF42-8A44-5CC8A662EE61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107619" y="3473819"/>
              <a:ext cx="400711" cy="3115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0EAD7C-2134-1645-B5B0-AF393832691B}"/>
                </a:ext>
              </a:extLst>
            </p:cNvPr>
            <p:cNvSpPr txBox="1"/>
            <p:nvPr/>
          </p:nvSpPr>
          <p:spPr>
            <a:xfrm>
              <a:off x="3594842" y="3661551"/>
              <a:ext cx="1351460" cy="5850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Structured </a:t>
              </a:r>
            </a:p>
            <a:p>
              <a:pPr algn="ctr"/>
              <a:r>
                <a:rPr lang="en-US" sz="2000" dirty="0"/>
                <a:t>query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29BDE5-3E36-8846-8C27-FD17455B2B92}"/>
              </a:ext>
            </a:extLst>
          </p:cNvPr>
          <p:cNvGrpSpPr/>
          <p:nvPr/>
        </p:nvGrpSpPr>
        <p:grpSpPr>
          <a:xfrm>
            <a:off x="568819" y="4272468"/>
            <a:ext cx="10303805" cy="1844494"/>
            <a:chOff x="568819" y="4272468"/>
            <a:chExt cx="10303805" cy="1844494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5C1B8327-A50D-7142-AD54-ABFCBE352E99}"/>
                </a:ext>
              </a:extLst>
            </p:cNvPr>
            <p:cNvSpPr/>
            <p:nvPr/>
          </p:nvSpPr>
          <p:spPr>
            <a:xfrm>
              <a:off x="739141" y="4842022"/>
              <a:ext cx="1240267" cy="77096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Knowledge Base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38C2CA-837F-314C-B4E7-C8E668A56091}"/>
                </a:ext>
              </a:extLst>
            </p:cNvPr>
            <p:cNvSpPr txBox="1"/>
            <p:nvPr/>
          </p:nvSpPr>
          <p:spPr>
            <a:xfrm>
              <a:off x="568819" y="5716852"/>
              <a:ext cx="1683281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Subj</a:t>
              </a:r>
              <a:r>
                <a:rPr lang="en-US" sz="2000" dirty="0"/>
                <a:t>| </a:t>
              </a:r>
              <a:r>
                <a:rPr lang="en-US" sz="2000" i="1" dirty="0" err="1"/>
                <a:t>rel</a:t>
              </a:r>
              <a:r>
                <a:rPr lang="en-US" sz="2000" dirty="0"/>
                <a:t> |</a:t>
              </a:r>
              <a:r>
                <a:rPr lang="en-US" sz="2000" i="1" dirty="0"/>
                <a:t> </a:t>
              </a:r>
              <a:r>
                <a:rPr lang="en-US" sz="2000" i="1" dirty="0" err="1"/>
                <a:t>Obj</a:t>
              </a:r>
              <a:endParaRPr lang="en-US" sz="2000" i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E7AC0D-0027-1C43-BF82-B9BA0EBB02BB}"/>
                </a:ext>
              </a:extLst>
            </p:cNvPr>
            <p:cNvCxnSpPr>
              <a:cxnSpLocks/>
            </p:cNvCxnSpPr>
            <p:nvPr/>
          </p:nvCxnSpPr>
          <p:spPr>
            <a:xfrm>
              <a:off x="1991463" y="5299221"/>
              <a:ext cx="7062031" cy="99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F0077F-3811-F24C-9FC4-CE062831437D}"/>
                </a:ext>
              </a:extLst>
            </p:cNvPr>
            <p:cNvSpPr/>
            <p:nvPr/>
          </p:nvSpPr>
          <p:spPr>
            <a:xfrm>
              <a:off x="5490438" y="4465510"/>
              <a:ext cx="2061883" cy="647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Inverted Index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B7A5595-EFF3-4B44-88E0-272EA188C467}"/>
                </a:ext>
              </a:extLst>
            </p:cNvPr>
            <p:cNvSpPr/>
            <p:nvPr/>
          </p:nvSpPr>
          <p:spPr>
            <a:xfrm>
              <a:off x="7906414" y="4474478"/>
              <a:ext cx="2268071" cy="647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Reachability Index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1D32C64-78B4-F04E-AD94-A60D5031E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354" y="5110967"/>
              <a:ext cx="0" cy="215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527ED-97BB-EC4F-A185-52C3344AF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1488" y="5110967"/>
              <a:ext cx="0" cy="188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42AA97-AC2C-1A43-A1A0-860E79CDE936}"/>
                </a:ext>
              </a:extLst>
            </p:cNvPr>
            <p:cNvSpPr txBox="1"/>
            <p:nvPr/>
          </p:nvSpPr>
          <p:spPr>
            <a:xfrm>
              <a:off x="4984375" y="4272468"/>
              <a:ext cx="5966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err="1">
                  <a:latin typeface="Times" pitchFamily="2" charset="0"/>
                </a:rPr>
                <a:t>I</a:t>
              </a:r>
              <a:r>
                <a:rPr lang="en-US" sz="2800" i="1" baseline="-25000" dirty="0" err="1">
                  <a:latin typeface="Times" pitchFamily="2" charset="0"/>
                </a:rPr>
                <a:t>inv</a:t>
              </a:r>
              <a:endParaRPr lang="en-US" sz="2800" i="1" baseline="-25000" dirty="0">
                <a:latin typeface="Times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5A1D75-9AB0-1C45-8C5B-F984318A1820}"/>
                </a:ext>
              </a:extLst>
            </p:cNvPr>
            <p:cNvSpPr txBox="1"/>
            <p:nvPr/>
          </p:nvSpPr>
          <p:spPr>
            <a:xfrm>
              <a:off x="10031496" y="4335223"/>
              <a:ext cx="84112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err="1">
                  <a:latin typeface="Times" pitchFamily="2" charset="0"/>
                </a:rPr>
                <a:t>I</a:t>
              </a:r>
              <a:r>
                <a:rPr lang="en-US" sz="2800" i="1" baseline="-25000" dirty="0" err="1">
                  <a:latin typeface="Times" pitchFamily="2" charset="0"/>
                </a:rPr>
                <a:t>reach</a:t>
              </a:r>
              <a:endParaRPr lang="en-US" sz="2800" i="1" baseline="-25000" dirty="0">
                <a:latin typeface="Times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F08416-9D87-144D-9BDD-BE43E366404F}"/>
                </a:ext>
              </a:extLst>
            </p:cNvPr>
            <p:cNvSpPr txBox="1"/>
            <p:nvPr/>
          </p:nvSpPr>
          <p:spPr>
            <a:xfrm>
              <a:off x="5247413" y="5345498"/>
              <a:ext cx="202261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" dirty="0">
                  <a:latin typeface="Times" pitchFamily="2" charset="0"/>
                </a:rPr>
                <a:t>Build Index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34B686-BAF6-DC46-86BE-972184598AA3}"/>
              </a:ext>
            </a:extLst>
          </p:cNvPr>
          <p:cNvGrpSpPr/>
          <p:nvPr/>
        </p:nvGrpSpPr>
        <p:grpSpPr>
          <a:xfrm>
            <a:off x="5986937" y="2933990"/>
            <a:ext cx="5067336" cy="1540488"/>
            <a:chOff x="5986937" y="2933990"/>
            <a:chExt cx="5067336" cy="154048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A7990C5-9E3E-C14C-B9B7-0E524881B1D1}"/>
                </a:ext>
              </a:extLst>
            </p:cNvPr>
            <p:cNvGrpSpPr/>
            <p:nvPr/>
          </p:nvGrpSpPr>
          <p:grpSpPr>
            <a:xfrm>
              <a:off x="5986937" y="2933990"/>
              <a:ext cx="5067336" cy="633827"/>
              <a:chOff x="5986937" y="2933990"/>
              <a:chExt cx="5067336" cy="63382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811A6FB-8B2C-2D4E-9DA8-20A432032F51}"/>
                  </a:ext>
                </a:extLst>
              </p:cNvPr>
              <p:cNvSpPr/>
              <p:nvPr/>
            </p:nvSpPr>
            <p:spPr>
              <a:xfrm>
                <a:off x="9994808" y="3142267"/>
                <a:ext cx="1059465" cy="425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Filtering </a:t>
                </a:r>
                <a:endParaRPr lang="en-US" i="1" dirty="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BC89FDB-6C1D-6C4F-9E19-6ADE889EAF53}"/>
                  </a:ext>
                </a:extLst>
              </p:cNvPr>
              <p:cNvCxnSpPr/>
              <p:nvPr/>
            </p:nvCxnSpPr>
            <p:spPr>
              <a:xfrm>
                <a:off x="5986937" y="3220278"/>
                <a:ext cx="39899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5A76713-9CB7-3C42-8F21-E4B61C4F7AE1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666" y="2933990"/>
                    <a:ext cx="20226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pt" i="1" dirty="0">
                        <a:latin typeface="Times" pitchFamily="2" charset="0"/>
                      </a:rPr>
                      <a:t>List(e, Score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5A76713-9CB7-3C42-8F21-E4B61C4F7A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666" y="2933990"/>
                    <a:ext cx="202261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875" t="-21739" b="-434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091F9808-B908-7348-B9BC-9386E72BF92F}"/>
                </a:ext>
              </a:extLst>
            </p:cNvPr>
            <p:cNvCxnSpPr>
              <a:stCxn id="31" idx="0"/>
              <a:endCxn id="47" idx="1"/>
            </p:cNvCxnSpPr>
            <p:nvPr/>
          </p:nvCxnSpPr>
          <p:spPr>
            <a:xfrm rot="5400000" flipH="1" flipV="1">
              <a:off x="8957911" y="3437581"/>
              <a:ext cx="1119436" cy="9543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5EDE40-73EA-1D42-AB9A-0B8F68A2F289}"/>
              </a:ext>
            </a:extLst>
          </p:cNvPr>
          <p:cNvGrpSpPr/>
          <p:nvPr/>
        </p:nvGrpSpPr>
        <p:grpSpPr>
          <a:xfrm>
            <a:off x="953384" y="1401180"/>
            <a:ext cx="5567997" cy="3064330"/>
            <a:chOff x="953384" y="1401180"/>
            <a:chExt cx="5567997" cy="30643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AA0D38-F3E3-2145-A32A-E0CAE0DC44A4}"/>
                </a:ext>
              </a:extLst>
            </p:cNvPr>
            <p:cNvSpPr/>
            <p:nvPr/>
          </p:nvSpPr>
          <p:spPr>
            <a:xfrm>
              <a:off x="5111346" y="3070409"/>
              <a:ext cx="875591" cy="62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 Linking </a:t>
              </a:r>
              <a:endParaRPr lang="en-US" i="1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BF7D7C1-D047-994E-A12B-6D0179CDDABB}"/>
                </a:ext>
              </a:extLst>
            </p:cNvPr>
            <p:cNvCxnSpPr>
              <a:cxnSpLocks/>
              <a:stCxn id="12" idx="3"/>
              <a:endCxn id="39" idx="1"/>
            </p:cNvCxnSpPr>
            <p:nvPr/>
          </p:nvCxnSpPr>
          <p:spPr>
            <a:xfrm flipV="1">
              <a:off x="4918478" y="3381933"/>
              <a:ext cx="192868" cy="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20691EA-65D4-E34F-8B88-A9912B194A78}"/>
                </a:ext>
              </a:extLst>
            </p:cNvPr>
            <p:cNvGrpSpPr/>
            <p:nvPr/>
          </p:nvGrpSpPr>
          <p:grpSpPr>
            <a:xfrm>
              <a:off x="953384" y="1401180"/>
              <a:ext cx="3674492" cy="876008"/>
              <a:chOff x="953384" y="1401180"/>
              <a:chExt cx="3674492" cy="8760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B00AD50-B7FD-C846-94A1-1FF6F9395E1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926" y="1473421"/>
                    <a:ext cx="3257436" cy="3140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pt" i="1" dirty="0">
                        <a:solidFill>
                          <a:schemeClr val="tx1"/>
                        </a:solidFill>
                        <a:latin typeface="Times" pitchFamily="2" charset="0"/>
                      </a:rPr>
                      <a:t>Score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B00AD50-B7FD-C846-94A1-1FF6F9395E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926" y="1473421"/>
                    <a:ext cx="3257436" cy="3140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76" t="-138462" b="-1923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3A7DC7B-7F81-1F46-A4B6-BA068DBEBBE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188" y="1894757"/>
                    <a:ext cx="3620688" cy="2839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pt" i="1" dirty="0">
                        <a:solidFill>
                          <a:schemeClr val="tx1"/>
                        </a:solidFill>
                        <a:latin typeface="Times" pitchFamily="2" charset="0"/>
                      </a:rPr>
                      <a:t>Score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baseline="-25000" smtClean="0">
                                <a:solidFill>
                                  <a:schemeClr val="tx1"/>
                                </a:solidFill>
                              </a:rPr>
                              <m:t>∈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3A7DC7B-7F81-1F46-A4B6-BA068DBEBB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188" y="1894757"/>
                    <a:ext cx="3620688" cy="28398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97" t="-208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9D4A7D-64A4-E347-B471-F0EEE67A3F27}"/>
                  </a:ext>
                </a:extLst>
              </p:cNvPr>
              <p:cNvSpPr/>
              <p:nvPr/>
            </p:nvSpPr>
            <p:spPr>
              <a:xfrm>
                <a:off x="953384" y="1401180"/>
                <a:ext cx="3627564" cy="8760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6D2F8F2B-964E-3243-91BA-6E0BDC7A8C6A}"/>
                </a:ext>
              </a:extLst>
            </p:cNvPr>
            <p:cNvCxnSpPr>
              <a:stCxn id="27" idx="0"/>
              <a:endCxn id="39" idx="3"/>
            </p:cNvCxnSpPr>
            <p:nvPr/>
          </p:nvCxnSpPr>
          <p:spPr>
            <a:xfrm rot="16200000" flipV="1">
              <a:off x="5712371" y="3656500"/>
              <a:ext cx="1083577" cy="5344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E22B43A-429A-6941-B3B5-F138B7857633}"/>
                </a:ext>
              </a:extLst>
            </p:cNvPr>
            <p:cNvCxnSpPr>
              <a:stCxn id="39" idx="0"/>
              <a:endCxn id="53" idx="3"/>
            </p:cNvCxnSpPr>
            <p:nvPr/>
          </p:nvCxnSpPr>
          <p:spPr>
            <a:xfrm rot="16200000" flipV="1">
              <a:off x="4449433" y="1970700"/>
              <a:ext cx="1231225" cy="96819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35B0B3-CC82-514E-9EE9-9B7B9ED7CE6C}"/>
              </a:ext>
            </a:extLst>
          </p:cNvPr>
          <p:cNvGrpSpPr/>
          <p:nvPr/>
        </p:nvGrpSpPr>
        <p:grpSpPr>
          <a:xfrm>
            <a:off x="5938573" y="1615915"/>
            <a:ext cx="5203377" cy="1526352"/>
            <a:chOff x="5938573" y="1615915"/>
            <a:chExt cx="5203377" cy="15263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02888C2-9D60-0348-80DA-EDEFDA063ADC}"/>
                </a:ext>
              </a:extLst>
            </p:cNvPr>
            <p:cNvSpPr/>
            <p:nvPr/>
          </p:nvSpPr>
          <p:spPr>
            <a:xfrm>
              <a:off x="10057589" y="1945003"/>
              <a:ext cx="961884" cy="4019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60783D-D954-D249-AA14-D615142315E7}"/>
                    </a:ext>
                  </a:extLst>
                </p:cNvPr>
                <p:cNvSpPr txBox="1"/>
                <p:nvPr/>
              </p:nvSpPr>
              <p:spPr>
                <a:xfrm>
                  <a:off x="10060820" y="1615915"/>
                  <a:ext cx="108113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/>
                    <a:t>e</a:t>
                  </a:r>
                  <a:r>
                    <a:rPr lang="en-US" sz="2000" dirty="0"/>
                    <a:t>| </a:t>
                  </a:r>
                  <a:r>
                    <a:rPr lang="en-US" sz="2000" i="1" dirty="0"/>
                    <a:t>r</a:t>
                  </a:r>
                  <a:r>
                    <a:rPr lang="en-US" sz="2000" dirty="0"/>
                    <a:t> |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60783D-D954-D249-AA14-D61514231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820" y="1615915"/>
                  <a:ext cx="1081130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82" t="-6061" b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237FA82-430C-E840-A674-22AA6484EB59}"/>
                </a:ext>
              </a:extLst>
            </p:cNvPr>
            <p:cNvGrpSpPr/>
            <p:nvPr/>
          </p:nvGrpSpPr>
          <p:grpSpPr>
            <a:xfrm>
              <a:off x="5938573" y="1672115"/>
              <a:ext cx="3658780" cy="494484"/>
              <a:chOff x="5938573" y="1672115"/>
              <a:chExt cx="3658780" cy="494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1348C7D-3F68-5240-A7BB-54918F78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084" y="1694058"/>
                    <a:ext cx="3649269" cy="4202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𝑎𝑟𝑔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Times" pitchFamily="2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latin typeface="Times" pitchFamily="2" charset="0"/>
                                    </a:rPr>
                                    <m:t>reach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baseline="-25000" dirty="0">
                                      <a:latin typeface="Times" pitchFamily="2" charset="0"/>
                                    </a:rPr>
                                    <m:t> </m:t>
                                  </m:r>
                                </m:lim>
                              </m:limLow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𝑆𝑐𝑜𝑟𝑒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1348C7D-3F68-5240-A7BB-54918F78E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8084" y="1694058"/>
                    <a:ext cx="3649269" cy="4202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89" t="-2941" r="-1736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2FC55C-6839-D740-B2FA-4468DE491DCE}"/>
                  </a:ext>
                </a:extLst>
              </p:cNvPr>
              <p:cNvSpPr/>
              <p:nvPr/>
            </p:nvSpPr>
            <p:spPr>
              <a:xfrm>
                <a:off x="5938573" y="1672115"/>
                <a:ext cx="3627564" cy="4944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006BD95B-3DFC-7B4A-A5BF-31B8AC1162D6}"/>
                </a:ext>
              </a:extLst>
            </p:cNvPr>
            <p:cNvCxnSpPr/>
            <p:nvPr/>
          </p:nvCxnSpPr>
          <p:spPr>
            <a:xfrm rot="16200000" flipV="1">
              <a:off x="9257211" y="2252101"/>
              <a:ext cx="956108" cy="78808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298F830-0267-B34E-911C-F1683CA1EE21}"/>
                </a:ext>
              </a:extLst>
            </p:cNvPr>
            <p:cNvCxnSpPr>
              <a:stCxn id="47" idx="0"/>
            </p:cNvCxnSpPr>
            <p:nvPr/>
          </p:nvCxnSpPr>
          <p:spPr>
            <a:xfrm flipV="1">
              <a:off x="10524541" y="2346994"/>
              <a:ext cx="24" cy="79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D9EA910-5DB5-7744-A437-9D21DD9BE929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9ECA540-5F90-1741-8BF4-2D1EBD97AA04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8CD5932-0548-1B42-8234-E792C2D7AA4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9A0A0F-0C34-A545-9495-E0A8220FE360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9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0185"/>
            <a:ext cx="12192000" cy="823070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detection - RNN</a:t>
            </a:r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C143D4-2E42-044B-9384-621F0DD26539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D05A1D-7D9C-EC41-B0EB-79D4127A4F5D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CED2D-760C-3A46-B1DC-C7A62378BB2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151001-48CC-AF41-8BB0-98FB2A815541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6739AB-6547-AB46-9A04-443197B7DB5C}"/>
              </a:ext>
            </a:extLst>
          </p:cNvPr>
          <p:cNvGrpSpPr/>
          <p:nvPr/>
        </p:nvGrpSpPr>
        <p:grpSpPr>
          <a:xfrm>
            <a:off x="2597398" y="2099677"/>
            <a:ext cx="9189516" cy="1894380"/>
            <a:chOff x="1398518" y="1855837"/>
            <a:chExt cx="9189516" cy="18943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2D6399-CF54-124C-9483-7EE9CD419F98}"/>
                </a:ext>
              </a:extLst>
            </p:cNvPr>
            <p:cNvGrpSpPr/>
            <p:nvPr/>
          </p:nvGrpSpPr>
          <p:grpSpPr>
            <a:xfrm rot="10800000">
              <a:off x="9211602" y="2905682"/>
              <a:ext cx="622296" cy="839634"/>
              <a:chOff x="2714570" y="4197736"/>
              <a:chExt cx="622296" cy="101595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8715CF0D-D11F-2D43-899E-914C11CA8D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0640" y="4197736"/>
                <a:ext cx="0" cy="324218"/>
              </a:xfrm>
              <a:prstGeom prst="straightConnector1">
                <a:avLst/>
              </a:prstGeom>
              <a:ln w="25400" cmpd="sng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1C71146-CC0B-2A4B-A79B-44A3C9159BE8}"/>
                  </a:ext>
                </a:extLst>
              </p:cNvPr>
              <p:cNvCxnSpPr/>
              <p:nvPr/>
            </p:nvCxnSpPr>
            <p:spPr>
              <a:xfrm rot="10800000">
                <a:off x="2714570" y="4514671"/>
                <a:ext cx="61337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5F6956A-A0D7-5446-B5AC-00C13562FE9C}"/>
                  </a:ext>
                </a:extLst>
              </p:cNvPr>
              <p:cNvCxnSpPr/>
              <p:nvPr/>
            </p:nvCxnSpPr>
            <p:spPr>
              <a:xfrm flipH="1">
                <a:off x="3330153" y="4504601"/>
                <a:ext cx="6713" cy="70909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63E9172-802C-9A4D-82AE-86B0BB0FF576}"/>
                  </a:ext>
                </a:extLst>
              </p:cNvPr>
              <p:cNvCxnSpPr/>
              <p:nvPr/>
            </p:nvCxnSpPr>
            <p:spPr>
              <a:xfrm flipH="1">
                <a:off x="2724886" y="4512806"/>
                <a:ext cx="6713" cy="330796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478270-5C35-E74C-AE88-5A41A73F9BE8}"/>
                </a:ext>
              </a:extLst>
            </p:cNvPr>
            <p:cNvGrpSpPr/>
            <p:nvPr/>
          </p:nvGrpSpPr>
          <p:grpSpPr>
            <a:xfrm rot="10800000">
              <a:off x="7436067" y="2894155"/>
              <a:ext cx="629565" cy="856062"/>
              <a:chOff x="2724886" y="4197736"/>
              <a:chExt cx="629565" cy="1035835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DE818B8-13E3-3D4A-A863-143045B7AA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0640" y="4197736"/>
                <a:ext cx="0" cy="324218"/>
              </a:xfrm>
              <a:prstGeom prst="straightConnector1">
                <a:avLst/>
              </a:prstGeom>
              <a:ln w="25400" cmpd="sng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7B4537A-CDC6-B14F-A0EE-CCC7E74BF71D}"/>
                  </a:ext>
                </a:extLst>
              </p:cNvPr>
              <p:cNvCxnSpPr/>
              <p:nvPr/>
            </p:nvCxnSpPr>
            <p:spPr>
              <a:xfrm rot="10800000">
                <a:off x="2734448" y="4514671"/>
                <a:ext cx="61337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E9FB65D-FBE6-F047-B376-E2B4438E02D8}"/>
                  </a:ext>
                </a:extLst>
              </p:cNvPr>
              <p:cNvCxnSpPr/>
              <p:nvPr/>
            </p:nvCxnSpPr>
            <p:spPr>
              <a:xfrm flipH="1">
                <a:off x="3347738" y="4524479"/>
                <a:ext cx="6713" cy="70909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1D5EF6D-E091-BF43-A70C-F105AB55F6B3}"/>
                  </a:ext>
                </a:extLst>
              </p:cNvPr>
              <p:cNvCxnSpPr/>
              <p:nvPr/>
            </p:nvCxnSpPr>
            <p:spPr>
              <a:xfrm flipH="1">
                <a:off x="2724886" y="4495221"/>
                <a:ext cx="6713" cy="330796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72A4094-B18D-D040-ADB7-4B7E92CB80FA}"/>
                </a:ext>
              </a:extLst>
            </p:cNvPr>
            <p:cNvGrpSpPr/>
            <p:nvPr/>
          </p:nvGrpSpPr>
          <p:grpSpPr>
            <a:xfrm rot="10800000">
              <a:off x="5693409" y="2844765"/>
              <a:ext cx="624979" cy="868700"/>
              <a:chOff x="2707301" y="4180151"/>
              <a:chExt cx="624979" cy="1051127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8249599-89E6-6941-98A7-732B7ECA3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0762" y="4180151"/>
                <a:ext cx="0" cy="324218"/>
              </a:xfrm>
              <a:prstGeom prst="straightConnector1">
                <a:avLst/>
              </a:prstGeom>
              <a:ln w="25400" cmpd="sng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351EAE9-E8A3-0448-9738-0A8188A295D7}"/>
                  </a:ext>
                </a:extLst>
              </p:cNvPr>
              <p:cNvCxnSpPr/>
              <p:nvPr/>
            </p:nvCxnSpPr>
            <p:spPr>
              <a:xfrm rot="10800000">
                <a:off x="2714570" y="4514671"/>
                <a:ext cx="61337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589CFFA-B77A-D34E-B964-3CF8BF27CB13}"/>
                  </a:ext>
                </a:extLst>
              </p:cNvPr>
              <p:cNvCxnSpPr/>
              <p:nvPr/>
            </p:nvCxnSpPr>
            <p:spPr>
              <a:xfrm flipH="1">
                <a:off x="3325567" y="4522186"/>
                <a:ext cx="6713" cy="70909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CB946E2-837B-9C47-ADFC-621FD89A4B83}"/>
                  </a:ext>
                </a:extLst>
              </p:cNvPr>
              <p:cNvCxnSpPr/>
              <p:nvPr/>
            </p:nvCxnSpPr>
            <p:spPr>
              <a:xfrm flipH="1">
                <a:off x="2707301" y="4506341"/>
                <a:ext cx="6713" cy="273385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644BAB4-7E9D-A949-A6CF-6FFA3CF9A0D1}"/>
                </a:ext>
              </a:extLst>
            </p:cNvPr>
            <p:cNvGrpSpPr/>
            <p:nvPr/>
          </p:nvGrpSpPr>
          <p:grpSpPr>
            <a:xfrm rot="10800000">
              <a:off x="3921694" y="2847571"/>
              <a:ext cx="627272" cy="854167"/>
              <a:chOff x="2707301" y="4180151"/>
              <a:chExt cx="627272" cy="1033542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BAFCEF4-275A-A648-A089-3648AAE039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0762" y="4180151"/>
                <a:ext cx="0" cy="324218"/>
              </a:xfrm>
              <a:prstGeom prst="straightConnector1">
                <a:avLst/>
              </a:prstGeom>
              <a:ln w="25400" cmpd="sng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4A2F9E0-CA14-0949-9352-D86929233B84}"/>
                  </a:ext>
                </a:extLst>
              </p:cNvPr>
              <p:cNvCxnSpPr/>
              <p:nvPr/>
            </p:nvCxnSpPr>
            <p:spPr>
              <a:xfrm rot="10800000">
                <a:off x="2714570" y="4514671"/>
                <a:ext cx="61337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37794B-8951-664F-8041-35B82116DC44}"/>
                  </a:ext>
                </a:extLst>
              </p:cNvPr>
              <p:cNvCxnSpPr/>
              <p:nvPr/>
            </p:nvCxnSpPr>
            <p:spPr>
              <a:xfrm flipH="1">
                <a:off x="3327860" y="4504601"/>
                <a:ext cx="6713" cy="70909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80E4A6-4628-F84A-B708-4F7DA795440B}"/>
                  </a:ext>
                </a:extLst>
              </p:cNvPr>
              <p:cNvCxnSpPr/>
              <p:nvPr/>
            </p:nvCxnSpPr>
            <p:spPr>
              <a:xfrm flipH="1">
                <a:off x="2707301" y="4506341"/>
                <a:ext cx="6713" cy="273385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2222EE3-8772-9347-A083-BCB8431919B1}"/>
                </a:ext>
              </a:extLst>
            </p:cNvPr>
            <p:cNvGrpSpPr/>
            <p:nvPr/>
          </p:nvGrpSpPr>
          <p:grpSpPr>
            <a:xfrm rot="10800000">
              <a:off x="3941382" y="1858126"/>
              <a:ext cx="615671" cy="783688"/>
              <a:chOff x="2741073" y="5252363"/>
              <a:chExt cx="615671" cy="948262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855F192-EB7C-1F47-8F8F-7754B828415E}"/>
                  </a:ext>
                </a:extLst>
              </p:cNvPr>
              <p:cNvGrpSpPr/>
              <p:nvPr/>
            </p:nvGrpSpPr>
            <p:grpSpPr>
              <a:xfrm>
                <a:off x="2741073" y="5252363"/>
                <a:ext cx="615671" cy="698802"/>
                <a:chOff x="2741073" y="5252363"/>
                <a:chExt cx="615671" cy="698802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2DEEF14-6978-FC49-A038-6996FBFD009B}"/>
                    </a:ext>
                  </a:extLst>
                </p:cNvPr>
                <p:cNvCxnSpPr/>
                <p:nvPr/>
              </p:nvCxnSpPr>
              <p:spPr>
                <a:xfrm>
                  <a:off x="2741073" y="5948132"/>
                  <a:ext cx="613378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658D0429-B819-0241-BAD8-D16521428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645" y="5687143"/>
                  <a:ext cx="3099" cy="26402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059CE26-3AFE-5744-A8C2-EE5D76D82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8377" y="5252363"/>
                  <a:ext cx="3099" cy="68480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6CEED40-C18A-0642-A301-BB85688C8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480" y="5947104"/>
                <a:ext cx="2779" cy="25352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F73E47-082C-324F-8867-9315A5C695DD}"/>
                </a:ext>
              </a:extLst>
            </p:cNvPr>
            <p:cNvGrpSpPr/>
            <p:nvPr/>
          </p:nvGrpSpPr>
          <p:grpSpPr>
            <a:xfrm rot="10800000">
              <a:off x="5676057" y="1874998"/>
              <a:ext cx="625952" cy="824623"/>
              <a:chOff x="2728499" y="5202832"/>
              <a:chExt cx="625952" cy="99779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81E8CA3-3F0A-E94C-A883-ABBAFAADB99C}"/>
                  </a:ext>
                </a:extLst>
              </p:cNvPr>
              <p:cNvGrpSpPr/>
              <p:nvPr/>
            </p:nvGrpSpPr>
            <p:grpSpPr>
              <a:xfrm>
                <a:off x="2728499" y="5202832"/>
                <a:ext cx="625952" cy="753283"/>
                <a:chOff x="2728499" y="5202832"/>
                <a:chExt cx="625952" cy="75328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04BF854-9B78-A845-AFA0-3E52DC182F30}"/>
                    </a:ext>
                  </a:extLst>
                </p:cNvPr>
                <p:cNvCxnSpPr/>
                <p:nvPr/>
              </p:nvCxnSpPr>
              <p:spPr>
                <a:xfrm>
                  <a:off x="2741073" y="5948132"/>
                  <a:ext cx="613378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9622E3E3-348C-AD4F-A734-B2D8C244D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49059" y="5689436"/>
                  <a:ext cx="3099" cy="26402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B4F1132B-0A86-C445-B52E-FDF18CF8F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8499" y="5202832"/>
                  <a:ext cx="3099" cy="75328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C719257-4EE8-154B-B533-E08099347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480" y="5947104"/>
                <a:ext cx="2779" cy="25352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EDBA394-065F-E549-A6A7-4A768C3A57F9}"/>
                </a:ext>
              </a:extLst>
            </p:cNvPr>
            <p:cNvGrpSpPr/>
            <p:nvPr/>
          </p:nvGrpSpPr>
          <p:grpSpPr>
            <a:xfrm rot="10800000">
              <a:off x="7438171" y="1866280"/>
              <a:ext cx="623659" cy="826517"/>
              <a:chOff x="2710914" y="5200539"/>
              <a:chExt cx="623659" cy="100008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6B71B58-1D24-6841-945E-BCD39EF32746}"/>
                  </a:ext>
                </a:extLst>
              </p:cNvPr>
              <p:cNvGrpSpPr/>
              <p:nvPr/>
            </p:nvGrpSpPr>
            <p:grpSpPr>
              <a:xfrm>
                <a:off x="2710914" y="5200539"/>
                <a:ext cx="623659" cy="753283"/>
                <a:chOff x="2710914" y="5200539"/>
                <a:chExt cx="623659" cy="753283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4A03207-E931-A145-8DDA-16AB281E4228}"/>
                    </a:ext>
                  </a:extLst>
                </p:cNvPr>
                <p:cNvCxnSpPr/>
                <p:nvPr/>
              </p:nvCxnSpPr>
              <p:spPr>
                <a:xfrm>
                  <a:off x="2721195" y="5948132"/>
                  <a:ext cx="613378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6B566756-5EAE-314F-9C98-2C850C410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31474" y="5687143"/>
                  <a:ext cx="3099" cy="26402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2944A4D2-7F5A-834A-9A2F-330241853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0914" y="5200539"/>
                  <a:ext cx="3099" cy="75328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122640D-AFAC-7C4E-8D14-E7B44404B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480" y="5947104"/>
                <a:ext cx="2779" cy="25352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51F2464-2562-BB4C-9E6D-5889F01F156B}"/>
                </a:ext>
              </a:extLst>
            </p:cNvPr>
            <p:cNvGrpSpPr/>
            <p:nvPr/>
          </p:nvGrpSpPr>
          <p:grpSpPr>
            <a:xfrm rot="10800000">
              <a:off x="9221346" y="1855837"/>
              <a:ext cx="613378" cy="811985"/>
              <a:chOff x="2681439" y="5218124"/>
              <a:chExt cx="613378" cy="982501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001AC24-D1C5-DA40-898F-D5407CBF824A}"/>
                  </a:ext>
                </a:extLst>
              </p:cNvPr>
              <p:cNvGrpSpPr/>
              <p:nvPr/>
            </p:nvGrpSpPr>
            <p:grpSpPr>
              <a:xfrm>
                <a:off x="2681439" y="5218124"/>
                <a:ext cx="613378" cy="753283"/>
                <a:chOff x="2681439" y="5218124"/>
                <a:chExt cx="613378" cy="753283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1F66D9A-D2E9-8F43-97AC-91EE32356281}"/>
                    </a:ext>
                  </a:extLst>
                </p:cNvPr>
                <p:cNvCxnSpPr/>
                <p:nvPr/>
              </p:nvCxnSpPr>
              <p:spPr>
                <a:xfrm>
                  <a:off x="2681439" y="5948132"/>
                  <a:ext cx="613378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0F061C43-DEE0-9040-AA9F-40CDA0875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91718" y="5656357"/>
                  <a:ext cx="3099" cy="29042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1201EF16-CB79-8F49-B5C7-29DCDE7D2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91036" y="5218124"/>
                  <a:ext cx="3099" cy="75328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4AC6CE9-CF1E-8E42-B960-3D33061C2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846" y="5947104"/>
                <a:ext cx="2779" cy="25352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A7803A-D9CB-724A-B5B6-D7907792AA0D}"/>
                </a:ext>
              </a:extLst>
            </p:cNvPr>
            <p:cNvGrpSpPr/>
            <p:nvPr/>
          </p:nvGrpSpPr>
          <p:grpSpPr>
            <a:xfrm>
              <a:off x="1398518" y="2218781"/>
              <a:ext cx="9189516" cy="1121872"/>
              <a:chOff x="1398518" y="2218781"/>
              <a:chExt cx="9189516" cy="112187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AA8A18F-2C93-0E4D-B2CF-2A93139682C7}"/>
                  </a:ext>
                </a:extLst>
              </p:cNvPr>
              <p:cNvSpPr/>
              <p:nvPr/>
            </p:nvSpPr>
            <p:spPr>
              <a:xfrm rot="10800000">
                <a:off x="6134472" y="2720634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D30B418-93E2-D84B-9866-8DA361FEE3FB}"/>
                  </a:ext>
                </a:extLst>
              </p:cNvPr>
              <p:cNvSpPr/>
              <p:nvPr/>
            </p:nvSpPr>
            <p:spPr>
              <a:xfrm rot="10800000">
                <a:off x="7900248" y="2720634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51FA5C4-7973-F54D-BDAF-0775D064BFD1}"/>
                  </a:ext>
                </a:extLst>
              </p:cNvPr>
              <p:cNvSpPr/>
              <p:nvPr/>
            </p:nvSpPr>
            <p:spPr>
              <a:xfrm rot="10800000">
                <a:off x="4380462" y="2681336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C893127-8656-5444-9765-50602890863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418140" y="2584914"/>
                <a:ext cx="683403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269C3B7-6249-9544-A174-E170EAB15FA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979427" y="3050530"/>
                <a:ext cx="138376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B24DA17-A4AC-C545-B154-3DDFCC72EED2}"/>
                  </a:ext>
                </a:extLst>
              </p:cNvPr>
              <p:cNvCxnSpPr/>
              <p:nvPr/>
            </p:nvCxnSpPr>
            <p:spPr>
              <a:xfrm rot="10800000">
                <a:off x="1398518" y="2611423"/>
                <a:ext cx="60238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EE8C9E1-1115-754F-ABFE-17F578BBB149}"/>
                  </a:ext>
                </a:extLst>
              </p:cNvPr>
              <p:cNvSpPr/>
              <p:nvPr/>
            </p:nvSpPr>
            <p:spPr>
              <a:xfrm rot="10800000">
                <a:off x="9026650" y="2281529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9824526-03F4-5747-A808-51CC630FDAC5}"/>
                  </a:ext>
                </a:extLst>
              </p:cNvPr>
              <p:cNvSpPr/>
              <p:nvPr/>
            </p:nvSpPr>
            <p:spPr>
              <a:xfrm rot="10800000">
                <a:off x="5524871" y="2281529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021113F-E345-EA41-ABCA-D3944215EC18}"/>
                  </a:ext>
                </a:extLst>
              </p:cNvPr>
              <p:cNvSpPr/>
              <p:nvPr/>
            </p:nvSpPr>
            <p:spPr>
              <a:xfrm rot="10800000">
                <a:off x="7270769" y="2281529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0DB4772-A026-E44A-A9C3-8AE803EEBEA1}"/>
                  </a:ext>
                </a:extLst>
              </p:cNvPr>
              <p:cNvSpPr/>
              <p:nvPr/>
            </p:nvSpPr>
            <p:spPr>
              <a:xfrm rot="10800000">
                <a:off x="3770861" y="2242231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5801FB0-A1EA-A147-B1D2-6F9E84F1193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419199" y="2591539"/>
                <a:ext cx="13317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5487F1E-6E21-0241-8392-367FEBAD9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954013" y="3043903"/>
                <a:ext cx="654938" cy="701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A98D2A7-EC7B-CD4A-8997-438291FAC6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0046763" y="3050529"/>
                <a:ext cx="541271" cy="701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60200AF-091E-4B49-989C-F85564FC483D}"/>
                  </a:ext>
                </a:extLst>
              </p:cNvPr>
              <p:cNvSpPr/>
              <p:nvPr/>
            </p:nvSpPr>
            <p:spPr>
              <a:xfrm>
                <a:off x="9646985" y="2695675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E42CDF5-D4AA-3948-BA90-266772A478F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732026" y="3044667"/>
                <a:ext cx="138376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9C81106A-7A32-B24D-9A38-BD1D5CBE2BD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171804" y="2585674"/>
                <a:ext cx="13317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F60F1CE5-759F-B347-B3B0-BE7A258BBBD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484628" y="3038802"/>
                <a:ext cx="138376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58938F4-12A1-384D-B923-6519B7AB072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906821" y="2579809"/>
                <a:ext cx="13317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7B63280-6134-2942-A68F-3C29AFB455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272403" y="3050522"/>
                <a:ext cx="138376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CB3AD90-84ED-4D46-BB05-D234D9C669F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659426" y="2591529"/>
                <a:ext cx="13317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97A5A62-615E-7745-BE66-E670D55BF40A}"/>
                  </a:ext>
                </a:extLst>
              </p:cNvPr>
              <p:cNvSpPr/>
              <p:nvPr/>
            </p:nvSpPr>
            <p:spPr>
              <a:xfrm rot="10800000">
                <a:off x="2633715" y="2657886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F164C7B-4662-C44D-A3F1-6335027AF1C5}"/>
                  </a:ext>
                </a:extLst>
              </p:cNvPr>
              <p:cNvSpPr/>
              <p:nvPr/>
            </p:nvSpPr>
            <p:spPr>
              <a:xfrm rot="10800000">
                <a:off x="2024114" y="2218781"/>
                <a:ext cx="376102" cy="6200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EFA777-BBC5-B84A-A5C8-0B9B66799216}"/>
                </a:ext>
              </a:extLst>
            </p:cNvPr>
            <p:cNvGrpSpPr/>
            <p:nvPr/>
          </p:nvGrpSpPr>
          <p:grpSpPr>
            <a:xfrm rot="10800000">
              <a:off x="2174947" y="2824121"/>
              <a:ext cx="627272" cy="854167"/>
              <a:chOff x="2707301" y="4180151"/>
              <a:chExt cx="627272" cy="1033542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F47E7F5-C262-B242-9E05-2A8CD0435C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0762" y="4180151"/>
                <a:ext cx="0" cy="324218"/>
              </a:xfrm>
              <a:prstGeom prst="straightConnector1">
                <a:avLst/>
              </a:prstGeom>
              <a:ln w="25400" cmpd="sng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D2C6CA-808A-6848-91AC-46582273262B}"/>
                  </a:ext>
                </a:extLst>
              </p:cNvPr>
              <p:cNvCxnSpPr/>
              <p:nvPr/>
            </p:nvCxnSpPr>
            <p:spPr>
              <a:xfrm rot="10800000">
                <a:off x="2714570" y="4514671"/>
                <a:ext cx="61337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0D03207-58E9-8542-9FA1-75008D8F1FAA}"/>
                  </a:ext>
                </a:extLst>
              </p:cNvPr>
              <p:cNvCxnSpPr/>
              <p:nvPr/>
            </p:nvCxnSpPr>
            <p:spPr>
              <a:xfrm flipH="1">
                <a:off x="3327860" y="4504601"/>
                <a:ext cx="6713" cy="70909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A478E9D-606F-D446-9C95-E0034A2F622C}"/>
                  </a:ext>
                </a:extLst>
              </p:cNvPr>
              <p:cNvCxnSpPr/>
              <p:nvPr/>
            </p:nvCxnSpPr>
            <p:spPr>
              <a:xfrm flipH="1">
                <a:off x="2707301" y="4506341"/>
                <a:ext cx="6713" cy="273385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49CCAE6-24CB-6B4B-92D9-4C713518568C}"/>
                </a:ext>
              </a:extLst>
            </p:cNvPr>
            <p:cNvGrpSpPr/>
            <p:nvPr/>
          </p:nvGrpSpPr>
          <p:grpSpPr>
            <a:xfrm rot="10800000">
              <a:off x="2194644" y="1869848"/>
              <a:ext cx="615671" cy="766103"/>
              <a:chOff x="2741073" y="5273641"/>
              <a:chExt cx="615671" cy="92698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4AC5F8A-980A-0246-A5DD-F8A958BBC9E3}"/>
                  </a:ext>
                </a:extLst>
              </p:cNvPr>
              <p:cNvGrpSpPr/>
              <p:nvPr/>
            </p:nvGrpSpPr>
            <p:grpSpPr>
              <a:xfrm>
                <a:off x="2741073" y="5273641"/>
                <a:ext cx="615671" cy="684803"/>
                <a:chOff x="2741073" y="5273641"/>
                <a:chExt cx="615671" cy="684803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4D325CA-AE88-614E-90F2-AB826E6BEE83}"/>
                    </a:ext>
                  </a:extLst>
                </p:cNvPr>
                <p:cNvCxnSpPr/>
                <p:nvPr/>
              </p:nvCxnSpPr>
              <p:spPr>
                <a:xfrm>
                  <a:off x="2741073" y="5948132"/>
                  <a:ext cx="613378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4CE28D3-65E9-664A-95B8-217BAFDBF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645" y="5731329"/>
                  <a:ext cx="3099" cy="21820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C73D615E-1C70-B844-A5A0-20F2DD32E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8377" y="5273641"/>
                  <a:ext cx="3099" cy="68480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07192D7-5D78-994D-8BC7-F31636A2E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480" y="5947104"/>
                <a:ext cx="2779" cy="25352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16119C-8E2C-CD48-BA12-CBF3F5908BD6}"/>
              </a:ext>
            </a:extLst>
          </p:cNvPr>
          <p:cNvGrpSpPr/>
          <p:nvPr/>
        </p:nvGrpSpPr>
        <p:grpSpPr>
          <a:xfrm>
            <a:off x="3287084" y="1045204"/>
            <a:ext cx="7743474" cy="1102940"/>
            <a:chOff x="2088204" y="781044"/>
            <a:chExt cx="7743474" cy="110294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AB5B139-0973-EA4F-B59F-66DD2A5C1C6E}"/>
                </a:ext>
              </a:extLst>
            </p:cNvPr>
            <p:cNvSpPr/>
            <p:nvPr/>
          </p:nvSpPr>
          <p:spPr>
            <a:xfrm rot="10800000">
              <a:off x="3999137" y="1172304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93CC27-86B8-8349-A902-9F980DC2BB4D}"/>
                </a:ext>
              </a:extLst>
            </p:cNvPr>
            <p:cNvSpPr/>
            <p:nvPr/>
          </p:nvSpPr>
          <p:spPr>
            <a:xfrm rot="10800000">
              <a:off x="5738339" y="1164609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6EBDE05-7383-D542-983B-A8DEAADCBD2D}"/>
                </a:ext>
              </a:extLst>
            </p:cNvPr>
            <p:cNvSpPr/>
            <p:nvPr/>
          </p:nvSpPr>
          <p:spPr>
            <a:xfrm rot="10800000">
              <a:off x="2260549" y="1153282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F4D447-FAFB-824D-90B2-CD99889DD6E1}"/>
                </a:ext>
              </a:extLst>
            </p:cNvPr>
            <p:cNvSpPr/>
            <p:nvPr/>
          </p:nvSpPr>
          <p:spPr>
            <a:xfrm rot="10800000">
              <a:off x="7476558" y="1143752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CA232C6-739A-094C-920C-8496C7D4D702}"/>
                </a:ext>
              </a:extLst>
            </p:cNvPr>
            <p:cNvSpPr/>
            <p:nvPr/>
          </p:nvSpPr>
          <p:spPr>
            <a:xfrm rot="10800000">
              <a:off x="9280493" y="1155993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F5E61DE-75A5-FD47-8A03-63AF636429BD}"/>
                </a:ext>
              </a:extLst>
            </p:cNvPr>
            <p:cNvSpPr txBox="1"/>
            <p:nvPr/>
          </p:nvSpPr>
          <p:spPr>
            <a:xfrm>
              <a:off x="2088204" y="813569"/>
              <a:ext cx="86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where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AE4D43B-9317-554E-9B14-9F681D495D74}"/>
                </a:ext>
              </a:extLst>
            </p:cNvPr>
            <p:cNvSpPr txBox="1"/>
            <p:nvPr/>
          </p:nvSpPr>
          <p:spPr>
            <a:xfrm>
              <a:off x="3907205" y="797468"/>
              <a:ext cx="601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was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8302DBA-DABE-004E-9871-5D5DBA971BEC}"/>
                </a:ext>
              </a:extLst>
            </p:cNvPr>
            <p:cNvSpPr txBox="1"/>
            <p:nvPr/>
          </p:nvSpPr>
          <p:spPr>
            <a:xfrm>
              <a:off x="5534988" y="797468"/>
              <a:ext cx="885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Barac</a:t>
              </a:r>
              <a:r>
                <a:rPr lang="en-US" b="1" dirty="0"/>
                <a:t>k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A35A7B1-11F8-9344-96F4-EF118DC504A3}"/>
                </a:ext>
              </a:extLst>
            </p:cNvPr>
            <p:cNvSpPr txBox="1"/>
            <p:nvPr/>
          </p:nvSpPr>
          <p:spPr>
            <a:xfrm>
              <a:off x="7244930" y="784325"/>
              <a:ext cx="957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Obama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EC6F9C-A80F-7748-B183-8B3F26435CD5}"/>
                </a:ext>
              </a:extLst>
            </p:cNvPr>
            <p:cNvSpPr txBox="1"/>
            <p:nvPr/>
          </p:nvSpPr>
          <p:spPr>
            <a:xfrm>
              <a:off x="9142066" y="78104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born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C209A49-FB45-1545-9E8A-B038B2B45943}"/>
              </a:ext>
            </a:extLst>
          </p:cNvPr>
          <p:cNvGrpSpPr/>
          <p:nvPr/>
        </p:nvGrpSpPr>
        <p:grpSpPr>
          <a:xfrm>
            <a:off x="3501163" y="3899802"/>
            <a:ext cx="7361980" cy="1333848"/>
            <a:chOff x="2319868" y="3852131"/>
            <a:chExt cx="7361980" cy="133384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E8F6393-A35A-B643-B030-1F2A07B47CAF}"/>
                </a:ext>
              </a:extLst>
            </p:cNvPr>
            <p:cNvSpPr/>
            <p:nvPr/>
          </p:nvSpPr>
          <p:spPr>
            <a:xfrm>
              <a:off x="2319868" y="3852131"/>
              <a:ext cx="358563" cy="6929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1995EE4-601C-F14C-A526-F0522F39242D}"/>
                </a:ext>
              </a:extLst>
            </p:cNvPr>
            <p:cNvSpPr/>
            <p:nvPr/>
          </p:nvSpPr>
          <p:spPr>
            <a:xfrm>
              <a:off x="5805195" y="3912314"/>
              <a:ext cx="358563" cy="6929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3356EC6-E216-DC4B-AED2-428F3E0CB47B}"/>
                </a:ext>
              </a:extLst>
            </p:cNvPr>
            <p:cNvSpPr/>
            <p:nvPr/>
          </p:nvSpPr>
          <p:spPr>
            <a:xfrm>
              <a:off x="7555514" y="3940047"/>
              <a:ext cx="358563" cy="6929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06D786C-31FC-8446-8B87-F685B478E7DF}"/>
                </a:ext>
              </a:extLst>
            </p:cNvPr>
            <p:cNvSpPr/>
            <p:nvPr/>
          </p:nvSpPr>
          <p:spPr>
            <a:xfrm>
              <a:off x="9310397" y="3934912"/>
              <a:ext cx="358563" cy="6929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EF7127B-4C03-0D49-A47B-A7FB2E1DC9C9}"/>
                </a:ext>
              </a:extLst>
            </p:cNvPr>
            <p:cNvSpPr txBox="1"/>
            <p:nvPr/>
          </p:nvSpPr>
          <p:spPr>
            <a:xfrm>
              <a:off x="2322344" y="4523727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009F3D2-323C-E54F-BD94-73A26AA50184}"/>
                </a:ext>
              </a:extLst>
            </p:cNvPr>
            <p:cNvSpPr txBox="1"/>
            <p:nvPr/>
          </p:nvSpPr>
          <p:spPr>
            <a:xfrm>
              <a:off x="4007781" y="4576252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E76A034-BD02-3943-BEF4-E4613B60E07A}"/>
                </a:ext>
              </a:extLst>
            </p:cNvPr>
            <p:cNvSpPr txBox="1"/>
            <p:nvPr/>
          </p:nvSpPr>
          <p:spPr>
            <a:xfrm>
              <a:off x="5834393" y="4608683"/>
              <a:ext cx="3129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CA583B9-CD97-8B44-9A7D-88B54454F2D6}"/>
                </a:ext>
              </a:extLst>
            </p:cNvPr>
            <p:cNvSpPr txBox="1"/>
            <p:nvPr/>
          </p:nvSpPr>
          <p:spPr>
            <a:xfrm>
              <a:off x="7595034" y="4630225"/>
              <a:ext cx="3129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844F679-9878-8B46-983A-DE6321E97A26}"/>
                </a:ext>
              </a:extLst>
            </p:cNvPr>
            <p:cNvSpPr txBox="1"/>
            <p:nvPr/>
          </p:nvSpPr>
          <p:spPr>
            <a:xfrm>
              <a:off x="9301616" y="4631981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35CBEC-6967-F24A-88C9-3E467AACCE5D}"/>
                </a:ext>
              </a:extLst>
            </p:cNvPr>
            <p:cNvSpPr/>
            <p:nvPr/>
          </p:nvSpPr>
          <p:spPr>
            <a:xfrm>
              <a:off x="4032512" y="3879864"/>
              <a:ext cx="358563" cy="6929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CFC7B90-1383-1442-AA57-5FE1A41DE382}"/>
              </a:ext>
            </a:extLst>
          </p:cNvPr>
          <p:cNvSpPr txBox="1"/>
          <p:nvPr/>
        </p:nvSpPr>
        <p:spPr>
          <a:xfrm>
            <a:off x="483905" y="2647817"/>
            <a:ext cx="211841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59946"/>
                </a:solidFill>
              </a:rPr>
              <a:t>Hidden layer</a:t>
            </a:r>
          </a:p>
          <a:p>
            <a:r>
              <a:rPr lang="en-US" sz="1700" b="1" dirty="0">
                <a:solidFill>
                  <a:srgbClr val="059946"/>
                </a:solidFill>
              </a:rPr>
              <a:t>RNN (</a:t>
            </a:r>
            <a:r>
              <a:rPr lang="en-US" sz="1700" b="1" dirty="0" err="1">
                <a:solidFill>
                  <a:srgbClr val="059946"/>
                </a:solidFill>
              </a:rPr>
              <a:t>BiLSTM</a:t>
            </a:r>
            <a:r>
              <a:rPr lang="en-US" sz="1700" b="1" dirty="0">
                <a:solidFill>
                  <a:srgbClr val="059946"/>
                </a:solidFill>
              </a:rPr>
              <a:t>/</a:t>
            </a:r>
            <a:r>
              <a:rPr lang="en-US" sz="1700" b="1" dirty="0" err="1">
                <a:solidFill>
                  <a:srgbClr val="059946"/>
                </a:solidFill>
              </a:rPr>
              <a:t>BiGRU</a:t>
            </a:r>
            <a:r>
              <a:rPr lang="en-US" sz="1700" b="1" dirty="0">
                <a:solidFill>
                  <a:srgbClr val="059946"/>
                </a:solidFill>
              </a:rPr>
              <a:t>)</a:t>
            </a:r>
            <a:r>
              <a:rPr lang="en-US" sz="1700" dirty="0">
                <a:solidFill>
                  <a:srgbClr val="059946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9A46112-249B-9841-9116-B348936E18E6}"/>
              </a:ext>
            </a:extLst>
          </p:cNvPr>
          <p:cNvSpPr txBox="1"/>
          <p:nvPr/>
        </p:nvSpPr>
        <p:spPr>
          <a:xfrm>
            <a:off x="494065" y="1591613"/>
            <a:ext cx="2118411" cy="48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Embedding layer</a:t>
            </a:r>
            <a:r>
              <a:rPr lang="en-US" sz="1700" dirty="0">
                <a:solidFill>
                  <a:srgbClr val="059946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698ADCB-7957-E44D-AA50-4FF69018E159}"/>
              </a:ext>
            </a:extLst>
          </p:cNvPr>
          <p:cNvSpPr txBox="1"/>
          <p:nvPr/>
        </p:nvSpPr>
        <p:spPr>
          <a:xfrm>
            <a:off x="494065" y="3885220"/>
            <a:ext cx="2118411" cy="69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Fully Connected layers</a:t>
            </a:r>
            <a:r>
              <a:rPr lang="en-US" sz="17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DEE6894-6066-654A-8A40-BFA965E758A4}"/>
              </a:ext>
            </a:extLst>
          </p:cNvPr>
          <p:cNvSpPr txBox="1"/>
          <p:nvPr/>
        </p:nvSpPr>
        <p:spPr>
          <a:xfrm>
            <a:off x="7277252" y="5408211"/>
            <a:ext cx="2330252" cy="90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/>
              <a:t> </a:t>
            </a:r>
            <a:r>
              <a:rPr lang="en-US" sz="2500" b="1" dirty="0"/>
              <a:t>: Entity</a:t>
            </a:r>
          </a:p>
          <a:p>
            <a:r>
              <a:rPr lang="en-US" sz="3000" b="1" dirty="0">
                <a:cs typeface="Times New Roman" panose="02020603050405020304" pitchFamily="18" charset="0"/>
              </a:rPr>
              <a:t>0</a:t>
            </a:r>
            <a:r>
              <a:rPr lang="en-US" sz="2000" b="1" dirty="0"/>
              <a:t> </a:t>
            </a:r>
            <a:r>
              <a:rPr lang="en-US" sz="2500" b="1" dirty="0"/>
              <a:t>: Non-entity</a:t>
            </a:r>
            <a:r>
              <a:rPr lang="en-US" sz="25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BAD13487-CC24-1D42-8DE0-D4A56640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31" y="4951676"/>
            <a:ext cx="1289949" cy="471933"/>
          </a:xfrm>
          <a:prstGeom prst="rect">
            <a:avLst/>
          </a:prstGeom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42741767-8491-1740-9893-D563101F4C06}"/>
              </a:ext>
            </a:extLst>
          </p:cNvPr>
          <p:cNvCxnSpPr/>
          <p:nvPr/>
        </p:nvCxnSpPr>
        <p:spPr>
          <a:xfrm rot="5400000" flipH="1" flipV="1">
            <a:off x="1960029" y="3754080"/>
            <a:ext cx="1715395" cy="553606"/>
          </a:xfrm>
          <a:prstGeom prst="bentConnector3">
            <a:avLst>
              <a:gd name="adj1" fmla="val 99491"/>
            </a:avLst>
          </a:prstGeom>
          <a:ln w="28575">
            <a:solidFill>
              <a:srgbClr val="05994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FACC9FD-2F6E-C94E-8DB8-CA7905707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8" y="5547273"/>
            <a:ext cx="1342102" cy="4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8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10185"/>
            <a:ext cx="12192000" cy="823070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detection - CRF</a:t>
            </a:r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C143D4-2E42-044B-9384-621F0DD26539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D05A1D-7D9C-EC41-B0EB-79D4127A4F5D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CED2D-760C-3A46-B1DC-C7A62378BB2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151001-48CC-AF41-8BB0-98FB2A815541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BF10C138-004A-D84C-8A0A-43AE5A9E125B}"/>
              </a:ext>
            </a:extLst>
          </p:cNvPr>
          <p:cNvSpPr txBox="1"/>
          <p:nvPr/>
        </p:nvSpPr>
        <p:spPr>
          <a:xfrm>
            <a:off x="1331624" y="1304580"/>
            <a:ext cx="993875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Conditional Random Field: </a:t>
            </a:r>
            <a:r>
              <a:rPr lang="en-US" sz="2400" dirty="0"/>
              <a:t>A conditional sequence model that represents the probability of a hidden state sequence given some observation </a:t>
            </a:r>
          </a:p>
          <a:p>
            <a:endParaRPr lang="en-US" sz="2400" b="1" dirty="0"/>
          </a:p>
          <a:p>
            <a:r>
              <a:rPr lang="en-US" sz="2400" b="1" dirty="0"/>
              <a:t>Stanford Named Entity Recognizer (NER):</a:t>
            </a:r>
          </a:p>
          <a:p>
            <a:r>
              <a:rPr lang="en-US" sz="2400" b="1" dirty="0"/>
              <a:t>	</a:t>
            </a:r>
            <a:r>
              <a:rPr lang="en-US" sz="2400" dirty="0"/>
              <a:t>Sequence labels: 4 classes</a:t>
            </a:r>
          </a:p>
          <a:p>
            <a:r>
              <a:rPr lang="en-US" sz="2400" dirty="0"/>
              <a:t>		</a:t>
            </a:r>
            <a:r>
              <a:rPr lang="en-US" sz="2000" b="1" dirty="0"/>
              <a:t>Person, Organization, Location, not-entity </a:t>
            </a:r>
          </a:p>
          <a:p>
            <a:endParaRPr lang="en-US" sz="2000" b="1" dirty="0"/>
          </a:p>
          <a:p>
            <a:r>
              <a:rPr lang="en-US" sz="2400" b="1" dirty="0"/>
              <a:t>We considered: </a:t>
            </a:r>
          </a:p>
          <a:p>
            <a:r>
              <a:rPr lang="en-US" sz="2400" b="1" dirty="0"/>
              <a:t>	              Entity : (Person, Organization, Location)</a:t>
            </a:r>
          </a:p>
          <a:p>
            <a:endParaRPr lang="en-US" sz="2400" b="1" dirty="0"/>
          </a:p>
          <a:p>
            <a:r>
              <a:rPr lang="en-US" sz="2400" b="1" dirty="0"/>
              <a:t>   Two Classes : Entity</a:t>
            </a:r>
          </a:p>
          <a:p>
            <a:r>
              <a:rPr lang="en-US" sz="2400" b="1" dirty="0"/>
              <a:t>		: Non-entity</a:t>
            </a:r>
          </a:p>
        </p:txBody>
      </p:sp>
    </p:spTree>
    <p:extLst>
      <p:ext uri="{BB962C8B-B14F-4D97-AF65-F5344CB8AC3E}">
        <p14:creationId xmlns:p14="http://schemas.microsoft.com/office/powerpoint/2010/main" val="161925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9622"/>
            <a:ext cx="12192000" cy="905377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Relation Classification - RNN</a:t>
            </a:r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C143D4-2E42-044B-9384-621F0DD26539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D05A1D-7D9C-EC41-B0EB-79D4127A4F5D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CED2D-760C-3A46-B1DC-C7A62378BB2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151001-48CC-AF41-8BB0-98FB2A815541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0D01E7-D383-4A45-87DF-1F44DF08D8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53188" y="3496469"/>
            <a:ext cx="0" cy="392304"/>
          </a:xfrm>
          <a:prstGeom prst="straightConnector1">
            <a:avLst/>
          </a:prstGeom>
          <a:ln w="25400" cmpd="sng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96BA4D-3823-E646-89BC-AE3F30FC47D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156250" y="2307800"/>
            <a:ext cx="3099" cy="3865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2539AA-B5D1-5C41-A22B-6D858E026F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888190" y="2297663"/>
            <a:ext cx="3099" cy="42520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711522-3969-524E-8E60-DC3AF616746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27691" y="2249258"/>
            <a:ext cx="3099" cy="4677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DE6DBA-3F31-A945-982D-455F409BD2F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451948" y="2286184"/>
            <a:ext cx="3099" cy="42520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1455F9-7F94-634B-8E0E-D4E363F7428A}"/>
              </a:ext>
            </a:extLst>
          </p:cNvPr>
          <p:cNvCxnSpPr/>
          <p:nvPr/>
        </p:nvCxnSpPr>
        <p:spPr>
          <a:xfrm rot="10800000">
            <a:off x="2597398" y="3078783"/>
            <a:ext cx="602386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8E63AB4-B700-814D-B344-5B54A48FD355}"/>
              </a:ext>
            </a:extLst>
          </p:cNvPr>
          <p:cNvSpPr/>
          <p:nvPr/>
        </p:nvSpPr>
        <p:spPr>
          <a:xfrm rot="10800000">
            <a:off x="10226680" y="2744747"/>
            <a:ext cx="455083" cy="7502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451B4A-3922-074A-A0B1-461E40C8F188}"/>
              </a:ext>
            </a:extLst>
          </p:cNvPr>
          <p:cNvSpPr/>
          <p:nvPr/>
        </p:nvSpPr>
        <p:spPr>
          <a:xfrm rot="10800000">
            <a:off x="6684261" y="2744747"/>
            <a:ext cx="455083" cy="7502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9C229E-B29F-4645-87B0-B91EB305E176}"/>
              </a:ext>
            </a:extLst>
          </p:cNvPr>
          <p:cNvSpPr/>
          <p:nvPr/>
        </p:nvSpPr>
        <p:spPr>
          <a:xfrm rot="10800000">
            <a:off x="8430159" y="2744747"/>
            <a:ext cx="455083" cy="7502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CD1FB-B43B-6041-B6FF-682DA91445A1}"/>
              </a:ext>
            </a:extLst>
          </p:cNvPr>
          <p:cNvSpPr/>
          <p:nvPr/>
        </p:nvSpPr>
        <p:spPr>
          <a:xfrm rot="10800000">
            <a:off x="4930251" y="2705449"/>
            <a:ext cx="455083" cy="7502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BA322C-D01C-AC46-A22F-4EA0141227A7}"/>
              </a:ext>
            </a:extLst>
          </p:cNvPr>
          <p:cNvCxnSpPr>
            <a:cxnSpLocks/>
          </p:cNvCxnSpPr>
          <p:nvPr/>
        </p:nvCxnSpPr>
        <p:spPr>
          <a:xfrm rot="10800000">
            <a:off x="3618079" y="3058899"/>
            <a:ext cx="133175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7B4ABD-5184-4E4D-925B-7254D755DE0C}"/>
              </a:ext>
            </a:extLst>
          </p:cNvPr>
          <p:cNvCxnSpPr>
            <a:cxnSpLocks/>
          </p:cNvCxnSpPr>
          <p:nvPr/>
        </p:nvCxnSpPr>
        <p:spPr>
          <a:xfrm rot="10800000">
            <a:off x="5370684" y="3053034"/>
            <a:ext cx="133175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C4883-07EF-3D41-A56A-CFACE55815A1}"/>
              </a:ext>
            </a:extLst>
          </p:cNvPr>
          <p:cNvCxnSpPr>
            <a:cxnSpLocks/>
          </p:cNvCxnSpPr>
          <p:nvPr/>
        </p:nvCxnSpPr>
        <p:spPr>
          <a:xfrm rot="10800000">
            <a:off x="7105701" y="3047169"/>
            <a:ext cx="133175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CD952E5-86C4-B949-B100-523C37650690}"/>
              </a:ext>
            </a:extLst>
          </p:cNvPr>
          <p:cNvCxnSpPr>
            <a:cxnSpLocks/>
          </p:cNvCxnSpPr>
          <p:nvPr/>
        </p:nvCxnSpPr>
        <p:spPr>
          <a:xfrm rot="10800000">
            <a:off x="8878626" y="3058889"/>
            <a:ext cx="133175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85748A8-A529-644E-817E-DF6FEE840BBF}"/>
              </a:ext>
            </a:extLst>
          </p:cNvPr>
          <p:cNvSpPr/>
          <p:nvPr/>
        </p:nvSpPr>
        <p:spPr>
          <a:xfrm rot="10800000">
            <a:off x="3183504" y="2681999"/>
            <a:ext cx="455083" cy="7502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1CA5CB-07A2-824B-BEBC-130C3EF4B3B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09512" y="2301937"/>
            <a:ext cx="3099" cy="3865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9BADEA1-4DC6-4E45-B16B-2839080D31C1}"/>
              </a:ext>
            </a:extLst>
          </p:cNvPr>
          <p:cNvGrpSpPr/>
          <p:nvPr/>
        </p:nvGrpSpPr>
        <p:grpSpPr>
          <a:xfrm>
            <a:off x="3063564" y="1228084"/>
            <a:ext cx="7743474" cy="1102940"/>
            <a:chOff x="2088204" y="781044"/>
            <a:chExt cx="7743474" cy="110294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0C2D2FE-1CCB-0A4A-A1CB-D0BE1477A50A}"/>
                </a:ext>
              </a:extLst>
            </p:cNvPr>
            <p:cNvSpPr/>
            <p:nvPr/>
          </p:nvSpPr>
          <p:spPr>
            <a:xfrm rot="10800000">
              <a:off x="3999137" y="1172304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B9E54B-741C-6647-92A2-FB28373062C0}"/>
                </a:ext>
              </a:extLst>
            </p:cNvPr>
            <p:cNvSpPr/>
            <p:nvPr/>
          </p:nvSpPr>
          <p:spPr>
            <a:xfrm rot="10800000">
              <a:off x="5738339" y="1164609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CD33EDF-FC5F-2144-A2DF-6D1779984987}"/>
                </a:ext>
              </a:extLst>
            </p:cNvPr>
            <p:cNvSpPr/>
            <p:nvPr/>
          </p:nvSpPr>
          <p:spPr>
            <a:xfrm rot="10800000">
              <a:off x="2260549" y="1153282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9B4400F-5190-7848-86ED-48DDB47B4FF9}"/>
                </a:ext>
              </a:extLst>
            </p:cNvPr>
            <p:cNvSpPr/>
            <p:nvPr/>
          </p:nvSpPr>
          <p:spPr>
            <a:xfrm rot="10800000">
              <a:off x="7476558" y="1143752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DF09A4F-87DC-694B-B62C-601769A17587}"/>
                </a:ext>
              </a:extLst>
            </p:cNvPr>
            <p:cNvSpPr/>
            <p:nvPr/>
          </p:nvSpPr>
          <p:spPr>
            <a:xfrm rot="10800000">
              <a:off x="9280493" y="1155993"/>
              <a:ext cx="382568" cy="711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4FDA1B-72E3-1F4E-97A6-278DA4ED713B}"/>
                </a:ext>
              </a:extLst>
            </p:cNvPr>
            <p:cNvSpPr txBox="1"/>
            <p:nvPr/>
          </p:nvSpPr>
          <p:spPr>
            <a:xfrm>
              <a:off x="2088204" y="813569"/>
              <a:ext cx="86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where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1131A9-02C1-3440-B90D-E7F0D9B51FAF}"/>
                </a:ext>
              </a:extLst>
            </p:cNvPr>
            <p:cNvSpPr txBox="1"/>
            <p:nvPr/>
          </p:nvSpPr>
          <p:spPr>
            <a:xfrm>
              <a:off x="3907205" y="797468"/>
              <a:ext cx="601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was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ED5135-51B1-6042-BDEE-A502CB354FAC}"/>
                </a:ext>
              </a:extLst>
            </p:cNvPr>
            <p:cNvSpPr txBox="1"/>
            <p:nvPr/>
          </p:nvSpPr>
          <p:spPr>
            <a:xfrm>
              <a:off x="5534988" y="797468"/>
              <a:ext cx="885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Barac</a:t>
              </a:r>
              <a:r>
                <a:rPr lang="en-US" b="1" dirty="0"/>
                <a:t>k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0C3EFDC-D418-B545-81FC-FA1B7A3C2F9A}"/>
                </a:ext>
              </a:extLst>
            </p:cNvPr>
            <p:cNvSpPr txBox="1"/>
            <p:nvPr/>
          </p:nvSpPr>
          <p:spPr>
            <a:xfrm>
              <a:off x="7244930" y="784325"/>
              <a:ext cx="957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Obama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836658E-A4CE-A64B-8E2E-CAAFAEDBBD63}"/>
                </a:ext>
              </a:extLst>
            </p:cNvPr>
            <p:cNvSpPr txBox="1"/>
            <p:nvPr/>
          </p:nvSpPr>
          <p:spPr>
            <a:xfrm>
              <a:off x="9142066" y="781044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born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3306976-BA55-C74C-837D-33FD1526237D}"/>
              </a:ext>
            </a:extLst>
          </p:cNvPr>
          <p:cNvSpPr txBox="1"/>
          <p:nvPr/>
        </p:nvSpPr>
        <p:spPr>
          <a:xfrm>
            <a:off x="8661724" y="4664209"/>
            <a:ext cx="342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People/person/</a:t>
            </a:r>
            <a:r>
              <a:rPr lang="en-US" sz="2000" b="1" dirty="0" err="1"/>
              <a:t>place_of_birth</a:t>
            </a:r>
            <a:endParaRPr lang="en-US" sz="20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E5F3952-1CBD-2544-AD40-DB8FF0A3A64A}"/>
              </a:ext>
            </a:extLst>
          </p:cNvPr>
          <p:cNvSpPr/>
          <p:nvPr/>
        </p:nvSpPr>
        <p:spPr>
          <a:xfrm>
            <a:off x="10263201" y="3892109"/>
            <a:ext cx="394419" cy="76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0E75A9-BDF9-604F-8BEF-F038BB36B8E2}"/>
              </a:ext>
            </a:extLst>
          </p:cNvPr>
          <p:cNvSpPr txBox="1"/>
          <p:nvPr/>
        </p:nvSpPr>
        <p:spPr>
          <a:xfrm>
            <a:off x="483905" y="2647817"/>
            <a:ext cx="211841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59946"/>
                </a:solidFill>
              </a:rPr>
              <a:t>Hidden layer</a:t>
            </a:r>
          </a:p>
          <a:p>
            <a:r>
              <a:rPr lang="en-US" sz="1700" b="1" dirty="0">
                <a:solidFill>
                  <a:srgbClr val="059946"/>
                </a:solidFill>
              </a:rPr>
              <a:t>RNN (</a:t>
            </a:r>
            <a:r>
              <a:rPr lang="en-US" sz="1700" b="1" dirty="0" err="1">
                <a:solidFill>
                  <a:srgbClr val="059946"/>
                </a:solidFill>
              </a:rPr>
              <a:t>BiLSTM</a:t>
            </a:r>
            <a:r>
              <a:rPr lang="en-US" sz="1700" b="1" dirty="0">
                <a:solidFill>
                  <a:srgbClr val="059946"/>
                </a:solidFill>
              </a:rPr>
              <a:t>/</a:t>
            </a:r>
            <a:r>
              <a:rPr lang="en-US" sz="1700" b="1" dirty="0" err="1">
                <a:solidFill>
                  <a:srgbClr val="059946"/>
                </a:solidFill>
              </a:rPr>
              <a:t>BiGRU</a:t>
            </a:r>
            <a:r>
              <a:rPr lang="en-US" sz="1700" b="1" dirty="0">
                <a:solidFill>
                  <a:srgbClr val="059946"/>
                </a:solidFill>
              </a:rPr>
              <a:t>)</a:t>
            </a:r>
            <a:r>
              <a:rPr lang="en-US" sz="1700" dirty="0">
                <a:solidFill>
                  <a:srgbClr val="059946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7C65D7-DED6-8F41-A0F2-5CD56A9EC067}"/>
              </a:ext>
            </a:extLst>
          </p:cNvPr>
          <p:cNvSpPr txBox="1"/>
          <p:nvPr/>
        </p:nvSpPr>
        <p:spPr>
          <a:xfrm>
            <a:off x="494065" y="1591613"/>
            <a:ext cx="2118411" cy="48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Embedding layer</a:t>
            </a:r>
            <a:r>
              <a:rPr lang="en-US" sz="1700" dirty="0">
                <a:solidFill>
                  <a:srgbClr val="059946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58F778-4F3A-4041-AD2C-BC94C963DC1F}"/>
              </a:ext>
            </a:extLst>
          </p:cNvPr>
          <p:cNvSpPr txBox="1"/>
          <p:nvPr/>
        </p:nvSpPr>
        <p:spPr>
          <a:xfrm>
            <a:off x="6083357" y="4106145"/>
            <a:ext cx="2118411" cy="69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Fully Connected layers</a:t>
            </a:r>
            <a:r>
              <a:rPr lang="en-US" sz="17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50FB98C-0305-B247-B3E2-A57C90ACA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536" y="3763599"/>
            <a:ext cx="1289949" cy="47193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DFC94A5-72CE-1441-91C7-0CC6720DD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599" y="3719984"/>
            <a:ext cx="1342102" cy="47932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289D1E-BE6D-154B-931D-35C783529CC5}"/>
              </a:ext>
            </a:extLst>
          </p:cNvPr>
          <p:cNvCxnSpPr>
            <a:cxnSpLocks/>
          </p:cNvCxnSpPr>
          <p:nvPr/>
        </p:nvCxnSpPr>
        <p:spPr>
          <a:xfrm rot="10800000">
            <a:off x="6689763" y="3888773"/>
            <a:ext cx="2854741" cy="0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4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9622"/>
            <a:ext cx="12192000" cy="905377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Relation Classification - CNN</a:t>
            </a:r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C143D4-2E42-044B-9384-621F0DD26539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D05A1D-7D9C-EC41-B0EB-79D4127A4F5D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CED2D-760C-3A46-B1DC-C7A62378BB2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151001-48CC-AF41-8BB0-98FB2A815541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176AFC6-FE64-E845-83EB-D52955702130}"/>
              </a:ext>
            </a:extLst>
          </p:cNvPr>
          <p:cNvGrpSpPr/>
          <p:nvPr/>
        </p:nvGrpSpPr>
        <p:grpSpPr>
          <a:xfrm>
            <a:off x="1039340" y="1963083"/>
            <a:ext cx="8564112" cy="3713000"/>
            <a:chOff x="4231002" y="2788004"/>
            <a:chExt cx="3301835" cy="130138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EFC2475-58A9-944A-9AA5-2C48F34A4086}"/>
                </a:ext>
              </a:extLst>
            </p:cNvPr>
            <p:cNvSpPr txBox="1"/>
            <p:nvPr/>
          </p:nvSpPr>
          <p:spPr>
            <a:xfrm rot="4162320">
              <a:off x="7065269" y="3292346"/>
              <a:ext cx="746958" cy="106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People/person/</a:t>
              </a:r>
              <a:r>
                <a:rPr lang="en-US" sz="1200" b="1" dirty="0" err="1"/>
                <a:t>place_of_birth</a:t>
              </a:r>
              <a:endParaRPr lang="en-US" sz="1200" b="1" dirty="0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14327A9-0176-8F41-A494-797C06EA250B}"/>
                </a:ext>
              </a:extLst>
            </p:cNvPr>
            <p:cNvGrpSpPr/>
            <p:nvPr/>
          </p:nvGrpSpPr>
          <p:grpSpPr>
            <a:xfrm>
              <a:off x="4231002" y="2788004"/>
              <a:ext cx="3301835" cy="1301383"/>
              <a:chOff x="4073028" y="2715398"/>
              <a:chExt cx="3632025" cy="1431521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69FCC9AB-6463-3048-A779-9B238ACF58CD}"/>
                  </a:ext>
                </a:extLst>
              </p:cNvPr>
              <p:cNvGrpSpPr/>
              <p:nvPr/>
            </p:nvGrpSpPr>
            <p:grpSpPr>
              <a:xfrm>
                <a:off x="4474882" y="2715398"/>
                <a:ext cx="2859814" cy="1069786"/>
                <a:chOff x="2839657" y="2207937"/>
                <a:chExt cx="6130264" cy="2084709"/>
              </a:xfrm>
            </p:grpSpPr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226070E5-189C-A441-810F-039A1C913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39657" y="2583330"/>
                  <a:ext cx="1148986" cy="1692061"/>
                </a:xfrm>
                <a:prstGeom prst="rect">
                  <a:avLst/>
                </a:prstGeom>
              </p:spPr>
            </p:pic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D843BD35-9A6D-CA48-ADBC-74060AE8F0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75428" y="2949942"/>
                  <a:ext cx="205715" cy="1031126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A414C105-E31A-A44C-8B98-CF9EFB618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2157" y="2276949"/>
                  <a:ext cx="1139626" cy="706882"/>
                </a:xfrm>
                <a:prstGeom prst="rect">
                  <a:avLst/>
                </a:prstGeom>
              </p:spPr>
            </p:pic>
            <p:pic>
              <p:nvPicPr>
                <p:cNvPr id="158" name="Picture 157">
                  <a:extLst>
                    <a:ext uri="{FF2B5EF4-FFF2-40B4-BE49-F238E27FC236}">
                      <a16:creationId xmlns:a16="http://schemas.microsoft.com/office/drawing/2014/main" id="{8D8AA6B8-EA9A-254B-8A4E-F0984BFAE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23301" y="2894247"/>
                  <a:ext cx="248916" cy="1398397"/>
                </a:xfrm>
                <a:prstGeom prst="rect">
                  <a:avLst/>
                </a:prstGeom>
              </p:spPr>
            </p:pic>
            <p:pic>
              <p:nvPicPr>
                <p:cNvPr id="159" name="Picture 158">
                  <a:extLst>
                    <a:ext uri="{FF2B5EF4-FFF2-40B4-BE49-F238E27FC236}">
                      <a16:creationId xmlns:a16="http://schemas.microsoft.com/office/drawing/2014/main" id="{E790CD53-094D-4348-BEBF-A74C3E6D64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83822" y="2677835"/>
                  <a:ext cx="248916" cy="1398396"/>
                </a:xfrm>
                <a:prstGeom prst="rect">
                  <a:avLst/>
                </a:prstGeom>
              </p:spPr>
            </p:pic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607C38EA-F1DF-A642-84DF-8E5E9A3CF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42111" y="2444169"/>
                  <a:ext cx="248916" cy="1398396"/>
                </a:xfrm>
                <a:prstGeom prst="rect">
                  <a:avLst/>
                </a:prstGeom>
              </p:spPr>
            </p:pic>
            <p:pic>
              <p:nvPicPr>
                <p:cNvPr id="161" name="Picture 160">
                  <a:extLst>
                    <a:ext uri="{FF2B5EF4-FFF2-40B4-BE49-F238E27FC236}">
                      <a16:creationId xmlns:a16="http://schemas.microsoft.com/office/drawing/2014/main" id="{C86D2269-A3FE-5147-8681-3EDD16C2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50075" y="2207937"/>
                  <a:ext cx="224388" cy="1398397"/>
                </a:xfrm>
                <a:prstGeom prst="rect">
                  <a:avLst/>
                </a:prstGeom>
              </p:spPr>
            </p:pic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A18CA91-4953-544F-99A0-8E53AD94EFD0}"/>
                    </a:ext>
                  </a:extLst>
                </p:cNvPr>
                <p:cNvCxnSpPr>
                  <a:cxnSpLocks/>
                  <a:endCxn id="158" idx="2"/>
                </p:cNvCxnSpPr>
                <p:nvPr/>
              </p:nvCxnSpPr>
              <p:spPr>
                <a:xfrm>
                  <a:off x="3971390" y="4258138"/>
                  <a:ext cx="2176369" cy="3450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325D6DD-A59E-5D41-BFC7-680D503D0B55}"/>
                    </a:ext>
                  </a:extLst>
                </p:cNvPr>
                <p:cNvCxnSpPr>
                  <a:cxnSpLocks/>
                  <a:stCxn id="156" idx="2"/>
                </p:cNvCxnSpPr>
                <p:nvPr/>
              </p:nvCxnSpPr>
              <p:spPr>
                <a:xfrm>
                  <a:off x="4078286" y="3981068"/>
                  <a:ext cx="2000461" cy="9516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9E79CFB6-BA5F-4F42-A3FD-1D1347D1E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71390" y="3122764"/>
                  <a:ext cx="1684736" cy="611719"/>
                </a:xfrm>
                <a:prstGeom prst="line">
                  <a:avLst/>
                </a:prstGeom>
                <a:ln w="25400">
                  <a:solidFill>
                    <a:srgbClr val="FFED5D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1AB7E2ED-B5A2-274E-941B-A82A58F5C662}"/>
                    </a:ext>
                  </a:extLst>
                </p:cNvPr>
                <p:cNvCxnSpPr>
                  <a:endCxn id="161" idx="1"/>
                </p:cNvCxnSpPr>
                <p:nvPr/>
              </p:nvCxnSpPr>
              <p:spPr>
                <a:xfrm flipV="1">
                  <a:off x="3988643" y="2907136"/>
                  <a:ext cx="1661432" cy="215628"/>
                </a:xfrm>
                <a:prstGeom prst="line">
                  <a:avLst/>
                </a:prstGeom>
                <a:ln w="25400">
                  <a:solidFill>
                    <a:srgbClr val="FFED5D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921212E-A136-594D-BDA0-04D29FE7F219}"/>
                    </a:ext>
                  </a:extLst>
                </p:cNvPr>
                <p:cNvCxnSpPr/>
                <p:nvPr/>
              </p:nvCxnSpPr>
              <p:spPr>
                <a:xfrm>
                  <a:off x="3971390" y="2583330"/>
                  <a:ext cx="2051911" cy="31091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6D696AEA-5634-914C-81AF-D957DCFFEA1C}"/>
                    </a:ext>
                  </a:extLst>
                </p:cNvPr>
                <p:cNvCxnSpPr/>
                <p:nvPr/>
              </p:nvCxnSpPr>
              <p:spPr>
                <a:xfrm>
                  <a:off x="3971390" y="2894247"/>
                  <a:ext cx="2107357" cy="22851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DF9DE9F-D729-A249-A4DB-006B5448DC37}"/>
                    </a:ext>
                  </a:extLst>
                </p:cNvPr>
                <p:cNvCxnSpPr/>
                <p:nvPr/>
              </p:nvCxnSpPr>
              <p:spPr>
                <a:xfrm>
                  <a:off x="4181143" y="2932689"/>
                  <a:ext cx="1897604" cy="67364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499ACC82-5832-F64D-BEC7-63E9FD5332AC}"/>
                    </a:ext>
                  </a:extLst>
                </p:cNvPr>
                <p:cNvCxnSpPr>
                  <a:stCxn id="156" idx="3"/>
                </p:cNvCxnSpPr>
                <p:nvPr/>
              </p:nvCxnSpPr>
              <p:spPr>
                <a:xfrm>
                  <a:off x="4181143" y="3465505"/>
                  <a:ext cx="1914857" cy="37706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A30A69DD-55E3-3C4B-B735-F0B323A1FF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9801293">
                  <a:off x="7407316" y="3045747"/>
                  <a:ext cx="315233" cy="774700"/>
                </a:xfrm>
                <a:prstGeom prst="rect">
                  <a:avLst/>
                </a:prstGeom>
              </p:spPr>
            </p:pic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2E2422B5-8C45-0B4B-B9A8-DAF7FFB88A1B}"/>
                    </a:ext>
                  </a:extLst>
                </p:cNvPr>
                <p:cNvCxnSpPr>
                  <a:cxnSpLocks/>
                  <a:stCxn id="158" idx="3"/>
                </p:cNvCxnSpPr>
                <p:nvPr/>
              </p:nvCxnSpPr>
              <p:spPr>
                <a:xfrm flipV="1">
                  <a:off x="6272217" y="3310249"/>
                  <a:ext cx="1030749" cy="283197"/>
                </a:xfrm>
                <a:prstGeom prst="line">
                  <a:avLst/>
                </a:prstGeom>
                <a:ln w="25400">
                  <a:solidFill>
                    <a:srgbClr val="FFED5D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AB991A1C-A3D6-534A-8ECA-B22730FAC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6569" y="2207937"/>
                  <a:ext cx="1436397" cy="866081"/>
                </a:xfrm>
                <a:prstGeom prst="line">
                  <a:avLst/>
                </a:prstGeom>
                <a:ln w="25400">
                  <a:solidFill>
                    <a:srgbClr val="FFED5D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FA5064E-C5C8-3347-9958-FF1656FC62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72217" y="3829677"/>
                  <a:ext cx="1292715" cy="46296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8B092BE-D88C-BA41-9EEF-2F515C2FB4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2217" y="2894247"/>
                  <a:ext cx="1163214" cy="756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CF0AF702-4DF8-804E-9E04-5267B78F2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0003187">
                  <a:off x="8745374" y="3100161"/>
                  <a:ext cx="224547" cy="560193"/>
                </a:xfrm>
                <a:prstGeom prst="rect">
                  <a:avLst/>
                </a:prstGeom>
              </p:spPr>
            </p:pic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67BF55B6-BCE3-2840-BB6E-FE8B079A9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5090" y="3028323"/>
                  <a:ext cx="1088944" cy="1150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BD0F0BA2-DE1B-AB4E-BE5C-168775CA0A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7664" y="3652864"/>
                  <a:ext cx="995536" cy="81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F268583-9C92-7C40-A5A3-60660F2FB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3028" y="2929838"/>
                <a:ext cx="629752" cy="868295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D041230-AA98-8A4E-9159-40DBD57E8C08}"/>
                  </a:ext>
                </a:extLst>
              </p:cNvPr>
              <p:cNvSpPr txBox="1"/>
              <p:nvPr/>
            </p:nvSpPr>
            <p:spPr>
              <a:xfrm>
                <a:off x="4446569" y="3960561"/>
                <a:ext cx="479390" cy="177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nxk</a:t>
                </a:r>
                <a:r>
                  <a:rPr lang="en-US" sz="1200" b="1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:r>
                  <a:rPr lang="en-US" sz="1200" b="1" dirty="0">
                    <a:latin typeface="+mj-lt"/>
                    <a:cs typeface="Apple Chancery" panose="03020702040506060504" pitchFamily="66" charset="-79"/>
                  </a:rPr>
                  <a:t>question</a:t>
                </a:r>
              </a:p>
              <a:p>
                <a:r>
                  <a:rPr lang="en-US" sz="1200" b="1" dirty="0">
                    <a:latin typeface="+mj-lt"/>
                  </a:rPr>
                  <a:t> representation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22955E4-A14E-CA43-8568-F607AE42551E}"/>
                  </a:ext>
                </a:extLst>
              </p:cNvPr>
              <p:cNvSpPr txBox="1"/>
              <p:nvPr/>
            </p:nvSpPr>
            <p:spPr>
              <a:xfrm>
                <a:off x="5050393" y="3956892"/>
                <a:ext cx="1160172" cy="177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+mj-lt"/>
                    <a:cs typeface="Apple Chancery" panose="03020702040506060504" pitchFamily="66" charset="-79"/>
                  </a:rPr>
                  <a:t>Convolutional layer filter width &amp; feature </a:t>
                </a:r>
              </a:p>
              <a:p>
                <a:pPr algn="ctr"/>
                <a:r>
                  <a:rPr lang="en-US" sz="1200" b="1" dirty="0">
                    <a:latin typeface="+mj-lt"/>
                    <a:cs typeface="Apple Chancery" panose="03020702040506060504" pitchFamily="66" charset="-79"/>
                  </a:rPr>
                  <a:t>maps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D2AC4DC-6BD0-E04E-BC1F-C54BD61612A1}"/>
                  </a:ext>
                </a:extLst>
              </p:cNvPr>
              <p:cNvSpPr txBox="1"/>
              <p:nvPr/>
            </p:nvSpPr>
            <p:spPr>
              <a:xfrm>
                <a:off x="6198854" y="3979702"/>
                <a:ext cx="665609" cy="106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+mj-lt"/>
                    <a:cs typeface="Apple Chancery" panose="03020702040506060504" pitchFamily="66" charset="-79"/>
                  </a:rPr>
                  <a:t>max-over-time pooling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E6A9362-D36E-E14B-9B1B-2F6EFEDEE427}"/>
                  </a:ext>
                </a:extLst>
              </p:cNvPr>
              <p:cNvSpPr txBox="1"/>
              <p:nvPr/>
            </p:nvSpPr>
            <p:spPr>
              <a:xfrm>
                <a:off x="6866550" y="3968927"/>
                <a:ext cx="838503" cy="177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+mj-lt"/>
                    <a:cs typeface="Apple Chancery" panose="03020702040506060504" pitchFamily="66" charset="-79"/>
                  </a:rPr>
                  <a:t>Fully connected layer with</a:t>
                </a:r>
              </a:p>
              <a:p>
                <a:r>
                  <a:rPr lang="en-US" sz="1200" b="1" dirty="0">
                    <a:latin typeface="+mj-lt"/>
                    <a:cs typeface="Apple Chancery" panose="03020702040506060504" pitchFamily="66" charset="-79"/>
                  </a:rPr>
                  <a:t> dropout and </a:t>
                </a:r>
                <a:r>
                  <a:rPr lang="en-US" sz="1200" b="1" dirty="0" err="1">
                    <a:latin typeface="+mj-lt"/>
                    <a:cs typeface="Apple Chancery" panose="03020702040506060504" pitchFamily="66" charset="-79"/>
                  </a:rPr>
                  <a:t>softmax</a:t>
                </a:r>
                <a:r>
                  <a:rPr lang="en-US" sz="1200" b="1" dirty="0">
                    <a:latin typeface="+mj-lt"/>
                    <a:cs typeface="Apple Chancery" panose="03020702040506060504" pitchFamily="66" charset="-79"/>
                  </a:rPr>
                  <a:t> output</a:t>
                </a:r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437F4BC2-DE97-4D47-8D9D-9E7FE3085528}"/>
                  </a:ext>
                </a:extLst>
              </p:cNvPr>
              <p:cNvSpPr/>
              <p:nvPr/>
            </p:nvSpPr>
            <p:spPr>
              <a:xfrm rot="5400000">
                <a:off x="4685233" y="3617998"/>
                <a:ext cx="106734" cy="564849"/>
              </a:xfrm>
              <a:prstGeom prst="rightBrac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23739474-717D-2240-9AD3-0370731E080F}"/>
                  </a:ext>
                </a:extLst>
              </p:cNvPr>
              <p:cNvSpPr/>
              <p:nvPr/>
            </p:nvSpPr>
            <p:spPr>
              <a:xfrm rot="5400000">
                <a:off x="5521247" y="3400800"/>
                <a:ext cx="117406" cy="1000665"/>
              </a:xfrm>
              <a:prstGeom prst="rightBrac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3" name="Right Brace 152">
                <a:extLst>
                  <a:ext uri="{FF2B5EF4-FFF2-40B4-BE49-F238E27FC236}">
                    <a16:creationId xmlns:a16="http://schemas.microsoft.com/office/drawing/2014/main" id="{84DD428B-4890-5A44-9332-47C5660997BE}"/>
                  </a:ext>
                </a:extLst>
              </p:cNvPr>
              <p:cNvSpPr/>
              <p:nvPr/>
            </p:nvSpPr>
            <p:spPr>
              <a:xfrm rot="5400000">
                <a:off x="6421977" y="3555879"/>
                <a:ext cx="106734" cy="683467"/>
              </a:xfrm>
              <a:prstGeom prst="rightBrac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4" name="Right Brace 153">
                <a:extLst>
                  <a:ext uri="{FF2B5EF4-FFF2-40B4-BE49-F238E27FC236}">
                    <a16:creationId xmlns:a16="http://schemas.microsoft.com/office/drawing/2014/main" id="{9FF9F5D6-6B96-C14D-A492-6A11906545E6}"/>
                  </a:ext>
                </a:extLst>
              </p:cNvPr>
              <p:cNvSpPr/>
              <p:nvPr/>
            </p:nvSpPr>
            <p:spPr>
              <a:xfrm rot="5400000">
                <a:off x="7113113" y="3684120"/>
                <a:ext cx="106734" cy="424379"/>
              </a:xfrm>
              <a:prstGeom prst="rightBrac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6FAE3BE-2A12-3449-9FB1-F5625991EA65}"/>
              </a:ext>
            </a:extLst>
          </p:cNvPr>
          <p:cNvCxnSpPr/>
          <p:nvPr/>
        </p:nvCxnSpPr>
        <p:spPr>
          <a:xfrm>
            <a:off x="1036279" y="1473279"/>
            <a:ext cx="1014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9C5B2C3-999A-0A42-8417-72F9B1B10AB2}"/>
              </a:ext>
            </a:extLst>
          </p:cNvPr>
          <p:cNvCxnSpPr/>
          <p:nvPr/>
        </p:nvCxnSpPr>
        <p:spPr>
          <a:xfrm>
            <a:off x="1033039" y="1022570"/>
            <a:ext cx="10143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039C49-5CF5-634F-B8EC-4BECE98246C6}"/>
              </a:ext>
            </a:extLst>
          </p:cNvPr>
          <p:cNvSpPr txBox="1"/>
          <p:nvPr/>
        </p:nvSpPr>
        <p:spPr>
          <a:xfrm>
            <a:off x="3929980" y="1089499"/>
            <a:ext cx="5156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CNN for sentence classification (Kim et al 2014)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183B666-D4E4-D749-B2CB-5B120E0D6270}"/>
              </a:ext>
            </a:extLst>
          </p:cNvPr>
          <p:cNvSpPr/>
          <p:nvPr/>
        </p:nvSpPr>
        <p:spPr>
          <a:xfrm>
            <a:off x="822217" y="2482187"/>
            <a:ext cx="244640" cy="2229173"/>
          </a:xfrm>
          <a:prstGeom prst="leftBrace">
            <a:avLst/>
          </a:prstGeom>
          <a:ln w="34925">
            <a:solidFill>
              <a:srgbClr val="1B4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Left Brace 179">
            <a:extLst>
              <a:ext uri="{FF2B5EF4-FFF2-40B4-BE49-F238E27FC236}">
                <a16:creationId xmlns:a16="http://schemas.microsoft.com/office/drawing/2014/main" id="{77C31A7D-B2D9-7E4A-A188-43CE9C7D3979}"/>
              </a:ext>
            </a:extLst>
          </p:cNvPr>
          <p:cNvSpPr/>
          <p:nvPr/>
        </p:nvSpPr>
        <p:spPr>
          <a:xfrm rot="5400000">
            <a:off x="2412900" y="1546175"/>
            <a:ext cx="393995" cy="1258310"/>
          </a:xfrm>
          <a:prstGeom prst="leftBrace">
            <a:avLst/>
          </a:prstGeom>
          <a:ln w="34925">
            <a:solidFill>
              <a:srgbClr val="1B4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8B64C3BE-D2E3-5E49-964E-5C4219CF055C}"/>
              </a:ext>
            </a:extLst>
          </p:cNvPr>
          <p:cNvSpPr/>
          <p:nvPr/>
        </p:nvSpPr>
        <p:spPr>
          <a:xfrm rot="10800000">
            <a:off x="3456295" y="2477892"/>
            <a:ext cx="244640" cy="441030"/>
          </a:xfrm>
          <a:prstGeom prst="leftBrace">
            <a:avLst/>
          </a:prstGeom>
          <a:ln w="34925">
            <a:solidFill>
              <a:srgbClr val="1B4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2BFD7-8CA4-954E-888C-9145A41E2A40}"/>
              </a:ext>
            </a:extLst>
          </p:cNvPr>
          <p:cNvSpPr txBox="1"/>
          <p:nvPr/>
        </p:nvSpPr>
        <p:spPr>
          <a:xfrm>
            <a:off x="408562" y="3376040"/>
            <a:ext cx="3658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3CC0B-1A47-5044-BF8B-988CEC36459F}"/>
              </a:ext>
            </a:extLst>
          </p:cNvPr>
          <p:cNvSpPr txBox="1"/>
          <p:nvPr/>
        </p:nvSpPr>
        <p:spPr>
          <a:xfrm>
            <a:off x="2426951" y="1570554"/>
            <a:ext cx="333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38CF8-63BF-274E-A3CE-6FDD3A21AF59}"/>
              </a:ext>
            </a:extLst>
          </p:cNvPr>
          <p:cNvSpPr txBox="1"/>
          <p:nvPr/>
        </p:nvSpPr>
        <p:spPr>
          <a:xfrm>
            <a:off x="3681480" y="2520006"/>
            <a:ext cx="352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D1076-B8AE-0E4D-B873-C4304E3D7D33}"/>
              </a:ext>
            </a:extLst>
          </p:cNvPr>
          <p:cNvSpPr txBox="1"/>
          <p:nvPr/>
        </p:nvSpPr>
        <p:spPr>
          <a:xfrm>
            <a:off x="9342483" y="1917984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x</a:t>
            </a:r>
            <a:r>
              <a:rPr lang="en-US" b="1" baseline="-25000" dirty="0">
                <a:latin typeface="Times" pitchFamily="2" charset="0"/>
              </a:rPr>
              <a:t>1:n</a:t>
            </a:r>
            <a:r>
              <a:rPr lang="en-US" b="1" dirty="0">
                <a:latin typeface="Times" pitchFamily="2" charset="0"/>
              </a:rPr>
              <a:t> = x</a:t>
            </a:r>
            <a:r>
              <a:rPr lang="en-US" b="1" baseline="-25000" dirty="0">
                <a:latin typeface="Times" pitchFamily="2" charset="0"/>
              </a:rPr>
              <a:t>1</a:t>
            </a:r>
            <a:r>
              <a:rPr lang="en-US" b="1" dirty="0">
                <a:latin typeface="Times" pitchFamily="2" charset="0"/>
              </a:rPr>
              <a:t>⌖ x</a:t>
            </a:r>
            <a:r>
              <a:rPr lang="en-US" b="1" baseline="-25000" dirty="0">
                <a:latin typeface="Times" pitchFamily="2" charset="0"/>
              </a:rPr>
              <a:t>2</a:t>
            </a:r>
            <a:r>
              <a:rPr lang="en-US" b="1" dirty="0">
                <a:latin typeface="Times" pitchFamily="2" charset="0"/>
              </a:rPr>
              <a:t> ⌖ ,…, ⌖ </a:t>
            </a:r>
            <a:r>
              <a:rPr lang="en-US" b="1" dirty="0" err="1">
                <a:latin typeface="Times" pitchFamily="2" charset="0"/>
              </a:rPr>
              <a:t>x</a:t>
            </a:r>
            <a:r>
              <a:rPr lang="en-US" b="1" baseline="-25000" dirty="0" err="1">
                <a:latin typeface="Times" pitchFamily="2" charset="0"/>
              </a:rPr>
              <a:t>n</a:t>
            </a:r>
            <a:r>
              <a:rPr lang="en-US" b="1" baseline="-25000" dirty="0">
                <a:latin typeface="Times" pitchFamily="2" charset="0"/>
              </a:rPr>
              <a:t>,    </a:t>
            </a:r>
            <a:r>
              <a:rPr lang="en-US" b="1" dirty="0">
                <a:latin typeface="Times" pitchFamily="2" charset="0"/>
              </a:rPr>
              <a:t>(1)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2925887-E24D-B54F-9CEB-E720DFDC0CF8}"/>
              </a:ext>
            </a:extLst>
          </p:cNvPr>
          <p:cNvSpPr txBox="1"/>
          <p:nvPr/>
        </p:nvSpPr>
        <p:spPr>
          <a:xfrm>
            <a:off x="9533793" y="2537310"/>
            <a:ext cx="269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c</a:t>
            </a:r>
            <a:r>
              <a:rPr lang="en-US" b="1" baseline="-25000" dirty="0">
                <a:latin typeface="Times" pitchFamily="2" charset="0"/>
              </a:rPr>
              <a:t>i</a:t>
            </a:r>
            <a:r>
              <a:rPr lang="en-US" b="1" dirty="0">
                <a:latin typeface="Times" pitchFamily="2" charset="0"/>
              </a:rPr>
              <a:t> = f(W. </a:t>
            </a:r>
            <a:r>
              <a:rPr lang="en-US" b="1" dirty="0" err="1">
                <a:latin typeface="Times" pitchFamily="2" charset="0"/>
              </a:rPr>
              <a:t>x</a:t>
            </a:r>
            <a:r>
              <a:rPr lang="en-US" b="1" baseline="-25000" dirty="0" err="1">
                <a:latin typeface="Times" pitchFamily="2" charset="0"/>
              </a:rPr>
              <a:t>i:i</a:t>
            </a:r>
            <a:r>
              <a:rPr lang="en-US" b="1" baseline="-25000" dirty="0">
                <a:latin typeface="Times" pitchFamily="2" charset="0"/>
              </a:rPr>
              <a:t> + h-1</a:t>
            </a:r>
            <a:r>
              <a:rPr lang="en-US" b="1" dirty="0">
                <a:latin typeface="Times" pitchFamily="2" charset="0"/>
              </a:rPr>
              <a:t> + b).    (2)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AE0407C-1A8C-F94C-827A-D4CD5C209516}"/>
              </a:ext>
            </a:extLst>
          </p:cNvPr>
          <p:cNvSpPr txBox="1"/>
          <p:nvPr/>
        </p:nvSpPr>
        <p:spPr>
          <a:xfrm>
            <a:off x="9608373" y="3059359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c = [c</a:t>
            </a:r>
            <a:r>
              <a:rPr lang="en-US" b="1" baseline="-25000" dirty="0">
                <a:latin typeface="Times" pitchFamily="2" charset="0"/>
              </a:rPr>
              <a:t>1</a:t>
            </a:r>
            <a:r>
              <a:rPr lang="en-US" b="1" dirty="0">
                <a:latin typeface="Times" pitchFamily="2" charset="0"/>
              </a:rPr>
              <a:t>, c</a:t>
            </a:r>
            <a:r>
              <a:rPr lang="en-US" b="1" baseline="-25000" dirty="0">
                <a:latin typeface="Times" pitchFamily="2" charset="0"/>
              </a:rPr>
              <a:t>2</a:t>
            </a:r>
            <a:r>
              <a:rPr lang="en-US" b="1" dirty="0">
                <a:latin typeface="Times" pitchFamily="2" charset="0"/>
              </a:rPr>
              <a:t>, …, c</a:t>
            </a:r>
            <a:r>
              <a:rPr lang="en-US" b="1" baseline="-25000" dirty="0">
                <a:latin typeface="Times" pitchFamily="2" charset="0"/>
              </a:rPr>
              <a:t>n-h+1</a:t>
            </a:r>
            <a:r>
              <a:rPr lang="en-US" b="1" dirty="0">
                <a:latin typeface="Times" pitchFamily="2" charset="0"/>
              </a:rPr>
              <a:t>].   (3)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73E62-F8BF-4A4F-BD9A-D91EFA79F7A3}"/>
              </a:ext>
            </a:extLst>
          </p:cNvPr>
          <p:cNvSpPr txBox="1"/>
          <p:nvPr/>
        </p:nvSpPr>
        <p:spPr>
          <a:xfrm>
            <a:off x="2198639" y="5773358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dirty="0">
                <a:cs typeface="Apple Chancery" panose="03020702040506060504" pitchFamily="66" charset="-79"/>
              </a:rPr>
              <a:t>: question length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F5A130D-B696-9C4E-BCFB-FF7672FEDFEA}"/>
              </a:ext>
            </a:extLst>
          </p:cNvPr>
          <p:cNvSpPr txBox="1"/>
          <p:nvPr/>
        </p:nvSpPr>
        <p:spPr>
          <a:xfrm>
            <a:off x="4393839" y="5770118"/>
            <a:ext cx="257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k</a:t>
            </a:r>
            <a:r>
              <a:rPr lang="en-US" dirty="0">
                <a:cs typeface="Apple Chancery" panose="03020702040506060504" pitchFamily="66" charset="-79"/>
              </a:rPr>
              <a:t>: word vector dimension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AC5A095-7512-D542-AE25-C598D776F053}"/>
              </a:ext>
            </a:extLst>
          </p:cNvPr>
          <p:cNvSpPr txBox="1"/>
          <p:nvPr/>
        </p:nvSpPr>
        <p:spPr>
          <a:xfrm>
            <a:off x="7036501" y="5766878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pple Chancery" panose="03020702040506060504" pitchFamily="66" charset="-79"/>
              </a:rPr>
              <a:t>h: word window size</a:t>
            </a:r>
          </a:p>
        </p:txBody>
      </p:sp>
    </p:spTree>
    <p:extLst>
      <p:ext uri="{BB962C8B-B14F-4D97-AF65-F5344CB8AC3E}">
        <p14:creationId xmlns:p14="http://schemas.microsoft.com/office/powerpoint/2010/main" val="409766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A68D-86AF-DA43-8918-C1C752A1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873" y="1474370"/>
            <a:ext cx="9993923" cy="40313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195"/>
            <a:ext cx="12192000" cy="823070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Outline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2AA444-B588-C645-93E1-771D5998D8EF}"/>
              </a:ext>
            </a:extLst>
          </p:cNvPr>
          <p:cNvGrpSpPr/>
          <p:nvPr/>
        </p:nvGrpSpPr>
        <p:grpSpPr>
          <a:xfrm>
            <a:off x="9333" y="753474"/>
            <a:ext cx="12195303" cy="6113374"/>
            <a:chOff x="5644" y="772929"/>
            <a:chExt cx="12195303" cy="6113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85FBAC-C16A-8243-BAB0-0C018F6DF264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A64297-8452-1A4E-A594-8B02A3F71E20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C2ED2-1E51-5B42-B5AB-04CE86B36687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41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8407"/>
            <a:ext cx="12192000" cy="995915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linking</a:t>
            </a:r>
            <a:r>
              <a:rPr lang="en-US" sz="2800" dirty="0"/>
              <a:t> – Creating the Inverted Index</a:t>
            </a:r>
            <a:endParaRPr 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CE38A-D1B8-4F41-A90F-7653BBC44D95}"/>
              </a:ext>
            </a:extLst>
          </p:cNvPr>
          <p:cNvSpPr/>
          <p:nvPr/>
        </p:nvSpPr>
        <p:spPr>
          <a:xfrm>
            <a:off x="1706432" y="1946588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7981E-53E8-5B49-981F-E1BD27FBA6E8}"/>
              </a:ext>
            </a:extLst>
          </p:cNvPr>
          <p:cNvSpPr/>
          <p:nvPr/>
        </p:nvSpPr>
        <p:spPr>
          <a:xfrm>
            <a:off x="1697471" y="2744443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9FA61-7389-1749-963F-6AC941310AFB}"/>
              </a:ext>
            </a:extLst>
          </p:cNvPr>
          <p:cNvSpPr txBox="1"/>
          <p:nvPr/>
        </p:nvSpPr>
        <p:spPr>
          <a:xfrm>
            <a:off x="286875" y="2449379"/>
            <a:ext cx="1133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Question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5E66E4-0DCB-914B-8038-A5952A422BEC}"/>
              </a:ext>
            </a:extLst>
          </p:cNvPr>
          <p:cNvSpPr/>
          <p:nvPr/>
        </p:nvSpPr>
        <p:spPr>
          <a:xfrm>
            <a:off x="3502208" y="2349994"/>
            <a:ext cx="2498164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Entity: </a:t>
            </a:r>
            <a:r>
              <a:rPr lang="en-US" i="1" dirty="0"/>
              <a:t>“Barack Obama”</a:t>
            </a:r>
            <a:r>
              <a:rPr lang="en-US" dirty="0"/>
              <a:t> Relation: </a:t>
            </a:r>
            <a:r>
              <a:rPr lang="en-US" b="1" dirty="0" err="1">
                <a:latin typeface="FangSong" panose="02010609060101010101" pitchFamily="49" charset="-122"/>
                <a:ea typeface="FangSong" panose="02010609060101010101" pitchFamily="49" charset="-122"/>
                <a:cs typeface="Arabic Typesetting" panose="03020402040406030203" pitchFamily="66" charset="-78"/>
              </a:rPr>
              <a:t>bornOn</a:t>
            </a:r>
            <a:endParaRPr lang="en-US" b="1" dirty="0">
              <a:latin typeface="FangSong" panose="02010609060101010101" pitchFamily="49" charset="-122"/>
              <a:ea typeface="FangSong" panose="02010609060101010101" pitchFamily="49" charset="-122"/>
              <a:cs typeface="Arabic Typesetting" panose="03020402040406030203" pitchFamily="66" charset="-78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647CEA6-2DE4-2D4A-8396-046F0BB217CB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1172425" y="2530921"/>
            <a:ext cx="206478" cy="843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B9EDE05-9F44-BD45-BE53-FBDF4600FD6F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5400000" flipH="1" flipV="1">
            <a:off x="1184512" y="1927459"/>
            <a:ext cx="191267" cy="85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D09A31C-8081-594B-967F-A1B4D0F7870C}"/>
              </a:ext>
            </a:extLst>
          </p:cNvPr>
          <p:cNvCxnSpPr>
            <a:stCxn id="5" idx="3"/>
          </p:cNvCxnSpPr>
          <p:nvPr/>
        </p:nvCxnSpPr>
        <p:spPr>
          <a:xfrm>
            <a:off x="3116580" y="2258112"/>
            <a:ext cx="391750" cy="31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67ED98D-1BE6-EF42-8A44-5CC8A662EE61}"/>
              </a:ext>
            </a:extLst>
          </p:cNvPr>
          <p:cNvCxnSpPr>
            <a:stCxn id="10" idx="3"/>
          </p:cNvCxnSpPr>
          <p:nvPr/>
        </p:nvCxnSpPr>
        <p:spPr>
          <a:xfrm flipV="1">
            <a:off x="3107619" y="2744443"/>
            <a:ext cx="400711" cy="311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0EAD7C-2134-1645-B5B0-AF393832691B}"/>
              </a:ext>
            </a:extLst>
          </p:cNvPr>
          <p:cNvSpPr txBox="1"/>
          <p:nvPr/>
        </p:nvSpPr>
        <p:spPr>
          <a:xfrm>
            <a:off x="3917564" y="2932175"/>
            <a:ext cx="1351460" cy="5850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Structured </a:t>
            </a:r>
          </a:p>
          <a:p>
            <a:pPr algn="ctr"/>
            <a:r>
              <a:rPr lang="en-US" sz="2000" dirty="0"/>
              <a:t>query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AA0D38-F3E3-2145-A32A-E0CAE0DC44A4}"/>
              </a:ext>
            </a:extLst>
          </p:cNvPr>
          <p:cNvSpPr/>
          <p:nvPr/>
        </p:nvSpPr>
        <p:spPr>
          <a:xfrm>
            <a:off x="6850498" y="2341033"/>
            <a:ext cx="875591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Linking </a:t>
            </a:r>
            <a:endParaRPr lang="en-US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7D7C1-D047-994E-A12B-6D0179CDDABB}"/>
              </a:ext>
            </a:extLst>
          </p:cNvPr>
          <p:cNvCxnSpPr>
            <a:cxnSpLocks/>
          </p:cNvCxnSpPr>
          <p:nvPr/>
        </p:nvCxnSpPr>
        <p:spPr>
          <a:xfrm flipV="1">
            <a:off x="6006416" y="2652557"/>
            <a:ext cx="838038" cy="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99293A-88A2-F142-8183-787352B1A8D7}"/>
              </a:ext>
            </a:extLst>
          </p:cNvPr>
          <p:cNvSpPr txBox="1"/>
          <p:nvPr/>
        </p:nvSpPr>
        <p:spPr>
          <a:xfrm>
            <a:off x="242056" y="4302996"/>
            <a:ext cx="3167534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“How old is Barack Obama?”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52722A-7F7D-D842-A576-F3E66E984621}"/>
              </a:ext>
            </a:extLst>
          </p:cNvPr>
          <p:cNvSpPr txBox="1"/>
          <p:nvPr/>
        </p:nvSpPr>
        <p:spPr>
          <a:xfrm>
            <a:off x="295843" y="3657534"/>
            <a:ext cx="1154803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Question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7525C4-D9AF-1249-A896-F161990E1925}"/>
              </a:ext>
            </a:extLst>
          </p:cNvPr>
          <p:cNvSpPr/>
          <p:nvPr/>
        </p:nvSpPr>
        <p:spPr>
          <a:xfrm>
            <a:off x="6566224" y="4257647"/>
            <a:ext cx="1874438" cy="12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Michelle Obama Barack (Person)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56C647-927E-9A4E-BF3A-85C1B071500E}"/>
              </a:ext>
            </a:extLst>
          </p:cNvPr>
          <p:cNvSpPr/>
          <p:nvPr/>
        </p:nvSpPr>
        <p:spPr>
          <a:xfrm>
            <a:off x="8542983" y="4371125"/>
            <a:ext cx="1704035" cy="99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Sasha </a:t>
            </a:r>
          </a:p>
          <a:p>
            <a:pPr algn="ctr"/>
            <a:r>
              <a:rPr lang="en-US" dirty="0"/>
              <a:t>Obama (Person)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600691-BDB6-C74B-AFBD-98D41E33D94A}"/>
              </a:ext>
            </a:extLst>
          </p:cNvPr>
          <p:cNvSpPr/>
          <p:nvPr/>
        </p:nvSpPr>
        <p:spPr>
          <a:xfrm>
            <a:off x="9506661" y="5250085"/>
            <a:ext cx="1874439" cy="90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Obama (president)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F81691-A50D-CD4C-A49D-BB4518C6618B}"/>
              </a:ext>
            </a:extLst>
          </p:cNvPr>
          <p:cNvSpPr txBox="1"/>
          <p:nvPr/>
        </p:nvSpPr>
        <p:spPr>
          <a:xfrm>
            <a:off x="4356821" y="4844121"/>
            <a:ext cx="8815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Barack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767420-F05B-CD40-B1F3-35F2C0859874}"/>
              </a:ext>
            </a:extLst>
          </p:cNvPr>
          <p:cNvSpPr txBox="1"/>
          <p:nvPr/>
        </p:nvSpPr>
        <p:spPr>
          <a:xfrm>
            <a:off x="4347860" y="5480614"/>
            <a:ext cx="169584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Barack Obama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528A80-417F-0847-A211-6C2885066249}"/>
              </a:ext>
            </a:extLst>
          </p:cNvPr>
          <p:cNvSpPr txBox="1"/>
          <p:nvPr/>
        </p:nvSpPr>
        <p:spPr>
          <a:xfrm>
            <a:off x="4374757" y="6117107"/>
            <a:ext cx="94128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Obama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9A6CFCC-C630-474C-90D6-95E1C675314F}"/>
              </a:ext>
            </a:extLst>
          </p:cNvPr>
          <p:cNvSpPr/>
          <p:nvPr/>
        </p:nvSpPr>
        <p:spPr>
          <a:xfrm>
            <a:off x="4365792" y="4723661"/>
            <a:ext cx="45719" cy="1618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121D6B7-96F2-C042-A46B-6DE7323B44A2}"/>
              </a:ext>
            </a:extLst>
          </p:cNvPr>
          <p:cNvCxnSpPr>
            <a:stCxn id="54" idx="3"/>
            <a:endCxn id="2" idx="1"/>
          </p:cNvCxnSpPr>
          <p:nvPr/>
        </p:nvCxnSpPr>
        <p:spPr>
          <a:xfrm flipV="1">
            <a:off x="5238344" y="4434027"/>
            <a:ext cx="1602385" cy="610149"/>
          </a:xfrm>
          <a:prstGeom prst="curvedConnector4">
            <a:avLst>
              <a:gd name="adj1" fmla="val 41434"/>
              <a:gd name="adj2" fmla="val 95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B1B649F-0364-2E4F-A707-EC69B7781BCC}"/>
              </a:ext>
            </a:extLst>
          </p:cNvPr>
          <p:cNvCxnSpPr>
            <a:cxnSpLocks/>
            <a:stCxn id="56" idx="3"/>
            <a:endCxn id="2" idx="2"/>
          </p:cNvCxnSpPr>
          <p:nvPr/>
        </p:nvCxnSpPr>
        <p:spPr>
          <a:xfrm flipV="1">
            <a:off x="5316040" y="4859845"/>
            <a:ext cx="1250184" cy="1457317"/>
          </a:xfrm>
          <a:prstGeom prst="curvedConnector3">
            <a:avLst>
              <a:gd name="adj1" fmla="val 6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2B5BB27-0857-1D40-A892-DFCBCB81EF43}"/>
              </a:ext>
            </a:extLst>
          </p:cNvPr>
          <p:cNvCxnSpPr>
            <a:cxnSpLocks/>
            <a:stCxn id="56" idx="3"/>
            <a:endCxn id="45" idx="3"/>
          </p:cNvCxnSpPr>
          <p:nvPr/>
        </p:nvCxnSpPr>
        <p:spPr>
          <a:xfrm flipV="1">
            <a:off x="5316040" y="5220725"/>
            <a:ext cx="3476493" cy="1096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AFD1F1-26C2-5D40-884C-8028237D894F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5272813" y="6022448"/>
            <a:ext cx="4508353" cy="31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1611696-E8D2-C047-8050-264835AFF13E}"/>
              </a:ext>
            </a:extLst>
          </p:cNvPr>
          <p:cNvSpPr txBox="1"/>
          <p:nvPr/>
        </p:nvSpPr>
        <p:spPr>
          <a:xfrm>
            <a:off x="6866957" y="3750421"/>
            <a:ext cx="40107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i="1" baseline="-250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CFBBEF-10FC-4645-87F0-21EDFF715F30}"/>
              </a:ext>
            </a:extLst>
          </p:cNvPr>
          <p:cNvSpPr txBox="1"/>
          <p:nvPr/>
        </p:nvSpPr>
        <p:spPr>
          <a:xfrm>
            <a:off x="9511534" y="3920750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i="1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D797CC-F7EB-074F-94BF-521973C14C02}"/>
              </a:ext>
            </a:extLst>
          </p:cNvPr>
          <p:cNvSpPr txBox="1"/>
          <p:nvPr/>
        </p:nvSpPr>
        <p:spPr>
          <a:xfrm>
            <a:off x="11170008" y="4951689"/>
            <a:ext cx="3978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i="1" baseline="-25000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3A3754-3594-D843-8B16-6C35B7E15989}"/>
              </a:ext>
            </a:extLst>
          </p:cNvPr>
          <p:cNvSpPr txBox="1"/>
          <p:nvPr/>
        </p:nvSpPr>
        <p:spPr>
          <a:xfrm>
            <a:off x="3389791" y="5525433"/>
            <a:ext cx="86466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n-grams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1D499F3-27EC-DB44-9188-D63A6F3317C8}"/>
              </a:ext>
            </a:extLst>
          </p:cNvPr>
          <p:cNvSpPr/>
          <p:nvPr/>
        </p:nvSpPr>
        <p:spPr>
          <a:xfrm>
            <a:off x="3409590" y="3589986"/>
            <a:ext cx="8158283" cy="281283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2DE32C-BA8E-FF41-A6C9-1E928211DDF8}"/>
              </a:ext>
            </a:extLst>
          </p:cNvPr>
          <p:cNvSpPr txBox="1"/>
          <p:nvPr/>
        </p:nvSpPr>
        <p:spPr>
          <a:xfrm>
            <a:off x="9897027" y="3245405"/>
            <a:ext cx="5966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" pitchFamily="2" charset="0"/>
              </a:rPr>
              <a:t>I</a:t>
            </a:r>
            <a:r>
              <a:rPr lang="en-US" sz="2800" i="1" baseline="-25000" dirty="0" err="1">
                <a:latin typeface="Times" pitchFamily="2" charset="0"/>
              </a:rPr>
              <a:t>inv</a:t>
            </a:r>
            <a:endParaRPr lang="en-US" sz="2800" i="1" baseline="-25000" dirty="0">
              <a:latin typeface="Times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22EE997-B5EC-0A42-B281-3F768DF9A0C7}"/>
              </a:ext>
            </a:extLst>
          </p:cNvPr>
          <p:cNvCxnSpPr>
            <a:cxnSpLocks/>
          </p:cNvCxnSpPr>
          <p:nvPr/>
        </p:nvCxnSpPr>
        <p:spPr>
          <a:xfrm flipV="1">
            <a:off x="7291513" y="2958754"/>
            <a:ext cx="5762" cy="6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66B16DF-9628-5848-852D-4F6C1B917C9B}"/>
              </a:ext>
            </a:extLst>
          </p:cNvPr>
          <p:cNvSpPr/>
          <p:nvPr/>
        </p:nvSpPr>
        <p:spPr>
          <a:xfrm>
            <a:off x="8223283" y="1183864"/>
            <a:ext cx="3848026" cy="2014243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e1: max{</a:t>
            </a:r>
            <a:r>
              <a:rPr lang="en-US" dirty="0" err="1">
                <a:solidFill>
                  <a:schemeClr val="tx1"/>
                </a:solidFill>
              </a:rPr>
              <a:t>tfidf</a:t>
            </a:r>
            <a:r>
              <a:rPr lang="en-US" dirty="0">
                <a:solidFill>
                  <a:schemeClr val="tx1"/>
                </a:solidFill>
              </a:rPr>
              <a:t>(“Barack Obama”, e1), </a:t>
            </a:r>
            <a:r>
              <a:rPr lang="en-US" dirty="0" err="1">
                <a:solidFill>
                  <a:schemeClr val="tx1"/>
                </a:solidFill>
              </a:rPr>
              <a:t>tfid</a:t>
            </a:r>
            <a:r>
              <a:rPr lang="en-US" dirty="0">
                <a:solidFill>
                  <a:schemeClr val="tx1"/>
                </a:solidFill>
              </a:rPr>
              <a:t>(“Obama”, e1), </a:t>
            </a:r>
            <a:r>
              <a:rPr lang="en-US" dirty="0" err="1">
                <a:solidFill>
                  <a:schemeClr val="tx1"/>
                </a:solidFill>
              </a:rPr>
              <a:t>tfid</a:t>
            </a:r>
            <a:r>
              <a:rPr lang="en-US" dirty="0">
                <a:solidFill>
                  <a:schemeClr val="tx1"/>
                </a:solidFill>
              </a:rPr>
              <a:t>(“Barack”, e1)}</a:t>
            </a:r>
          </a:p>
          <a:p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tfid</a:t>
            </a:r>
            <a:r>
              <a:rPr lang="en-US" dirty="0">
                <a:solidFill>
                  <a:schemeClr val="tx1"/>
                </a:solidFill>
              </a:rPr>
              <a:t>(“Barack Obama”, e1)</a:t>
            </a:r>
          </a:p>
          <a:p>
            <a:r>
              <a:rPr lang="en-US" dirty="0">
                <a:solidFill>
                  <a:schemeClr val="tx1"/>
                </a:solidFill>
              </a:rPr>
              <a:t>= Score(n=2, </a:t>
            </a:r>
            <a:r>
              <a:rPr lang="en-US" dirty="0" err="1">
                <a:solidFill>
                  <a:schemeClr val="tx1"/>
                </a:solidFill>
              </a:rPr>
              <a:t>tf</a:t>
            </a:r>
            <a:r>
              <a:rPr lang="en-US" dirty="0">
                <a:solidFill>
                  <a:schemeClr val="tx1"/>
                </a:solidFill>
              </a:rPr>
              <a:t>=2/3,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=0.001)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e2: score(n=1, </a:t>
            </a:r>
            <a:r>
              <a:rPr lang="en-US" dirty="0" err="1">
                <a:solidFill>
                  <a:schemeClr val="tx1"/>
                </a:solidFill>
              </a:rPr>
              <a:t>tf</a:t>
            </a:r>
            <a:r>
              <a:rPr lang="en-US" dirty="0">
                <a:solidFill>
                  <a:schemeClr val="tx1"/>
                </a:solidFill>
              </a:rPr>
              <a:t>=1/2,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=0.01)</a:t>
            </a:r>
          </a:p>
          <a:p>
            <a:r>
              <a:rPr lang="en-US" dirty="0">
                <a:solidFill>
                  <a:schemeClr val="tx1"/>
                </a:solidFill>
              </a:rPr>
              <a:t>e3: score(n=1, </a:t>
            </a:r>
            <a:r>
              <a:rPr lang="en-US" dirty="0" err="1">
                <a:solidFill>
                  <a:schemeClr val="tx1"/>
                </a:solidFill>
              </a:rPr>
              <a:t>tf</a:t>
            </a:r>
            <a:r>
              <a:rPr lang="en-US" dirty="0">
                <a:solidFill>
                  <a:schemeClr val="tx1"/>
                </a:solidFill>
              </a:rPr>
              <a:t>=1,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=0.1)   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AB773DD-7CB7-AC41-8BC5-CD8BA605041F}"/>
              </a:ext>
            </a:extLst>
          </p:cNvPr>
          <p:cNvCxnSpPr>
            <a:stCxn id="39" idx="0"/>
            <a:endCxn id="78" idx="1"/>
          </p:cNvCxnSpPr>
          <p:nvPr/>
        </p:nvCxnSpPr>
        <p:spPr>
          <a:xfrm rot="5400000" flipH="1" flipV="1">
            <a:off x="7680765" y="1798516"/>
            <a:ext cx="150047" cy="934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C36245-7DE0-4642-930B-56F807C92E75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AFD944-2533-1045-AC36-3EC28B1DF152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DC4504-CCF3-F747-9520-0DDE411C327D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B99364-7669-1044-8995-6E81A42610FD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3934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11048"/>
            <a:ext cx="12192000" cy="995915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Approach: Entity linking – Creating the Reachability Index</a:t>
            </a:r>
            <a:endParaRPr 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CE38A-D1B8-4F41-A90F-7653BBC44D95}"/>
              </a:ext>
            </a:extLst>
          </p:cNvPr>
          <p:cNvSpPr/>
          <p:nvPr/>
        </p:nvSpPr>
        <p:spPr>
          <a:xfrm>
            <a:off x="1706432" y="2215525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7981E-53E8-5B49-981F-E1BD27FBA6E8}"/>
              </a:ext>
            </a:extLst>
          </p:cNvPr>
          <p:cNvSpPr/>
          <p:nvPr/>
        </p:nvSpPr>
        <p:spPr>
          <a:xfrm>
            <a:off x="1697471" y="3013380"/>
            <a:ext cx="1410148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9FA61-7389-1749-963F-6AC941310AFB}"/>
              </a:ext>
            </a:extLst>
          </p:cNvPr>
          <p:cNvSpPr txBox="1"/>
          <p:nvPr/>
        </p:nvSpPr>
        <p:spPr>
          <a:xfrm>
            <a:off x="286875" y="2718316"/>
            <a:ext cx="1133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Question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5E66E4-0DCB-914B-8038-A5952A422BEC}"/>
              </a:ext>
            </a:extLst>
          </p:cNvPr>
          <p:cNvSpPr/>
          <p:nvPr/>
        </p:nvSpPr>
        <p:spPr>
          <a:xfrm>
            <a:off x="3502208" y="2618931"/>
            <a:ext cx="2421877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Entity: </a:t>
            </a:r>
            <a:r>
              <a:rPr lang="en-US" sz="1700" i="1" dirty="0"/>
              <a:t>“Barack Obama”</a:t>
            </a:r>
            <a:r>
              <a:rPr lang="en-US" sz="1700" dirty="0"/>
              <a:t> Relation: </a:t>
            </a:r>
            <a:r>
              <a:rPr lang="en-US" sz="1700" dirty="0" err="1">
                <a:latin typeface="FangSong" panose="02010609060101010101" pitchFamily="49" charset="-122"/>
                <a:ea typeface="FangSong" panose="02010609060101010101" pitchFamily="49" charset="-122"/>
                <a:cs typeface="Arabic Typesetting" panose="03020402040406030203" pitchFamily="66" charset="-78"/>
              </a:rPr>
              <a:t>bornOn</a:t>
            </a:r>
            <a:endParaRPr lang="en-US" sz="1700" dirty="0">
              <a:latin typeface="FangSong" panose="02010609060101010101" pitchFamily="49" charset="-122"/>
              <a:ea typeface="FangSong" panose="02010609060101010101" pitchFamily="49" charset="-122"/>
              <a:cs typeface="Arabic Typesetting" panose="03020402040406030203" pitchFamily="66" charset="-78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647CEA6-2DE4-2D4A-8396-046F0BB217CB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1172425" y="2799858"/>
            <a:ext cx="206478" cy="843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B9EDE05-9F44-BD45-BE53-FBDF4600FD6F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5400000" flipH="1" flipV="1">
            <a:off x="1184512" y="2196396"/>
            <a:ext cx="191267" cy="85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D09A31C-8081-594B-967F-A1B4D0F7870C}"/>
              </a:ext>
            </a:extLst>
          </p:cNvPr>
          <p:cNvCxnSpPr>
            <a:stCxn id="5" idx="3"/>
          </p:cNvCxnSpPr>
          <p:nvPr/>
        </p:nvCxnSpPr>
        <p:spPr>
          <a:xfrm>
            <a:off x="3116580" y="2527049"/>
            <a:ext cx="391750" cy="31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67ED98D-1BE6-EF42-8A44-5CC8A662EE61}"/>
              </a:ext>
            </a:extLst>
          </p:cNvPr>
          <p:cNvCxnSpPr>
            <a:stCxn id="10" idx="3"/>
          </p:cNvCxnSpPr>
          <p:nvPr/>
        </p:nvCxnSpPr>
        <p:spPr>
          <a:xfrm flipV="1">
            <a:off x="3107619" y="3013380"/>
            <a:ext cx="400711" cy="311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0EAD7C-2134-1645-B5B0-AF393832691B}"/>
              </a:ext>
            </a:extLst>
          </p:cNvPr>
          <p:cNvSpPr txBox="1"/>
          <p:nvPr/>
        </p:nvSpPr>
        <p:spPr>
          <a:xfrm>
            <a:off x="3917564" y="3201112"/>
            <a:ext cx="1351460" cy="5850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Structured </a:t>
            </a:r>
          </a:p>
          <a:p>
            <a:pPr algn="ctr"/>
            <a:r>
              <a:rPr lang="en-US" sz="2000" dirty="0"/>
              <a:t>query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AA0D38-F3E3-2145-A32A-E0CAE0DC44A4}"/>
              </a:ext>
            </a:extLst>
          </p:cNvPr>
          <p:cNvSpPr/>
          <p:nvPr/>
        </p:nvSpPr>
        <p:spPr>
          <a:xfrm>
            <a:off x="6312628" y="2609970"/>
            <a:ext cx="875591" cy="62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Linking </a:t>
            </a:r>
            <a:endParaRPr lang="en-US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7D7C1-D047-994E-A12B-6D0179CDDABB}"/>
              </a:ext>
            </a:extLst>
          </p:cNvPr>
          <p:cNvCxnSpPr>
            <a:cxnSpLocks/>
          </p:cNvCxnSpPr>
          <p:nvPr/>
        </p:nvCxnSpPr>
        <p:spPr>
          <a:xfrm flipV="1">
            <a:off x="5866188" y="2921494"/>
            <a:ext cx="473051" cy="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99293A-88A2-F142-8183-787352B1A8D7}"/>
              </a:ext>
            </a:extLst>
          </p:cNvPr>
          <p:cNvSpPr txBox="1"/>
          <p:nvPr/>
        </p:nvSpPr>
        <p:spPr>
          <a:xfrm>
            <a:off x="242056" y="4419726"/>
            <a:ext cx="3167534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“How old is Barack Obama?”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52722A-7F7D-D842-A576-F3E66E984621}"/>
              </a:ext>
            </a:extLst>
          </p:cNvPr>
          <p:cNvSpPr txBox="1"/>
          <p:nvPr/>
        </p:nvSpPr>
        <p:spPr>
          <a:xfrm>
            <a:off x="295843" y="3774264"/>
            <a:ext cx="1154803" cy="44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Question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1D499F3-27EC-DB44-9188-D63A6F3317C8}"/>
              </a:ext>
            </a:extLst>
          </p:cNvPr>
          <p:cNvSpPr/>
          <p:nvPr/>
        </p:nvSpPr>
        <p:spPr>
          <a:xfrm>
            <a:off x="3302016" y="3968870"/>
            <a:ext cx="8158283" cy="255712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5E2291-4001-344D-9DA2-38144A58A3FC}"/>
              </a:ext>
            </a:extLst>
          </p:cNvPr>
          <p:cNvSpPr/>
          <p:nvPr/>
        </p:nvSpPr>
        <p:spPr>
          <a:xfrm>
            <a:off x="9994808" y="2735621"/>
            <a:ext cx="1059465" cy="42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 </a:t>
            </a:r>
            <a:endParaRPr lang="en-US" i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0DAB3A-716A-6742-9CE6-039AC67E8F87}"/>
              </a:ext>
            </a:extLst>
          </p:cNvPr>
          <p:cNvSpPr/>
          <p:nvPr/>
        </p:nvSpPr>
        <p:spPr>
          <a:xfrm>
            <a:off x="10057589" y="1717647"/>
            <a:ext cx="961884" cy="401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8A6A2C-29BE-B446-ACE1-E717C11D1926}"/>
              </a:ext>
            </a:extLst>
          </p:cNvPr>
          <p:cNvCxnSpPr>
            <a:cxnSpLocks/>
          </p:cNvCxnSpPr>
          <p:nvPr/>
        </p:nvCxnSpPr>
        <p:spPr>
          <a:xfrm flipV="1">
            <a:off x="10524541" y="2110950"/>
            <a:ext cx="24" cy="59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6D5D60-CA5A-504A-A315-6E717828D484}"/>
              </a:ext>
            </a:extLst>
          </p:cNvPr>
          <p:cNvGrpSpPr/>
          <p:nvPr/>
        </p:nvGrpSpPr>
        <p:grpSpPr>
          <a:xfrm>
            <a:off x="3442421" y="4100043"/>
            <a:ext cx="7702111" cy="2358809"/>
            <a:chOff x="3352776" y="4100043"/>
            <a:chExt cx="7702111" cy="235880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C7525C4-D9AF-1249-A896-F161990E1925}"/>
                </a:ext>
              </a:extLst>
            </p:cNvPr>
            <p:cNvSpPr/>
            <p:nvPr/>
          </p:nvSpPr>
          <p:spPr>
            <a:xfrm>
              <a:off x="6028344" y="4544515"/>
              <a:ext cx="1874438" cy="1204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Michelle Obama Barack (Person)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56C647-927E-9A4E-BF3A-85C1B071500E}"/>
                </a:ext>
              </a:extLst>
            </p:cNvPr>
            <p:cNvSpPr/>
            <p:nvPr/>
          </p:nvSpPr>
          <p:spPr>
            <a:xfrm>
              <a:off x="8184398" y="4424912"/>
              <a:ext cx="1704035" cy="995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Sasha </a:t>
              </a:r>
            </a:p>
            <a:p>
              <a:pPr algn="ctr"/>
              <a:r>
                <a:rPr lang="en-US" dirty="0"/>
                <a:t>Obama (Person)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7600691-BDB6-C74B-AFBD-98D41E33D94A}"/>
                </a:ext>
              </a:extLst>
            </p:cNvPr>
            <p:cNvSpPr/>
            <p:nvPr/>
          </p:nvSpPr>
          <p:spPr>
            <a:xfrm>
              <a:off x="7283425" y="5667739"/>
              <a:ext cx="1874439" cy="747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Obama (president)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F81691-A50D-CD4C-A49D-BB4518C6618B}"/>
                </a:ext>
              </a:extLst>
            </p:cNvPr>
            <p:cNvSpPr txBox="1"/>
            <p:nvPr/>
          </p:nvSpPr>
          <p:spPr>
            <a:xfrm>
              <a:off x="3352776" y="5077202"/>
              <a:ext cx="1634294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United_states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528A80-417F-0847-A211-6C2885066249}"/>
                </a:ext>
              </a:extLst>
            </p:cNvPr>
            <p:cNvSpPr txBox="1"/>
            <p:nvPr/>
          </p:nvSpPr>
          <p:spPr>
            <a:xfrm>
              <a:off x="3496221" y="6058742"/>
              <a:ext cx="116249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8/4/1961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611696-E8D2-C047-8050-264835AFF13E}"/>
                </a:ext>
              </a:extLst>
            </p:cNvPr>
            <p:cNvSpPr txBox="1"/>
            <p:nvPr/>
          </p:nvSpPr>
          <p:spPr>
            <a:xfrm>
              <a:off x="6777312" y="4126935"/>
              <a:ext cx="4010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FBBEF-10FC-4645-87F0-21EDFF715F30}"/>
                </a:ext>
              </a:extLst>
            </p:cNvPr>
            <p:cNvSpPr txBox="1"/>
            <p:nvPr/>
          </p:nvSpPr>
          <p:spPr>
            <a:xfrm rot="911223">
              <a:off x="9403959" y="4100043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D797CC-F7EB-074F-94BF-521973C14C02}"/>
                </a:ext>
              </a:extLst>
            </p:cNvPr>
            <p:cNvSpPr txBox="1"/>
            <p:nvPr/>
          </p:nvSpPr>
          <p:spPr>
            <a:xfrm rot="1263526">
              <a:off x="8860627" y="5486617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3E7A38-A3D3-9741-8611-BD357AE7DD5F}"/>
                </a:ext>
              </a:extLst>
            </p:cNvPr>
            <p:cNvSpPr txBox="1"/>
            <p:nvPr/>
          </p:nvSpPr>
          <p:spPr>
            <a:xfrm>
              <a:off x="9762546" y="5695772"/>
              <a:ext cx="1292341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6/10/2001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4CD796-0523-4D41-AE54-7FA31428530A}"/>
                </a:ext>
              </a:extLst>
            </p:cNvPr>
            <p:cNvSpPr/>
            <p:nvPr/>
          </p:nvSpPr>
          <p:spPr>
            <a:xfrm>
              <a:off x="5002306" y="4885496"/>
              <a:ext cx="1026038" cy="400110"/>
            </a:xfrm>
            <a:custGeom>
              <a:avLst/>
              <a:gdLst>
                <a:gd name="connsiteX0" fmla="*/ 0 w 1110124"/>
                <a:gd name="connsiteY0" fmla="*/ 421610 h 421610"/>
                <a:gd name="connsiteX1" fmla="*/ 537882 w 1110124"/>
                <a:gd name="connsiteY1" fmla="*/ 9233 h 421610"/>
                <a:gd name="connsiteX2" fmla="*/ 1075765 w 1110124"/>
                <a:gd name="connsiteY2" fmla="*/ 134739 h 421610"/>
                <a:gd name="connsiteX3" fmla="*/ 1057835 w 1110124"/>
                <a:gd name="connsiteY3" fmla="*/ 134739 h 421610"/>
                <a:gd name="connsiteX4" fmla="*/ 1057835 w 1110124"/>
                <a:gd name="connsiteY4" fmla="*/ 134739 h 42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124" h="421610">
                  <a:moveTo>
                    <a:pt x="0" y="421610"/>
                  </a:moveTo>
                  <a:cubicBezTo>
                    <a:pt x="179294" y="239327"/>
                    <a:pt x="358588" y="57045"/>
                    <a:pt x="537882" y="9233"/>
                  </a:cubicBezTo>
                  <a:cubicBezTo>
                    <a:pt x="717176" y="-38579"/>
                    <a:pt x="989106" y="113821"/>
                    <a:pt x="1075765" y="134739"/>
                  </a:cubicBezTo>
                  <a:cubicBezTo>
                    <a:pt x="1162424" y="155657"/>
                    <a:pt x="1057835" y="134739"/>
                    <a:pt x="1057835" y="134739"/>
                  </a:cubicBezTo>
                  <a:lnTo>
                    <a:pt x="1057835" y="13473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BD9B45F-5AF8-A94B-9B54-F7A80FFFE179}"/>
                </a:ext>
              </a:extLst>
            </p:cNvPr>
            <p:cNvSpPr/>
            <p:nvPr/>
          </p:nvSpPr>
          <p:spPr>
            <a:xfrm>
              <a:off x="4697506" y="5370683"/>
              <a:ext cx="1398494" cy="940470"/>
            </a:xfrm>
            <a:custGeom>
              <a:avLst/>
              <a:gdLst>
                <a:gd name="connsiteX0" fmla="*/ 0 w 1444512"/>
                <a:gd name="connsiteY0" fmla="*/ 1010517 h 1010517"/>
                <a:gd name="connsiteX1" fmla="*/ 986118 w 1444512"/>
                <a:gd name="connsiteY1" fmla="*/ 849152 h 1010517"/>
                <a:gd name="connsiteX2" fmla="*/ 1398494 w 1444512"/>
                <a:gd name="connsiteY2" fmla="*/ 60258 h 1010517"/>
                <a:gd name="connsiteX3" fmla="*/ 1416423 w 1444512"/>
                <a:gd name="connsiteY3" fmla="*/ 114046 h 101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512" h="1010517">
                  <a:moveTo>
                    <a:pt x="0" y="1010517"/>
                  </a:moveTo>
                  <a:cubicBezTo>
                    <a:pt x="376518" y="1009022"/>
                    <a:pt x="753036" y="1007528"/>
                    <a:pt x="986118" y="849152"/>
                  </a:cubicBezTo>
                  <a:cubicBezTo>
                    <a:pt x="1219200" y="690776"/>
                    <a:pt x="1326777" y="182776"/>
                    <a:pt x="1398494" y="60258"/>
                  </a:cubicBezTo>
                  <a:cubicBezTo>
                    <a:pt x="1470211" y="-62260"/>
                    <a:pt x="1443317" y="25893"/>
                    <a:pt x="1416423" y="1140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13B860-3AB2-B441-A104-BCB749B036C0}"/>
                </a:ext>
              </a:extLst>
            </p:cNvPr>
            <p:cNvSpPr/>
            <p:nvPr/>
          </p:nvSpPr>
          <p:spPr>
            <a:xfrm>
              <a:off x="9897035" y="4867443"/>
              <a:ext cx="430306" cy="834110"/>
            </a:xfrm>
            <a:custGeom>
              <a:avLst/>
              <a:gdLst>
                <a:gd name="connsiteX0" fmla="*/ 0 w 430306"/>
                <a:gd name="connsiteY0" fmla="*/ 9357 h 834110"/>
                <a:gd name="connsiteX1" fmla="*/ 358589 w 430306"/>
                <a:gd name="connsiteY1" fmla="*/ 116933 h 834110"/>
                <a:gd name="connsiteX2" fmla="*/ 430306 w 430306"/>
                <a:gd name="connsiteY2" fmla="*/ 834110 h 834110"/>
                <a:gd name="connsiteX3" fmla="*/ 430306 w 430306"/>
                <a:gd name="connsiteY3" fmla="*/ 834110 h 8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06" h="834110">
                  <a:moveTo>
                    <a:pt x="0" y="9357"/>
                  </a:moveTo>
                  <a:cubicBezTo>
                    <a:pt x="143435" y="-5585"/>
                    <a:pt x="286871" y="-20526"/>
                    <a:pt x="358589" y="116933"/>
                  </a:cubicBezTo>
                  <a:cubicBezTo>
                    <a:pt x="430307" y="254392"/>
                    <a:pt x="430306" y="834110"/>
                    <a:pt x="430306" y="834110"/>
                  </a:cubicBezTo>
                  <a:lnTo>
                    <a:pt x="430306" y="83411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F1C0BC-8F78-7F41-A0C4-BF16D105BF3E}"/>
                </a:ext>
              </a:extLst>
            </p:cNvPr>
            <p:cNvSpPr txBox="1"/>
            <p:nvPr/>
          </p:nvSpPr>
          <p:spPr>
            <a:xfrm rot="3925413">
              <a:off x="9950804" y="4844127"/>
              <a:ext cx="9829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bornOn</a:t>
              </a:r>
              <a:endParaRPr lang="en-US" sz="2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732F6B-ECBC-4C45-980A-7B8891976F6B}"/>
                </a:ext>
              </a:extLst>
            </p:cNvPr>
            <p:cNvSpPr txBox="1"/>
            <p:nvPr/>
          </p:nvSpPr>
          <p:spPr>
            <a:xfrm rot="19762228">
              <a:off x="4921605" y="5785417"/>
              <a:ext cx="9829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bornOn</a:t>
              </a:r>
              <a:endParaRPr lang="en-US" sz="2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86E123-F5CC-FD4E-BC82-5E693DE526E6}"/>
                </a:ext>
              </a:extLst>
            </p:cNvPr>
            <p:cNvSpPr txBox="1"/>
            <p:nvPr/>
          </p:nvSpPr>
          <p:spPr>
            <a:xfrm rot="21044947">
              <a:off x="4817414" y="4557259"/>
              <a:ext cx="142442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presidentOf</a:t>
              </a:r>
              <a:endParaRPr lang="en-US" sz="2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5CB519-93C7-9F4E-8EB7-5B2DEEF5BE0E}"/>
                </a:ext>
              </a:extLst>
            </p:cNvPr>
            <p:cNvSpPr txBox="1"/>
            <p:nvPr/>
          </p:nvSpPr>
          <p:spPr>
            <a:xfrm>
              <a:off x="10139073" y="6000555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8A34D8-BDAF-3243-8538-0164DC0743FA}"/>
                </a:ext>
              </a:extLst>
            </p:cNvPr>
            <p:cNvSpPr txBox="1"/>
            <p:nvPr/>
          </p:nvSpPr>
          <p:spPr>
            <a:xfrm>
              <a:off x="3971365" y="4691702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05DEEC-9174-9E45-A3D0-0574D74D94CC}"/>
                </a:ext>
              </a:extLst>
            </p:cNvPr>
            <p:cNvSpPr txBox="1"/>
            <p:nvPr/>
          </p:nvSpPr>
          <p:spPr>
            <a:xfrm>
              <a:off x="3926544" y="5740568"/>
              <a:ext cx="3978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</a:t>
              </a:r>
              <a:r>
                <a:rPr lang="en-US" sz="2000" b="1" i="1" baseline="-25000" dirty="0"/>
                <a:t>4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6B00B-824F-F642-8AF0-EBF3A7D561CA}"/>
              </a:ext>
            </a:extLst>
          </p:cNvPr>
          <p:cNvCxnSpPr>
            <a:cxnSpLocks/>
          </p:cNvCxnSpPr>
          <p:nvPr/>
        </p:nvCxnSpPr>
        <p:spPr>
          <a:xfrm flipH="1" flipV="1">
            <a:off x="10524541" y="3180643"/>
            <a:ext cx="8968" cy="77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D2E3DD-851F-B64A-99C9-CD914BB11B32}"/>
              </a:ext>
            </a:extLst>
          </p:cNvPr>
          <p:cNvCxnSpPr>
            <a:stCxn id="39" idx="3"/>
            <a:endCxn id="36" idx="1"/>
          </p:cNvCxnSpPr>
          <p:nvPr/>
        </p:nvCxnSpPr>
        <p:spPr>
          <a:xfrm>
            <a:off x="7188219" y="2921494"/>
            <a:ext cx="2806589" cy="2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910A9C-FF70-694F-B805-89D85CAFEACA}"/>
              </a:ext>
            </a:extLst>
          </p:cNvPr>
          <p:cNvSpPr txBox="1"/>
          <p:nvPr/>
        </p:nvSpPr>
        <p:spPr>
          <a:xfrm>
            <a:off x="6291610" y="2232155"/>
            <a:ext cx="3553479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dirty="0"/>
              <a:t>Candidates = [&lt;e</a:t>
            </a:r>
            <a:r>
              <a:rPr lang="en-US" sz="1700" baseline="-25000" dirty="0"/>
              <a:t>1</a:t>
            </a:r>
            <a:r>
              <a:rPr lang="en-US" sz="1700" dirty="0"/>
              <a:t>,0.9&gt;, &lt;e</a:t>
            </a:r>
            <a:r>
              <a:rPr lang="en-US" sz="1700" baseline="-25000" dirty="0"/>
              <a:t>2</a:t>
            </a:r>
            <a:r>
              <a:rPr lang="en-US" sz="1700" dirty="0"/>
              <a:t>,0.3&gt;, &lt;e</a:t>
            </a:r>
            <a:r>
              <a:rPr lang="en-US" sz="1700" baseline="-25000" dirty="0"/>
              <a:t>3</a:t>
            </a:r>
            <a:r>
              <a:rPr lang="en-US" sz="1700" dirty="0"/>
              <a:t>,0.6&gt;]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603204-3387-8546-B854-550A4260C4C2}"/>
              </a:ext>
            </a:extLst>
          </p:cNvPr>
          <p:cNvSpPr txBox="1"/>
          <p:nvPr/>
        </p:nvSpPr>
        <p:spPr>
          <a:xfrm>
            <a:off x="6300576" y="1954257"/>
            <a:ext cx="1797800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dirty="0"/>
              <a:t>Relation = </a:t>
            </a:r>
            <a:r>
              <a:rPr lang="en-US" sz="1700" dirty="0" err="1"/>
              <a:t>bornOn</a:t>
            </a:r>
            <a:endParaRPr lang="en-US" sz="1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CC1EF8-FC1C-1A42-9945-B5991C66C7B1}"/>
              </a:ext>
            </a:extLst>
          </p:cNvPr>
          <p:cNvSpPr txBox="1"/>
          <p:nvPr/>
        </p:nvSpPr>
        <p:spPr>
          <a:xfrm>
            <a:off x="10990729" y="1174321"/>
            <a:ext cx="85792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</a:t>
            </a:r>
            <a:r>
              <a:rPr lang="en-US" sz="2000" b="1" baseline="-25000" dirty="0"/>
              <a:t>4</a:t>
            </a:r>
            <a:r>
              <a:rPr lang="en-US" sz="2000" b="1" dirty="0"/>
              <a:t>: 0.9</a:t>
            </a:r>
          </a:p>
          <a:p>
            <a:r>
              <a:rPr lang="en-US" sz="2000" b="1" i="1" dirty="0"/>
              <a:t>e</a:t>
            </a:r>
            <a:r>
              <a:rPr lang="en-US" sz="2000" b="1" baseline="-25000" dirty="0"/>
              <a:t>6</a:t>
            </a:r>
            <a:r>
              <a:rPr lang="en-US" sz="2000" b="1" dirty="0"/>
              <a:t>: 0.3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F641F8-0F8C-D544-99BA-D05E62235414}"/>
              </a:ext>
            </a:extLst>
          </p:cNvPr>
          <p:cNvSpPr txBox="1"/>
          <p:nvPr/>
        </p:nvSpPr>
        <p:spPr>
          <a:xfrm>
            <a:off x="6768348" y="3514672"/>
            <a:ext cx="841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" pitchFamily="2" charset="0"/>
              </a:rPr>
              <a:t>I</a:t>
            </a:r>
            <a:r>
              <a:rPr lang="en-US" sz="2800" i="1" baseline="-25000" dirty="0" err="1">
                <a:latin typeface="Times" pitchFamily="2" charset="0"/>
              </a:rPr>
              <a:t>reach</a:t>
            </a:r>
            <a:endParaRPr lang="en-US" sz="2800" i="1" baseline="-25000" dirty="0">
              <a:latin typeface="Times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B7C2A76-27F4-9547-9EF4-8F3B1FAB81C3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675896E-25E1-0F4F-A772-6867938A98B3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8B91CA-8BF3-9641-A15B-55858BE7268A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08C404-A176-A24C-B8B7-157FFB489E3D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061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89237" y="3024548"/>
            <a:ext cx="9285858" cy="12066"/>
            <a:chOff x="889237" y="3024548"/>
            <a:chExt cx="9285858" cy="120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89237" y="3036614"/>
              <a:ext cx="7662722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493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11048"/>
            <a:ext cx="12192000" cy="995915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Experimental set up </a:t>
            </a: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DE1B8-318F-3C4A-8055-26766182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012" y="4600387"/>
            <a:ext cx="5849694" cy="139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D1BE6-BF95-D142-98DE-2C5F4FE5AA4D}"/>
              </a:ext>
            </a:extLst>
          </p:cNvPr>
          <p:cNvSpPr txBox="1"/>
          <p:nvPr/>
        </p:nvSpPr>
        <p:spPr>
          <a:xfrm>
            <a:off x="3765175" y="1384767"/>
            <a:ext cx="42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1: Simple question dataset Statistics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B140A-4A19-384A-80C8-6C3EED055730}"/>
              </a:ext>
            </a:extLst>
          </p:cNvPr>
          <p:cNvSpPr txBox="1"/>
          <p:nvPr/>
        </p:nvSpPr>
        <p:spPr>
          <a:xfrm>
            <a:off x="3756214" y="4047274"/>
            <a:ext cx="34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2: Knowledge base Statistics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9B5BA-A6EE-6343-A0A0-09F27D08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8" y="1964074"/>
            <a:ext cx="6952136" cy="175490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85ED37-5620-6147-A3B8-8E20D4F096F6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1DDA60-3150-2748-BD00-AA3D00B4E159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1560A8-5350-0043-8E78-B9165F40A482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AFC57E-ED70-004E-9312-3557B729A156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10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27862"/>
            <a:ext cx="12192000" cy="995915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Entity detection and linking </a:t>
            </a:r>
            <a:endParaRPr 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DF17A-4F53-AF4A-B333-636AE3FFEECE}"/>
              </a:ext>
            </a:extLst>
          </p:cNvPr>
          <p:cNvSpPr txBox="1"/>
          <p:nvPr/>
        </p:nvSpPr>
        <p:spPr>
          <a:xfrm>
            <a:off x="3939094" y="352547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4: Entity linking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74AB-6950-114B-9BFC-41DEE7092251}"/>
              </a:ext>
            </a:extLst>
          </p:cNvPr>
          <p:cNvSpPr txBox="1"/>
          <p:nvPr/>
        </p:nvSpPr>
        <p:spPr>
          <a:xfrm>
            <a:off x="3922960" y="1225132"/>
            <a:ext cx="2883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3: Entity detection 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5508C0-A528-AC41-9D78-8A1702B6CA6C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1E6DE7-6983-2045-BC8A-B9CB4146C6A3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5921CE-B2A5-4B45-BCCD-AD15079B3C25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FF86B4-B28F-8E4A-9419-66E126B3AC9E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D41669-A654-5D44-9C06-694C3193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27" y="4118211"/>
            <a:ext cx="6061667" cy="1729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30EE9-EF5B-EE47-B9EC-A7B69BC1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88" y="1900546"/>
            <a:ext cx="8832184" cy="14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6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162"/>
            <a:ext cx="12192000" cy="1095506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Relation Prediction </a:t>
            </a:r>
            <a:endParaRPr 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74AB-6950-114B-9BFC-41DEE7092251}"/>
              </a:ext>
            </a:extLst>
          </p:cNvPr>
          <p:cNvSpPr txBox="1"/>
          <p:nvPr/>
        </p:nvSpPr>
        <p:spPr>
          <a:xfrm>
            <a:off x="3747253" y="1757078"/>
            <a:ext cx="314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5: Relation Prediction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62D76A-C1AA-6142-9336-CAB9F0057B4B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68296-0B78-EB4A-AE02-21C6BFB5D931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C525D1-5039-0149-B837-9DF56CFCBE5C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2475A5-8FE1-1547-838D-C77DD3850D1F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DE58AA-D20E-AA49-AD01-A007FFD1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43" y="2621460"/>
            <a:ext cx="8340314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07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162"/>
            <a:ext cx="12192000" cy="1095506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End-to-end combination</a:t>
            </a:r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62D76A-C1AA-6142-9336-CAB9F0057B4B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268296-0B78-EB4A-AE02-21C6BFB5D931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C525D1-5039-0149-B837-9DF56CFCBE5C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2475A5-8FE1-1547-838D-C77DD3850D1F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0E5525-34C3-3949-92E1-09F9762E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134" y="2141807"/>
            <a:ext cx="8003733" cy="29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162"/>
            <a:ext cx="12192000" cy="1095506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Results: Comparison  </a:t>
            </a:r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599A72-5381-0E4C-AABC-11C254E36FF6}"/>
              </a:ext>
            </a:extLst>
          </p:cNvPr>
          <p:cNvGrpSpPr/>
          <p:nvPr/>
        </p:nvGrpSpPr>
        <p:grpSpPr>
          <a:xfrm>
            <a:off x="5644" y="772929"/>
            <a:ext cx="12195303" cy="6113374"/>
            <a:chOff x="5644" y="772929"/>
            <a:chExt cx="12195303" cy="6113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479BB-7B67-074C-BFC7-798757CA338C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77FEE3-4EF7-3C47-9C50-FE20D76BAB8B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DB6E3E-8ED6-354B-8AFD-0DBED0952C62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1AF8DF9-2302-DD40-97B3-6808F0DC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47" y="1667796"/>
            <a:ext cx="9388146" cy="4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91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73514" y="3024548"/>
            <a:ext cx="9301581" cy="12064"/>
            <a:chOff x="873514" y="3024548"/>
            <a:chExt cx="9301581" cy="12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73514" y="3036612"/>
              <a:ext cx="9271893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09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2022"/>
            <a:ext cx="12192000" cy="1205057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Conclusion</a:t>
            </a:r>
            <a:endParaRPr lang="en-US" sz="27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E3D56BB-EBE6-7E4B-88B2-4E9C86E0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05" y="1428371"/>
            <a:ext cx="10865224" cy="2975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explore simple yet effective approach for Simple question answering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still need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to adequately examine simple baselines rigorously before rushing to sophisticated deep learning techniques at least for Simple QA.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There is need to consider other non-neural network baselines in future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Consider more complex questions with joint knowledge sources.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E8E739-3578-6E4D-A2EB-4341C84D28E2}"/>
              </a:ext>
            </a:extLst>
          </p:cNvPr>
          <p:cNvGrpSpPr/>
          <p:nvPr/>
        </p:nvGrpSpPr>
        <p:grpSpPr>
          <a:xfrm>
            <a:off x="9333" y="772929"/>
            <a:ext cx="12195303" cy="6113374"/>
            <a:chOff x="5644" y="772929"/>
            <a:chExt cx="12195303" cy="6113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90CE48-7FF4-0040-8416-6A1B2FAEE3BE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9CD2C2-12AD-9E42-8268-8AA15B53E9D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83363-16C8-9646-B93A-DB103F6BAEA0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382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B9FA9C-8DD7-9B4D-AC9B-5FCAF1C9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25" y="719340"/>
            <a:ext cx="8060652" cy="5524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4F7D6D-CABF-624B-904A-9207907C21A8}"/>
              </a:ext>
            </a:extLst>
          </p:cNvPr>
          <p:cNvSpPr/>
          <p:nvPr/>
        </p:nvSpPr>
        <p:spPr>
          <a:xfrm>
            <a:off x="0" y="-17626"/>
            <a:ext cx="12192000" cy="68022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Knowledge Bases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5B51A-DD81-494A-8B60-982BB12A1D0E}"/>
              </a:ext>
            </a:extLst>
          </p:cNvPr>
          <p:cNvGrpSpPr/>
          <p:nvPr/>
        </p:nvGrpSpPr>
        <p:grpSpPr>
          <a:xfrm>
            <a:off x="5644" y="273127"/>
            <a:ext cx="12195303" cy="6724711"/>
            <a:chOff x="5644" y="772929"/>
            <a:chExt cx="12195303" cy="61133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1CDFA1-72F5-5841-8B2E-1412873EBA51}"/>
                </a:ext>
              </a:extLst>
            </p:cNvPr>
            <p:cNvSpPr/>
            <p:nvPr/>
          </p:nvSpPr>
          <p:spPr>
            <a:xfrm>
              <a:off x="5644" y="6492935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74802-4A18-1C4F-8AD0-A9EA4FF08D84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Merch 6,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6191B7-1BB4-7C4A-8F6B-8EFB565F346A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5988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162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Thank you</a:t>
            </a:r>
            <a:br>
              <a:rPr lang="en-US" sz="3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zh-CN" sz="3600" dirty="0">
                <a:solidFill>
                  <a:schemeClr val="bg1"/>
                </a:solidFill>
                <a:latin typeface="+mn-lt"/>
              </a:rPr>
              <a:t>Time for </a:t>
            </a:r>
            <a:r>
              <a:rPr lang="en-US" altLang="zh-CN" sz="3600" b="1" u="sng" dirty="0">
                <a:solidFill>
                  <a:schemeClr val="bg1"/>
                </a:solidFill>
                <a:latin typeface="+mn-lt"/>
              </a:rPr>
              <a:t>human</a:t>
            </a:r>
            <a:r>
              <a:rPr lang="en-US" altLang="zh-CN" sz="3600" dirty="0">
                <a:solidFill>
                  <a:schemeClr val="bg1"/>
                </a:solidFill>
                <a:latin typeface="+mn-lt"/>
              </a:rPr>
              <a:t> Question Answering</a:t>
            </a:r>
            <a:r>
              <a:rPr lang="en-US" altLang="zh-CN" sz="3300" dirty="0">
                <a:solidFill>
                  <a:schemeClr val="bg1"/>
                </a:solidFill>
              </a:rPr>
              <a:t>! </a:t>
            </a:r>
            <a:r>
              <a:rPr lang="en-US" altLang="zh-CN" sz="4000" dirty="0">
                <a:solidFill>
                  <a:schemeClr val="bg1"/>
                </a:solidFill>
              </a:rPr>
              <a:t>😉</a:t>
            </a:r>
            <a:br>
              <a:rPr lang="zh-CN" alt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3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4F7D6D-CABF-624B-904A-9207907C21A8}"/>
              </a:ext>
            </a:extLst>
          </p:cNvPr>
          <p:cNvSpPr/>
          <p:nvPr/>
        </p:nvSpPr>
        <p:spPr>
          <a:xfrm>
            <a:off x="0" y="-87302"/>
            <a:ext cx="12192000" cy="562168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 err="1"/>
              <a:t>RDF_graph</a:t>
            </a:r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5B51A-DD81-494A-8B60-982BB12A1D0E}"/>
              </a:ext>
            </a:extLst>
          </p:cNvPr>
          <p:cNvGrpSpPr/>
          <p:nvPr/>
        </p:nvGrpSpPr>
        <p:grpSpPr>
          <a:xfrm>
            <a:off x="-1806" y="377027"/>
            <a:ext cx="12195303" cy="6724711"/>
            <a:chOff x="5644" y="772929"/>
            <a:chExt cx="12195303" cy="61133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1CDFA1-72F5-5841-8B2E-1412873EBA51}"/>
                </a:ext>
              </a:extLst>
            </p:cNvPr>
            <p:cNvSpPr/>
            <p:nvPr/>
          </p:nvSpPr>
          <p:spPr>
            <a:xfrm>
              <a:off x="5644" y="6492935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74802-4A18-1C4F-8AD0-A9EA4FF08D84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6191B7-1BB4-7C4A-8F6B-8EFB565F346A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sp>
        <p:nvSpPr>
          <p:cNvPr id="52" name="Arc 51">
            <a:extLst>
              <a:ext uri="{FF2B5EF4-FFF2-40B4-BE49-F238E27FC236}">
                <a16:creationId xmlns:a16="http://schemas.microsoft.com/office/drawing/2014/main" id="{85A2A704-C279-844E-B20F-571A2186D15D}"/>
              </a:ext>
            </a:extLst>
          </p:cNvPr>
          <p:cNvSpPr/>
          <p:nvPr/>
        </p:nvSpPr>
        <p:spPr>
          <a:xfrm rot="4854255">
            <a:off x="6428850" y="1775991"/>
            <a:ext cx="530548" cy="50292"/>
          </a:xfrm>
          <a:prstGeom prst="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ACA88A3-3CAA-6C48-AE82-92F689CC0A81}"/>
              </a:ext>
            </a:extLst>
          </p:cNvPr>
          <p:cNvSpPr/>
          <p:nvPr/>
        </p:nvSpPr>
        <p:spPr>
          <a:xfrm>
            <a:off x="876710" y="4884821"/>
            <a:ext cx="4322836" cy="163629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PREFIX:  &lt;http://bedrock/&gt;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?subject ?predicate ?object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{?subject ?predicate ?object}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BC181626-2593-5D41-A23B-7FC86A295E84}"/>
              </a:ext>
            </a:extLst>
          </p:cNvPr>
          <p:cNvSpPr/>
          <p:nvPr/>
        </p:nvSpPr>
        <p:spPr>
          <a:xfrm>
            <a:off x="5953885" y="4786965"/>
            <a:ext cx="5917421" cy="179992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	         	     Predicate  	            Object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 Garland  	      director                   Ex Machina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Machina     	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directed_by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Alex Garland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Tesseract  	        author                   Alex Garland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Paloma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Baeza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has_spouse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Alex Garland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B8512FD-9EC2-9341-AF4C-49A19150124F}"/>
              </a:ext>
            </a:extLst>
          </p:cNvPr>
          <p:cNvSpPr txBox="1"/>
          <p:nvPr/>
        </p:nvSpPr>
        <p:spPr>
          <a:xfrm>
            <a:off x="1401005" y="4418011"/>
            <a:ext cx="178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SPARQL query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3A90B0-0BA6-4E41-A33B-D72B96A19D69}"/>
              </a:ext>
            </a:extLst>
          </p:cNvPr>
          <p:cNvSpPr txBox="1"/>
          <p:nvPr/>
        </p:nvSpPr>
        <p:spPr>
          <a:xfrm>
            <a:off x="8363286" y="4329781"/>
            <a:ext cx="178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Out put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3E9F13-ECA7-3948-B4C5-619B6696A6B6}"/>
              </a:ext>
            </a:extLst>
          </p:cNvPr>
          <p:cNvGrpSpPr/>
          <p:nvPr/>
        </p:nvGrpSpPr>
        <p:grpSpPr>
          <a:xfrm>
            <a:off x="1904887" y="1353467"/>
            <a:ext cx="8907971" cy="2845475"/>
            <a:chOff x="1904887" y="1251867"/>
            <a:chExt cx="8907971" cy="2845474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7902CD-8CE7-6548-A075-6EDFAE13E111}"/>
                </a:ext>
              </a:extLst>
            </p:cNvPr>
            <p:cNvCxnSpPr>
              <a:cxnSpLocks/>
            </p:cNvCxnSpPr>
            <p:nvPr/>
          </p:nvCxnSpPr>
          <p:spPr>
            <a:xfrm>
              <a:off x="4259245" y="1738810"/>
              <a:ext cx="256288" cy="139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38DBB0-287F-EC4D-934E-18008CBAA34E}"/>
                </a:ext>
              </a:extLst>
            </p:cNvPr>
            <p:cNvGrpSpPr/>
            <p:nvPr/>
          </p:nvGrpSpPr>
          <p:grpSpPr>
            <a:xfrm>
              <a:off x="1904887" y="1251867"/>
              <a:ext cx="8907971" cy="2845474"/>
              <a:chOff x="1904887" y="865754"/>
              <a:chExt cx="8907971" cy="313002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C02F5BF-96C7-134F-A2C5-D8348AAB527E}"/>
                  </a:ext>
                </a:extLst>
              </p:cNvPr>
              <p:cNvGrpSpPr/>
              <p:nvPr/>
            </p:nvGrpSpPr>
            <p:grpSpPr>
              <a:xfrm>
                <a:off x="3242816" y="865754"/>
                <a:ext cx="5577573" cy="2875500"/>
                <a:chOff x="3242816" y="865754"/>
                <a:chExt cx="5577573" cy="2875500"/>
              </a:xfrm>
            </p:grpSpPr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2C089D2C-821C-5B42-9D86-642B4677681D}"/>
                    </a:ext>
                  </a:extLst>
                </p:cNvPr>
                <p:cNvSpPr/>
                <p:nvPr/>
              </p:nvSpPr>
              <p:spPr>
                <a:xfrm rot="10336683">
                  <a:off x="3659916" y="2937313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93B86293-7EDB-C842-A816-494315822406}"/>
                    </a:ext>
                  </a:extLst>
                </p:cNvPr>
                <p:cNvSpPr/>
                <p:nvPr/>
              </p:nvSpPr>
              <p:spPr>
                <a:xfrm rot="20044342">
                  <a:off x="3242816" y="2592403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5D57B600-E266-2743-8BFF-EC7D73FCAE84}"/>
                    </a:ext>
                  </a:extLst>
                </p:cNvPr>
                <p:cNvSpPr/>
                <p:nvPr/>
              </p:nvSpPr>
              <p:spPr>
                <a:xfrm rot="1897741">
                  <a:off x="6896365" y="2737849"/>
                  <a:ext cx="1510164" cy="2058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1067F144-4108-AF4A-82B3-820AF390ED3C}"/>
                    </a:ext>
                  </a:extLst>
                </p:cNvPr>
                <p:cNvSpPr/>
                <p:nvPr/>
              </p:nvSpPr>
              <p:spPr>
                <a:xfrm rot="15423781">
                  <a:off x="5293871" y="1531485"/>
                  <a:ext cx="640457" cy="205863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CE5DF1B5-DC77-4D4A-A55B-DDFF97A2CA0F}"/>
                    </a:ext>
                  </a:extLst>
                </p:cNvPr>
                <p:cNvSpPr/>
                <p:nvPr/>
              </p:nvSpPr>
              <p:spPr>
                <a:xfrm rot="12048537">
                  <a:off x="6928446" y="3341253"/>
                  <a:ext cx="1510164" cy="17013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AB387FA2-F506-1144-932B-5D6121F23170}"/>
                    </a:ext>
                  </a:extLst>
                </p:cNvPr>
                <p:cNvCxnSpPr/>
                <p:nvPr/>
              </p:nvCxnSpPr>
              <p:spPr>
                <a:xfrm>
                  <a:off x="8057068" y="2370207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021DEDA2-33A5-D74B-85A6-4D79360FBEED}"/>
                    </a:ext>
                  </a:extLst>
                </p:cNvPr>
                <p:cNvSpPr/>
                <p:nvPr/>
              </p:nvSpPr>
              <p:spPr>
                <a:xfrm rot="1404138">
                  <a:off x="8114230" y="1899660"/>
                  <a:ext cx="706159" cy="4571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29C5EB09-2613-2D43-B2BF-B534A7116171}"/>
                    </a:ext>
                  </a:extLst>
                </p:cNvPr>
                <p:cNvSpPr/>
                <p:nvPr/>
              </p:nvSpPr>
              <p:spPr>
                <a:xfrm rot="16529001">
                  <a:off x="4958383" y="3426593"/>
                  <a:ext cx="58360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64AEA51-99BA-6345-A6BC-1D71D2EA08B0}"/>
                    </a:ext>
                  </a:extLst>
                </p:cNvPr>
                <p:cNvGrpSpPr/>
                <p:nvPr/>
              </p:nvGrpSpPr>
              <p:grpSpPr>
                <a:xfrm>
                  <a:off x="3988578" y="1490358"/>
                  <a:ext cx="4516620" cy="1783237"/>
                  <a:chOff x="3988578" y="1490358"/>
                  <a:chExt cx="4516620" cy="1783237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B7E2F513-4567-0D4D-895C-0470E777FC2D}"/>
                      </a:ext>
                    </a:extLst>
                  </p:cNvPr>
                  <p:cNvGrpSpPr/>
                  <p:nvPr/>
                </p:nvGrpSpPr>
                <p:grpSpPr>
                  <a:xfrm>
                    <a:off x="3988578" y="1490358"/>
                    <a:ext cx="4516620" cy="1783237"/>
                    <a:chOff x="3988578" y="1490358"/>
                    <a:chExt cx="4516620" cy="1783237"/>
                  </a:xfrm>
                </p:grpSpPr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4765373A-6290-F94E-AB5C-EAF752B6A65D}"/>
                        </a:ext>
                      </a:extLst>
                    </p:cNvPr>
                    <p:cNvSpPr txBox="1"/>
                    <p:nvPr/>
                  </p:nvSpPr>
                  <p:spPr>
                    <a:xfrm rot="20585695">
                      <a:off x="3988578" y="2653649"/>
                      <a:ext cx="1053902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has_spouse</a:t>
                      </a:r>
                      <a:endParaRPr lang="en-US" sz="1600" dirty="0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66FCF991-53E5-104D-8D0A-8760C57A8CC1}"/>
                        </a:ext>
                      </a:extLst>
                    </p:cNvPr>
                    <p:cNvSpPr txBox="1"/>
                    <p:nvPr/>
                  </p:nvSpPr>
                  <p:spPr>
                    <a:xfrm rot="20700000">
                      <a:off x="4031349" y="2095141"/>
                      <a:ext cx="95410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spouse_s</a:t>
                      </a:r>
                      <a:endParaRPr lang="en-US" sz="1600" dirty="0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E3FE5B75-940B-1943-85D3-0E5FE85424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4726" y="1490358"/>
                      <a:ext cx="117583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directed_by</a:t>
                      </a:r>
                      <a:endParaRPr lang="en-US" sz="1600" dirty="0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2D39D0DE-E931-E74D-B6F4-005F51133C0E}"/>
                        </a:ext>
                      </a:extLst>
                    </p:cNvPr>
                    <p:cNvSpPr txBox="1"/>
                    <p:nvPr/>
                  </p:nvSpPr>
                  <p:spPr>
                    <a:xfrm rot="21361071">
                      <a:off x="5039393" y="1524409"/>
                      <a:ext cx="84523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director</a:t>
                      </a: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41E238DA-EA27-9043-9531-E392B7E7318B}"/>
                        </a:ext>
                      </a:extLst>
                    </p:cNvPr>
                    <p:cNvSpPr txBox="1"/>
                    <p:nvPr/>
                  </p:nvSpPr>
                  <p:spPr>
                    <a:xfrm rot="20064487">
                      <a:off x="7343014" y="2493884"/>
                      <a:ext cx="601447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Child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75E3D6A-20B7-3444-A025-9D894B71D986}"/>
                        </a:ext>
                      </a:extLst>
                    </p:cNvPr>
                    <p:cNvSpPr txBox="1"/>
                    <p:nvPr/>
                  </p:nvSpPr>
                  <p:spPr>
                    <a:xfrm rot="20064487">
                      <a:off x="6468483" y="2935041"/>
                      <a:ext cx="7302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Parent</a:t>
                      </a:r>
                    </a:p>
                  </p:txBody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FC93329C-486A-964F-B6FF-A797F2E67B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7603" y="2165024"/>
                      <a:ext cx="5036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film</a:t>
                      </a:r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1EBE9473-6B54-D542-9083-DC81C1744F81}"/>
                        </a:ext>
                      </a:extLst>
                    </p:cNvPr>
                    <p:cNvSpPr txBox="1"/>
                    <p:nvPr/>
                  </p:nvSpPr>
                  <p:spPr>
                    <a:xfrm rot="21378529">
                      <a:off x="7409705" y="1766280"/>
                      <a:ext cx="109549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err="1"/>
                        <a:t>written_by</a:t>
                      </a:r>
                      <a:endParaRPr lang="en-US" sz="1600" dirty="0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13641F3D-BD2F-9F41-997D-0AE94BB05A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2419" y="2846809"/>
                      <a:ext cx="73026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Parent</a:t>
                      </a: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D95F9AF3-B149-7844-ABB9-66B700CE1F30}"/>
                        </a:ext>
                      </a:extLst>
                    </p:cNvPr>
                    <p:cNvSpPr txBox="1"/>
                    <p:nvPr/>
                  </p:nvSpPr>
                  <p:spPr>
                    <a:xfrm rot="1796853">
                      <a:off x="4430087" y="1581798"/>
                      <a:ext cx="7473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author</a:t>
                      </a:r>
                    </a:p>
                  </p:txBody>
                </p:sp>
              </p:grp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B0184218-4A51-6741-BAD0-955A49A884C5}"/>
                      </a:ext>
                    </a:extLst>
                  </p:cNvPr>
                  <p:cNvGrpSpPr/>
                  <p:nvPr/>
                </p:nvGrpSpPr>
                <p:grpSpPr>
                  <a:xfrm>
                    <a:off x="4542908" y="1750536"/>
                    <a:ext cx="2967789" cy="1407805"/>
                    <a:chOff x="4542908" y="1750536"/>
                    <a:chExt cx="2967789" cy="1407805"/>
                  </a:xfrm>
                </p:grpSpPr>
                <p:sp>
                  <p:nvSpPr>
                    <p:cNvPr id="74" name="Arc 73">
                      <a:extLst>
                        <a:ext uri="{FF2B5EF4-FFF2-40B4-BE49-F238E27FC236}">
                          <a16:creationId xmlns:a16="http://schemas.microsoft.com/office/drawing/2014/main" id="{A2354DC2-4F3F-3A47-8328-EBF2551C3648}"/>
                        </a:ext>
                      </a:extLst>
                    </p:cNvPr>
                    <p:cNvSpPr/>
                    <p:nvPr/>
                  </p:nvSpPr>
                  <p:spPr>
                    <a:xfrm rot="18000000">
                      <a:off x="5178100" y="2870207"/>
                      <a:ext cx="530548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9E08D770-0786-1F46-A79A-59AAA428FA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2908" y="1750536"/>
                      <a:ext cx="2967789" cy="1305471"/>
                      <a:chOff x="4542908" y="1750536"/>
                      <a:chExt cx="2967789" cy="1305471"/>
                    </a:xfrm>
                  </p:grpSpPr>
                  <p:sp>
                    <p:nvSpPr>
                      <p:cNvPr id="34" name="Rounded Rectangle 33">
                        <a:extLst>
                          <a:ext uri="{FF2B5EF4-FFF2-40B4-BE49-F238E27FC236}">
                            <a16:creationId xmlns:a16="http://schemas.microsoft.com/office/drawing/2014/main" id="{C58748BD-D715-2746-AE27-EA75422C0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8969" y="2110616"/>
                        <a:ext cx="1630727" cy="50313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Alex Garland </a:t>
                        </a:r>
                      </a:p>
                    </p:txBody>
                  </p:sp>
                  <p:sp>
                    <p:nvSpPr>
                      <p:cNvPr id="44" name="Arc 43">
                        <a:extLst>
                          <a:ext uri="{FF2B5EF4-FFF2-40B4-BE49-F238E27FC236}">
                            <a16:creationId xmlns:a16="http://schemas.microsoft.com/office/drawing/2014/main" id="{2B8FE72D-504D-0D4D-98C6-F4561B8F3A94}"/>
                          </a:ext>
                        </a:extLst>
                      </p:cNvPr>
                      <p:cNvSpPr/>
                      <p:nvPr/>
                    </p:nvSpPr>
                    <p:spPr>
                      <a:xfrm rot="9210289">
                        <a:off x="5006180" y="2488134"/>
                        <a:ext cx="776775" cy="45719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Arc 45">
                        <a:extLst>
                          <a:ext uri="{FF2B5EF4-FFF2-40B4-BE49-F238E27FC236}">
                            <a16:creationId xmlns:a16="http://schemas.microsoft.com/office/drawing/2014/main" id="{96EB33C5-E0BB-9947-8FE8-9727D2DA9575}"/>
                          </a:ext>
                        </a:extLst>
                      </p:cNvPr>
                      <p:cNvSpPr/>
                      <p:nvPr/>
                    </p:nvSpPr>
                    <p:spPr>
                      <a:xfrm rot="191226">
                        <a:off x="4542908" y="2228521"/>
                        <a:ext cx="854453" cy="45719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Arc 52">
                        <a:extLst>
                          <a:ext uri="{FF2B5EF4-FFF2-40B4-BE49-F238E27FC236}">
                            <a16:creationId xmlns:a16="http://schemas.microsoft.com/office/drawing/2014/main" id="{13957E3A-7739-8F4B-9536-C79B734ABFBC}"/>
                          </a:ext>
                        </a:extLst>
                      </p:cNvPr>
                      <p:cNvSpPr/>
                      <p:nvPr/>
                    </p:nvSpPr>
                    <p:spPr>
                      <a:xfrm rot="16539470">
                        <a:off x="6389035" y="2095100"/>
                        <a:ext cx="641963" cy="45719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Arc 17">
                        <a:extLst>
                          <a:ext uri="{FF2B5EF4-FFF2-40B4-BE49-F238E27FC236}">
                            <a16:creationId xmlns:a16="http://schemas.microsoft.com/office/drawing/2014/main" id="{D3430E2E-90B5-3E46-848E-5963D6B3E5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3004" y="2489197"/>
                        <a:ext cx="937693" cy="205863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Arc 60">
                        <a:extLst>
                          <a:ext uri="{FF2B5EF4-FFF2-40B4-BE49-F238E27FC236}">
                            <a16:creationId xmlns:a16="http://schemas.microsoft.com/office/drawing/2014/main" id="{3D9CF5C5-95B7-0E4E-BDE7-ECFFEAC65F10}"/>
                          </a:ext>
                        </a:extLst>
                      </p:cNvPr>
                      <p:cNvSpPr/>
                      <p:nvPr/>
                    </p:nvSpPr>
                    <p:spPr>
                      <a:xfrm rot="14678559">
                        <a:off x="5358042" y="1985697"/>
                        <a:ext cx="640457" cy="170135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Arc 61">
                        <a:extLst>
                          <a:ext uri="{FF2B5EF4-FFF2-40B4-BE49-F238E27FC236}">
                            <a16:creationId xmlns:a16="http://schemas.microsoft.com/office/drawing/2014/main" id="{5FD3A22B-FB86-C54C-8684-BFE127985151}"/>
                          </a:ext>
                        </a:extLst>
                      </p:cNvPr>
                      <p:cNvSpPr/>
                      <p:nvPr/>
                    </p:nvSpPr>
                    <p:spPr>
                      <a:xfrm rot="12414298">
                        <a:off x="6153118" y="2850144"/>
                        <a:ext cx="1248069" cy="205863"/>
                      </a:xfrm>
                      <a:prstGeom prst="arc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E508625B-6FD7-BE48-8315-4FC18B5A03E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38693" y="2362185"/>
                        <a:ext cx="461175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Arc 70">
                        <a:extLst>
                          <a:ext uri="{FF2B5EF4-FFF2-40B4-BE49-F238E27FC236}">
                            <a16:creationId xmlns:a16="http://schemas.microsoft.com/office/drawing/2014/main" id="{FDFCE964-9A01-6C4C-8684-2E4C6DDCF529}"/>
                          </a:ext>
                        </a:extLst>
                      </p:cNvPr>
                      <p:cNvSpPr/>
                      <p:nvPr/>
                    </p:nvSpPr>
                    <p:spPr>
                      <a:xfrm rot="20044342">
                        <a:off x="6643739" y="2215416"/>
                        <a:ext cx="854453" cy="45719"/>
                      </a:xfrm>
                      <a:prstGeom prst="arc">
                        <a:avLst/>
                      </a:prstGeom>
                      <a:ln>
                        <a:solidFill>
                          <a:schemeClr val="tx1"/>
                        </a:solidFill>
                        <a:head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03" name="Straight Arrow Connector 102">
                        <a:extLst>
                          <a:ext uri="{FF2B5EF4-FFF2-40B4-BE49-F238E27FC236}">
                            <a16:creationId xmlns:a16="http://schemas.microsoft.com/office/drawing/2014/main" id="{F111754F-9E90-5047-9856-90A821F78D0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084255" y="1909108"/>
                        <a:ext cx="328709" cy="27823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9394C0FB-3A26-0C4A-9DAC-54578DA0FC49}"/>
                    </a:ext>
                  </a:extLst>
                </p:cNvPr>
                <p:cNvSpPr/>
                <p:nvPr/>
              </p:nvSpPr>
              <p:spPr>
                <a:xfrm>
                  <a:off x="5430165" y="865754"/>
                  <a:ext cx="1347707" cy="4573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Ex Machina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03F99B8-1409-D64A-A9BA-72C0C17D3589}"/>
                  </a:ext>
                </a:extLst>
              </p:cNvPr>
              <p:cNvGrpSpPr/>
              <p:nvPr/>
            </p:nvGrpSpPr>
            <p:grpSpPr>
              <a:xfrm>
                <a:off x="1904887" y="1116249"/>
                <a:ext cx="8907971" cy="2879526"/>
                <a:chOff x="1904887" y="1116249"/>
                <a:chExt cx="8907971" cy="2879526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D294B45-BD5D-1641-B1DE-04B09364901C}"/>
                    </a:ext>
                  </a:extLst>
                </p:cNvPr>
                <p:cNvSpPr txBox="1"/>
                <p:nvPr/>
              </p:nvSpPr>
              <p:spPr>
                <a:xfrm rot="468295">
                  <a:off x="6209436" y="3536622"/>
                  <a:ext cx="11039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Grand_Child</a:t>
                  </a:r>
                  <a:endParaRPr lang="en-US" sz="1600" dirty="0"/>
                </a:p>
              </p:txBody>
            </p: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8D50E795-558A-364C-8E57-815EA2EC5D17}"/>
                    </a:ext>
                  </a:extLst>
                </p:cNvPr>
                <p:cNvSpPr/>
                <p:nvPr/>
              </p:nvSpPr>
              <p:spPr>
                <a:xfrm rot="9080321">
                  <a:off x="7284288" y="3557067"/>
                  <a:ext cx="774953" cy="2058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502FEF6-865A-6740-94F3-FE7AF2A8BD94}"/>
                    </a:ext>
                  </a:extLst>
                </p:cNvPr>
                <p:cNvCxnSpPr/>
                <p:nvPr/>
              </p:nvCxnSpPr>
              <p:spPr>
                <a:xfrm>
                  <a:off x="6062828" y="3669616"/>
                  <a:ext cx="215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D0CB75A-8B9E-5245-9971-35F3889EE671}"/>
                    </a:ext>
                  </a:extLst>
                </p:cNvPr>
                <p:cNvSpPr/>
                <p:nvPr/>
              </p:nvSpPr>
              <p:spPr>
                <a:xfrm>
                  <a:off x="3411490" y="3492636"/>
                  <a:ext cx="1113807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Marriage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16142A-8F2D-A34A-9B79-C7F311FE18C3}"/>
                    </a:ext>
                  </a:extLst>
                </p:cNvPr>
                <p:cNvSpPr txBox="1"/>
                <p:nvPr/>
              </p:nvSpPr>
              <p:spPr>
                <a:xfrm rot="21074082">
                  <a:off x="2296329" y="3215237"/>
                  <a:ext cx="143212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Type_of_union</a:t>
                  </a:r>
                  <a:endParaRPr lang="en-US" sz="1600" dirty="0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386B9439-1F69-D540-9AEF-2A8E8EE796BF}"/>
                    </a:ext>
                  </a:extLst>
                </p:cNvPr>
                <p:cNvSpPr/>
                <p:nvPr/>
              </p:nvSpPr>
              <p:spPr>
                <a:xfrm rot="14095913">
                  <a:off x="2651773" y="3273660"/>
                  <a:ext cx="641963" cy="4571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941ED5BC-DB76-8B46-9434-3B43D49EC587}"/>
                    </a:ext>
                  </a:extLst>
                </p:cNvPr>
                <p:cNvSpPr/>
                <p:nvPr/>
              </p:nvSpPr>
              <p:spPr>
                <a:xfrm rot="13257262">
                  <a:off x="3031068" y="3762939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EDEED867-27C2-2A47-9E49-BD5B0315DCC2}"/>
                    </a:ext>
                  </a:extLst>
                </p:cNvPr>
                <p:cNvSpPr/>
                <p:nvPr/>
              </p:nvSpPr>
              <p:spPr>
                <a:xfrm>
                  <a:off x="8617388" y="2048714"/>
                  <a:ext cx="1630726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Dredd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8963ABA0-AD9B-1F45-9816-A0B5DA847988}"/>
                    </a:ext>
                  </a:extLst>
                </p:cNvPr>
                <p:cNvSpPr/>
                <p:nvPr/>
              </p:nvSpPr>
              <p:spPr>
                <a:xfrm>
                  <a:off x="4719075" y="3465902"/>
                  <a:ext cx="1347707" cy="37801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Eva Garland</a:t>
                  </a:r>
                </a:p>
              </p:txBody>
            </p:sp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1C4DA2B7-F230-4E49-AF58-7B976A2DFF01}"/>
                    </a:ext>
                  </a:extLst>
                </p:cNvPr>
                <p:cNvSpPr/>
                <p:nvPr/>
              </p:nvSpPr>
              <p:spPr>
                <a:xfrm>
                  <a:off x="2645992" y="1180302"/>
                  <a:ext cx="1630726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The Tesseract</a:t>
                  </a: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79BED9F3-83E2-B54E-A706-208A111E2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80807" y="1425356"/>
                  <a:ext cx="368216" cy="108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1F0798E-A781-4246-849E-85FF40D2370A}"/>
                    </a:ext>
                  </a:extLst>
                </p:cNvPr>
                <p:cNvCxnSpPr/>
                <p:nvPr/>
              </p:nvCxnSpPr>
              <p:spPr>
                <a:xfrm>
                  <a:off x="10254836" y="2281977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46E71FD5-261B-674F-921B-AB9392F58EC9}"/>
                    </a:ext>
                  </a:extLst>
                </p:cNvPr>
                <p:cNvCxnSpPr/>
                <p:nvPr/>
              </p:nvCxnSpPr>
              <p:spPr>
                <a:xfrm>
                  <a:off x="6783221" y="1116249"/>
                  <a:ext cx="34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9F95C7E5-1810-F142-BFD7-7AA61289CE0C}"/>
                    </a:ext>
                  </a:extLst>
                </p:cNvPr>
                <p:cNvSpPr/>
                <p:nvPr/>
              </p:nvSpPr>
              <p:spPr>
                <a:xfrm>
                  <a:off x="7663842" y="3237434"/>
                  <a:ext cx="1973179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Nocholas</a:t>
                  </a:r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Garland</a:t>
                  </a:r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313E49F-616A-0A46-A0B1-CA4CCFACBA60}"/>
                    </a:ext>
                  </a:extLst>
                </p:cNvPr>
                <p:cNvCxnSpPr/>
                <p:nvPr/>
              </p:nvCxnSpPr>
              <p:spPr>
                <a:xfrm>
                  <a:off x="9635076" y="3511337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EC8D5D6C-A328-7341-988A-7D87E252EEBD}"/>
                    </a:ext>
                  </a:extLst>
                </p:cNvPr>
                <p:cNvSpPr/>
                <p:nvPr/>
              </p:nvSpPr>
              <p:spPr>
                <a:xfrm>
                  <a:off x="2026232" y="2531582"/>
                  <a:ext cx="1630726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Paloma </a:t>
                  </a:r>
                  <a:r>
                    <a:rPr lang="en-US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Baeza</a:t>
                  </a: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06039BB8-B654-DC45-AB86-308C7CC31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04887" y="2288957"/>
                  <a:ext cx="395419" cy="233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0D8AF49-3F21-AE4A-AFFC-AA78599D19B2}"/>
              </a:ext>
            </a:extLst>
          </p:cNvPr>
          <p:cNvCxnSpPr/>
          <p:nvPr/>
        </p:nvCxnSpPr>
        <p:spPr>
          <a:xfrm>
            <a:off x="497019" y="593158"/>
            <a:ext cx="11157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AF0214-A830-EC45-B815-B6626C102B64}"/>
              </a:ext>
            </a:extLst>
          </p:cNvPr>
          <p:cNvCxnSpPr/>
          <p:nvPr/>
        </p:nvCxnSpPr>
        <p:spPr>
          <a:xfrm>
            <a:off x="529104" y="1213984"/>
            <a:ext cx="11157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B19EDF4-AD0E-3045-B019-2BEA217FB022}"/>
              </a:ext>
            </a:extLst>
          </p:cNvPr>
          <p:cNvCxnSpPr/>
          <p:nvPr/>
        </p:nvCxnSpPr>
        <p:spPr>
          <a:xfrm>
            <a:off x="539264" y="4333104"/>
            <a:ext cx="11157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07C75E4-57E6-B04C-8A63-99AB98DE4CDF}"/>
              </a:ext>
            </a:extLst>
          </p:cNvPr>
          <p:cNvSpPr txBox="1"/>
          <p:nvPr/>
        </p:nvSpPr>
        <p:spPr>
          <a:xfrm>
            <a:off x="4077973" y="681212"/>
            <a:ext cx="35451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(Subject, Relation, Object)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0" grpId="0"/>
      <p:bldP spid="1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4F7D6D-CABF-624B-904A-9207907C21A8}"/>
              </a:ext>
            </a:extLst>
          </p:cNvPr>
          <p:cNvSpPr/>
          <p:nvPr/>
        </p:nvSpPr>
        <p:spPr>
          <a:xfrm>
            <a:off x="0" y="-26014"/>
            <a:ext cx="12192000" cy="680223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Knowledge base question answering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D5B51A-DD81-494A-8B60-982BB12A1D0E}"/>
              </a:ext>
            </a:extLst>
          </p:cNvPr>
          <p:cNvGrpSpPr/>
          <p:nvPr/>
        </p:nvGrpSpPr>
        <p:grpSpPr>
          <a:xfrm>
            <a:off x="9333" y="366445"/>
            <a:ext cx="12195303" cy="6724711"/>
            <a:chOff x="5644" y="772929"/>
            <a:chExt cx="12195303" cy="61133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1CDFA1-72F5-5841-8B2E-1412873EBA51}"/>
                </a:ext>
              </a:extLst>
            </p:cNvPr>
            <p:cNvSpPr/>
            <p:nvPr/>
          </p:nvSpPr>
          <p:spPr>
            <a:xfrm>
              <a:off x="5644" y="6492935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C74802-4A18-1C4F-8AD0-A9EA4FF08D84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6191B7-1BB4-7C4A-8F6B-8EFB565F346A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07CA3AD-DC85-7043-B105-F3851A7C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6" y="1055858"/>
            <a:ext cx="3441700" cy="515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2338D2-B6A1-EA49-B5B1-7717BB6D5EA5}"/>
              </a:ext>
            </a:extLst>
          </p:cNvPr>
          <p:cNvSpPr txBox="1"/>
          <p:nvPr/>
        </p:nvSpPr>
        <p:spPr>
          <a:xfrm>
            <a:off x="3842444" y="1522735"/>
            <a:ext cx="7437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458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else did the director of the movie Ex Machina direct?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F2A0C-BED8-7646-97B6-9AB1CA3693B2}"/>
              </a:ext>
            </a:extLst>
          </p:cNvPr>
          <p:cNvSpPr txBox="1"/>
          <p:nvPr/>
        </p:nvSpPr>
        <p:spPr>
          <a:xfrm>
            <a:off x="4216388" y="2829843"/>
            <a:ext cx="1780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select ?y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10BEE-F649-3F4F-A709-A383C8A8D9C1}"/>
              </a:ext>
            </a:extLst>
          </p:cNvPr>
          <p:cNvSpPr txBox="1"/>
          <p:nvPr/>
        </p:nvSpPr>
        <p:spPr>
          <a:xfrm>
            <a:off x="4732912" y="3144883"/>
            <a:ext cx="133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fb:m.0fkf28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75933-E563-4043-9310-6D7614EE03E1}"/>
              </a:ext>
            </a:extLst>
          </p:cNvPr>
          <p:cNvSpPr txBox="1"/>
          <p:nvPr/>
        </p:nvSpPr>
        <p:spPr>
          <a:xfrm>
            <a:off x="6700607" y="3139625"/>
            <a:ext cx="1618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fb:object.type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88373-9191-BF43-9B38-84A341280F89}"/>
              </a:ext>
            </a:extLst>
          </p:cNvPr>
          <p:cNvSpPr txBox="1"/>
          <p:nvPr/>
        </p:nvSpPr>
        <p:spPr>
          <a:xfrm>
            <a:off x="8868751" y="3134366"/>
            <a:ext cx="133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fb:film.film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9E8CF-81FF-0446-BE3C-0C05DE087F3F}"/>
              </a:ext>
            </a:extLst>
          </p:cNvPr>
          <p:cNvSpPr txBox="1"/>
          <p:nvPr/>
        </p:nvSpPr>
        <p:spPr>
          <a:xfrm>
            <a:off x="4743418" y="3457389"/>
            <a:ext cx="133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fb:m.0fkf28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180D1-D73D-2F48-AE01-444C2A4BFD33}"/>
              </a:ext>
            </a:extLst>
          </p:cNvPr>
          <p:cNvSpPr txBox="1"/>
          <p:nvPr/>
        </p:nvSpPr>
        <p:spPr>
          <a:xfrm>
            <a:off x="6518599" y="3441004"/>
            <a:ext cx="2369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fb:film.film.directed_by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99C5B-566A-054B-B87A-A9092D05B3CE}"/>
              </a:ext>
            </a:extLst>
          </p:cNvPr>
          <p:cNvSpPr txBox="1"/>
          <p:nvPr/>
        </p:nvSpPr>
        <p:spPr>
          <a:xfrm>
            <a:off x="9306229" y="3470288"/>
            <a:ext cx="83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DC398B-DAD4-4046-830A-BDDD0C761666}"/>
              </a:ext>
            </a:extLst>
          </p:cNvPr>
          <p:cNvSpPr txBox="1"/>
          <p:nvPr/>
        </p:nvSpPr>
        <p:spPr>
          <a:xfrm>
            <a:off x="4870012" y="3767439"/>
            <a:ext cx="1105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B8DF64-40AA-A949-963B-FCA3837A366C}"/>
              </a:ext>
            </a:extLst>
          </p:cNvPr>
          <p:cNvSpPr txBox="1"/>
          <p:nvPr/>
        </p:nvSpPr>
        <p:spPr>
          <a:xfrm>
            <a:off x="6564641" y="3751054"/>
            <a:ext cx="215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fb:film.director.film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91E24E-F03E-9C40-8C9D-E75DE0765CC2}"/>
              </a:ext>
            </a:extLst>
          </p:cNvPr>
          <p:cNvSpPr txBox="1"/>
          <p:nvPr/>
        </p:nvSpPr>
        <p:spPr>
          <a:xfrm>
            <a:off x="9316735" y="3763521"/>
            <a:ext cx="83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60A95F-79AE-204B-A003-EAC535FB1CA7}"/>
              </a:ext>
            </a:extLst>
          </p:cNvPr>
          <p:cNvSpPr txBox="1"/>
          <p:nvPr/>
        </p:nvSpPr>
        <p:spPr>
          <a:xfrm>
            <a:off x="4899245" y="4124793"/>
            <a:ext cx="1005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?y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EE1651-24DE-CC43-AEEB-6AB4998EFAE7}"/>
              </a:ext>
            </a:extLst>
          </p:cNvPr>
          <p:cNvSpPr txBox="1"/>
          <p:nvPr/>
        </p:nvSpPr>
        <p:spPr>
          <a:xfrm>
            <a:off x="6684111" y="4108408"/>
            <a:ext cx="1780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fb:object.type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288F1-E1C5-F94E-856B-0702B2A25D59}"/>
              </a:ext>
            </a:extLst>
          </p:cNvPr>
          <p:cNvSpPr txBox="1"/>
          <p:nvPr/>
        </p:nvSpPr>
        <p:spPr>
          <a:xfrm>
            <a:off x="8833276" y="4105109"/>
            <a:ext cx="145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fb:film.film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04CBB10F-6333-7C47-980A-FCC74726C4CA}"/>
              </a:ext>
            </a:extLst>
          </p:cNvPr>
          <p:cNvSpPr/>
          <p:nvPr/>
        </p:nvSpPr>
        <p:spPr>
          <a:xfrm>
            <a:off x="4585758" y="3295429"/>
            <a:ext cx="5736245" cy="1026559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869D7-70F5-C14F-A582-6B75E268AD04}"/>
              </a:ext>
            </a:extLst>
          </p:cNvPr>
          <p:cNvSpPr txBox="1"/>
          <p:nvPr/>
        </p:nvSpPr>
        <p:spPr>
          <a:xfrm>
            <a:off x="4519971" y="5765863"/>
            <a:ext cx="6147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Annihilation     28 Days Later     Sunshine   </a:t>
            </a:r>
          </a:p>
          <a:p>
            <a:pPr algn="ctr"/>
            <a:r>
              <a:rPr lang="en-US" sz="22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Never let Me Go    Dredd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42AC89-F833-F949-A4A3-127DAAC85510}"/>
              </a:ext>
            </a:extLst>
          </p:cNvPr>
          <p:cNvCxnSpPr>
            <a:cxnSpLocks/>
          </p:cNvCxnSpPr>
          <p:nvPr/>
        </p:nvCxnSpPr>
        <p:spPr>
          <a:xfrm>
            <a:off x="7489230" y="2747701"/>
            <a:ext cx="0" cy="3827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F84422-F83B-B840-AE16-019CF8FBCEAB}"/>
              </a:ext>
            </a:extLst>
          </p:cNvPr>
          <p:cNvSpPr txBox="1"/>
          <p:nvPr/>
        </p:nvSpPr>
        <p:spPr>
          <a:xfrm>
            <a:off x="6625393" y="2322589"/>
            <a:ext cx="1775038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Semantic Parsing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03D3BE-38B5-8245-9637-E89B75E66CC9}"/>
              </a:ext>
            </a:extLst>
          </p:cNvPr>
          <p:cNvCxnSpPr>
            <a:cxnSpLocks/>
          </p:cNvCxnSpPr>
          <p:nvPr/>
        </p:nvCxnSpPr>
        <p:spPr>
          <a:xfrm>
            <a:off x="7497252" y="5371934"/>
            <a:ext cx="0" cy="3479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E1A9B0-352D-D741-85C8-FEE28DFFAB92}"/>
              </a:ext>
            </a:extLst>
          </p:cNvPr>
          <p:cNvCxnSpPr>
            <a:cxnSpLocks/>
          </p:cNvCxnSpPr>
          <p:nvPr/>
        </p:nvCxnSpPr>
        <p:spPr>
          <a:xfrm flipH="1">
            <a:off x="7489229" y="2038620"/>
            <a:ext cx="1" cy="28269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3ACD6-A4E0-3148-B21A-EEE33C1143F0}"/>
              </a:ext>
            </a:extLst>
          </p:cNvPr>
          <p:cNvCxnSpPr>
            <a:cxnSpLocks/>
          </p:cNvCxnSpPr>
          <p:nvPr/>
        </p:nvCxnSpPr>
        <p:spPr>
          <a:xfrm flipH="1">
            <a:off x="7473188" y="4573274"/>
            <a:ext cx="1" cy="28269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944156B-EE96-3F43-B819-BA3CC5100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04" y="4874637"/>
            <a:ext cx="1947768" cy="4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1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6375"/>
            <a:ext cx="12192000" cy="748245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 Task definition</a:t>
            </a:r>
            <a:endParaRPr lang="en-US" sz="27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9981A-764A-064A-B0AA-26C56E8DBE3F}"/>
              </a:ext>
            </a:extLst>
          </p:cNvPr>
          <p:cNvGrpSpPr/>
          <p:nvPr/>
        </p:nvGrpSpPr>
        <p:grpSpPr>
          <a:xfrm>
            <a:off x="9333" y="753474"/>
            <a:ext cx="12195303" cy="6113374"/>
            <a:chOff x="5644" y="772929"/>
            <a:chExt cx="12195303" cy="61133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6247C9-553E-4346-979C-D750FEE69A27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67B5DB-56F5-E141-85AB-BF4B3D37C15D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745C23-9B8B-B946-8DA0-97DBC3F94A33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3A501B0-6BDE-FE4A-BCF5-D3B047BE2A8E}"/>
              </a:ext>
            </a:extLst>
          </p:cNvPr>
          <p:cNvSpPr txBox="1"/>
          <p:nvPr/>
        </p:nvSpPr>
        <p:spPr>
          <a:xfrm>
            <a:off x="4175498" y="1141625"/>
            <a:ext cx="42195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Where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was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Barack Obama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born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A917EE-F4A9-0B40-84CB-0627C80ABE90}"/>
              </a:ext>
            </a:extLst>
          </p:cNvPr>
          <p:cNvSpPr txBox="1"/>
          <p:nvPr/>
        </p:nvSpPr>
        <p:spPr>
          <a:xfrm>
            <a:off x="1035792" y="982981"/>
            <a:ext cx="1386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Question: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D7B346-AEA2-1641-A58A-24F5B8D4883F}"/>
              </a:ext>
            </a:extLst>
          </p:cNvPr>
          <p:cNvCxnSpPr/>
          <p:nvPr/>
        </p:nvCxnSpPr>
        <p:spPr>
          <a:xfrm>
            <a:off x="497019" y="958918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0158CF-D52D-F14B-8AE0-FE267A79E76A}"/>
              </a:ext>
            </a:extLst>
          </p:cNvPr>
          <p:cNvCxnSpPr/>
          <p:nvPr/>
        </p:nvCxnSpPr>
        <p:spPr>
          <a:xfrm>
            <a:off x="529104" y="1640704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B16509-8B43-D740-8343-A5C6EC67C477}"/>
              </a:ext>
            </a:extLst>
          </p:cNvPr>
          <p:cNvCxnSpPr/>
          <p:nvPr/>
        </p:nvCxnSpPr>
        <p:spPr>
          <a:xfrm>
            <a:off x="537126" y="2394680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6297FA3-B0A1-3047-AD5E-244305338F28}"/>
              </a:ext>
            </a:extLst>
          </p:cNvPr>
          <p:cNvSpPr txBox="1"/>
          <p:nvPr/>
        </p:nvSpPr>
        <p:spPr>
          <a:xfrm>
            <a:off x="2671955" y="1895600"/>
            <a:ext cx="34888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1 – Subject: Barack Obama</a:t>
            </a:r>
            <a:endParaRPr lang="en-US" sz="24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4E66BA-2628-1648-85CA-E25C281566A9}"/>
              </a:ext>
            </a:extLst>
          </p:cNvPr>
          <p:cNvSpPr txBox="1"/>
          <p:nvPr/>
        </p:nvSpPr>
        <p:spPr>
          <a:xfrm>
            <a:off x="6414549" y="1903622"/>
            <a:ext cx="36717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1 – Relation: </a:t>
            </a:r>
            <a:r>
              <a:rPr lang="en-US" sz="24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place_of_birth</a:t>
            </a:r>
            <a:endParaRPr lang="en-US" sz="24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3AA386D-72EC-0B4B-B916-E2FED31B1760}"/>
              </a:ext>
            </a:extLst>
          </p:cNvPr>
          <p:cNvCxnSpPr/>
          <p:nvPr/>
        </p:nvCxnSpPr>
        <p:spPr>
          <a:xfrm>
            <a:off x="489000" y="5595080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AF895C-70B0-9B40-B2E4-2F6B1F9E44D5}"/>
              </a:ext>
            </a:extLst>
          </p:cNvPr>
          <p:cNvCxnSpPr/>
          <p:nvPr/>
        </p:nvCxnSpPr>
        <p:spPr>
          <a:xfrm>
            <a:off x="497022" y="6349056"/>
            <a:ext cx="11157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82312FD1-27EF-5640-B287-EC2D6C5BB67A}"/>
              </a:ext>
            </a:extLst>
          </p:cNvPr>
          <p:cNvSpPr txBox="1"/>
          <p:nvPr/>
        </p:nvSpPr>
        <p:spPr>
          <a:xfrm>
            <a:off x="4383168" y="5801852"/>
            <a:ext cx="56169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80E5"/>
                </a:solidFill>
                <a:latin typeface="+mj-lt"/>
                <a:cs typeface="Times New Roman" panose="02020603050405020304" pitchFamily="18" charset="0"/>
              </a:rPr>
              <a:t> (‘Barack Obama’; ‘</a:t>
            </a:r>
            <a:r>
              <a:rPr lang="en-US" sz="24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place_of_birth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’;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‘Hawaii’)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25AA909-AB64-3540-BC32-9F5FA18EF7EC}"/>
              </a:ext>
            </a:extLst>
          </p:cNvPr>
          <p:cNvSpPr txBox="1"/>
          <p:nvPr/>
        </p:nvSpPr>
        <p:spPr>
          <a:xfrm>
            <a:off x="618538" y="5611125"/>
            <a:ext cx="22368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Candidate triple: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FA19BEC-7B40-AB46-B7BD-20DDF9CA54C0}"/>
              </a:ext>
            </a:extLst>
          </p:cNvPr>
          <p:cNvSpPr txBox="1"/>
          <p:nvPr/>
        </p:nvSpPr>
        <p:spPr>
          <a:xfrm>
            <a:off x="388328" y="1624667"/>
            <a:ext cx="23764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Times New Roman" panose="02020603050405020304" pitchFamily="18" charset="0"/>
              </a:rPr>
              <a:t>Formal definition: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8FD4540-DC17-E147-B068-C0332EBC4DD2}"/>
              </a:ext>
            </a:extLst>
          </p:cNvPr>
          <p:cNvSpPr txBox="1"/>
          <p:nvPr/>
        </p:nvSpPr>
        <p:spPr>
          <a:xfrm>
            <a:off x="462181" y="2394688"/>
            <a:ext cx="19400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KB_execution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647CC76-8AE4-7C43-97A0-C38BFC4B5EF9}"/>
              </a:ext>
            </a:extLst>
          </p:cNvPr>
          <p:cNvGrpSpPr/>
          <p:nvPr/>
        </p:nvGrpSpPr>
        <p:grpSpPr>
          <a:xfrm>
            <a:off x="1097441" y="2660742"/>
            <a:ext cx="10148551" cy="2799785"/>
            <a:chOff x="1097441" y="2660742"/>
            <a:chExt cx="10148551" cy="279978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A73FD1D4-514B-AB43-8992-C0C10F7CFCD3}"/>
                </a:ext>
              </a:extLst>
            </p:cNvPr>
            <p:cNvGrpSpPr/>
            <p:nvPr/>
          </p:nvGrpSpPr>
          <p:grpSpPr>
            <a:xfrm>
              <a:off x="1097441" y="2660742"/>
              <a:ext cx="10148551" cy="2799785"/>
              <a:chOff x="1338071" y="2665131"/>
              <a:chExt cx="10148551" cy="3079763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B1FFF9B-95B0-1140-A674-E017815A38F2}"/>
                  </a:ext>
                </a:extLst>
              </p:cNvPr>
              <p:cNvGrpSpPr/>
              <p:nvPr/>
            </p:nvGrpSpPr>
            <p:grpSpPr>
              <a:xfrm>
                <a:off x="3242816" y="2881992"/>
                <a:ext cx="6048841" cy="2760239"/>
                <a:chOff x="3242816" y="2881992"/>
                <a:chExt cx="6048841" cy="2760239"/>
              </a:xfrm>
            </p:grpSpPr>
            <p:sp>
              <p:nvSpPr>
                <p:cNvPr id="124" name="Arc 123">
                  <a:extLst>
                    <a:ext uri="{FF2B5EF4-FFF2-40B4-BE49-F238E27FC236}">
                      <a16:creationId xmlns:a16="http://schemas.microsoft.com/office/drawing/2014/main" id="{0476FC57-D6C6-6F42-B987-ADA1BD49873C}"/>
                    </a:ext>
                  </a:extLst>
                </p:cNvPr>
                <p:cNvSpPr/>
                <p:nvPr/>
              </p:nvSpPr>
              <p:spPr>
                <a:xfrm rot="10336683">
                  <a:off x="3659916" y="4838290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Arc 124">
                  <a:extLst>
                    <a:ext uri="{FF2B5EF4-FFF2-40B4-BE49-F238E27FC236}">
                      <a16:creationId xmlns:a16="http://schemas.microsoft.com/office/drawing/2014/main" id="{BEA487EB-D687-6848-8F80-E1BDDAB71504}"/>
                    </a:ext>
                  </a:extLst>
                </p:cNvPr>
                <p:cNvSpPr/>
                <p:nvPr/>
              </p:nvSpPr>
              <p:spPr>
                <a:xfrm rot="20044342">
                  <a:off x="3242816" y="4493380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EE549FE2-13B1-DF45-837B-1A4140EA0CEC}"/>
                    </a:ext>
                  </a:extLst>
                </p:cNvPr>
                <p:cNvSpPr/>
                <p:nvPr/>
              </p:nvSpPr>
              <p:spPr>
                <a:xfrm rot="4854255">
                  <a:off x="6442963" y="3148648"/>
                  <a:ext cx="583603" cy="50292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A28E46A4-1571-6B43-B5A8-F7E8870520B1}"/>
                    </a:ext>
                  </a:extLst>
                </p:cNvPr>
                <p:cNvSpPr/>
                <p:nvPr/>
              </p:nvSpPr>
              <p:spPr>
                <a:xfrm rot="1897741">
                  <a:off x="7376346" y="4783204"/>
                  <a:ext cx="1031462" cy="2058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Arc 127">
                  <a:extLst>
                    <a:ext uri="{FF2B5EF4-FFF2-40B4-BE49-F238E27FC236}">
                      <a16:creationId xmlns:a16="http://schemas.microsoft.com/office/drawing/2014/main" id="{50D44369-FF88-3042-B8A0-D4183CDE43D0}"/>
                    </a:ext>
                  </a:extLst>
                </p:cNvPr>
                <p:cNvSpPr/>
                <p:nvPr/>
              </p:nvSpPr>
              <p:spPr>
                <a:xfrm rot="15423781">
                  <a:off x="5322982" y="3323376"/>
                  <a:ext cx="582234" cy="205863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C7BE89F-8E9F-6B42-97B0-FC9DD156B9C0}"/>
                    </a:ext>
                  </a:extLst>
                </p:cNvPr>
                <p:cNvCxnSpPr/>
                <p:nvPr/>
              </p:nvCxnSpPr>
              <p:spPr>
                <a:xfrm>
                  <a:off x="8872407" y="4317967"/>
                  <a:ext cx="419250" cy="0"/>
                </a:xfrm>
                <a:prstGeom prst="line">
                  <a:avLst/>
                </a:prstGeom>
                <a:ln w="2222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Arc 131">
                  <a:extLst>
                    <a:ext uri="{FF2B5EF4-FFF2-40B4-BE49-F238E27FC236}">
                      <a16:creationId xmlns:a16="http://schemas.microsoft.com/office/drawing/2014/main" id="{2EA1B80F-9058-E44A-8DBD-4E0B46782957}"/>
                    </a:ext>
                  </a:extLst>
                </p:cNvPr>
                <p:cNvSpPr/>
                <p:nvPr/>
              </p:nvSpPr>
              <p:spPr>
                <a:xfrm rot="16529001">
                  <a:off x="4958383" y="5327570"/>
                  <a:ext cx="58360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91755423-DC8E-A14D-9B55-4894FD7FF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9831" y="3190609"/>
                  <a:ext cx="310109" cy="139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Arc 160">
                  <a:extLst>
                    <a:ext uri="{FF2B5EF4-FFF2-40B4-BE49-F238E27FC236}">
                      <a16:creationId xmlns:a16="http://schemas.microsoft.com/office/drawing/2014/main" id="{B6508AE2-2581-6E4C-B7F6-CB33DC80BCAD}"/>
                    </a:ext>
                  </a:extLst>
                </p:cNvPr>
                <p:cNvSpPr/>
                <p:nvPr/>
              </p:nvSpPr>
              <p:spPr>
                <a:xfrm rot="7405379">
                  <a:off x="5881743" y="4966627"/>
                  <a:ext cx="854453" cy="4571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161CAAC7-0E78-874E-A5C3-03FF7776DC8D}"/>
                    </a:ext>
                  </a:extLst>
                </p:cNvPr>
                <p:cNvGrpSpPr/>
                <p:nvPr/>
              </p:nvGrpSpPr>
              <p:grpSpPr>
                <a:xfrm>
                  <a:off x="3988578" y="3288292"/>
                  <a:ext cx="5017131" cy="1798048"/>
                  <a:chOff x="3988578" y="3288292"/>
                  <a:chExt cx="5017131" cy="1798048"/>
                </a:xfrm>
              </p:grpSpPr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8A8B1008-60E0-6F43-9B3B-198C90A5DD58}"/>
                      </a:ext>
                    </a:extLst>
                  </p:cNvPr>
                  <p:cNvSpPr txBox="1"/>
                  <p:nvPr/>
                </p:nvSpPr>
                <p:spPr>
                  <a:xfrm rot="20585695">
                    <a:off x="3988578" y="4554626"/>
                    <a:ext cx="1053902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has_spouse</a:t>
                    </a:r>
                    <a:endParaRPr lang="en-US" sz="1600" dirty="0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17840D01-72CB-AD4A-80F4-F8934931B283}"/>
                      </a:ext>
                    </a:extLst>
                  </p:cNvPr>
                  <p:cNvSpPr txBox="1"/>
                  <p:nvPr/>
                </p:nvSpPr>
                <p:spPr>
                  <a:xfrm rot="20700000">
                    <a:off x="4031349" y="3996118"/>
                    <a:ext cx="95410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spouse_s</a:t>
                    </a:r>
                    <a:endParaRPr lang="en-US" sz="1600" dirty="0"/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6A3B3FC3-4E2E-ED4C-9A01-04BD404D04DF}"/>
                      </a:ext>
                    </a:extLst>
                  </p:cNvPr>
                  <p:cNvSpPr txBox="1"/>
                  <p:nvPr/>
                </p:nvSpPr>
                <p:spPr>
                  <a:xfrm>
                    <a:off x="6325366" y="3330375"/>
                    <a:ext cx="75373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Leader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2E1085B1-922E-6F42-86B0-5BF7A991D633}"/>
                      </a:ext>
                    </a:extLst>
                  </p:cNvPr>
                  <p:cNvSpPr txBox="1"/>
                  <p:nvPr/>
                </p:nvSpPr>
                <p:spPr>
                  <a:xfrm rot="21361071">
                    <a:off x="4887131" y="3320043"/>
                    <a:ext cx="12941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President _of</a:t>
                    </a: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A7D3B860-AA49-BC47-BDCA-9027E1765877}"/>
                      </a:ext>
                    </a:extLst>
                  </p:cNvPr>
                  <p:cNvSpPr txBox="1"/>
                  <p:nvPr/>
                </p:nvSpPr>
                <p:spPr>
                  <a:xfrm rot="20533340">
                    <a:off x="7432873" y="4539239"/>
                    <a:ext cx="662361" cy="33855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origin</a:t>
                    </a: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CF2CAE7D-6498-DB47-A002-A372919C1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423225" y="4112784"/>
                    <a:ext cx="158248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>
                        <a:solidFill>
                          <a:srgbClr val="00B050"/>
                        </a:solidFill>
                      </a:rPr>
                      <a:t>Place_of_birth</a:t>
                    </a:r>
                    <a:endParaRPr lang="en-US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51DAB119-E896-874E-8FCF-59CEE4666360}"/>
                      </a:ext>
                    </a:extLst>
                  </p:cNvPr>
                  <p:cNvSpPr txBox="1"/>
                  <p:nvPr/>
                </p:nvSpPr>
                <p:spPr>
                  <a:xfrm>
                    <a:off x="7105331" y="3288292"/>
                    <a:ext cx="1256562" cy="3385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authored_by</a:t>
                    </a:r>
                    <a:endParaRPr lang="en-US" sz="1600" dirty="0"/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652B0765-48A5-7E49-9E4C-A5703ADC947C}"/>
                      </a:ext>
                    </a:extLst>
                  </p:cNvPr>
                  <p:cNvSpPr txBox="1"/>
                  <p:nvPr/>
                </p:nvSpPr>
                <p:spPr>
                  <a:xfrm>
                    <a:off x="4922419" y="4747786"/>
                    <a:ext cx="73026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Parent</a:t>
                    </a: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4CAB86B1-0837-D447-8B83-DDD7D755ED0B}"/>
                      </a:ext>
                    </a:extLst>
                  </p:cNvPr>
                  <p:cNvSpPr txBox="1"/>
                  <p:nvPr/>
                </p:nvSpPr>
                <p:spPr>
                  <a:xfrm rot="1796853">
                    <a:off x="4319425" y="3386523"/>
                    <a:ext cx="82426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bornOn</a:t>
                    </a:r>
                    <a:endParaRPr lang="en-US" sz="1600" dirty="0"/>
                  </a:p>
                </p:txBody>
              </p: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5D993850-58F9-2D48-8571-0A660F6CDAAF}"/>
                      </a:ext>
                    </a:extLst>
                  </p:cNvPr>
                  <p:cNvSpPr txBox="1"/>
                  <p:nvPr/>
                </p:nvSpPr>
                <p:spPr>
                  <a:xfrm rot="227572">
                    <a:off x="5810467" y="4645322"/>
                    <a:ext cx="1218923" cy="3724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err="1"/>
                      <a:t>daughter_to</a:t>
                    </a:r>
                    <a:endParaRPr lang="en-US" sz="1600" dirty="0"/>
                  </a:p>
                </p:txBody>
              </p:sp>
            </p:grpSp>
            <p:sp>
              <p:nvSpPr>
                <p:cNvPr id="165" name="Arc 164">
                  <a:extLst>
                    <a:ext uri="{FF2B5EF4-FFF2-40B4-BE49-F238E27FC236}">
                      <a16:creationId xmlns:a16="http://schemas.microsoft.com/office/drawing/2014/main" id="{5E507E85-1ADF-4F48-A8F8-4F0E1A1333CF}"/>
                    </a:ext>
                  </a:extLst>
                </p:cNvPr>
                <p:cNvSpPr/>
                <p:nvPr/>
              </p:nvSpPr>
              <p:spPr>
                <a:xfrm rot="19356757">
                  <a:off x="7280365" y="3404940"/>
                  <a:ext cx="1137277" cy="50291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F14ADDE-7D3F-914D-AD8C-04558A218AC9}"/>
                  </a:ext>
                </a:extLst>
              </p:cNvPr>
              <p:cNvGrpSpPr/>
              <p:nvPr/>
            </p:nvGrpSpPr>
            <p:grpSpPr>
              <a:xfrm>
                <a:off x="4542908" y="3630549"/>
                <a:ext cx="3092563" cy="1428769"/>
                <a:chOff x="4542908" y="3630549"/>
                <a:chExt cx="3092563" cy="1428769"/>
              </a:xfrm>
            </p:grpSpPr>
            <p:sp>
              <p:nvSpPr>
                <p:cNvPr id="145" name="Arc 144">
                  <a:extLst>
                    <a:ext uri="{FF2B5EF4-FFF2-40B4-BE49-F238E27FC236}">
                      <a16:creationId xmlns:a16="http://schemas.microsoft.com/office/drawing/2014/main" id="{9361A624-7730-0849-A604-A9F733507964}"/>
                    </a:ext>
                  </a:extLst>
                </p:cNvPr>
                <p:cNvSpPr/>
                <p:nvPr/>
              </p:nvSpPr>
              <p:spPr>
                <a:xfrm rot="14678559">
                  <a:off x="5326019" y="3934800"/>
                  <a:ext cx="704503" cy="17013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Arc 162">
                  <a:extLst>
                    <a:ext uri="{FF2B5EF4-FFF2-40B4-BE49-F238E27FC236}">
                      <a16:creationId xmlns:a16="http://schemas.microsoft.com/office/drawing/2014/main" id="{1074DAC8-2688-A145-8345-237131643442}"/>
                    </a:ext>
                  </a:extLst>
                </p:cNvPr>
                <p:cNvSpPr/>
                <p:nvPr/>
              </p:nvSpPr>
              <p:spPr>
                <a:xfrm rot="6244239">
                  <a:off x="6316411" y="4495462"/>
                  <a:ext cx="530548" cy="41564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483034F-2873-6F40-860E-17574AC81FDF}"/>
                    </a:ext>
                  </a:extLst>
                </p:cNvPr>
                <p:cNvGrpSpPr/>
                <p:nvPr/>
              </p:nvGrpSpPr>
              <p:grpSpPr>
                <a:xfrm>
                  <a:off x="4542908" y="3630549"/>
                  <a:ext cx="3092563" cy="1428769"/>
                  <a:chOff x="4542908" y="3630549"/>
                  <a:chExt cx="3092563" cy="1428769"/>
                </a:xfrm>
              </p:grpSpPr>
              <p:sp>
                <p:nvSpPr>
                  <p:cNvPr id="141" name="Arc 140">
                    <a:extLst>
                      <a:ext uri="{FF2B5EF4-FFF2-40B4-BE49-F238E27FC236}">
                        <a16:creationId xmlns:a16="http://schemas.microsoft.com/office/drawing/2014/main" id="{6287B762-3D68-D643-8703-FDBBBFF9EB7B}"/>
                      </a:ext>
                    </a:extLst>
                  </p:cNvPr>
                  <p:cNvSpPr/>
                  <p:nvPr/>
                </p:nvSpPr>
                <p:spPr>
                  <a:xfrm rot="9210289">
                    <a:off x="5006180" y="4389111"/>
                    <a:ext cx="776775" cy="457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6629470C-959D-5E48-A16F-C9A2CF102212}"/>
                      </a:ext>
                    </a:extLst>
                  </p:cNvPr>
                  <p:cNvGrpSpPr/>
                  <p:nvPr/>
                </p:nvGrpSpPr>
                <p:grpSpPr>
                  <a:xfrm>
                    <a:off x="4542908" y="3630549"/>
                    <a:ext cx="3092563" cy="1428769"/>
                    <a:chOff x="4542908" y="3630549"/>
                    <a:chExt cx="3092563" cy="1428769"/>
                  </a:xfrm>
                </p:grpSpPr>
                <p:sp>
                  <p:nvSpPr>
                    <p:cNvPr id="140" name="Rounded Rectangle 139">
                      <a:extLst>
                        <a:ext uri="{FF2B5EF4-FFF2-40B4-BE49-F238E27FC236}">
                          <a16:creationId xmlns:a16="http://schemas.microsoft.com/office/drawing/2014/main" id="{AD008460-DAC3-F940-A915-F75B7A943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8969" y="4034463"/>
                      <a:ext cx="1630727" cy="457399"/>
                    </a:xfrm>
                    <a:prstGeom prst="roundRect">
                      <a:avLst/>
                    </a:prstGeom>
                    <a:solidFill>
                      <a:srgbClr val="4580E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Barack Obama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E3E09451-2A8E-A34E-B30D-9D5AB5498DE2}"/>
                        </a:ext>
                      </a:extLst>
                    </p:cNvPr>
                    <p:cNvSpPr/>
                    <p:nvPr/>
                  </p:nvSpPr>
                  <p:spPr>
                    <a:xfrm rot="191226">
                      <a:off x="4542908" y="4129498"/>
                      <a:ext cx="854453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Arc 142">
                      <a:extLst>
                        <a:ext uri="{FF2B5EF4-FFF2-40B4-BE49-F238E27FC236}">
                          <a16:creationId xmlns:a16="http://schemas.microsoft.com/office/drawing/2014/main" id="{C093D78E-BBC8-5A4F-A679-B5A94E2BFE48}"/>
                        </a:ext>
                      </a:extLst>
                    </p:cNvPr>
                    <p:cNvSpPr/>
                    <p:nvPr/>
                  </p:nvSpPr>
                  <p:spPr>
                    <a:xfrm rot="16539470">
                      <a:off x="6321629" y="3996077"/>
                      <a:ext cx="776775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D8E3C3BE-5FFB-E643-8F65-41B935DE95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9655" y="4309945"/>
                      <a:ext cx="419250" cy="0"/>
                    </a:xfrm>
                    <a:prstGeom prst="line">
                      <a:avLst/>
                    </a:prstGeom>
                    <a:ln w="2222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8" name="Arc 147">
                      <a:extLst>
                        <a:ext uri="{FF2B5EF4-FFF2-40B4-BE49-F238E27FC236}">
                          <a16:creationId xmlns:a16="http://schemas.microsoft.com/office/drawing/2014/main" id="{596369BF-B818-D443-87A8-20486AA70AAE}"/>
                        </a:ext>
                      </a:extLst>
                    </p:cNvPr>
                    <p:cNvSpPr/>
                    <p:nvPr/>
                  </p:nvSpPr>
                  <p:spPr>
                    <a:xfrm rot="19356757">
                      <a:off x="6384466" y="4043261"/>
                      <a:ext cx="1251005" cy="50291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Arc 148">
                      <a:extLst>
                        <a:ext uri="{FF2B5EF4-FFF2-40B4-BE49-F238E27FC236}">
                          <a16:creationId xmlns:a16="http://schemas.microsoft.com/office/drawing/2014/main" id="{609BED5A-43AC-B941-B1DE-D44892102390}"/>
                        </a:ext>
                      </a:extLst>
                    </p:cNvPr>
                    <p:cNvSpPr/>
                    <p:nvPr/>
                  </p:nvSpPr>
                  <p:spPr>
                    <a:xfrm rot="18000000">
                      <a:off x="5178100" y="4771184"/>
                      <a:ext cx="530548" cy="45719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0" name="Straight Arrow Connector 149">
                      <a:extLst>
                        <a:ext uri="{FF2B5EF4-FFF2-40B4-BE49-F238E27FC236}">
                          <a16:creationId xmlns:a16="http://schemas.microsoft.com/office/drawing/2014/main" id="{E84272F9-6399-2440-AC62-4693A373A8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17509" y="3809665"/>
                      <a:ext cx="424579" cy="29611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8" name="Arc 167">
                      <a:extLst>
                        <a:ext uri="{FF2B5EF4-FFF2-40B4-BE49-F238E27FC236}">
                          <a16:creationId xmlns:a16="http://schemas.microsoft.com/office/drawing/2014/main" id="{FE0BFE37-F6A9-7442-9137-775458BC0CD8}"/>
                        </a:ext>
                      </a:extLst>
                    </p:cNvPr>
                    <p:cNvSpPr/>
                    <p:nvPr/>
                  </p:nvSpPr>
                  <p:spPr>
                    <a:xfrm rot="681017">
                      <a:off x="6490585" y="4406218"/>
                      <a:ext cx="1134608" cy="205863"/>
                    </a:xfrm>
                    <a:prstGeom prst="arc">
                      <a:avLst/>
                    </a:prstGeom>
                    <a:ln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F536A2C2-A1C2-434E-AF6B-1ED080773EF4}"/>
                  </a:ext>
                </a:extLst>
              </p:cNvPr>
              <p:cNvGrpSpPr/>
              <p:nvPr/>
            </p:nvGrpSpPr>
            <p:grpSpPr>
              <a:xfrm>
                <a:off x="1338071" y="2665131"/>
                <a:ext cx="10148551" cy="3079763"/>
                <a:chOff x="1338071" y="2665131"/>
                <a:chExt cx="10148551" cy="3079763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E1CBA68-7880-C840-B4D6-7431BEAD3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38071" y="4723597"/>
                  <a:ext cx="368216" cy="108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28B6F322-5F08-7D46-84A7-8227E5E5F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4957" y="4141403"/>
                  <a:ext cx="0" cy="336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A00522A-576B-8E48-93D0-8F24AD8A001B}"/>
                    </a:ext>
                  </a:extLst>
                </p:cNvPr>
                <p:cNvSpPr/>
                <p:nvPr/>
              </p:nvSpPr>
              <p:spPr>
                <a:xfrm>
                  <a:off x="5430165" y="2665131"/>
                  <a:ext cx="1347707" cy="4573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USA</a:t>
                  </a: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FF7422AF-0469-3345-8473-A088C9E005E6}"/>
                    </a:ext>
                  </a:extLst>
                </p:cNvPr>
                <p:cNvSpPr/>
                <p:nvPr/>
              </p:nvSpPr>
              <p:spPr>
                <a:xfrm>
                  <a:off x="9291152" y="3951034"/>
                  <a:ext cx="1630726" cy="503139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Hawaii</a:t>
                  </a:r>
                </a:p>
              </p:txBody>
            </p:sp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2D22743D-85C0-6C42-91E5-81606B7DBE7E}"/>
                    </a:ext>
                  </a:extLst>
                </p:cNvPr>
                <p:cNvSpPr/>
                <p:nvPr/>
              </p:nvSpPr>
              <p:spPr>
                <a:xfrm>
                  <a:off x="4794132" y="5366879"/>
                  <a:ext cx="1630726" cy="37801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Sasha  Obama</a:t>
                  </a: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F3D6EB3D-406F-6947-84D9-D29B2D534A19}"/>
                    </a:ext>
                  </a:extLst>
                </p:cNvPr>
                <p:cNvSpPr/>
                <p:nvPr/>
              </p:nvSpPr>
              <p:spPr>
                <a:xfrm>
                  <a:off x="2555418" y="2982700"/>
                  <a:ext cx="1482478" cy="41581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8/04/1961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FE74CFC5-65B8-5E4D-84FB-520AA6142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64235" y="3143453"/>
                  <a:ext cx="368216" cy="108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AD1D0890-5D45-F941-B976-0E9E70824C4E}"/>
                    </a:ext>
                  </a:extLst>
                </p:cNvPr>
                <p:cNvCxnSpPr/>
                <p:nvPr/>
              </p:nvCxnSpPr>
              <p:spPr>
                <a:xfrm>
                  <a:off x="10928600" y="4300583"/>
                  <a:ext cx="55802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DF3972D-3486-0446-A344-A58F2A9659A3}"/>
                    </a:ext>
                  </a:extLst>
                </p:cNvPr>
                <p:cNvCxnSpPr/>
                <p:nvPr/>
              </p:nvCxnSpPr>
              <p:spPr>
                <a:xfrm>
                  <a:off x="6783221" y="2915626"/>
                  <a:ext cx="34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E43D333C-507A-1F41-9E3F-122DC0B2AF31}"/>
                    </a:ext>
                  </a:extLst>
                </p:cNvPr>
                <p:cNvSpPr/>
                <p:nvPr/>
              </p:nvSpPr>
              <p:spPr>
                <a:xfrm>
                  <a:off x="8295126" y="2806041"/>
                  <a:ext cx="2387547" cy="50313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The audacity of hope</a:t>
                  </a:r>
                </a:p>
              </p:txBody>
            </p: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21733F47-20C1-7D47-9CD2-EFF346C11195}"/>
                    </a:ext>
                  </a:extLst>
                </p:cNvPr>
                <p:cNvSpPr/>
                <p:nvPr/>
              </p:nvSpPr>
              <p:spPr>
                <a:xfrm>
                  <a:off x="7545348" y="5182397"/>
                  <a:ext cx="1630726" cy="37801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Kenya</a:t>
                  </a:r>
                </a:p>
              </p:txBody>
            </p:sp>
            <p:sp>
              <p:nvSpPr>
                <p:cNvPr id="169" name="Rounded Rectangle 168">
                  <a:extLst>
                    <a:ext uri="{FF2B5EF4-FFF2-40B4-BE49-F238E27FC236}">
                      <a16:creationId xmlns:a16="http://schemas.microsoft.com/office/drawing/2014/main" id="{3148B933-3457-8341-9D31-C29C9425D3F6}"/>
                    </a:ext>
                  </a:extLst>
                </p:cNvPr>
                <p:cNvSpPr/>
                <p:nvPr/>
              </p:nvSpPr>
              <p:spPr>
                <a:xfrm>
                  <a:off x="1719289" y="4468937"/>
                  <a:ext cx="1973179" cy="4573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Michelle Obama</a:t>
                  </a:r>
                </a:p>
              </p:txBody>
            </p: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D6F715-60A5-4747-9CCC-CC7D6A50B39E}"/>
                </a:ext>
              </a:extLst>
            </p:cNvPr>
            <p:cNvSpPr txBox="1"/>
            <p:nvPr/>
          </p:nvSpPr>
          <p:spPr>
            <a:xfrm>
              <a:off x="7420055" y="3608350"/>
              <a:ext cx="1051250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B050"/>
                  </a:solidFill>
                </a:rPr>
                <a:t>home_to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667ADAC8-2C9C-A146-B141-A42B0D4D7450}"/>
                </a:ext>
              </a:extLst>
            </p:cNvPr>
            <p:cNvSpPr/>
            <p:nvPr/>
          </p:nvSpPr>
          <p:spPr>
            <a:xfrm rot="20044342">
              <a:off x="6126055" y="4071152"/>
              <a:ext cx="1376106" cy="41563"/>
            </a:xfrm>
            <a:prstGeom prst="arc">
              <a:avLst/>
            </a:prstGeom>
            <a:solidFill>
              <a:schemeClr val="bg1"/>
            </a:solidFill>
            <a:ln w="22225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4F6CFA7F-A02F-1242-AE1C-453DF4022C80}"/>
                </a:ext>
              </a:extLst>
            </p:cNvPr>
            <p:cNvSpPr/>
            <p:nvPr/>
          </p:nvSpPr>
          <p:spPr>
            <a:xfrm rot="721797">
              <a:off x="7907690" y="3840782"/>
              <a:ext cx="1137277" cy="41563"/>
            </a:xfrm>
            <a:prstGeom prst="arc">
              <a:avLst/>
            </a:prstGeom>
            <a:solidFill>
              <a:schemeClr val="bg1"/>
            </a:solidFill>
            <a:ln w="22225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6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88130" y="3024548"/>
            <a:ext cx="9286965" cy="12068"/>
            <a:chOff x="888130" y="3024548"/>
            <a:chExt cx="9286965" cy="120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0" y="3036616"/>
              <a:ext cx="4757947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64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8B0D5-D204-7E40-9F8A-0D97B4841C8D}"/>
              </a:ext>
            </a:extLst>
          </p:cNvPr>
          <p:cNvSpPr/>
          <p:nvPr/>
        </p:nvSpPr>
        <p:spPr>
          <a:xfrm>
            <a:off x="0" y="-379"/>
            <a:ext cx="12192000" cy="905377"/>
          </a:xfrm>
          <a:prstGeom prst="rect">
            <a:avLst/>
          </a:prstGeom>
          <a:solidFill>
            <a:srgbClr val="3A6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	</a:t>
            </a:r>
            <a:r>
              <a:rPr lang="en-US" sz="2700" dirty="0"/>
              <a:t>Motivation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71F01-9926-4841-8673-0A46A23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70" y="1426478"/>
            <a:ext cx="10415958" cy="45997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questions are commonly used in web search, voice assistants, chatbots etc.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of a large simple questions benchmark of 108, 442 questions.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simple questions benchmark is far from being solved with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(76.4% state-of-the-art)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83F009-4609-3F4B-B1B8-F4471A0FAC39}"/>
              </a:ext>
            </a:extLst>
          </p:cNvPr>
          <p:cNvGrpSpPr/>
          <p:nvPr/>
        </p:nvGrpSpPr>
        <p:grpSpPr>
          <a:xfrm>
            <a:off x="9333" y="772929"/>
            <a:ext cx="12195303" cy="6113374"/>
            <a:chOff x="5644" y="772929"/>
            <a:chExt cx="12195303" cy="6113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BA07B6-2FF3-0344-BEAF-1026E7B23551}"/>
                </a:ext>
              </a:extLst>
            </p:cNvPr>
            <p:cNvSpPr/>
            <p:nvPr/>
          </p:nvSpPr>
          <p:spPr>
            <a:xfrm>
              <a:off x="5644" y="6492936"/>
              <a:ext cx="7762405" cy="39336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	A Scheme For Factoid Question Answering over Knowledge 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C8F661-A699-1747-8313-2C6A36425A56}"/>
                </a:ext>
              </a:extLst>
            </p:cNvPr>
            <p:cNvSpPr/>
            <p:nvPr/>
          </p:nvSpPr>
          <p:spPr>
            <a:xfrm>
              <a:off x="7768049" y="6510815"/>
              <a:ext cx="4432898" cy="373741"/>
            </a:xfrm>
            <a:prstGeom prst="rect">
              <a:avLst/>
            </a:prstGeom>
            <a:solidFill>
              <a:srgbClr val="3A6A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   March 6, 2019     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09BFD7-E993-A24B-8A55-3AC5954A5C08}"/>
                </a:ext>
              </a:extLst>
            </p:cNvPr>
            <p:cNvSpPr/>
            <p:nvPr/>
          </p:nvSpPr>
          <p:spPr>
            <a:xfrm rot="5400000">
              <a:off x="9314255" y="3635694"/>
              <a:ext cx="5749457" cy="23927"/>
            </a:xfrm>
            <a:prstGeom prst="rect">
              <a:avLst/>
            </a:prstGeom>
            <a:solidFill>
              <a:srgbClr val="1B46C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78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6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C2B2-8F4A-774F-8B97-35C3DE80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7FEB8-C585-D84B-9F4F-E3FA80955FF8}"/>
              </a:ext>
            </a:extLst>
          </p:cNvPr>
          <p:cNvGrpSpPr/>
          <p:nvPr/>
        </p:nvGrpSpPr>
        <p:grpSpPr>
          <a:xfrm>
            <a:off x="888130" y="3024548"/>
            <a:ext cx="9286965" cy="12068"/>
            <a:chOff x="888130" y="3024548"/>
            <a:chExt cx="9286965" cy="120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EAD5F0-59E2-3942-AF41-8D849325F9B2}"/>
                </a:ext>
              </a:extLst>
            </p:cNvPr>
            <p:cNvCxnSpPr>
              <a:cxnSpLocks/>
            </p:cNvCxnSpPr>
            <p:nvPr/>
          </p:nvCxnSpPr>
          <p:spPr>
            <a:xfrm>
              <a:off x="903207" y="3024548"/>
              <a:ext cx="92718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ED5291-1C7C-FB4E-AFF6-990BEC62E21D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0" y="3036616"/>
              <a:ext cx="4757947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33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32106</TotalTime>
  <Words>1340</Words>
  <Application>Microsoft Macintosh PowerPoint</Application>
  <PresentationFormat>Widescreen</PresentationFormat>
  <Paragraphs>401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FangSong</vt:lpstr>
      <vt:lpstr>Apple Chancery</vt:lpstr>
      <vt:lpstr>Arial</vt:lpstr>
      <vt:lpstr>Bell MT</vt:lpstr>
      <vt:lpstr>Calibri</vt:lpstr>
      <vt:lpstr>Calibri Light</vt:lpstr>
      <vt:lpstr>Cambria Math</vt:lpstr>
      <vt:lpstr>Times</vt:lpstr>
      <vt:lpstr>Times New Roman</vt:lpstr>
      <vt:lpstr>Office Theme</vt:lpstr>
      <vt:lpstr>A Scheme for Factoid Question Answering Over Knowledge 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</vt:lpstr>
      <vt:lpstr>PowerPoint Presentation</vt:lpstr>
      <vt:lpstr>Related work</vt:lpstr>
      <vt:lpstr>PowerPoint Presentation</vt:lpstr>
      <vt:lpstr>PowerPoint Presentation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work.</vt:lpstr>
      <vt:lpstr>PowerPoint Presentation</vt:lpstr>
      <vt:lpstr>Thank you Time for human Question Answering! 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Scheme for Factoid Question Answering Over Knowledge Base</dc:title>
  <dc:creator>Happy Buzaaba</dc:creator>
  <cp:lastModifiedBy>Happy Buzaaba</cp:lastModifiedBy>
  <cp:revision>280</cp:revision>
  <cp:lastPrinted>2019-03-03T11:19:36Z</cp:lastPrinted>
  <dcterms:created xsi:type="dcterms:W3CDTF">2019-02-02T04:45:19Z</dcterms:created>
  <dcterms:modified xsi:type="dcterms:W3CDTF">2019-03-04T05:19:06Z</dcterms:modified>
</cp:coreProperties>
</file>