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7" r:id="rId3"/>
    <p:sldId id="258" r:id="rId4"/>
    <p:sldId id="257" r:id="rId5"/>
    <p:sldId id="275" r:id="rId6"/>
    <p:sldId id="259" r:id="rId7"/>
    <p:sldId id="260" r:id="rId8"/>
    <p:sldId id="261" r:id="rId9"/>
    <p:sldId id="262" r:id="rId10"/>
    <p:sldId id="263" r:id="rId11"/>
    <p:sldId id="276" r:id="rId12"/>
    <p:sldId id="265" r:id="rId13"/>
    <p:sldId id="266" r:id="rId14"/>
    <p:sldId id="267" r:id="rId15"/>
    <p:sldId id="268" r:id="rId16"/>
    <p:sldId id="269" r:id="rId17"/>
    <p:sldId id="270" r:id="rId18"/>
    <p:sldId id="272" r:id="rId19"/>
    <p:sldId id="273" r:id="rId20"/>
    <p:sldId id="274" r:id="rId21"/>
    <p:sldId id="30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94658"/>
  </p:normalViewPr>
  <p:slideViewPr>
    <p:cSldViewPr snapToGrid="0" snapToObjects="1">
      <p:cViewPr varScale="1">
        <p:scale>
          <a:sx n="92" d="100"/>
          <a:sy n="92" d="100"/>
        </p:scale>
        <p:origin x="154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CE47DF-33C8-2D40-9E5E-7CC1CAA8ACCF}" type="datetimeFigureOut">
              <a:rPr lang="en-US" smtClean="0"/>
              <a:t>2/17/19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18AFD-9527-9342-BCB0-3F7EEB97730D}" type="slidenum">
              <a:rPr lang="en-US" smtClean="0"/>
              <a:t>‹#›</a:t>
            </a:fld>
            <a:endParaRPr lang="en-US"/>
          </a:p>
        </p:txBody>
      </p:sp>
    </p:spTree>
    <p:extLst>
      <p:ext uri="{BB962C8B-B14F-4D97-AF65-F5344CB8AC3E}">
        <p14:creationId xmlns:p14="http://schemas.microsoft.com/office/powerpoint/2010/main" val="35557203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answering systems over knowledge graphs</a:t>
            </a:r>
            <a:r>
              <a:rPr lang="en-US" baseline="0" dirty="0"/>
              <a:t> automatically answer natural language questions using facts contained in the knowledge graph.</a:t>
            </a:r>
          </a:p>
          <a:p>
            <a:r>
              <a:rPr lang="en-US" baseline="0" dirty="0"/>
              <a:t>  </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a:t>
            </a:fld>
            <a:endParaRPr lang="en-US"/>
          </a:p>
        </p:txBody>
      </p:sp>
    </p:spTree>
    <p:extLst>
      <p:ext uri="{BB962C8B-B14F-4D97-AF65-F5344CB8AC3E}">
        <p14:creationId xmlns:p14="http://schemas.microsoft.com/office/powerpoint/2010/main" val="82141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given a sentence,</a:t>
            </a:r>
            <a:r>
              <a:rPr lang="en-US" baseline="0" dirty="0"/>
              <a:t> as we read the sentence from left to right, the GRU unit is going to have a new variable called the memory cell which provides a bit</a:t>
            </a:r>
          </a:p>
          <a:p>
            <a:r>
              <a:rPr lang="en-US" baseline="0" dirty="0"/>
              <a:t>Of memory to remember for example whether a cat was  singular or plural so that when it gets  further into the sentence it can still tell whether the subject of </a:t>
            </a:r>
          </a:p>
          <a:p>
            <a:r>
              <a:rPr lang="en-US" baseline="0" dirty="0"/>
              <a:t>The sentence was a singular or plural.</a:t>
            </a:r>
          </a:p>
          <a:p>
            <a:r>
              <a:rPr lang="en-US" baseline="0" dirty="0"/>
              <a:t>And so at time step t the GRU will output an activation function a equivalent to the memory cell at the time step.</a:t>
            </a:r>
          </a:p>
          <a:p>
            <a:r>
              <a:rPr lang="en-US" baseline="0" dirty="0"/>
              <a:t>So these are the equations that govern the GRU unit.</a:t>
            </a:r>
          </a:p>
          <a:p>
            <a:r>
              <a:rPr lang="en-US" baseline="0" dirty="0"/>
              <a:t>At every time step, a candidate memory cell is computed  as </a:t>
            </a:r>
            <a:r>
              <a:rPr lang="en-US" baseline="0" dirty="0" err="1"/>
              <a:t>tanh</a:t>
            </a:r>
            <a:r>
              <a:rPr lang="en-US" baseline="0" dirty="0"/>
              <a:t> of </a:t>
            </a:r>
            <a:r>
              <a:rPr lang="en-US" baseline="0" dirty="0" err="1"/>
              <a:t>Wc</a:t>
            </a:r>
            <a:r>
              <a:rPr lang="en-US" baseline="0" dirty="0"/>
              <a:t> a parameter to be learned, passed to the previous time step as well as the current input value plus the bias.</a:t>
            </a:r>
          </a:p>
          <a:p>
            <a:endParaRPr lang="en-US" baseline="0" dirty="0"/>
          </a:p>
          <a:p>
            <a:r>
              <a:rPr lang="en-US" baseline="0" dirty="0"/>
              <a:t>And the key important idea of the GRU is that we have a gate and this u stands for update gate(value between 0 </a:t>
            </a:r>
            <a:r>
              <a:rPr lang="mr-IN" baseline="0" dirty="0"/>
              <a:t>–</a:t>
            </a:r>
            <a:r>
              <a:rPr lang="en-US" baseline="0" dirty="0"/>
              <a:t> 1) which is computed with a sigmoid function</a:t>
            </a:r>
          </a:p>
          <a:p>
            <a:r>
              <a:rPr lang="en-US" baseline="0" dirty="0"/>
              <a:t>And so since we have come up with a candidate value and we are thinking of updating the memory cell C, then the gate will decide whether we update it or not</a:t>
            </a:r>
          </a:p>
          <a:p>
            <a:r>
              <a:rPr lang="en-US" dirty="0"/>
              <a:t>So this</a:t>
            </a:r>
            <a:r>
              <a:rPr lang="en-US" baseline="0" dirty="0"/>
              <a:t> is the</a:t>
            </a:r>
            <a:r>
              <a:rPr lang="en-US" dirty="0"/>
              <a:t> specific equation used for the GRU which</a:t>
            </a:r>
            <a:r>
              <a:rPr lang="en-US" baseline="0" dirty="0"/>
              <a:t> is that the actual value of the memory cell is equal to this gate, times the candidate value, plus one minus the gate time the old value of the memory cell.</a:t>
            </a:r>
          </a:p>
          <a:p>
            <a:r>
              <a:rPr lang="en-US" baseline="0" dirty="0"/>
              <a:t>And the way to think about it is that may be this value of the memory cell is going to be set to 0 or 1 in other words whether the word we considering as a subject is singular or </a:t>
            </a:r>
            <a:r>
              <a:rPr lang="en-US" baseline="0" dirty="0" err="1"/>
              <a:t>prlural</a:t>
            </a:r>
            <a:r>
              <a:rPr lang="en-US" baseline="0" dirty="0"/>
              <a:t>.</a:t>
            </a:r>
          </a:p>
          <a:p>
            <a:r>
              <a:rPr lang="en-US" baseline="0" dirty="0"/>
              <a:t>The GRU will </a:t>
            </a:r>
            <a:r>
              <a:rPr lang="en-US" baseline="0" dirty="0" err="1"/>
              <a:t>memorise</a:t>
            </a:r>
            <a:r>
              <a:rPr lang="en-US" baseline="0" dirty="0"/>
              <a:t> this value all the way </a:t>
            </a:r>
            <a:r>
              <a:rPr lang="en-US" baseline="0" dirty="0" err="1"/>
              <a:t>untill</a:t>
            </a:r>
            <a:r>
              <a:rPr lang="en-US" baseline="0" dirty="0"/>
              <a:t> here and this tells it the word was singular.</a:t>
            </a:r>
          </a:p>
          <a:p>
            <a:r>
              <a:rPr lang="en-US" baseline="0" dirty="0"/>
              <a:t>And the Job of the gate gamma u is to decide when to up date it. </a:t>
            </a:r>
          </a:p>
          <a:p>
            <a:endParaRPr lang="en-US" baseline="0" dirty="0"/>
          </a:p>
          <a:p>
            <a:r>
              <a:rPr lang="en-US" baseline="0" dirty="0"/>
              <a:t>So for example if the value of the gate is equal to 1 that</a:t>
            </a:r>
            <a:r>
              <a:rPr lang="mr-IN" baseline="0" dirty="0"/>
              <a:t>’</a:t>
            </a:r>
            <a:r>
              <a:rPr lang="en-US" baseline="0" dirty="0"/>
              <a:t>s over here, set the new value of the memory cell to the candidate value, so </a:t>
            </a:r>
            <a:r>
              <a:rPr lang="en-US" baseline="0" dirty="0" err="1"/>
              <a:t>besically</a:t>
            </a:r>
            <a:r>
              <a:rPr lang="en-US" baseline="0" dirty="0"/>
              <a:t> go ahead and update that gate and then for all these other other values in the middle you should have the gate equal to zero and what that is saying don’t update the memory cell just hang on to the old value. So because gamma u is zero this becomes zero and 1-zero gives us the old value.</a:t>
            </a:r>
          </a:p>
          <a:p>
            <a:endParaRPr lang="en-US" baseline="0" dirty="0"/>
          </a:p>
          <a:p>
            <a:r>
              <a:rPr lang="en-US" baseline="0" dirty="0"/>
              <a:t>And one other equation that I did not include here is the reset/relevant gate which is used to tell how relevant is the previous memory cell to the current memory cell. </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11</a:t>
            </a:fld>
            <a:endParaRPr lang="en-US"/>
          </a:p>
        </p:txBody>
      </p:sp>
    </p:spTree>
    <p:extLst>
      <p:ext uri="{BB962C8B-B14F-4D97-AF65-F5344CB8AC3E}">
        <p14:creationId xmlns:p14="http://schemas.microsoft.com/office/powerpoint/2010/main" val="250282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order to exploit both the word and character-level</a:t>
            </a:r>
            <a:r>
              <a:rPr lang="en-US" baseline="0" dirty="0"/>
              <a:t> information of the question, the pre-trained word </a:t>
            </a:r>
            <a:r>
              <a:rPr lang="en-US" baseline="0" dirty="0" err="1"/>
              <a:t>embeddings</a:t>
            </a:r>
            <a:r>
              <a:rPr lang="en-US" baseline="0" dirty="0"/>
              <a:t> are concatenated with the RNN based encoding on character-level.</a:t>
            </a:r>
          </a:p>
          <a:p>
            <a:endParaRPr lang="en-US" baseline="0" dirty="0"/>
          </a:p>
          <a:p>
            <a:r>
              <a:rPr lang="en-US" baseline="0" dirty="0"/>
              <a:t>For Word </a:t>
            </a:r>
            <a:r>
              <a:rPr lang="en-US" baseline="0" dirty="0" err="1"/>
              <a:t>embeddings</a:t>
            </a:r>
            <a:r>
              <a:rPr lang="en-US" baseline="0" dirty="0"/>
              <a:t> Glove vectors are used, these pre-trained </a:t>
            </a:r>
            <a:r>
              <a:rPr lang="en-US" baseline="0" dirty="0" err="1"/>
              <a:t>embeddings</a:t>
            </a:r>
            <a:r>
              <a:rPr lang="en-US" baseline="0" dirty="0"/>
              <a:t> are based on distributional semantic hypothesis </a:t>
            </a:r>
          </a:p>
          <a:p>
            <a:r>
              <a:rPr lang="en-US" baseline="0" dirty="0" err="1"/>
              <a:t>Ie</a:t>
            </a:r>
            <a:r>
              <a:rPr lang="en-US" baseline="0" dirty="0"/>
              <a:t> words with similar meanings occur in the same context.</a:t>
            </a:r>
          </a:p>
          <a:p>
            <a:endParaRPr lang="en-US" baseline="0" dirty="0"/>
          </a:p>
          <a:p>
            <a:r>
              <a:rPr lang="en-US" baseline="0" dirty="0"/>
              <a:t>These pre-trained word </a:t>
            </a:r>
            <a:r>
              <a:rPr lang="en-US" baseline="0" dirty="0" err="1"/>
              <a:t>embeddings</a:t>
            </a:r>
            <a:r>
              <a:rPr lang="en-US" baseline="0" dirty="0"/>
              <a:t> allow to find better matches between words in the question and subject labels or predicate URIs. </a:t>
            </a:r>
          </a:p>
          <a:p>
            <a:r>
              <a:rPr lang="en-US" baseline="0" dirty="0"/>
              <a:t>And also allows in testing to handle words that were not seen during training.</a:t>
            </a:r>
          </a:p>
          <a:p>
            <a:r>
              <a:rPr lang="en-US" baseline="0" dirty="0"/>
              <a:t> </a:t>
            </a:r>
          </a:p>
          <a:p>
            <a:r>
              <a:rPr lang="en-US" baseline="0" dirty="0"/>
              <a:t>So the word embedding resulting into an e-dimensional vector representation can be described as </a:t>
            </a:r>
          </a:p>
          <a:p>
            <a:r>
              <a:rPr lang="en-US" dirty="0"/>
              <a:t>The provided pre-trained</a:t>
            </a:r>
            <a:r>
              <a:rPr lang="en-US" baseline="0" dirty="0"/>
              <a:t> word embedding matrix (for vocabulary of size Vg) and the one-hot vector representation of the word.</a:t>
            </a:r>
          </a:p>
          <a:p>
            <a:endParaRPr lang="en-US" dirty="0"/>
          </a:p>
          <a:p>
            <a:r>
              <a:rPr lang="en-US" dirty="0"/>
              <a:t>The encoding of the character level is based on the</a:t>
            </a:r>
            <a:r>
              <a:rPr lang="en-US" baseline="0" dirty="0"/>
              <a:t> RNN encoder and what happens inside the encoder is that the characters are first embedded by the character embedding matrix learned during training and the one-hot vector representation of the character and then the sequence of characters is fed on to the GRU network which takes its final state as the character level word encoding.</a:t>
            </a:r>
          </a:p>
          <a:p>
            <a:endParaRPr lang="en-US" baseline="0" dirty="0"/>
          </a:p>
          <a:p>
            <a:r>
              <a:rPr lang="en-US" baseline="0" dirty="0"/>
              <a:t>So this added character level-encoding provides information necessary for matching question words with entity labels as well as providing distinguishable representation for OOV words.</a:t>
            </a:r>
          </a:p>
          <a:p>
            <a:endParaRPr lang="en-US" baseline="0" dirty="0"/>
          </a:p>
          <a:p>
            <a:r>
              <a:rPr lang="en-US" baseline="0" dirty="0"/>
              <a:t>And finally to get the word vector representation, the word embedding and the character-level encoding are concatenated.  </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12</a:t>
            </a:fld>
            <a:endParaRPr lang="en-US"/>
          </a:p>
        </p:txBody>
      </p:sp>
    </p:spTree>
    <p:extLst>
      <p:ext uri="{BB962C8B-B14F-4D97-AF65-F5344CB8AC3E}">
        <p14:creationId xmlns:p14="http://schemas.microsoft.com/office/powerpoint/2010/main" val="1789862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we must remember that given a question what cyclone affected Hainan? Requires finding a freebase entity representing the Chinese province Hainan and the relation or predicate.</a:t>
            </a:r>
          </a:p>
          <a:p>
            <a:endParaRPr lang="en-US" baseline="0" dirty="0"/>
          </a:p>
          <a:p>
            <a:r>
              <a:rPr lang="en-US" baseline="0" dirty="0"/>
              <a:t>The entity representing Hainan has the label “Hainan” and a notable type with the label </a:t>
            </a:r>
            <a:r>
              <a:rPr lang="en-US" baseline="0" dirty="0" err="1"/>
              <a:t>chinese</a:t>
            </a:r>
            <a:r>
              <a:rPr lang="en-US" baseline="0" dirty="0"/>
              <a:t> province. </a:t>
            </a:r>
          </a:p>
          <a:p>
            <a:endParaRPr lang="en-US" baseline="0" dirty="0"/>
          </a:p>
          <a:p>
            <a:r>
              <a:rPr lang="en-US" baseline="0" dirty="0"/>
              <a:t>So to build subject representation, the entity label and the type label of the entity in the knowledge graph is used.</a:t>
            </a:r>
          </a:p>
          <a:p>
            <a:endParaRPr lang="en-US" baseline="0" dirty="0"/>
          </a:p>
          <a:p>
            <a:r>
              <a:rPr lang="en-US" baseline="0" dirty="0"/>
              <a:t>Entity labels are encoded on character level because of the high prevalence of OOV words, on the other hand OOV words are rare in type labels and so type labels are encoded on word level.</a:t>
            </a:r>
          </a:p>
          <a:p>
            <a:endParaRPr lang="en-US" baseline="0" dirty="0"/>
          </a:p>
          <a:p>
            <a:r>
              <a:rPr lang="en-US" baseline="0" dirty="0"/>
              <a:t>And so the character level entity label encoding is concatenated with the word-level type label encoding to produce the subject representation vector.   </a:t>
            </a:r>
          </a:p>
        </p:txBody>
      </p:sp>
      <p:sp>
        <p:nvSpPr>
          <p:cNvPr id="4" name="Slide Number Placeholder 3"/>
          <p:cNvSpPr>
            <a:spLocks noGrp="1"/>
          </p:cNvSpPr>
          <p:nvPr>
            <p:ph type="sldNum" sz="quarter" idx="10"/>
          </p:nvPr>
        </p:nvSpPr>
        <p:spPr/>
        <p:txBody>
          <a:bodyPr/>
          <a:lstStyle/>
          <a:p>
            <a:fld id="{CE018AFD-9527-9342-BCB0-3F7EEB97730D}" type="slidenum">
              <a:rPr lang="en-US" smtClean="0"/>
              <a:t>13</a:t>
            </a:fld>
            <a:endParaRPr lang="en-US"/>
          </a:p>
        </p:txBody>
      </p:sp>
    </p:spTree>
    <p:extLst>
      <p:ext uri="{BB962C8B-B14F-4D97-AF65-F5344CB8AC3E}">
        <p14:creationId xmlns:p14="http://schemas.microsoft.com/office/powerpoint/2010/main" val="178986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to build the latent predicate representation, the predicate URIs provided by the KG are used. </a:t>
            </a:r>
          </a:p>
          <a:p>
            <a:r>
              <a:rPr lang="en-US" baseline="0" dirty="0"/>
              <a:t>In this case the freebase relation provided for the question what cyclone affected Hainan?</a:t>
            </a:r>
          </a:p>
          <a:p>
            <a:r>
              <a:rPr lang="en-US" baseline="0" dirty="0"/>
              <a:t> Was meteorology affected area cyclone and so the predicate URI is first split into words and each word embedded and the word </a:t>
            </a:r>
          </a:p>
          <a:p>
            <a:r>
              <a:rPr lang="en-US" baseline="0" dirty="0" err="1"/>
              <a:t>embeddings</a:t>
            </a:r>
            <a:r>
              <a:rPr lang="en-US" baseline="0" dirty="0"/>
              <a:t> are fed into a GRU based encoder that takes the final state as predicate representation.</a:t>
            </a:r>
          </a:p>
        </p:txBody>
      </p:sp>
      <p:sp>
        <p:nvSpPr>
          <p:cNvPr id="4" name="Slide Number Placeholder 3"/>
          <p:cNvSpPr>
            <a:spLocks noGrp="1"/>
          </p:cNvSpPr>
          <p:nvPr>
            <p:ph type="sldNum" sz="quarter" idx="10"/>
          </p:nvPr>
        </p:nvSpPr>
        <p:spPr/>
        <p:txBody>
          <a:bodyPr/>
          <a:lstStyle/>
          <a:p>
            <a:fld id="{CE018AFD-9527-9342-BCB0-3F7EEB97730D}" type="slidenum">
              <a:rPr lang="en-US" smtClean="0"/>
              <a:t>14</a:t>
            </a:fld>
            <a:endParaRPr lang="en-US"/>
          </a:p>
        </p:txBody>
      </p:sp>
    </p:spTree>
    <p:extLst>
      <p:ext uri="{BB962C8B-B14F-4D97-AF65-F5344CB8AC3E}">
        <p14:creationId xmlns:p14="http://schemas.microsoft.com/office/powerpoint/2010/main" val="178986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given the question encoding vector, the latent vector representation of the relation and the latent representation of the subject entity.</a:t>
            </a:r>
          </a:p>
          <a:p>
            <a:endParaRPr lang="en-US" baseline="0" dirty="0"/>
          </a:p>
          <a:p>
            <a:r>
              <a:rPr lang="en-US" baseline="0" dirty="0"/>
              <a:t>Two matching scores are computed;</a:t>
            </a:r>
          </a:p>
          <a:p>
            <a:pPr marL="171450" indent="-171450">
              <a:buFontTx/>
              <a:buChar char="-"/>
            </a:pPr>
            <a:r>
              <a:rPr lang="en-US" baseline="0" dirty="0"/>
              <a:t>One between the question and the subject entity</a:t>
            </a:r>
          </a:p>
          <a:p>
            <a:pPr marL="171450" indent="-171450">
              <a:buFontTx/>
              <a:buChar char="-"/>
            </a:pPr>
            <a:r>
              <a:rPr lang="en-US" baseline="0" dirty="0"/>
              <a:t>And two between the question and and predicate.</a:t>
            </a:r>
          </a:p>
          <a:p>
            <a:pPr marL="171450" indent="-171450">
              <a:buFontTx/>
              <a:buChar char="-"/>
            </a:pPr>
            <a:endParaRPr lang="en-US" baseline="0" dirty="0"/>
          </a:p>
          <a:p>
            <a:pPr marL="171450" indent="-171450">
              <a:buFontTx/>
              <a:buChar char="-"/>
            </a:pPr>
            <a:r>
              <a:rPr lang="en-US" baseline="0" dirty="0"/>
              <a:t>Where </a:t>
            </a:r>
            <a:r>
              <a:rPr lang="en-US" baseline="0" dirty="0" err="1"/>
              <a:t>cos</a:t>
            </a:r>
            <a:r>
              <a:rPr lang="en-US" baseline="0" dirty="0"/>
              <a:t> is the cosine similarity given by this equation.</a:t>
            </a:r>
          </a:p>
          <a:p>
            <a:pPr marL="171450" indent="-171450">
              <a:buFontTx/>
              <a:buChar char="-"/>
            </a:pPr>
            <a:r>
              <a:rPr lang="en-US" baseline="0" dirty="0"/>
              <a:t>And so the model is trained with a ranking training approach which drives the model to output a high score for question-entity and question</a:t>
            </a:r>
          </a:p>
          <a:p>
            <a:pPr marL="171450" indent="-171450">
              <a:buFontTx/>
              <a:buChar char="-"/>
            </a:pPr>
            <a:r>
              <a:rPr lang="en-US" baseline="0" dirty="0"/>
              <a:t> predicate pairs contained in the training set while producing lower score for implausible pairs.</a:t>
            </a:r>
          </a:p>
        </p:txBody>
      </p:sp>
      <p:sp>
        <p:nvSpPr>
          <p:cNvPr id="4" name="Slide Number Placeholder 3"/>
          <p:cNvSpPr>
            <a:spLocks noGrp="1"/>
          </p:cNvSpPr>
          <p:nvPr>
            <p:ph type="sldNum" sz="quarter" idx="10"/>
          </p:nvPr>
        </p:nvSpPr>
        <p:spPr/>
        <p:txBody>
          <a:bodyPr/>
          <a:lstStyle/>
          <a:p>
            <a:fld id="{CE018AFD-9527-9342-BCB0-3F7EEB97730D}" type="slidenum">
              <a:rPr lang="en-US" smtClean="0"/>
              <a:t>15</a:t>
            </a:fld>
            <a:endParaRPr lang="en-US"/>
          </a:p>
        </p:txBody>
      </p:sp>
    </p:spTree>
    <p:extLst>
      <p:ext uri="{BB962C8B-B14F-4D97-AF65-F5344CB8AC3E}">
        <p14:creationId xmlns:p14="http://schemas.microsoft.com/office/powerpoint/2010/main" val="178986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model is trained on </a:t>
            </a:r>
            <a:r>
              <a:rPr lang="en-US" baseline="0" dirty="0" err="1"/>
              <a:t>Simplequestion</a:t>
            </a:r>
            <a:r>
              <a:rPr lang="en-US" baseline="0" dirty="0"/>
              <a:t> a dataset released by this paper in 2015. This data set consist of over 100,000 simple questions and the corresponding freebase triples providing the answer. </a:t>
            </a:r>
          </a:p>
          <a:p>
            <a:endParaRPr lang="en-US" baseline="0" dirty="0"/>
          </a:p>
          <a:p>
            <a:r>
              <a:rPr lang="en-US" baseline="0" dirty="0"/>
              <a:t>This is how the dataset looks like with a question and a corresponding facts.</a:t>
            </a:r>
          </a:p>
          <a:p>
            <a:r>
              <a:rPr lang="en-US" baseline="0" dirty="0"/>
              <a:t>So the questions in this dataset were written by </a:t>
            </a:r>
            <a:r>
              <a:rPr lang="en-US" baseline="0" dirty="0" err="1"/>
              <a:t>english</a:t>
            </a:r>
            <a:r>
              <a:rPr lang="en-US" baseline="0" dirty="0"/>
              <a:t> speaking annotators each paired with a corresponding fact from freebase.</a:t>
            </a:r>
          </a:p>
        </p:txBody>
      </p:sp>
      <p:sp>
        <p:nvSpPr>
          <p:cNvPr id="4" name="Slide Number Placeholder 3"/>
          <p:cNvSpPr>
            <a:spLocks noGrp="1"/>
          </p:cNvSpPr>
          <p:nvPr>
            <p:ph type="sldNum" sz="quarter" idx="10"/>
          </p:nvPr>
        </p:nvSpPr>
        <p:spPr/>
        <p:txBody>
          <a:bodyPr/>
          <a:lstStyle/>
          <a:p>
            <a:fld id="{CE018AFD-9527-9342-BCB0-3F7EEB97730D}" type="slidenum">
              <a:rPr lang="en-US" smtClean="0"/>
              <a:t>16</a:t>
            </a:fld>
            <a:endParaRPr lang="en-US"/>
          </a:p>
        </p:txBody>
      </p:sp>
    </p:spTree>
    <p:extLst>
      <p:ext uri="{BB962C8B-B14F-4D97-AF65-F5344CB8AC3E}">
        <p14:creationId xmlns:p14="http://schemas.microsoft.com/office/powerpoint/2010/main" val="1789862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options are explored</a:t>
            </a:r>
            <a:r>
              <a:rPr lang="en-US" baseline="0" dirty="0"/>
              <a:t> for generating predictions;</a:t>
            </a:r>
          </a:p>
          <a:p>
            <a:endParaRPr lang="en-US" baseline="0" dirty="0"/>
          </a:p>
          <a:p>
            <a:r>
              <a:rPr lang="en-US" baseline="0" dirty="0"/>
              <a:t>The second option allows to correct wrong subject predictions by adding a pruning step known as subject pruning.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17</a:t>
            </a:fld>
            <a:endParaRPr lang="en-US"/>
          </a:p>
        </p:txBody>
      </p:sp>
    </p:spTree>
    <p:extLst>
      <p:ext uri="{BB962C8B-B14F-4D97-AF65-F5344CB8AC3E}">
        <p14:creationId xmlns:p14="http://schemas.microsoft.com/office/powerpoint/2010/main" val="181528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is the candidate generation recall for subjects over test set.</a:t>
            </a:r>
          </a:p>
          <a:p>
            <a:r>
              <a:rPr lang="en-US" baseline="0" dirty="0"/>
              <a:t>In this case recall is defined as the percentage of test questions for which the expected entity is retrieved during the candidate generation.</a:t>
            </a:r>
          </a:p>
          <a:p>
            <a:endParaRPr lang="en-US" baseline="0" dirty="0"/>
          </a:p>
          <a:p>
            <a:r>
              <a:rPr lang="en-US" baseline="0" dirty="0"/>
              <a:t>Table2: Is test accuracy for different candidate generation settings and as it can be seen pruning subjects after relation prediction provides an improvement of the model. </a:t>
            </a:r>
          </a:p>
          <a:p>
            <a:r>
              <a:rPr lang="en-US" baseline="0" dirty="0"/>
              <a:t>And it can also be seen that a larger number of candidates translates to a higher accuracy due to higher candidate generation recall.</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18</a:t>
            </a:fld>
            <a:endParaRPr lang="en-US"/>
          </a:p>
        </p:txBody>
      </p:sp>
    </p:spTree>
    <p:extLst>
      <p:ext uri="{BB962C8B-B14F-4D97-AF65-F5344CB8AC3E}">
        <p14:creationId xmlns:p14="http://schemas.microsoft.com/office/powerpoint/2010/main" val="4281290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achieves</a:t>
            </a:r>
            <a:r>
              <a:rPr lang="en-US" baseline="0" dirty="0"/>
              <a:t> competitive results in an end-to-end setting. It was able to beat </a:t>
            </a:r>
            <a:r>
              <a:rPr lang="en-US" baseline="0" dirty="0" err="1"/>
              <a:t>bordes</a:t>
            </a:r>
            <a:r>
              <a:rPr lang="en-US" baseline="0" dirty="0"/>
              <a:t> et al. baseline results by a high margin, it outperforms the CNN-based approach of Yin et al. and manages to match and surpass the attention-enhanced encoder-decoder approach of </a:t>
            </a:r>
            <a:r>
              <a:rPr lang="en-US" baseline="0" dirty="0" err="1"/>
              <a:t>Golub</a:t>
            </a:r>
            <a:r>
              <a:rPr lang="en-US" baseline="0" dirty="0"/>
              <a:t> and He.</a:t>
            </a:r>
          </a:p>
          <a:p>
            <a:endParaRPr lang="en-US" baseline="0" dirty="0"/>
          </a:p>
          <a:p>
            <a:r>
              <a:rPr lang="en-US" baseline="0" dirty="0"/>
              <a:t>This model however was out-matched by these two approaches when they applied a separately trained segmentation model.</a:t>
            </a:r>
          </a:p>
          <a:p>
            <a:r>
              <a:rPr lang="en-US" baseline="0" dirty="0"/>
              <a:t>Now am not sure about the separate segmentation model because I have not read these two papers yet but this paper mentions that including </a:t>
            </a:r>
          </a:p>
          <a:p>
            <a:r>
              <a:rPr lang="en-US" baseline="0" dirty="0"/>
              <a:t>A similar segmentation model could improve the results. </a:t>
            </a:r>
          </a:p>
          <a:p>
            <a:r>
              <a:rPr lang="en-US" baseline="0" dirty="0"/>
              <a:t>   </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19</a:t>
            </a:fld>
            <a:endParaRPr lang="en-US"/>
          </a:p>
        </p:txBody>
      </p:sp>
    </p:spTree>
    <p:extLst>
      <p:ext uri="{BB962C8B-B14F-4D97-AF65-F5344CB8AC3E}">
        <p14:creationId xmlns:p14="http://schemas.microsoft.com/office/powerpoint/2010/main" val="4281290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20</a:t>
            </a:fld>
            <a:endParaRPr lang="en-US"/>
          </a:p>
        </p:txBody>
      </p:sp>
    </p:spTree>
    <p:extLst>
      <p:ext uri="{BB962C8B-B14F-4D97-AF65-F5344CB8AC3E}">
        <p14:creationId xmlns:p14="http://schemas.microsoft.com/office/powerpoint/2010/main" val="428129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questions</a:t>
            </a:r>
            <a:r>
              <a:rPr lang="en-US" baseline="0" dirty="0"/>
              <a:t> : Are questions which can be answered by extraction of a single fact from the KB.</a:t>
            </a:r>
          </a:p>
          <a:p>
            <a:endParaRPr lang="en-US" baseline="0" dirty="0"/>
          </a:p>
          <a:p>
            <a:r>
              <a:rPr lang="en-US" baseline="0" dirty="0"/>
              <a:t>And these kind of questions constitute a large part of questions asked on the web.</a:t>
            </a:r>
          </a:p>
          <a:p>
            <a:endParaRPr lang="en-US" baseline="0" dirty="0"/>
          </a:p>
          <a:p>
            <a:r>
              <a:rPr lang="en-US" baseline="0" dirty="0"/>
              <a:t>Now in our traditional question answering pipeline the question has to go through a series of modules before it outputs the answer.</a:t>
            </a:r>
          </a:p>
          <a:p>
            <a:r>
              <a:rPr lang="en-US" baseline="0" dirty="0"/>
              <a:t>And since this is related to my research I would like to briefly take you through a traditional question answering pipeline and how we can use neural networks to replace it.</a:t>
            </a:r>
          </a:p>
          <a:p>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3</a:t>
            </a:fld>
            <a:endParaRPr lang="en-US"/>
          </a:p>
        </p:txBody>
      </p:sp>
    </p:spTree>
    <p:extLst>
      <p:ext uri="{BB962C8B-B14F-4D97-AF65-F5344CB8AC3E}">
        <p14:creationId xmlns:p14="http://schemas.microsoft.com/office/powerpoint/2010/main" val="4204419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Graft-net model is graph based classification task and the graph consists of:</a:t>
            </a:r>
          </a:p>
          <a:p>
            <a:pPr marL="171450" indent="-171450">
              <a:buFontTx/>
              <a:buChar char="-"/>
            </a:pPr>
            <a:r>
              <a:rPr lang="en-US" dirty="0"/>
              <a:t>Heterogenous nodes;</a:t>
            </a:r>
          </a:p>
          <a:p>
            <a:pPr marL="628650" lvl="1" indent="-171450">
              <a:buFontTx/>
              <a:buChar char="-"/>
            </a:pPr>
            <a:r>
              <a:rPr lang="en-US" dirty="0"/>
              <a:t>Some nodes in the graph correspond to KB entities</a:t>
            </a:r>
          </a:p>
          <a:p>
            <a:pPr marL="628650" lvl="1" indent="-171450">
              <a:buFontTx/>
              <a:buChar char="-"/>
            </a:pPr>
            <a:r>
              <a:rPr lang="en-US" dirty="0"/>
              <a:t>And others correspond to textual document</a:t>
            </a:r>
          </a:p>
          <a:p>
            <a:pPr marL="628650" lvl="1" indent="-171450">
              <a:buFontTx/>
              <a:buChar char="-"/>
            </a:pPr>
            <a:endParaRPr lang="en-US" dirty="0"/>
          </a:p>
          <a:p>
            <a:pPr marL="628650" lvl="1" indent="-171450">
              <a:buFontTx/>
              <a:buChar char="-"/>
            </a:pPr>
            <a:r>
              <a:rPr lang="en-US" dirty="0"/>
              <a:t>And this task is also conditioned on the question </a:t>
            </a:r>
          </a:p>
        </p:txBody>
      </p:sp>
      <p:sp>
        <p:nvSpPr>
          <p:cNvPr id="4" name="Slide Number Placeholder 3"/>
          <p:cNvSpPr>
            <a:spLocks noGrp="1"/>
          </p:cNvSpPr>
          <p:nvPr>
            <p:ph type="sldNum" sz="quarter" idx="5"/>
          </p:nvPr>
        </p:nvSpPr>
        <p:spPr/>
        <p:txBody>
          <a:bodyPr/>
          <a:lstStyle/>
          <a:p>
            <a:fld id="{7706D007-AE93-D641-A341-796B36C2392C}" type="slidenum">
              <a:rPr lang="en-US" smtClean="0"/>
              <a:t>21</a:t>
            </a:fld>
            <a:endParaRPr lang="en-US"/>
          </a:p>
        </p:txBody>
      </p:sp>
    </p:spTree>
    <p:extLst>
      <p:ext uri="{BB962C8B-B14F-4D97-AF65-F5344CB8AC3E}">
        <p14:creationId xmlns:p14="http://schemas.microsoft.com/office/powerpoint/2010/main" val="159613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an example of a question that we might want to answer?</a:t>
            </a:r>
          </a:p>
          <a:p>
            <a:endParaRPr lang="en-US" dirty="0"/>
          </a:p>
          <a:p>
            <a:r>
              <a:rPr lang="en-US" dirty="0"/>
              <a:t>So in our traditional question answering pipeline we first pass this natural language question through</a:t>
            </a:r>
            <a:r>
              <a:rPr lang="en-US" baseline="0" dirty="0"/>
              <a:t> a series of modules before it outputs the answer.</a:t>
            </a:r>
          </a:p>
          <a:p>
            <a:r>
              <a:rPr lang="en-US" baseline="0" dirty="0"/>
              <a:t> So for example we might want to do some analysis of the question like POS, parsing, named entity recognition and so on.</a:t>
            </a:r>
          </a:p>
          <a:p>
            <a:endParaRPr lang="en-US" baseline="0" dirty="0"/>
          </a:p>
          <a:p>
            <a:r>
              <a:rPr lang="en-US" baseline="0" dirty="0"/>
              <a:t>POS: assigning part of speech to each word such as noun, verb, adjective etc.</a:t>
            </a:r>
          </a:p>
          <a:p>
            <a:r>
              <a:rPr lang="en-US" baseline="0" dirty="0"/>
              <a:t>Parsing: coming up with the grammatical structure of  a sentence for example which group of words go together as phrases, and which words are the </a:t>
            </a:r>
          </a:p>
          <a:p>
            <a:r>
              <a:rPr lang="en-US" baseline="0" dirty="0"/>
              <a:t>subject or object of a verb</a:t>
            </a:r>
            <a:r>
              <a:rPr lang="mr-IN" baseline="0" dirty="0"/>
              <a:t>…</a:t>
            </a:r>
            <a:r>
              <a:rPr lang="en-US" baseline="0" dirty="0"/>
              <a:t> and so on</a:t>
            </a:r>
          </a:p>
          <a:p>
            <a:r>
              <a:rPr lang="en-US" baseline="0" dirty="0"/>
              <a:t>NER: seeks to locate and classify named entities in the text into predefined categories such as names of persons, organizations, locations and so on</a:t>
            </a:r>
          </a:p>
          <a:p>
            <a:endParaRPr lang="en-US" baseline="0" dirty="0"/>
          </a:p>
          <a:p>
            <a:r>
              <a:rPr lang="en-US" dirty="0"/>
              <a:t>And once</a:t>
            </a:r>
            <a:r>
              <a:rPr lang="en-US" baseline="0" dirty="0"/>
              <a:t> we are done with all this we can move on to the next part which might be if we have a large KB for example we might want to construct </a:t>
            </a:r>
          </a:p>
          <a:p>
            <a:r>
              <a:rPr lang="en-US" baseline="0" dirty="0"/>
              <a:t>a query and then run the query over the KB to gain a set of candidate answers.</a:t>
            </a:r>
          </a:p>
          <a:p>
            <a:endParaRPr lang="en-US" baseline="0" dirty="0"/>
          </a:p>
          <a:p>
            <a:r>
              <a:rPr lang="en-US" dirty="0"/>
              <a:t>And the next step would be taking each of these candidates and  sort of </a:t>
            </a:r>
            <a:r>
              <a:rPr lang="en-US" dirty="0" err="1"/>
              <a:t>regrate</a:t>
            </a:r>
            <a:r>
              <a:rPr lang="en-US" dirty="0"/>
              <a:t> them based on evidence that you retrieve from a </a:t>
            </a:r>
            <a:r>
              <a:rPr lang="en-US" dirty="0" err="1"/>
              <a:t>nother</a:t>
            </a:r>
            <a:r>
              <a:rPr lang="en-US" dirty="0"/>
              <a:t> knowledge base.</a:t>
            </a:r>
          </a:p>
          <a:p>
            <a:endParaRPr lang="en-US" dirty="0"/>
          </a:p>
          <a:p>
            <a:r>
              <a:rPr lang="en-US" dirty="0"/>
              <a:t>So now you have a score for each of</a:t>
            </a:r>
            <a:r>
              <a:rPr lang="en-US" baseline="0" dirty="0"/>
              <a:t> your candidates and one other thing you might want to do is to see what type of answer the question is looking for.</a:t>
            </a:r>
          </a:p>
          <a:p>
            <a:r>
              <a:rPr lang="en-US" baseline="0" dirty="0"/>
              <a:t>So in this case you obviously would want to answer with a person specifically a singer.</a:t>
            </a:r>
          </a:p>
          <a:p>
            <a:endParaRPr lang="en-US" baseline="0" dirty="0"/>
          </a:p>
          <a:p>
            <a:r>
              <a:rPr lang="en-US" baseline="0" dirty="0"/>
              <a:t>And we put all these sources of information in our final ranking module which out puts the correct answer seal.</a:t>
            </a:r>
          </a:p>
          <a:p>
            <a:endParaRPr lang="en-US" baseline="0" dirty="0"/>
          </a:p>
          <a:p>
            <a:r>
              <a:rPr lang="en-US" baseline="0" dirty="0"/>
              <a:t>And this is just an example of a typical </a:t>
            </a:r>
            <a:r>
              <a:rPr lang="en-US" baseline="0" dirty="0" err="1"/>
              <a:t>ky</a:t>
            </a:r>
            <a:r>
              <a:rPr lang="en-US" baseline="0" dirty="0"/>
              <a:t> way pipeline. </a:t>
            </a:r>
          </a:p>
          <a:p>
            <a:r>
              <a:rPr lang="tr-TR" baseline="0" dirty="0"/>
              <a:t>Y</a:t>
            </a:r>
            <a:r>
              <a:rPr lang="en-US" baseline="0" dirty="0" err="1"/>
              <a:t>ou</a:t>
            </a:r>
            <a:r>
              <a:rPr lang="en-US" baseline="0" dirty="0"/>
              <a:t> can see that in this case there are six different modules and each of these has to be tuned individually there lots of </a:t>
            </a:r>
            <a:r>
              <a:rPr lang="en-US" baseline="0" dirty="0" err="1"/>
              <a:t>hyperparameters</a:t>
            </a:r>
            <a:r>
              <a:rPr lang="en-US" baseline="0" dirty="0"/>
              <a:t> </a:t>
            </a:r>
          </a:p>
          <a:p>
            <a:r>
              <a:rPr lang="en-US" baseline="0" dirty="0"/>
              <a:t>And can lead to a very large and complicated code base.</a:t>
            </a:r>
          </a:p>
          <a:p>
            <a:endParaRPr lang="en-US" baseline="0" dirty="0"/>
          </a:p>
          <a:p>
            <a:r>
              <a:rPr lang="en-US" baseline="0" dirty="0"/>
              <a:t>And what want to do is replace this entire pipeline with a single neural network.</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4</a:t>
            </a:fld>
            <a:endParaRPr lang="en-US"/>
          </a:p>
        </p:txBody>
      </p:sp>
    </p:spTree>
    <p:extLst>
      <p:ext uri="{BB962C8B-B14F-4D97-AF65-F5344CB8AC3E}">
        <p14:creationId xmlns:p14="http://schemas.microsoft.com/office/powerpoint/2010/main" val="336386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input the natural language question, who wrote the song Kiss from a Rose and  then we pass that through a neural network and feed the resulting</a:t>
            </a:r>
            <a:r>
              <a:rPr lang="en-US" baseline="0" dirty="0"/>
              <a:t> representation in a </a:t>
            </a:r>
          </a:p>
          <a:p>
            <a:r>
              <a:rPr lang="en-US" baseline="0" dirty="0"/>
              <a:t>classifier which outputs seal. And if we have some external knowledge we can feed that into the end classifier as well.</a:t>
            </a:r>
            <a:endParaRPr lang="en-US" dirty="0"/>
          </a:p>
          <a:p>
            <a:r>
              <a:rPr lang="en-US" dirty="0"/>
              <a:t>So this is our goal</a:t>
            </a:r>
            <a:r>
              <a:rPr lang="en-US" baseline="0" dirty="0"/>
              <a:t> and this forms the basis of the task.</a:t>
            </a:r>
          </a:p>
          <a:p>
            <a:endParaRPr lang="en-US" baseline="0" dirty="0"/>
          </a:p>
          <a:p>
            <a:r>
              <a:rPr lang="en-US" baseline="0" dirty="0"/>
              <a:t>And so before going into the details of the paper I would like to briefly introduce the architecture of recurrent neural network that was used in this paper.</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5</a:t>
            </a:fld>
            <a:endParaRPr lang="en-US"/>
          </a:p>
        </p:txBody>
      </p:sp>
    </p:spTree>
    <p:extLst>
      <p:ext uri="{BB962C8B-B14F-4D97-AF65-F5344CB8AC3E}">
        <p14:creationId xmlns:p14="http://schemas.microsoft.com/office/powerpoint/2010/main" val="33773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So we have a question here “Who directed Predator ?” and there four  word </a:t>
            </a:r>
            <a:r>
              <a:rPr lang="en-US" baseline="0" dirty="0" err="1"/>
              <a:t>embedings</a:t>
            </a:r>
            <a:r>
              <a:rPr lang="en-US" baseline="0" dirty="0"/>
              <a:t>  and the goal is to get a vector out of these embedding.</a:t>
            </a:r>
          </a:p>
          <a:p>
            <a:endParaRPr lang="en-US" baseline="0" dirty="0"/>
          </a:p>
          <a:p>
            <a:r>
              <a:rPr lang="en-US" baseline="0" dirty="0"/>
              <a:t>And so the first thing is to project these </a:t>
            </a:r>
            <a:r>
              <a:rPr lang="en-US" baseline="0" dirty="0" err="1"/>
              <a:t>embeddings</a:t>
            </a:r>
            <a:r>
              <a:rPr lang="en-US" baseline="0" dirty="0"/>
              <a:t> from left to right into a hidden space. What this means is we call this a hidden layer</a:t>
            </a:r>
          </a:p>
          <a:p>
            <a:endParaRPr lang="en-US" baseline="0" dirty="0"/>
          </a:p>
          <a:p>
            <a:r>
              <a:rPr lang="en-US" baseline="0" dirty="0" err="1"/>
              <a:t>Besicaly</a:t>
            </a:r>
            <a:r>
              <a:rPr lang="en-US" baseline="0" dirty="0"/>
              <a:t> the input to this function that computes the hidden layer is the word embedding at our current position as well as the previous hidden</a:t>
            </a:r>
          </a:p>
          <a:p>
            <a:r>
              <a:rPr lang="en-US" baseline="0" dirty="0"/>
              <a:t> state and so at this first time step there is no previous hidden state but at the next time step there is and so you can see that the input at this time step </a:t>
            </a:r>
          </a:p>
          <a:p>
            <a:r>
              <a:rPr lang="en-US" baseline="0" dirty="0"/>
              <a:t>Is the word embedding forward directed as well as the hidden state from the previous time step.</a:t>
            </a:r>
          </a:p>
          <a:p>
            <a:endParaRPr lang="en-US" baseline="0" dirty="0"/>
          </a:p>
          <a:p>
            <a:r>
              <a:rPr lang="en-US" baseline="0" dirty="0"/>
              <a:t>And so this is how recurrent neural network works it goes reading the question from left to right until we finally reach the end of the question.</a:t>
            </a:r>
          </a:p>
          <a:p>
            <a:r>
              <a:rPr lang="en-US" baseline="0" dirty="0"/>
              <a:t>And so this final hidden state h4 here represents the content of the entire question.</a:t>
            </a:r>
          </a:p>
          <a:p>
            <a:endParaRPr lang="en-US" baseline="0" dirty="0"/>
          </a:p>
          <a:p>
            <a:r>
              <a:rPr lang="en-US" baseline="0" dirty="0"/>
              <a:t>And of course the out put layer which </a:t>
            </a:r>
            <a:r>
              <a:rPr lang="en-US" baseline="0" dirty="0" err="1"/>
              <a:t>Softmax</a:t>
            </a:r>
            <a:r>
              <a:rPr lang="en-US" baseline="0" dirty="0"/>
              <a:t> classifier which will predict the answer given the  last hidden state.</a:t>
            </a:r>
          </a:p>
          <a:p>
            <a:endParaRPr lang="en-US" baseline="0" dirty="0"/>
          </a:p>
          <a:p>
            <a:r>
              <a:rPr lang="en-US" baseline="0" dirty="0"/>
              <a:t>And its also worth mentioning that there are complex variants like LSTMs and GRUs that most people use.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6</a:t>
            </a:fld>
            <a:endParaRPr lang="en-US"/>
          </a:p>
        </p:txBody>
      </p:sp>
    </p:spTree>
    <p:extLst>
      <p:ext uri="{BB962C8B-B14F-4D97-AF65-F5344CB8AC3E}">
        <p14:creationId xmlns:p14="http://schemas.microsoft.com/office/powerpoint/2010/main" val="273800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this particular paper restricts their work on simple questions which require the retrieval of a single fact/subject-predicate pair to be answered.</a:t>
            </a:r>
          </a:p>
          <a:p>
            <a:r>
              <a:rPr lang="en-US" baseline="0" dirty="0"/>
              <a:t>And what does this mean? Given a KB with a set of triples that is to say;</a:t>
            </a:r>
          </a:p>
          <a:p>
            <a:r>
              <a:rPr lang="en-US" baseline="0" dirty="0"/>
              <a:t>Subject entity</a:t>
            </a:r>
          </a:p>
          <a:p>
            <a:r>
              <a:rPr lang="en-US" baseline="0" dirty="0"/>
              <a:t>Predicate</a:t>
            </a:r>
          </a:p>
          <a:p>
            <a:r>
              <a:rPr lang="en-US" baseline="0" dirty="0"/>
              <a:t>And Object entity,</a:t>
            </a:r>
          </a:p>
          <a:p>
            <a:r>
              <a:rPr lang="en-US" baseline="0" dirty="0"/>
              <a:t>So the task of </a:t>
            </a:r>
            <a:r>
              <a:rPr lang="en-US" baseline="0" dirty="0" err="1"/>
              <a:t>SimpleQA</a:t>
            </a:r>
            <a:r>
              <a:rPr lang="en-US" baseline="0" dirty="0"/>
              <a:t> given a natural language question in this case expressed as a sequence of words is to find a triple that belongs to the knowledge graph</a:t>
            </a:r>
          </a:p>
          <a:p>
            <a:r>
              <a:rPr lang="en-US" baseline="0" dirty="0"/>
              <a:t> where the Object entity is the answer </a:t>
            </a:r>
          </a:p>
          <a:p>
            <a:endParaRPr lang="en-US" baseline="0" dirty="0"/>
          </a:p>
          <a:p>
            <a:r>
              <a:rPr lang="en-US" baseline="0" dirty="0"/>
              <a:t>As a typical example, the question “Who created the Character Harry Potter” can be answered with the single fact</a:t>
            </a:r>
          </a:p>
        </p:txBody>
      </p:sp>
      <p:sp>
        <p:nvSpPr>
          <p:cNvPr id="4" name="Slide Number Placeholder 3"/>
          <p:cNvSpPr>
            <a:spLocks noGrp="1"/>
          </p:cNvSpPr>
          <p:nvPr>
            <p:ph type="sldNum" sz="quarter" idx="10"/>
          </p:nvPr>
        </p:nvSpPr>
        <p:spPr/>
        <p:txBody>
          <a:bodyPr/>
          <a:lstStyle/>
          <a:p>
            <a:fld id="{CE018AFD-9527-9342-BCB0-3F7EEB97730D}" type="slidenum">
              <a:rPr lang="en-US" smtClean="0"/>
              <a:t>7</a:t>
            </a:fld>
            <a:endParaRPr lang="en-US"/>
          </a:p>
        </p:txBody>
      </p:sp>
    </p:spTree>
    <p:extLst>
      <p:ext uri="{BB962C8B-B14F-4D97-AF65-F5344CB8AC3E}">
        <p14:creationId xmlns:p14="http://schemas.microsoft.com/office/powerpoint/2010/main" val="19267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already existing approaches that try to address this kind of problem:</a:t>
            </a:r>
          </a:p>
          <a:p>
            <a:endParaRPr lang="en-US" baseline="0" dirty="0"/>
          </a:p>
          <a:p>
            <a:r>
              <a:rPr lang="en-US" baseline="0" dirty="0"/>
              <a:t>English oxford dictionary has over 171,476 words</a:t>
            </a:r>
          </a:p>
          <a:p>
            <a:r>
              <a:rPr lang="en-US" baseline="0" dirty="0"/>
              <a:t>There are 26 characters in English word</a:t>
            </a:r>
          </a:p>
          <a:p>
            <a:endParaRPr lang="en-US" baseline="0" dirty="0"/>
          </a:p>
          <a:p>
            <a:r>
              <a:rPr lang="en-US" baseline="0" dirty="0"/>
              <a:t>For example this paper Conditional focused natural language question answering with large-scale knowledge bases.</a:t>
            </a:r>
          </a:p>
          <a:p>
            <a:r>
              <a:rPr lang="en-US" baseline="0" dirty="0"/>
              <a:t>This paper also focuses on single-fact questions and applies word-level RNN-based approach.</a:t>
            </a:r>
          </a:p>
          <a:p>
            <a:r>
              <a:rPr lang="en-US" baseline="0" dirty="0"/>
              <a:t> In this work the question is encoded on word level and trained on freebase-specific predicate and entity representation. </a:t>
            </a:r>
          </a:p>
          <a:p>
            <a:r>
              <a:rPr lang="en-US" baseline="0" dirty="0"/>
              <a:t>And so this approach is highly specific for freebase and can less easily be transferred to other KGs. CMU and </a:t>
            </a:r>
            <a:r>
              <a:rPr lang="en-US" baseline="0" dirty="0" err="1"/>
              <a:t>Baidu</a:t>
            </a:r>
            <a:endParaRPr lang="en-US" baseline="0" dirty="0"/>
          </a:p>
          <a:p>
            <a:endParaRPr lang="en-US" baseline="0" dirty="0"/>
          </a:p>
          <a:p>
            <a:r>
              <a:rPr lang="en-US" baseline="0" dirty="0"/>
              <a:t>The other approach which also achieves good results is “Character level question answering with attention mechanism”</a:t>
            </a:r>
          </a:p>
          <a:p>
            <a:r>
              <a:rPr lang="en-US" baseline="0" dirty="0"/>
              <a:t>This particular one proposes character level approach based on attention-enhanced encoder decoder architecture developed for machine translation. </a:t>
            </a:r>
          </a:p>
          <a:p>
            <a:r>
              <a:rPr lang="en-US" baseline="0" dirty="0"/>
              <a:t>Now the character level approach results into longer input sequence which is reasonable for machine translation but for simple QA where only two predictions </a:t>
            </a:r>
          </a:p>
          <a:p>
            <a:r>
              <a:rPr lang="en-US" baseline="0" dirty="0"/>
              <a:t>need to be made for every input sequence it is of less importance.  University of </a:t>
            </a:r>
            <a:r>
              <a:rPr lang="en-US" baseline="0" dirty="0" err="1"/>
              <a:t>washington</a:t>
            </a:r>
            <a:r>
              <a:rPr lang="en-US" baseline="0" dirty="0"/>
              <a:t> and Microsoft</a:t>
            </a:r>
          </a:p>
          <a:p>
            <a:endParaRPr lang="en-US" baseline="0" dirty="0"/>
          </a:p>
          <a:p>
            <a:r>
              <a:rPr lang="en-US" baseline="0" dirty="0"/>
              <a:t>Another approach is Simple question answering by attentive convolutional neural network, which employs CNNs, </a:t>
            </a:r>
          </a:p>
          <a:p>
            <a:r>
              <a:rPr lang="en-US" baseline="0" dirty="0"/>
              <a:t>In this case the question is first split into entity mention and relation pattern, The entity mention is encoded using character level and the relation is encoded using a separate word-level CNN with max-pooling and matched against a word level encoded predicate URI.</a:t>
            </a:r>
          </a:p>
          <a:p>
            <a:r>
              <a:rPr lang="en-US" baseline="0" dirty="0"/>
              <a:t>So in this case attention mechanism is applied to obtain better matches of predicate. </a:t>
            </a:r>
          </a:p>
          <a:p>
            <a:endParaRPr lang="en-US" baseline="0" dirty="0"/>
          </a:p>
          <a:p>
            <a:r>
              <a:rPr lang="en-US" baseline="0" dirty="0"/>
              <a:t>Center for information and language Processing (Germany) and IBM</a:t>
            </a:r>
          </a:p>
          <a:p>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8</a:t>
            </a:fld>
            <a:endParaRPr lang="en-US"/>
          </a:p>
        </p:txBody>
      </p:sp>
    </p:spTree>
    <p:extLst>
      <p:ext uri="{BB962C8B-B14F-4D97-AF65-F5344CB8AC3E}">
        <p14:creationId xmlns:p14="http://schemas.microsoft.com/office/powerpoint/2010/main" val="78003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a:t>
            </a:r>
            <a:r>
              <a:rPr lang="en-US" baseline="0" dirty="0"/>
              <a:t>the contribution of this paper is proposing a simple neural network which does not employ attention mechanism to answer simple questions</a:t>
            </a:r>
          </a:p>
          <a:p>
            <a:pPr marL="171450" indent="-171450">
              <a:buFontTx/>
              <a:buChar char="-"/>
            </a:pPr>
            <a:r>
              <a:rPr lang="en-US" dirty="0"/>
              <a:t>And the</a:t>
            </a:r>
            <a:r>
              <a:rPr lang="en-US" baseline="0" dirty="0"/>
              <a:t> innovation here is that it uses both character and word level information from the question to benefit from out of Vocabulary word handling abilities by character level and rich semantics of word-level.</a:t>
            </a:r>
          </a:p>
          <a:p>
            <a:pPr marL="171450" indent="-171450">
              <a:buFontTx/>
              <a:buChar char="-"/>
            </a:pPr>
            <a:endParaRPr lang="en-US" baseline="0" dirty="0"/>
          </a:p>
          <a:p>
            <a:pPr marL="171450" indent="-171450">
              <a:buFontTx/>
              <a:buChar char="-"/>
            </a:pPr>
            <a:r>
              <a:rPr lang="en-US" baseline="0" dirty="0"/>
              <a:t>Custom negative sampling procedure, in other words it can be adopted for other knowledge bases.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9</a:t>
            </a:fld>
            <a:endParaRPr lang="en-US"/>
          </a:p>
        </p:txBody>
      </p:sp>
    </p:spTree>
    <p:extLst>
      <p:ext uri="{BB962C8B-B14F-4D97-AF65-F5344CB8AC3E}">
        <p14:creationId xmlns:p14="http://schemas.microsoft.com/office/powerpoint/2010/main" val="153797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a:p>
            <a:pPr marL="171450" indent="-171450">
              <a:buFontTx/>
              <a:buChar char="-"/>
            </a:pPr>
            <a:r>
              <a:rPr lang="en-US" dirty="0"/>
              <a:t>So</a:t>
            </a:r>
            <a:r>
              <a:rPr lang="en-US" baseline="0" dirty="0"/>
              <a:t> given a question q together with sets of candidate subject entities and relations respectively,  </a:t>
            </a:r>
          </a:p>
          <a:p>
            <a:pPr marL="171450" indent="-171450">
              <a:buFontTx/>
              <a:buChar char="-"/>
            </a:pPr>
            <a:r>
              <a:rPr lang="en-US" baseline="0" dirty="0"/>
              <a:t>Then the model returns subject and predicate that matches the question best.</a:t>
            </a:r>
          </a:p>
          <a:p>
            <a:pPr marL="171450" indent="-171450">
              <a:buFontTx/>
              <a:buChar char="-"/>
            </a:pPr>
            <a:r>
              <a:rPr lang="en-US" baseline="0" dirty="0"/>
              <a:t>And this is done by mapping the question to the subject and relation specific encodings of the question.</a:t>
            </a:r>
          </a:p>
          <a:p>
            <a:pPr marL="171450" indent="-171450">
              <a:buFontTx/>
              <a:buChar char="-"/>
            </a:pPr>
            <a:r>
              <a:rPr lang="en-US" baseline="0" dirty="0"/>
              <a:t>So in details the question encoder first uses the word representation function to generate vector representations of all words</a:t>
            </a:r>
          </a:p>
          <a:p>
            <a:pPr marL="171450" indent="-171450">
              <a:buFontTx/>
              <a:buChar char="-"/>
            </a:pPr>
            <a:r>
              <a:rPr lang="en-US" baseline="0" dirty="0"/>
              <a:t> which are subsequently fed to the RNN until all words have been seen.   </a:t>
            </a:r>
          </a:p>
          <a:p>
            <a:pPr marL="171450" indent="-171450">
              <a:buFontTx/>
              <a:buChar char="-"/>
            </a:pPr>
            <a:r>
              <a:rPr lang="en-US" baseline="0" dirty="0"/>
              <a:t>So starting with the initial hidden state the GRU updates the hidden state after processing each word and the fine hidden state </a:t>
            </a:r>
          </a:p>
          <a:p>
            <a:pPr marL="171450" indent="-171450">
              <a:buFontTx/>
              <a:buChar char="-"/>
            </a:pPr>
            <a:r>
              <a:rPr lang="en-US" baseline="0" dirty="0"/>
              <a:t>Is returned as the question representation.</a:t>
            </a:r>
            <a:endParaRPr lang="en-US" dirty="0"/>
          </a:p>
        </p:txBody>
      </p:sp>
      <p:sp>
        <p:nvSpPr>
          <p:cNvPr id="4" name="Slide Number Placeholder 3"/>
          <p:cNvSpPr>
            <a:spLocks noGrp="1"/>
          </p:cNvSpPr>
          <p:nvPr>
            <p:ph type="sldNum" sz="quarter" idx="10"/>
          </p:nvPr>
        </p:nvSpPr>
        <p:spPr/>
        <p:txBody>
          <a:bodyPr/>
          <a:lstStyle/>
          <a:p>
            <a:fld id="{CE018AFD-9527-9342-BCB0-3F7EEB97730D}" type="slidenum">
              <a:rPr lang="en-US" smtClean="0"/>
              <a:t>10</a:t>
            </a:fld>
            <a:endParaRPr lang="en-US"/>
          </a:p>
        </p:txBody>
      </p:sp>
    </p:spTree>
    <p:extLst>
      <p:ext uri="{BB962C8B-B14F-4D97-AF65-F5344CB8AC3E}">
        <p14:creationId xmlns:p14="http://schemas.microsoft.com/office/powerpoint/2010/main" val="153797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269338-C5EF-6E4A-87B4-93E2DD93DDA7}" type="datetimeFigureOut">
              <a:rPr lang="en-US" smtClean="0"/>
              <a:t>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208344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269338-C5EF-6E4A-87B4-93E2DD93DDA7}" type="datetimeFigureOut">
              <a:rPr lang="en-US" smtClean="0"/>
              <a:t>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271556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269338-C5EF-6E4A-87B4-93E2DD93DDA7}" type="datetimeFigureOut">
              <a:rPr lang="en-US" smtClean="0"/>
              <a:t>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144910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269338-C5EF-6E4A-87B4-93E2DD93DDA7}" type="datetimeFigureOut">
              <a:rPr lang="en-US" smtClean="0"/>
              <a:t>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353186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69338-C5EF-6E4A-87B4-93E2DD93DDA7}" type="datetimeFigureOut">
              <a:rPr lang="en-US" smtClean="0"/>
              <a:t>2/17/19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298827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269338-C5EF-6E4A-87B4-93E2DD93DDA7}" type="datetimeFigureOut">
              <a:rPr lang="en-US" smtClean="0"/>
              <a:t>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364749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269338-C5EF-6E4A-87B4-93E2DD93DDA7}" type="datetimeFigureOut">
              <a:rPr lang="en-US" smtClean="0"/>
              <a:t>2/17/19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74150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269338-C5EF-6E4A-87B4-93E2DD93DDA7}" type="datetimeFigureOut">
              <a:rPr lang="en-US" smtClean="0"/>
              <a:t>2/17/19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133439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69338-C5EF-6E4A-87B4-93E2DD93DDA7}" type="datetimeFigureOut">
              <a:rPr lang="en-US" smtClean="0"/>
              <a:t>2/17/19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66016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69338-C5EF-6E4A-87B4-93E2DD93DDA7}" type="datetimeFigureOut">
              <a:rPr lang="en-US" smtClean="0"/>
              <a:t>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353647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69338-C5EF-6E4A-87B4-93E2DD93DDA7}" type="datetimeFigureOut">
              <a:rPr lang="en-US" smtClean="0"/>
              <a:t>2/17/19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A4583-DEAC-1A47-BD46-4CC5D95BBC64}" type="slidenum">
              <a:rPr lang="en-US" smtClean="0"/>
              <a:t>‹#›</a:t>
            </a:fld>
            <a:endParaRPr lang="en-US"/>
          </a:p>
        </p:txBody>
      </p:sp>
    </p:spTree>
    <p:extLst>
      <p:ext uri="{BB962C8B-B14F-4D97-AF65-F5344CB8AC3E}">
        <p14:creationId xmlns:p14="http://schemas.microsoft.com/office/powerpoint/2010/main" val="201617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69338-C5EF-6E4A-87B4-93E2DD93DDA7}" type="datetimeFigureOut">
              <a:rPr lang="en-US" smtClean="0"/>
              <a:t>2/17/19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A4583-DEAC-1A47-BD46-4CC5D95BBC64}" type="slidenum">
              <a:rPr lang="en-US" smtClean="0"/>
              <a:t>‹#›</a:t>
            </a:fld>
            <a:endParaRPr lang="en-US"/>
          </a:p>
        </p:txBody>
      </p:sp>
    </p:spTree>
    <p:extLst>
      <p:ext uri="{BB962C8B-B14F-4D97-AF65-F5344CB8AC3E}">
        <p14:creationId xmlns:p14="http://schemas.microsoft.com/office/powerpoint/2010/main" val="285527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680635"/>
            <a:ext cx="7772400" cy="1956604"/>
          </a:xfrm>
        </p:spPr>
        <p:txBody>
          <a:bodyPr>
            <a:normAutofit/>
          </a:bodyPr>
          <a:lstStyle/>
          <a:p>
            <a:r>
              <a:rPr lang="en-US" sz="2600" dirty="0"/>
              <a:t>Neural Network-based Question Answering over Knowledge Graphs On Word and Character Level  </a:t>
            </a:r>
          </a:p>
        </p:txBody>
      </p:sp>
      <p:sp>
        <p:nvSpPr>
          <p:cNvPr id="3" name="Subtitle 2"/>
          <p:cNvSpPr>
            <a:spLocks noGrp="1"/>
          </p:cNvSpPr>
          <p:nvPr>
            <p:ph type="subTitle" idx="1"/>
          </p:nvPr>
        </p:nvSpPr>
        <p:spPr>
          <a:xfrm>
            <a:off x="685800" y="2440445"/>
            <a:ext cx="7772400" cy="2332711"/>
          </a:xfrm>
        </p:spPr>
        <p:txBody>
          <a:bodyPr>
            <a:normAutofit fontScale="77500" lnSpcReduction="20000"/>
          </a:bodyPr>
          <a:lstStyle/>
          <a:p>
            <a:r>
              <a:rPr lang="en-US" sz="2900" dirty="0">
                <a:solidFill>
                  <a:schemeClr val="tx1">
                    <a:lumMod val="65000"/>
                    <a:lumOff val="35000"/>
                  </a:schemeClr>
                </a:solidFill>
              </a:rPr>
              <a:t>Denis </a:t>
            </a:r>
            <a:r>
              <a:rPr lang="en-US" sz="2900" dirty="0" err="1">
                <a:solidFill>
                  <a:schemeClr val="tx1">
                    <a:lumMod val="65000"/>
                    <a:lumOff val="35000"/>
                  </a:schemeClr>
                </a:solidFill>
              </a:rPr>
              <a:t>Lukovnikov</a:t>
            </a:r>
            <a:r>
              <a:rPr lang="en-US" sz="2900" dirty="0">
                <a:solidFill>
                  <a:schemeClr val="tx1">
                    <a:lumMod val="65000"/>
                    <a:lumOff val="35000"/>
                  </a:schemeClr>
                </a:solidFill>
              </a:rPr>
              <a:t>,  </a:t>
            </a:r>
            <a:r>
              <a:rPr lang="en-US" sz="2900" dirty="0" err="1">
                <a:solidFill>
                  <a:schemeClr val="tx1">
                    <a:lumMod val="65000"/>
                    <a:lumOff val="35000"/>
                  </a:schemeClr>
                </a:solidFill>
              </a:rPr>
              <a:t>Asja</a:t>
            </a:r>
            <a:r>
              <a:rPr lang="en-US" sz="2900" dirty="0">
                <a:solidFill>
                  <a:schemeClr val="tx1">
                    <a:lumMod val="65000"/>
                    <a:lumOff val="35000"/>
                  </a:schemeClr>
                </a:solidFill>
              </a:rPr>
              <a:t> Fischer, Jens Lehmann, </a:t>
            </a:r>
            <a:r>
              <a:rPr lang="en-US" sz="2900" dirty="0" err="1">
                <a:solidFill>
                  <a:schemeClr val="tx1">
                    <a:lumMod val="65000"/>
                    <a:lumOff val="35000"/>
                  </a:schemeClr>
                </a:solidFill>
              </a:rPr>
              <a:t>Sören</a:t>
            </a:r>
            <a:r>
              <a:rPr lang="en-US" sz="2900" dirty="0">
                <a:solidFill>
                  <a:schemeClr val="tx1">
                    <a:lumMod val="65000"/>
                    <a:lumOff val="35000"/>
                  </a:schemeClr>
                </a:solidFill>
              </a:rPr>
              <a:t> </a:t>
            </a:r>
            <a:r>
              <a:rPr lang="en-US" sz="2900" dirty="0" err="1">
                <a:solidFill>
                  <a:schemeClr val="tx1">
                    <a:lumMod val="65000"/>
                    <a:lumOff val="35000"/>
                  </a:schemeClr>
                </a:solidFill>
              </a:rPr>
              <a:t>Aue</a:t>
            </a:r>
            <a:r>
              <a:rPr lang="en-US" sz="2900" dirty="0">
                <a:solidFill>
                  <a:schemeClr val="tx1">
                    <a:lumMod val="65000"/>
                    <a:lumOff val="35000"/>
                  </a:schemeClr>
                </a:solidFill>
              </a:rPr>
              <a:t> University of Bonn</a:t>
            </a:r>
          </a:p>
          <a:p>
            <a:endParaRPr lang="en-US" sz="2900" dirty="0">
              <a:solidFill>
                <a:schemeClr val="tx1">
                  <a:lumMod val="65000"/>
                  <a:lumOff val="35000"/>
                </a:schemeClr>
              </a:solidFill>
            </a:endParaRPr>
          </a:p>
          <a:p>
            <a:r>
              <a:rPr lang="de-DE" sz="2900" i="1" dirty="0">
                <a:solidFill>
                  <a:schemeClr val="tx1">
                    <a:lumMod val="65000"/>
                    <a:lumOff val="35000"/>
                  </a:schemeClr>
                </a:solidFill>
              </a:rPr>
              <a:t>WWW 2017, </a:t>
            </a:r>
            <a:r>
              <a:rPr lang="de-DE" sz="2900" dirty="0">
                <a:solidFill>
                  <a:schemeClr val="tx1">
                    <a:lumMod val="65000"/>
                    <a:lumOff val="35000"/>
                  </a:schemeClr>
                </a:solidFill>
              </a:rPr>
              <a:t>April 3–7, 2017, Perth, </a:t>
            </a:r>
            <a:r>
              <a:rPr lang="de-DE" sz="2900" dirty="0" err="1">
                <a:solidFill>
                  <a:schemeClr val="tx1">
                    <a:lumMod val="65000"/>
                    <a:lumOff val="35000"/>
                  </a:schemeClr>
                </a:solidFill>
              </a:rPr>
              <a:t>Australia</a:t>
            </a:r>
            <a:endParaRPr lang="de-DE" sz="2900" dirty="0">
              <a:solidFill>
                <a:schemeClr val="tx1">
                  <a:lumMod val="65000"/>
                  <a:lumOff val="35000"/>
                </a:schemeClr>
              </a:solidFill>
            </a:endParaRPr>
          </a:p>
          <a:p>
            <a:r>
              <a:rPr lang="mr-IN" sz="2900" dirty="0">
                <a:solidFill>
                  <a:schemeClr val="tx1">
                    <a:lumMod val="65000"/>
                    <a:lumOff val="35000"/>
                  </a:schemeClr>
                </a:solidFill>
              </a:rPr>
              <a:t>ACM 978</a:t>
            </a:r>
            <a:r>
              <a:rPr lang="en-US" sz="2900" dirty="0">
                <a:solidFill>
                  <a:schemeClr val="tx1">
                    <a:lumMod val="65000"/>
                    <a:lumOff val="35000"/>
                  </a:schemeClr>
                </a:solidFill>
              </a:rPr>
              <a:t>-</a:t>
            </a:r>
            <a:r>
              <a:rPr lang="mr-IN" sz="2900" dirty="0">
                <a:solidFill>
                  <a:schemeClr val="tx1">
                    <a:lumMod val="65000"/>
                    <a:lumOff val="35000"/>
                  </a:schemeClr>
                </a:solidFill>
              </a:rPr>
              <a:t>1</a:t>
            </a:r>
            <a:r>
              <a:rPr lang="en-US" sz="2900" dirty="0">
                <a:solidFill>
                  <a:schemeClr val="tx1">
                    <a:lumMod val="65000"/>
                    <a:lumOff val="35000"/>
                  </a:schemeClr>
                </a:solidFill>
              </a:rPr>
              <a:t>-</a:t>
            </a:r>
            <a:r>
              <a:rPr lang="mr-IN" sz="2900" dirty="0">
                <a:solidFill>
                  <a:schemeClr val="tx1">
                    <a:lumMod val="65000"/>
                    <a:lumOff val="35000"/>
                  </a:schemeClr>
                </a:solidFill>
              </a:rPr>
              <a:t>4503</a:t>
            </a:r>
            <a:r>
              <a:rPr lang="en-US" sz="2900" dirty="0">
                <a:solidFill>
                  <a:schemeClr val="tx1">
                    <a:lumMod val="65000"/>
                    <a:lumOff val="35000"/>
                  </a:schemeClr>
                </a:solidFill>
              </a:rPr>
              <a:t>-</a:t>
            </a:r>
            <a:r>
              <a:rPr lang="mr-IN" sz="2900" dirty="0">
                <a:solidFill>
                  <a:schemeClr val="tx1">
                    <a:lumMod val="65000"/>
                    <a:lumOff val="35000"/>
                  </a:schemeClr>
                </a:solidFill>
              </a:rPr>
              <a:t>4913</a:t>
            </a:r>
            <a:r>
              <a:rPr lang="en-US" sz="2900" dirty="0">
                <a:solidFill>
                  <a:schemeClr val="tx1">
                    <a:lumMod val="65000"/>
                    <a:lumOff val="35000"/>
                  </a:schemeClr>
                </a:solidFill>
              </a:rPr>
              <a:t>-</a:t>
            </a:r>
            <a:r>
              <a:rPr lang="mr-IN" sz="2900" dirty="0">
                <a:solidFill>
                  <a:schemeClr val="tx1">
                    <a:lumMod val="65000"/>
                    <a:lumOff val="35000"/>
                  </a:schemeClr>
                </a:solidFill>
              </a:rPr>
              <a:t>0/17/04. </a:t>
            </a:r>
          </a:p>
          <a:p>
            <a:br>
              <a:rPr lang="de-DE" dirty="0"/>
            </a:br>
            <a:endParaRPr lang="de-DE" dirty="0"/>
          </a:p>
          <a:p>
            <a:endParaRPr lang="en-US" dirty="0"/>
          </a:p>
        </p:txBody>
      </p:sp>
      <p:sp>
        <p:nvSpPr>
          <p:cNvPr id="6" name="Rectangle 5"/>
          <p:cNvSpPr/>
          <p:nvPr/>
        </p:nvSpPr>
        <p:spPr>
          <a:xfrm>
            <a:off x="6489700" y="4929138"/>
            <a:ext cx="2476500" cy="923330"/>
          </a:xfrm>
          <a:prstGeom prst="rect">
            <a:avLst/>
          </a:prstGeom>
        </p:spPr>
        <p:txBody>
          <a:bodyPr wrap="square">
            <a:spAutoFit/>
          </a:bodyPr>
          <a:lstStyle/>
          <a:p>
            <a:r>
              <a:rPr lang="en-US" dirty="0"/>
              <a:t>Happy Buzaaba</a:t>
            </a:r>
          </a:p>
          <a:p>
            <a:r>
              <a:rPr lang="en-US" dirty="0"/>
              <a:t>D1 KDE-LAB</a:t>
            </a:r>
          </a:p>
          <a:p>
            <a:r>
              <a:rPr lang="en-US" dirty="0"/>
              <a:t>University of Tsukuba</a:t>
            </a:r>
          </a:p>
        </p:txBody>
      </p:sp>
      <p:pic>
        <p:nvPicPr>
          <p:cNvPr id="7" name="Picture 6"/>
          <p:cNvPicPr>
            <a:picLocks noChangeAspect="1"/>
          </p:cNvPicPr>
          <p:nvPr/>
        </p:nvPicPr>
        <p:blipFill>
          <a:blip r:embed="rId3"/>
          <a:stretch>
            <a:fillRect/>
          </a:stretch>
        </p:blipFill>
        <p:spPr>
          <a:xfrm>
            <a:off x="6248400" y="5537200"/>
            <a:ext cx="254000" cy="254000"/>
          </a:xfrm>
          <a:prstGeom prst="rect">
            <a:avLst/>
          </a:prstGeom>
        </p:spPr>
      </p:pic>
      <p:pic>
        <p:nvPicPr>
          <p:cNvPr id="8" name="Picture 7"/>
          <p:cNvPicPr>
            <a:picLocks noChangeAspect="1"/>
          </p:cNvPicPr>
          <p:nvPr/>
        </p:nvPicPr>
        <p:blipFill>
          <a:blip r:embed="rId4"/>
          <a:stretch>
            <a:fillRect/>
          </a:stretch>
        </p:blipFill>
        <p:spPr>
          <a:xfrm>
            <a:off x="-25400" y="6219825"/>
            <a:ext cx="9232900" cy="908050"/>
          </a:xfrm>
          <a:prstGeom prst="rect">
            <a:avLst/>
          </a:prstGeom>
        </p:spPr>
      </p:pic>
    </p:spTree>
    <p:extLst>
      <p:ext uri="{BB962C8B-B14F-4D97-AF65-F5344CB8AC3E}">
        <p14:creationId xmlns:p14="http://schemas.microsoft.com/office/powerpoint/2010/main" val="267760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representation</a:t>
            </a:r>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pic>
        <p:nvPicPr>
          <p:cNvPr id="5" name="Picture 4"/>
          <p:cNvPicPr>
            <a:picLocks noChangeAspect="1"/>
          </p:cNvPicPr>
          <p:nvPr/>
        </p:nvPicPr>
        <p:blipFill>
          <a:blip r:embed="rId4"/>
          <a:stretch>
            <a:fillRect/>
          </a:stretch>
        </p:blipFill>
        <p:spPr>
          <a:xfrm>
            <a:off x="3189100" y="1216268"/>
            <a:ext cx="5495238" cy="1620547"/>
          </a:xfrm>
          <a:prstGeom prst="rect">
            <a:avLst/>
          </a:prstGeom>
        </p:spPr>
      </p:pic>
      <p:sp>
        <p:nvSpPr>
          <p:cNvPr id="6" name="Rectangle 5"/>
          <p:cNvSpPr/>
          <p:nvPr/>
        </p:nvSpPr>
        <p:spPr>
          <a:xfrm>
            <a:off x="691447" y="1401011"/>
            <a:ext cx="2497653" cy="2041585"/>
          </a:xfrm>
          <a:prstGeom prst="rect">
            <a:avLst/>
          </a:prstGeom>
        </p:spPr>
        <p:txBody>
          <a:bodyPr wrap="square">
            <a:spAutoFit/>
          </a:bodyPr>
          <a:lstStyle/>
          <a:p>
            <a:r>
              <a:rPr lang="en-US" sz="2000" dirty="0"/>
              <a:t>Given a question q </a:t>
            </a:r>
          </a:p>
          <a:p>
            <a:r>
              <a:rPr lang="en-US" sz="2000" dirty="0"/>
              <a:t>“</a:t>
            </a:r>
            <a:r>
              <a:rPr lang="en-US" sz="1600" i="1" dirty="0"/>
              <a:t>What cyclone affected Hainan</a:t>
            </a:r>
            <a:r>
              <a:rPr lang="en-US" sz="2000" dirty="0"/>
              <a:t>?” </a:t>
            </a:r>
          </a:p>
          <a:p>
            <a:r>
              <a:rPr lang="en-US" sz="2000" dirty="0"/>
              <a:t>With C</a:t>
            </a:r>
            <a:r>
              <a:rPr lang="en-US" sz="2000" baseline="-25000" dirty="0"/>
              <a:t>s </a:t>
            </a:r>
            <a:r>
              <a:rPr lang="en-US" sz="2000" dirty="0"/>
              <a:t>=</a:t>
            </a:r>
            <a:r>
              <a:rPr lang="en-US" sz="2000" baseline="30000" dirty="0"/>
              <a:t> </a:t>
            </a:r>
            <a:r>
              <a:rPr lang="en-US" sz="2000" dirty="0"/>
              <a:t>{s</a:t>
            </a:r>
            <a:r>
              <a:rPr lang="en-US" sz="2000" baseline="-25000" dirty="0"/>
              <a:t>1</a:t>
            </a:r>
            <a:r>
              <a:rPr lang="en-US" sz="2000" baseline="30000" dirty="0"/>
              <a:t>, . . . , </a:t>
            </a:r>
            <a:r>
              <a:rPr lang="en-US" sz="2000" dirty="0" err="1"/>
              <a:t>s</a:t>
            </a:r>
            <a:r>
              <a:rPr lang="en-US" sz="2000" baseline="-25000" dirty="0" err="1"/>
              <a:t>n</a:t>
            </a:r>
            <a:r>
              <a:rPr lang="en-US" sz="2000" dirty="0"/>
              <a:t>}</a:t>
            </a:r>
            <a:r>
              <a:rPr lang="en-US" sz="2000" baseline="30000" dirty="0"/>
              <a:t>  </a:t>
            </a:r>
            <a:r>
              <a:rPr lang="en-US" sz="2000" dirty="0"/>
              <a:t>,</a:t>
            </a:r>
          </a:p>
          <a:p>
            <a:r>
              <a:rPr lang="en-US" sz="2000" dirty="0"/>
              <a:t> </a:t>
            </a:r>
            <a:r>
              <a:rPr lang="en-US" sz="2000" baseline="30000" dirty="0"/>
              <a:t> </a:t>
            </a:r>
            <a:r>
              <a:rPr lang="en-US" sz="2000" dirty="0" err="1"/>
              <a:t>C</a:t>
            </a:r>
            <a:r>
              <a:rPr lang="en-US" sz="2000" baseline="-25000" dirty="0" err="1"/>
              <a:t>p</a:t>
            </a:r>
            <a:r>
              <a:rPr lang="en-US" sz="2000" baseline="-25000" dirty="0"/>
              <a:t> </a:t>
            </a:r>
            <a:r>
              <a:rPr lang="en-US" sz="2000" dirty="0"/>
              <a:t>=</a:t>
            </a:r>
            <a:r>
              <a:rPr lang="en-US" sz="2000" baseline="30000" dirty="0"/>
              <a:t> </a:t>
            </a:r>
            <a:r>
              <a:rPr lang="en-US" sz="2000" dirty="0"/>
              <a:t>{p</a:t>
            </a:r>
            <a:r>
              <a:rPr lang="en-US" sz="2000" baseline="-25000" dirty="0"/>
              <a:t>1</a:t>
            </a:r>
            <a:r>
              <a:rPr lang="en-US" sz="2000" baseline="30000" dirty="0"/>
              <a:t>, . . . , </a:t>
            </a:r>
            <a:r>
              <a:rPr lang="en-US" sz="2000" dirty="0"/>
              <a:t>p</a:t>
            </a:r>
            <a:r>
              <a:rPr lang="en-US" sz="2000" baseline="-25000" dirty="0"/>
              <a:t>m</a:t>
            </a:r>
            <a:r>
              <a:rPr lang="en-US" sz="2000" dirty="0"/>
              <a:t>}</a:t>
            </a:r>
            <a:r>
              <a:rPr lang="en-US" sz="2000" baseline="30000" dirty="0"/>
              <a:t> </a:t>
            </a:r>
          </a:p>
          <a:p>
            <a:endParaRPr lang="en-US" sz="2000" baseline="30000" dirty="0"/>
          </a:p>
          <a:p>
            <a:endParaRPr lang="en-US" sz="2000" baseline="-25000" dirty="0"/>
          </a:p>
        </p:txBody>
      </p:sp>
      <p:sp>
        <p:nvSpPr>
          <p:cNvPr id="7" name="Rectangle 6"/>
          <p:cNvSpPr/>
          <p:nvPr/>
        </p:nvSpPr>
        <p:spPr>
          <a:xfrm>
            <a:off x="635013" y="3412443"/>
            <a:ext cx="3936987" cy="1080296"/>
          </a:xfrm>
          <a:prstGeom prst="rect">
            <a:avLst/>
          </a:prstGeom>
        </p:spPr>
        <p:txBody>
          <a:bodyPr wrap="square">
            <a:spAutoFit/>
          </a:bodyPr>
          <a:lstStyle/>
          <a:p>
            <a:pPr>
              <a:lnSpc>
                <a:spcPct val="120000"/>
              </a:lnSpc>
            </a:pPr>
            <a:r>
              <a:rPr lang="en-US" dirty="0"/>
              <a:t>Maps question q to </a:t>
            </a:r>
            <a:r>
              <a:rPr lang="en-US" dirty="0" err="1"/>
              <a:t>r</a:t>
            </a:r>
            <a:r>
              <a:rPr lang="en-US" baseline="-25000" dirty="0" err="1"/>
              <a:t>q</a:t>
            </a:r>
            <a:r>
              <a:rPr lang="en-US" dirty="0"/>
              <a:t> = (</a:t>
            </a:r>
            <a:r>
              <a:rPr lang="en-US" dirty="0" err="1"/>
              <a:t>r</a:t>
            </a:r>
            <a:r>
              <a:rPr lang="en-US" baseline="-25000" dirty="0" err="1"/>
              <a:t>q</a:t>
            </a:r>
            <a:r>
              <a:rPr lang="en-US" baseline="30000" dirty="0" err="1"/>
              <a:t>s</a:t>
            </a:r>
            <a:r>
              <a:rPr lang="en-US" baseline="30000" dirty="0"/>
              <a:t>, </a:t>
            </a:r>
            <a:r>
              <a:rPr lang="en-US" dirty="0" err="1"/>
              <a:t>r</a:t>
            </a:r>
            <a:r>
              <a:rPr lang="en-US" baseline="-25000" dirty="0" err="1"/>
              <a:t>q</a:t>
            </a:r>
            <a:r>
              <a:rPr lang="en-US" baseline="30000" dirty="0" err="1"/>
              <a:t>r</a:t>
            </a:r>
            <a:r>
              <a:rPr lang="en-US" dirty="0"/>
              <a:t>)</a:t>
            </a:r>
            <a:r>
              <a:rPr lang="en-US" baseline="30000" dirty="0"/>
              <a:t>T  </a:t>
            </a:r>
          </a:p>
          <a:p>
            <a:pPr>
              <a:lnSpc>
                <a:spcPct val="120000"/>
              </a:lnSpc>
            </a:pPr>
            <a:r>
              <a:rPr lang="en-US" dirty="0"/>
              <a:t>where</a:t>
            </a:r>
            <a:r>
              <a:rPr lang="en-US" baseline="30000" dirty="0"/>
              <a:t> </a:t>
            </a:r>
            <a:r>
              <a:rPr lang="en-US" dirty="0" err="1"/>
              <a:t>r</a:t>
            </a:r>
            <a:r>
              <a:rPr lang="en-US" baseline="-25000" dirty="0" err="1"/>
              <a:t>q</a:t>
            </a:r>
            <a:r>
              <a:rPr lang="en-US" baseline="30000" dirty="0" err="1"/>
              <a:t>s</a:t>
            </a:r>
            <a:r>
              <a:rPr lang="en-US" baseline="30000" dirty="0"/>
              <a:t>, </a:t>
            </a:r>
            <a:r>
              <a:rPr lang="en-US" dirty="0"/>
              <a:t>and</a:t>
            </a:r>
            <a:r>
              <a:rPr lang="en-US" baseline="30000" dirty="0"/>
              <a:t> </a:t>
            </a:r>
            <a:r>
              <a:rPr lang="en-US" dirty="0" err="1"/>
              <a:t>r</a:t>
            </a:r>
            <a:r>
              <a:rPr lang="en-US" baseline="-25000" dirty="0" err="1"/>
              <a:t>q</a:t>
            </a:r>
            <a:r>
              <a:rPr lang="en-US" baseline="30000" dirty="0" err="1"/>
              <a:t>r</a:t>
            </a:r>
            <a:r>
              <a:rPr lang="en-US" baseline="30000" dirty="0"/>
              <a:t>   </a:t>
            </a:r>
            <a:r>
              <a:rPr lang="en-US" dirty="0"/>
              <a:t>subject and relation </a:t>
            </a:r>
          </a:p>
          <a:p>
            <a:pPr>
              <a:lnSpc>
                <a:spcPct val="120000"/>
              </a:lnSpc>
            </a:pPr>
            <a:r>
              <a:rPr lang="en-US" dirty="0"/>
              <a:t>specific encodings of the question </a:t>
            </a:r>
          </a:p>
        </p:txBody>
      </p:sp>
      <p:pic>
        <p:nvPicPr>
          <p:cNvPr id="8" name="Picture 7"/>
          <p:cNvPicPr>
            <a:picLocks noChangeAspect="1"/>
          </p:cNvPicPr>
          <p:nvPr/>
        </p:nvPicPr>
        <p:blipFill>
          <a:blip r:embed="rId5"/>
          <a:stretch>
            <a:fillRect/>
          </a:stretch>
        </p:blipFill>
        <p:spPr>
          <a:xfrm>
            <a:off x="903120" y="4931836"/>
            <a:ext cx="3383838" cy="769054"/>
          </a:xfrm>
          <a:prstGeom prst="rect">
            <a:avLst/>
          </a:prstGeom>
        </p:spPr>
      </p:pic>
      <p:pic>
        <p:nvPicPr>
          <p:cNvPr id="3" name="Picture 2"/>
          <p:cNvPicPr>
            <a:picLocks noChangeAspect="1"/>
          </p:cNvPicPr>
          <p:nvPr/>
        </p:nvPicPr>
        <p:blipFill>
          <a:blip r:embed="rId6"/>
          <a:stretch>
            <a:fillRect/>
          </a:stretch>
        </p:blipFill>
        <p:spPr>
          <a:xfrm>
            <a:off x="4617192" y="3425863"/>
            <a:ext cx="4159456" cy="2610059"/>
          </a:xfrm>
          <a:prstGeom prst="rect">
            <a:avLst/>
          </a:prstGeom>
        </p:spPr>
      </p:pic>
    </p:spTree>
    <p:extLst>
      <p:ext uri="{BB962C8B-B14F-4D97-AF65-F5344CB8AC3E}">
        <p14:creationId xmlns:p14="http://schemas.microsoft.com/office/powerpoint/2010/main" val="28473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GRU (Simplified)</a:t>
            </a:r>
          </a:p>
        </p:txBody>
      </p:sp>
      <p:grpSp>
        <p:nvGrpSpPr>
          <p:cNvPr id="19" name="Group 18"/>
          <p:cNvGrpSpPr/>
          <p:nvPr/>
        </p:nvGrpSpPr>
        <p:grpSpPr>
          <a:xfrm>
            <a:off x="416459" y="1329405"/>
            <a:ext cx="5215285" cy="3649616"/>
            <a:chOff x="454178" y="1228805"/>
            <a:chExt cx="5215285" cy="3649616"/>
          </a:xfrm>
        </p:grpSpPr>
        <p:sp>
          <p:nvSpPr>
            <p:cNvPr id="3" name="Rectangle 2"/>
            <p:cNvSpPr/>
            <p:nvPr/>
          </p:nvSpPr>
          <p:spPr>
            <a:xfrm>
              <a:off x="1592213" y="1996383"/>
              <a:ext cx="2935111" cy="213077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835100" y="2292719"/>
              <a:ext cx="548117" cy="310444"/>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462085" y="3164780"/>
              <a:ext cx="498288" cy="31044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a:solidFill>
                    <a:schemeClr val="tx1"/>
                  </a:solidFill>
                </a:rPr>
                <a:t>tanh</a:t>
              </a:r>
              <a:endParaRPr lang="en-US" sz="1300" dirty="0">
                <a:solidFill>
                  <a:schemeClr val="tx1"/>
                </a:solidFill>
              </a:endParaRPr>
            </a:p>
          </p:txBody>
        </p:sp>
        <p:sp>
          <p:nvSpPr>
            <p:cNvPr id="6" name="Rectangle 5"/>
            <p:cNvSpPr/>
            <p:nvPr/>
          </p:nvSpPr>
          <p:spPr>
            <a:xfrm>
              <a:off x="3348257" y="3147848"/>
              <a:ext cx="498288" cy="32737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0000"/>
                </a:solidFill>
                <a:latin typeface="Lucida Grande"/>
                <a:ea typeface="Lucida Grande"/>
                <a:cs typeface="Lucida Grande"/>
              </a:endParaRPr>
            </a:p>
            <a:p>
              <a:pPr algn="ctr"/>
              <a:r>
                <a:rPr lang="en-US" b="1" dirty="0" err="1">
                  <a:solidFill>
                    <a:srgbClr val="000000"/>
                  </a:solidFill>
                  <a:latin typeface="Lucida Grande"/>
                  <a:ea typeface="Lucida Grande"/>
                  <a:cs typeface="Lucida Grande"/>
                </a:rPr>
                <a:t>σ</a:t>
              </a:r>
              <a:endParaRPr lang="en-US" dirty="0">
                <a:solidFill>
                  <a:srgbClr val="000000"/>
                </a:solidFill>
              </a:endParaRPr>
            </a:p>
            <a:p>
              <a:pPr algn="ctr"/>
              <a:endParaRPr lang="en-US" dirty="0"/>
            </a:p>
          </p:txBody>
        </p:sp>
        <p:cxnSp>
          <p:nvCxnSpPr>
            <p:cNvPr id="9" name="Straight Connector 8"/>
            <p:cNvCxnSpPr/>
            <p:nvPr/>
          </p:nvCxnSpPr>
          <p:spPr>
            <a:xfrm>
              <a:off x="1041880" y="2433830"/>
              <a:ext cx="17932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p:cNvCxnSpPr>
            <p:nvPr/>
          </p:nvCxnSpPr>
          <p:spPr>
            <a:xfrm flipV="1">
              <a:off x="3383217" y="2433830"/>
              <a:ext cx="1821441" cy="141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623032" y="2689696"/>
              <a:ext cx="518091" cy="369332"/>
            </a:xfrm>
            <a:prstGeom prst="rect">
              <a:avLst/>
            </a:prstGeom>
            <a:noFill/>
          </p:spPr>
          <p:txBody>
            <a:bodyPr wrap="none" rtlCol="0">
              <a:spAutoFit/>
            </a:bodyPr>
            <a:lstStyle/>
            <a:p>
              <a:r>
                <a:rPr lang="en-US" dirty="0" err="1"/>
                <a:t>Ĉ</a:t>
              </a:r>
              <a:r>
                <a:rPr lang="en-US" baseline="30000" dirty="0"/>
                <a:t>&lt;t&gt;</a:t>
              </a:r>
            </a:p>
          </p:txBody>
        </p:sp>
        <p:cxnSp>
          <p:nvCxnSpPr>
            <p:cNvPr id="10" name="Straight Arrow Connector 9"/>
            <p:cNvCxnSpPr/>
            <p:nvPr/>
          </p:nvCxnSpPr>
          <p:spPr>
            <a:xfrm flipV="1">
              <a:off x="3846545" y="1593688"/>
              <a:ext cx="0" cy="8401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742285" y="3510073"/>
              <a:ext cx="0" cy="1016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endCxn id="6" idx="2"/>
            </p:cNvCxnSpPr>
            <p:nvPr/>
          </p:nvCxnSpPr>
          <p:spPr>
            <a:xfrm flipV="1">
              <a:off x="2742285" y="3475224"/>
              <a:ext cx="855116" cy="36548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6" idx="0"/>
              <a:endCxn id="4" idx="3"/>
            </p:cNvCxnSpPr>
            <p:nvPr/>
          </p:nvCxnSpPr>
          <p:spPr>
            <a:xfrm rot="16200000" flipV="1">
              <a:off x="3140356" y="2690803"/>
              <a:ext cx="699907" cy="21418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Curved Connector 17"/>
            <p:cNvCxnSpPr>
              <a:endCxn id="4" idx="1"/>
            </p:cNvCxnSpPr>
            <p:nvPr/>
          </p:nvCxnSpPr>
          <p:spPr>
            <a:xfrm rot="5400000" flipH="1" flipV="1">
              <a:off x="2375059" y="2704744"/>
              <a:ext cx="716843" cy="20323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p:nvPr/>
          </p:nvCxnSpPr>
          <p:spPr>
            <a:xfrm rot="16200000" flipH="1">
              <a:off x="1569126" y="2667547"/>
              <a:ext cx="1406876" cy="939441"/>
            </a:xfrm>
            <a:prstGeom prst="curvedConnector3">
              <a:avLst>
                <a:gd name="adj1" fmla="val 99839"/>
              </a:avLst>
            </a:prstGeom>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88658" y="2676479"/>
              <a:ext cx="361435" cy="369332"/>
            </a:xfrm>
            <a:prstGeom prst="rect">
              <a:avLst/>
            </a:prstGeom>
            <a:noFill/>
          </p:spPr>
          <p:txBody>
            <a:bodyPr wrap="none" rtlCol="0">
              <a:spAutoFit/>
            </a:bodyPr>
            <a:lstStyle/>
            <a:p>
              <a:r>
                <a:rPr lang="en-US" dirty="0" err="1"/>
                <a:t>Γ</a:t>
              </a:r>
              <a:r>
                <a:rPr lang="en-US" baseline="-25000" dirty="0" err="1"/>
                <a:t>u</a:t>
              </a:r>
              <a:endParaRPr lang="en-US" dirty="0"/>
            </a:p>
          </p:txBody>
        </p:sp>
        <p:sp>
          <p:nvSpPr>
            <p:cNvPr id="27" name="TextBox 26"/>
            <p:cNvSpPr txBox="1"/>
            <p:nvPr/>
          </p:nvSpPr>
          <p:spPr>
            <a:xfrm>
              <a:off x="2497626" y="4509089"/>
              <a:ext cx="509312" cy="369332"/>
            </a:xfrm>
            <a:prstGeom prst="rect">
              <a:avLst/>
            </a:prstGeom>
            <a:noFill/>
          </p:spPr>
          <p:txBody>
            <a:bodyPr wrap="none" rtlCol="0">
              <a:spAutoFit/>
            </a:bodyPr>
            <a:lstStyle/>
            <a:p>
              <a:r>
                <a:rPr lang="en-US" dirty="0"/>
                <a:t>X</a:t>
              </a:r>
              <a:r>
                <a:rPr lang="en-US" baseline="30000" dirty="0"/>
                <a:t>&lt;t&gt;</a:t>
              </a:r>
            </a:p>
          </p:txBody>
        </p:sp>
        <p:sp>
          <p:nvSpPr>
            <p:cNvPr id="28" name="TextBox 27"/>
            <p:cNvSpPr txBox="1"/>
            <p:nvPr/>
          </p:nvSpPr>
          <p:spPr>
            <a:xfrm>
              <a:off x="454178" y="2025444"/>
              <a:ext cx="637690" cy="369332"/>
            </a:xfrm>
            <a:prstGeom prst="rect">
              <a:avLst/>
            </a:prstGeom>
            <a:noFill/>
          </p:spPr>
          <p:txBody>
            <a:bodyPr wrap="none" rtlCol="0">
              <a:spAutoFit/>
            </a:bodyPr>
            <a:lstStyle/>
            <a:p>
              <a:r>
                <a:rPr lang="en-US" dirty="0"/>
                <a:t>C</a:t>
              </a:r>
              <a:r>
                <a:rPr lang="en-US" baseline="30000" dirty="0"/>
                <a:t>&lt;t-1&gt;</a:t>
              </a:r>
            </a:p>
          </p:txBody>
        </p:sp>
        <p:sp>
          <p:nvSpPr>
            <p:cNvPr id="29" name="TextBox 28"/>
            <p:cNvSpPr txBox="1"/>
            <p:nvPr/>
          </p:nvSpPr>
          <p:spPr>
            <a:xfrm>
              <a:off x="474298" y="2481349"/>
              <a:ext cx="740144" cy="369332"/>
            </a:xfrm>
            <a:prstGeom prst="rect">
              <a:avLst/>
            </a:prstGeom>
            <a:noFill/>
          </p:spPr>
          <p:txBody>
            <a:bodyPr wrap="none" rtlCol="0">
              <a:spAutoFit/>
            </a:bodyPr>
            <a:lstStyle/>
            <a:p>
              <a:r>
                <a:rPr lang="en-US" dirty="0"/>
                <a:t>=a</a:t>
              </a:r>
              <a:r>
                <a:rPr lang="en-US" baseline="30000" dirty="0"/>
                <a:t>&lt;t-1&gt;</a:t>
              </a:r>
            </a:p>
          </p:txBody>
        </p:sp>
        <p:sp>
          <p:nvSpPr>
            <p:cNvPr id="30" name="TextBox 29"/>
            <p:cNvSpPr txBox="1"/>
            <p:nvPr/>
          </p:nvSpPr>
          <p:spPr>
            <a:xfrm>
              <a:off x="5028660" y="2031004"/>
              <a:ext cx="518091" cy="369332"/>
            </a:xfrm>
            <a:prstGeom prst="rect">
              <a:avLst/>
            </a:prstGeom>
            <a:noFill/>
          </p:spPr>
          <p:txBody>
            <a:bodyPr wrap="none" rtlCol="0">
              <a:spAutoFit/>
            </a:bodyPr>
            <a:lstStyle/>
            <a:p>
              <a:r>
                <a:rPr lang="en-US" dirty="0"/>
                <a:t>C</a:t>
              </a:r>
              <a:r>
                <a:rPr lang="en-US" baseline="30000" dirty="0"/>
                <a:t>&lt;t&gt;</a:t>
              </a:r>
            </a:p>
          </p:txBody>
        </p:sp>
        <p:sp>
          <p:nvSpPr>
            <p:cNvPr id="31" name="TextBox 30"/>
            <p:cNvSpPr txBox="1"/>
            <p:nvPr/>
          </p:nvSpPr>
          <p:spPr>
            <a:xfrm>
              <a:off x="5048780" y="2436609"/>
              <a:ext cx="620683" cy="369332"/>
            </a:xfrm>
            <a:prstGeom prst="rect">
              <a:avLst/>
            </a:prstGeom>
            <a:noFill/>
          </p:spPr>
          <p:txBody>
            <a:bodyPr wrap="none" rtlCol="0">
              <a:spAutoFit/>
            </a:bodyPr>
            <a:lstStyle/>
            <a:p>
              <a:r>
                <a:rPr lang="en-US" dirty="0"/>
                <a:t>=a</a:t>
              </a:r>
              <a:r>
                <a:rPr lang="en-US" baseline="30000" dirty="0"/>
                <a:t>&lt;t&gt;</a:t>
              </a:r>
            </a:p>
          </p:txBody>
        </p:sp>
        <p:sp>
          <p:nvSpPr>
            <p:cNvPr id="32" name="Rectangle 31"/>
            <p:cNvSpPr/>
            <p:nvPr/>
          </p:nvSpPr>
          <p:spPr>
            <a:xfrm>
              <a:off x="3380398" y="1228805"/>
              <a:ext cx="973651" cy="31044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err="1">
                  <a:solidFill>
                    <a:schemeClr val="tx1"/>
                  </a:solidFill>
                </a:rPr>
                <a:t>softmax</a:t>
              </a:r>
              <a:endParaRPr lang="en-US" sz="1300" dirty="0">
                <a:solidFill>
                  <a:schemeClr val="tx1"/>
                </a:solidFill>
              </a:endParaRPr>
            </a:p>
          </p:txBody>
        </p:sp>
      </p:grpSp>
      <p:sp>
        <p:nvSpPr>
          <p:cNvPr id="8" name="TextBox 7"/>
          <p:cNvSpPr txBox="1"/>
          <p:nvPr/>
        </p:nvSpPr>
        <p:spPr>
          <a:xfrm>
            <a:off x="1919111" y="6020854"/>
            <a:ext cx="4161532" cy="400110"/>
          </a:xfrm>
          <a:prstGeom prst="rect">
            <a:avLst/>
          </a:prstGeom>
          <a:noFill/>
        </p:spPr>
        <p:txBody>
          <a:bodyPr wrap="none" rtlCol="0">
            <a:spAutoFit/>
          </a:bodyPr>
          <a:lstStyle/>
          <a:p>
            <a:r>
              <a:rPr lang="en-US" sz="2000" dirty="0"/>
              <a:t>The cat, which already ate </a:t>
            </a:r>
            <a:r>
              <a:rPr lang="mr-IN" sz="2000" dirty="0"/>
              <a:t>…</a:t>
            </a:r>
            <a:r>
              <a:rPr lang="en-US" sz="2000" dirty="0"/>
              <a:t>, was full</a:t>
            </a:r>
            <a:r>
              <a:rPr lang="en-US" dirty="0"/>
              <a:t>. </a:t>
            </a:r>
          </a:p>
        </p:txBody>
      </p:sp>
      <p:sp>
        <p:nvSpPr>
          <p:cNvPr id="11" name="Rectangle 10"/>
          <p:cNvSpPr/>
          <p:nvPr/>
        </p:nvSpPr>
        <p:spPr>
          <a:xfrm>
            <a:off x="5368840" y="3013404"/>
            <a:ext cx="3420418" cy="400110"/>
          </a:xfrm>
          <a:prstGeom prst="rect">
            <a:avLst/>
          </a:prstGeom>
        </p:spPr>
        <p:txBody>
          <a:bodyPr wrap="square">
            <a:spAutoFit/>
          </a:bodyPr>
          <a:lstStyle/>
          <a:p>
            <a:r>
              <a:rPr lang="en-US" sz="2000" dirty="0" err="1"/>
              <a:t>Ĉ</a:t>
            </a:r>
            <a:r>
              <a:rPr lang="en-US" sz="2000" baseline="30000" dirty="0"/>
              <a:t>&lt;t&gt; = </a:t>
            </a:r>
            <a:r>
              <a:rPr lang="en-US" sz="2000" dirty="0" err="1"/>
              <a:t>tanh</a:t>
            </a:r>
            <a:r>
              <a:rPr lang="en-US" sz="2000" dirty="0"/>
              <a:t>(</a:t>
            </a:r>
            <a:r>
              <a:rPr lang="en-US" sz="2000" dirty="0" err="1"/>
              <a:t>W</a:t>
            </a:r>
            <a:r>
              <a:rPr lang="en-US" sz="2000" baseline="-25000" dirty="0" err="1"/>
              <a:t>c</a:t>
            </a:r>
            <a:r>
              <a:rPr lang="en-US" sz="2000" dirty="0"/>
              <a:t>[C</a:t>
            </a:r>
            <a:r>
              <a:rPr lang="en-US" sz="2000" baseline="30000" dirty="0"/>
              <a:t>&lt;t-1&gt;</a:t>
            </a:r>
            <a:r>
              <a:rPr lang="en-US" sz="2000" dirty="0"/>
              <a:t>,</a:t>
            </a:r>
            <a:r>
              <a:rPr lang="en-US" sz="2000" baseline="30000" dirty="0"/>
              <a:t> </a:t>
            </a:r>
            <a:r>
              <a:rPr lang="en-US" sz="2000" dirty="0"/>
              <a:t>x</a:t>
            </a:r>
            <a:r>
              <a:rPr lang="en-US" sz="2000" baseline="30000" dirty="0"/>
              <a:t>&lt;t&gt;</a:t>
            </a:r>
            <a:r>
              <a:rPr lang="en-US" sz="2000" dirty="0"/>
              <a:t>] + </a:t>
            </a:r>
            <a:r>
              <a:rPr lang="en-US" sz="2000" dirty="0" err="1"/>
              <a:t>bc</a:t>
            </a:r>
            <a:r>
              <a:rPr lang="en-US" sz="2000" dirty="0"/>
              <a:t>)</a:t>
            </a:r>
          </a:p>
        </p:txBody>
      </p:sp>
      <p:sp>
        <p:nvSpPr>
          <p:cNvPr id="15" name="Rectangle 14"/>
          <p:cNvSpPr/>
          <p:nvPr/>
        </p:nvSpPr>
        <p:spPr>
          <a:xfrm>
            <a:off x="5433597" y="3498201"/>
            <a:ext cx="2708350" cy="400110"/>
          </a:xfrm>
          <a:prstGeom prst="rect">
            <a:avLst/>
          </a:prstGeom>
        </p:spPr>
        <p:txBody>
          <a:bodyPr wrap="none">
            <a:spAutoFit/>
          </a:bodyPr>
          <a:lstStyle/>
          <a:p>
            <a:r>
              <a:rPr lang="el-GR" sz="2000" dirty="0"/>
              <a:t>Γ</a:t>
            </a:r>
            <a:r>
              <a:rPr lang="en-US" sz="2000" baseline="-25000" dirty="0"/>
              <a:t>u</a:t>
            </a:r>
            <a:r>
              <a:rPr lang="en-US" sz="2000" dirty="0"/>
              <a:t> = </a:t>
            </a:r>
            <a:r>
              <a:rPr lang="en-US" sz="2000" dirty="0" err="1"/>
              <a:t>σ</a:t>
            </a:r>
            <a:r>
              <a:rPr lang="en-US" sz="2000" dirty="0"/>
              <a:t>(W</a:t>
            </a:r>
            <a:r>
              <a:rPr lang="en-US" sz="2000" baseline="-25000" dirty="0"/>
              <a:t>u</a:t>
            </a:r>
            <a:r>
              <a:rPr lang="en-US" sz="2000" dirty="0"/>
              <a:t>[C</a:t>
            </a:r>
            <a:r>
              <a:rPr lang="en-US" sz="2000" baseline="30000" dirty="0"/>
              <a:t>&lt;t-1&gt;</a:t>
            </a:r>
            <a:r>
              <a:rPr lang="en-US" sz="2000" dirty="0"/>
              <a:t>, x</a:t>
            </a:r>
            <a:r>
              <a:rPr lang="en-US" sz="2000" baseline="30000" dirty="0"/>
              <a:t>&lt;t&gt;</a:t>
            </a:r>
            <a:r>
              <a:rPr lang="en-US" sz="2000" dirty="0"/>
              <a:t>]+</a:t>
            </a:r>
            <a:r>
              <a:rPr lang="en-US" sz="2000" dirty="0" err="1"/>
              <a:t>b</a:t>
            </a:r>
            <a:r>
              <a:rPr lang="en-US" sz="2000" baseline="-25000" dirty="0" err="1"/>
              <a:t>u</a:t>
            </a:r>
            <a:r>
              <a:rPr lang="en-US" sz="2000" dirty="0"/>
              <a:t>)</a:t>
            </a:r>
          </a:p>
        </p:txBody>
      </p:sp>
      <p:sp>
        <p:nvSpPr>
          <p:cNvPr id="33" name="Rectangle 32"/>
          <p:cNvSpPr/>
          <p:nvPr/>
        </p:nvSpPr>
        <p:spPr>
          <a:xfrm>
            <a:off x="5457366" y="4007049"/>
            <a:ext cx="2972815" cy="400110"/>
          </a:xfrm>
          <a:prstGeom prst="rect">
            <a:avLst/>
          </a:prstGeom>
        </p:spPr>
        <p:txBody>
          <a:bodyPr wrap="square">
            <a:spAutoFit/>
          </a:bodyPr>
          <a:lstStyle/>
          <a:p>
            <a:r>
              <a:rPr lang="en-US" sz="2000" dirty="0"/>
              <a:t>C</a:t>
            </a:r>
            <a:r>
              <a:rPr lang="en-US" sz="2000" baseline="30000" dirty="0"/>
              <a:t>&lt;t&gt; = </a:t>
            </a:r>
            <a:r>
              <a:rPr lang="el-GR" sz="2000" dirty="0"/>
              <a:t>Γ</a:t>
            </a:r>
            <a:r>
              <a:rPr lang="en-US" sz="2000" baseline="-25000" dirty="0"/>
              <a:t>u</a:t>
            </a:r>
            <a:r>
              <a:rPr lang="en-US" sz="2000" dirty="0"/>
              <a:t>*</a:t>
            </a:r>
            <a:r>
              <a:rPr lang="en-US" sz="2000" dirty="0" err="1"/>
              <a:t>Ĉ</a:t>
            </a:r>
            <a:r>
              <a:rPr lang="en-US" sz="2000" baseline="30000" dirty="0"/>
              <a:t>&lt;t&gt; </a:t>
            </a:r>
            <a:r>
              <a:rPr lang="en-US" sz="2000" dirty="0"/>
              <a:t>+</a:t>
            </a:r>
            <a:r>
              <a:rPr lang="en-US" sz="2000" baseline="30000" dirty="0"/>
              <a:t> </a:t>
            </a:r>
            <a:r>
              <a:rPr lang="en-US" sz="2000" dirty="0"/>
              <a:t>(1-</a:t>
            </a:r>
            <a:r>
              <a:rPr lang="el-GR" sz="2000" dirty="0"/>
              <a:t>Γ</a:t>
            </a:r>
            <a:r>
              <a:rPr lang="en-US" sz="2000" baseline="-25000" dirty="0"/>
              <a:t>u</a:t>
            </a:r>
            <a:r>
              <a:rPr lang="en-US" sz="2000" dirty="0"/>
              <a:t>)*C</a:t>
            </a:r>
            <a:r>
              <a:rPr lang="en-US" sz="2000" baseline="30000" dirty="0"/>
              <a:t>&lt;t-1&gt;</a:t>
            </a:r>
            <a:endParaRPr lang="en-US" sz="2000" dirty="0"/>
          </a:p>
        </p:txBody>
      </p:sp>
      <p:sp>
        <p:nvSpPr>
          <p:cNvPr id="34" name="TextBox 33"/>
          <p:cNvSpPr txBox="1"/>
          <p:nvPr/>
        </p:nvSpPr>
        <p:spPr>
          <a:xfrm>
            <a:off x="6652101" y="1919329"/>
            <a:ext cx="549015" cy="605294"/>
          </a:xfrm>
          <a:prstGeom prst="rect">
            <a:avLst/>
          </a:prstGeom>
          <a:noFill/>
        </p:spPr>
        <p:txBody>
          <a:bodyPr wrap="none" rtlCol="0">
            <a:spAutoFit/>
          </a:bodyPr>
          <a:lstStyle/>
          <a:p>
            <a:r>
              <a:rPr lang="en-US" sz="2000" dirty="0"/>
              <a:t>C</a:t>
            </a:r>
            <a:r>
              <a:rPr lang="en-US" sz="2000" baseline="30000" dirty="0"/>
              <a:t>&lt;t&gt;</a:t>
            </a:r>
          </a:p>
          <a:p>
            <a:endParaRPr lang="en-US" sz="2000" baseline="30000" dirty="0"/>
          </a:p>
        </p:txBody>
      </p:sp>
      <p:sp>
        <p:nvSpPr>
          <p:cNvPr id="20" name="Rectangle 19"/>
          <p:cNvSpPr/>
          <p:nvPr/>
        </p:nvSpPr>
        <p:spPr>
          <a:xfrm>
            <a:off x="7057035" y="1944498"/>
            <a:ext cx="778820" cy="400110"/>
          </a:xfrm>
          <a:prstGeom prst="rect">
            <a:avLst/>
          </a:prstGeom>
        </p:spPr>
        <p:txBody>
          <a:bodyPr wrap="none">
            <a:spAutoFit/>
          </a:bodyPr>
          <a:lstStyle/>
          <a:p>
            <a:r>
              <a:rPr lang="en-US" sz="2000" dirty="0"/>
              <a:t>=  a</a:t>
            </a:r>
            <a:r>
              <a:rPr lang="en-US" sz="2000" baseline="30000" dirty="0"/>
              <a:t>&lt;t&gt;</a:t>
            </a:r>
            <a:endParaRPr lang="en-US" sz="2000" dirty="0"/>
          </a:p>
        </p:txBody>
      </p:sp>
      <p:sp>
        <p:nvSpPr>
          <p:cNvPr id="17" name="Rectangle 16"/>
          <p:cNvSpPr/>
          <p:nvPr/>
        </p:nvSpPr>
        <p:spPr>
          <a:xfrm>
            <a:off x="2210852" y="5337066"/>
            <a:ext cx="599758" cy="338554"/>
          </a:xfrm>
          <a:prstGeom prst="rect">
            <a:avLst/>
          </a:prstGeom>
        </p:spPr>
        <p:txBody>
          <a:bodyPr wrap="square">
            <a:spAutoFit/>
          </a:bodyPr>
          <a:lstStyle/>
          <a:p>
            <a:r>
              <a:rPr lang="el-GR" sz="1600" dirty="0"/>
              <a:t>Γ</a:t>
            </a:r>
            <a:r>
              <a:rPr lang="en-US" sz="1600" baseline="-25000" dirty="0"/>
              <a:t>u</a:t>
            </a:r>
            <a:r>
              <a:rPr lang="en-US" sz="1600" dirty="0"/>
              <a:t>= 1</a:t>
            </a:r>
          </a:p>
        </p:txBody>
      </p:sp>
      <p:sp>
        <p:nvSpPr>
          <p:cNvPr id="35" name="Rectangle 34"/>
          <p:cNvSpPr/>
          <p:nvPr/>
        </p:nvSpPr>
        <p:spPr>
          <a:xfrm>
            <a:off x="2720408" y="5357166"/>
            <a:ext cx="599758" cy="338554"/>
          </a:xfrm>
          <a:prstGeom prst="rect">
            <a:avLst/>
          </a:prstGeom>
        </p:spPr>
        <p:txBody>
          <a:bodyPr wrap="square">
            <a:spAutoFit/>
          </a:bodyPr>
          <a:lstStyle/>
          <a:p>
            <a:r>
              <a:rPr lang="el-GR" sz="1600" dirty="0"/>
              <a:t>Γ</a:t>
            </a:r>
            <a:r>
              <a:rPr lang="en-US" sz="1600" baseline="-25000" dirty="0"/>
              <a:t>u</a:t>
            </a:r>
            <a:r>
              <a:rPr lang="en-US" sz="1600" dirty="0"/>
              <a:t>= 0</a:t>
            </a:r>
          </a:p>
        </p:txBody>
      </p:sp>
      <p:sp>
        <p:nvSpPr>
          <p:cNvPr id="36" name="Rectangle 35"/>
          <p:cNvSpPr/>
          <p:nvPr/>
        </p:nvSpPr>
        <p:spPr>
          <a:xfrm>
            <a:off x="3296104" y="5350806"/>
            <a:ext cx="599758" cy="338554"/>
          </a:xfrm>
          <a:prstGeom prst="rect">
            <a:avLst/>
          </a:prstGeom>
        </p:spPr>
        <p:txBody>
          <a:bodyPr wrap="square">
            <a:spAutoFit/>
          </a:bodyPr>
          <a:lstStyle/>
          <a:p>
            <a:r>
              <a:rPr lang="el-GR" sz="1600" dirty="0"/>
              <a:t>Γ</a:t>
            </a:r>
            <a:r>
              <a:rPr lang="en-US" sz="1600" baseline="-25000" dirty="0"/>
              <a:t>u</a:t>
            </a:r>
            <a:r>
              <a:rPr lang="en-US" sz="1600" dirty="0"/>
              <a:t>= 0</a:t>
            </a:r>
          </a:p>
        </p:txBody>
      </p:sp>
      <p:sp>
        <p:nvSpPr>
          <p:cNvPr id="37" name="Rectangle 36"/>
          <p:cNvSpPr/>
          <p:nvPr/>
        </p:nvSpPr>
        <p:spPr>
          <a:xfrm>
            <a:off x="3818888" y="5357676"/>
            <a:ext cx="599758" cy="338554"/>
          </a:xfrm>
          <a:prstGeom prst="rect">
            <a:avLst/>
          </a:prstGeom>
        </p:spPr>
        <p:txBody>
          <a:bodyPr wrap="square">
            <a:spAutoFit/>
          </a:bodyPr>
          <a:lstStyle/>
          <a:p>
            <a:r>
              <a:rPr lang="el-GR" sz="1600" dirty="0"/>
              <a:t>Γ</a:t>
            </a:r>
            <a:r>
              <a:rPr lang="en-US" sz="1600" baseline="-25000" dirty="0"/>
              <a:t>u</a:t>
            </a:r>
            <a:r>
              <a:rPr lang="en-US" sz="1600" dirty="0"/>
              <a:t>= 0</a:t>
            </a:r>
          </a:p>
        </p:txBody>
      </p:sp>
      <p:sp>
        <p:nvSpPr>
          <p:cNvPr id="38" name="Rectangle 37"/>
          <p:cNvSpPr/>
          <p:nvPr/>
        </p:nvSpPr>
        <p:spPr>
          <a:xfrm>
            <a:off x="4315216" y="5338086"/>
            <a:ext cx="354342" cy="338554"/>
          </a:xfrm>
          <a:prstGeom prst="rect">
            <a:avLst/>
          </a:prstGeom>
        </p:spPr>
        <p:txBody>
          <a:bodyPr wrap="square">
            <a:spAutoFit/>
          </a:bodyPr>
          <a:lstStyle/>
          <a:p>
            <a:r>
              <a:rPr lang="mr-IN" sz="1600" dirty="0"/>
              <a:t>…</a:t>
            </a:r>
            <a:endParaRPr lang="en-US" sz="1600" dirty="0"/>
          </a:p>
        </p:txBody>
      </p:sp>
      <p:sp>
        <p:nvSpPr>
          <p:cNvPr id="21" name="Rectangle 20"/>
          <p:cNvSpPr/>
          <p:nvPr/>
        </p:nvSpPr>
        <p:spPr>
          <a:xfrm>
            <a:off x="4924848" y="5652194"/>
            <a:ext cx="468811" cy="369332"/>
          </a:xfrm>
          <a:prstGeom prst="rect">
            <a:avLst/>
          </a:prstGeom>
        </p:spPr>
        <p:txBody>
          <a:bodyPr wrap="none">
            <a:spAutoFit/>
          </a:bodyPr>
          <a:lstStyle/>
          <a:p>
            <a:r>
              <a:rPr lang="en-US" dirty="0"/>
              <a:t>= 1</a:t>
            </a:r>
          </a:p>
        </p:txBody>
      </p:sp>
      <p:sp>
        <p:nvSpPr>
          <p:cNvPr id="39" name="Rectangle 38"/>
          <p:cNvSpPr/>
          <p:nvPr/>
        </p:nvSpPr>
        <p:spPr>
          <a:xfrm>
            <a:off x="2204515" y="5687916"/>
            <a:ext cx="751475" cy="323165"/>
          </a:xfrm>
          <a:prstGeom prst="rect">
            <a:avLst/>
          </a:prstGeom>
        </p:spPr>
        <p:txBody>
          <a:bodyPr wrap="square">
            <a:spAutoFit/>
          </a:bodyPr>
          <a:lstStyle/>
          <a:p>
            <a:r>
              <a:rPr lang="en-US" sz="1500" dirty="0"/>
              <a:t>C</a:t>
            </a:r>
            <a:r>
              <a:rPr lang="en-US" sz="1500" baseline="30000" dirty="0"/>
              <a:t>&lt;t&gt;</a:t>
            </a:r>
            <a:r>
              <a:rPr lang="en-US" sz="1500" dirty="0"/>
              <a:t>= 1</a:t>
            </a:r>
          </a:p>
        </p:txBody>
      </p:sp>
      <p:sp>
        <p:nvSpPr>
          <p:cNvPr id="40" name="Rectangle 39"/>
          <p:cNvSpPr/>
          <p:nvPr/>
        </p:nvSpPr>
        <p:spPr>
          <a:xfrm>
            <a:off x="2922654" y="5681556"/>
            <a:ext cx="1862407" cy="323165"/>
          </a:xfrm>
          <a:prstGeom prst="rect">
            <a:avLst/>
          </a:prstGeom>
        </p:spPr>
        <p:txBody>
          <a:bodyPr wrap="square">
            <a:spAutoFit/>
          </a:bodyPr>
          <a:lstStyle/>
          <a:p>
            <a:r>
              <a:rPr lang="mr-IN" sz="1500" dirty="0"/>
              <a:t>…………………………</a:t>
            </a:r>
            <a:r>
              <a:rPr lang="en-US" sz="1500" dirty="0"/>
              <a:t>.</a:t>
            </a:r>
          </a:p>
        </p:txBody>
      </p:sp>
      <p:pic>
        <p:nvPicPr>
          <p:cNvPr id="41" name="Picture 40"/>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6715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33" grpId="0"/>
      <p:bldP spid="34" grpId="0"/>
      <p:bldP spid="20" grpId="0"/>
      <p:bldP spid="17" grpId="0"/>
      <p:bldP spid="35" grpId="0"/>
      <p:bldP spid="36" grpId="0"/>
      <p:bldP spid="37" grpId="0"/>
      <p:bldP spid="21"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Representation</a:t>
            </a:r>
          </a:p>
        </p:txBody>
      </p:sp>
      <p:pic>
        <p:nvPicPr>
          <p:cNvPr id="4" name="Picture 3"/>
          <p:cNvPicPr>
            <a:picLocks noChangeAspect="1"/>
          </p:cNvPicPr>
          <p:nvPr/>
        </p:nvPicPr>
        <p:blipFill>
          <a:blip r:embed="rId3"/>
          <a:stretch>
            <a:fillRect/>
          </a:stretch>
        </p:blipFill>
        <p:spPr>
          <a:xfrm>
            <a:off x="862828" y="1402882"/>
            <a:ext cx="4537703" cy="3886358"/>
          </a:xfrm>
          <a:prstGeom prst="rect">
            <a:avLst/>
          </a:prstGeom>
        </p:spPr>
      </p:pic>
      <p:pic>
        <p:nvPicPr>
          <p:cNvPr id="5" name="Picture 4"/>
          <p:cNvPicPr>
            <a:picLocks noChangeAspect="1"/>
          </p:cNvPicPr>
          <p:nvPr/>
        </p:nvPicPr>
        <p:blipFill>
          <a:blip r:embed="rId4"/>
          <a:stretch>
            <a:fillRect/>
          </a:stretch>
        </p:blipFill>
        <p:spPr>
          <a:xfrm>
            <a:off x="5819562" y="1384679"/>
            <a:ext cx="2660790" cy="1162698"/>
          </a:xfrm>
          <a:prstGeom prst="rect">
            <a:avLst/>
          </a:prstGeom>
        </p:spPr>
      </p:pic>
      <p:pic>
        <p:nvPicPr>
          <p:cNvPr id="6" name="Picture 5"/>
          <p:cNvPicPr>
            <a:picLocks noChangeAspect="1"/>
          </p:cNvPicPr>
          <p:nvPr/>
        </p:nvPicPr>
        <p:blipFill>
          <a:blip r:embed="rId5"/>
          <a:stretch>
            <a:fillRect/>
          </a:stretch>
        </p:blipFill>
        <p:spPr>
          <a:xfrm>
            <a:off x="5781650" y="2743936"/>
            <a:ext cx="2555690" cy="559057"/>
          </a:xfrm>
          <a:prstGeom prst="rect">
            <a:avLst/>
          </a:prstGeom>
        </p:spPr>
      </p:pic>
      <p:pic>
        <p:nvPicPr>
          <p:cNvPr id="7" name="Picture 6"/>
          <p:cNvPicPr>
            <a:picLocks noChangeAspect="1"/>
          </p:cNvPicPr>
          <p:nvPr/>
        </p:nvPicPr>
        <p:blipFill>
          <a:blip r:embed="rId6"/>
          <a:stretch>
            <a:fillRect/>
          </a:stretch>
        </p:blipFill>
        <p:spPr>
          <a:xfrm>
            <a:off x="5695388" y="3410042"/>
            <a:ext cx="2622995" cy="912346"/>
          </a:xfrm>
          <a:prstGeom prst="rect">
            <a:avLst/>
          </a:prstGeom>
        </p:spPr>
      </p:pic>
      <p:pic>
        <p:nvPicPr>
          <p:cNvPr id="8" name="Picture 7"/>
          <p:cNvPicPr>
            <a:picLocks noChangeAspect="1"/>
          </p:cNvPicPr>
          <p:nvPr/>
        </p:nvPicPr>
        <p:blipFill>
          <a:blip r:embed="rId7"/>
          <a:stretch>
            <a:fillRect/>
          </a:stretch>
        </p:blipFill>
        <p:spPr>
          <a:xfrm>
            <a:off x="5939864" y="4512169"/>
            <a:ext cx="2540488" cy="1061437"/>
          </a:xfrm>
          <a:prstGeom prst="rect">
            <a:avLst/>
          </a:prstGeom>
        </p:spPr>
      </p:pic>
      <p:pic>
        <p:nvPicPr>
          <p:cNvPr id="9" name="Picture 8"/>
          <p:cNvPicPr>
            <a:picLocks noChangeAspect="1"/>
          </p:cNvPicPr>
          <p:nvPr/>
        </p:nvPicPr>
        <p:blipFill>
          <a:blip r:embed="rId8"/>
          <a:stretch>
            <a:fillRect/>
          </a:stretch>
        </p:blipFill>
        <p:spPr>
          <a:xfrm>
            <a:off x="-25400" y="6219825"/>
            <a:ext cx="9232900" cy="908050"/>
          </a:xfrm>
          <a:prstGeom prst="rect">
            <a:avLst/>
          </a:prstGeom>
        </p:spPr>
      </p:pic>
    </p:spTree>
    <p:extLst>
      <p:ext uri="{BB962C8B-B14F-4D97-AF65-F5344CB8AC3E}">
        <p14:creationId xmlns:p14="http://schemas.microsoft.com/office/powerpoint/2010/main" val="7471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 Representation</a:t>
            </a:r>
          </a:p>
        </p:txBody>
      </p:sp>
      <p:pic>
        <p:nvPicPr>
          <p:cNvPr id="3" name="Picture 2"/>
          <p:cNvPicPr>
            <a:picLocks noChangeAspect="1"/>
          </p:cNvPicPr>
          <p:nvPr/>
        </p:nvPicPr>
        <p:blipFill>
          <a:blip r:embed="rId3"/>
          <a:stretch>
            <a:fillRect/>
          </a:stretch>
        </p:blipFill>
        <p:spPr>
          <a:xfrm>
            <a:off x="855004" y="1407326"/>
            <a:ext cx="7506316" cy="3811901"/>
          </a:xfrm>
          <a:prstGeom prst="rect">
            <a:avLst/>
          </a:prstGeom>
        </p:spPr>
      </p:pic>
      <p:pic>
        <p:nvPicPr>
          <p:cNvPr id="9" name="Picture 8"/>
          <p:cNvPicPr>
            <a:picLocks noChangeAspect="1"/>
          </p:cNvPicPr>
          <p:nvPr/>
        </p:nvPicPr>
        <p:blipFill>
          <a:blip r:embed="rId4"/>
          <a:stretch>
            <a:fillRect/>
          </a:stretch>
        </p:blipFill>
        <p:spPr>
          <a:xfrm>
            <a:off x="4871743" y="4177450"/>
            <a:ext cx="3324444" cy="1588015"/>
          </a:xfrm>
          <a:prstGeom prst="rect">
            <a:avLst/>
          </a:prstGeom>
        </p:spPr>
      </p:pic>
      <p:sp>
        <p:nvSpPr>
          <p:cNvPr id="4" name="TextBox 3"/>
          <p:cNvSpPr txBox="1"/>
          <p:nvPr/>
        </p:nvSpPr>
        <p:spPr>
          <a:xfrm>
            <a:off x="1823142" y="5615050"/>
            <a:ext cx="5431706" cy="1015663"/>
          </a:xfrm>
          <a:prstGeom prst="rect">
            <a:avLst/>
          </a:prstGeom>
          <a:noFill/>
        </p:spPr>
        <p:txBody>
          <a:bodyPr wrap="square" rtlCol="0">
            <a:spAutoFit/>
          </a:bodyPr>
          <a:lstStyle/>
          <a:p>
            <a:r>
              <a:rPr lang="en-US" sz="2000" dirty="0"/>
              <a:t>“What cyclone affected Hainan?”</a:t>
            </a:r>
          </a:p>
          <a:p>
            <a:r>
              <a:rPr lang="en-US" sz="2000" dirty="0"/>
              <a:t>entity: m.0166br  “</a:t>
            </a:r>
            <a:r>
              <a:rPr lang="en-US" sz="2000" i="1" dirty="0"/>
              <a:t>Hainan</a:t>
            </a:r>
            <a:r>
              <a:rPr lang="en-US" sz="2000" dirty="0"/>
              <a:t>”</a:t>
            </a:r>
          </a:p>
          <a:p>
            <a:r>
              <a:rPr lang="en-US" sz="2000" dirty="0"/>
              <a:t>Relation  </a:t>
            </a:r>
            <a:r>
              <a:rPr lang="en-US" sz="2000" i="1" dirty="0" err="1"/>
              <a:t>fr:meteorology</a:t>
            </a:r>
            <a:r>
              <a:rPr lang="en-US" sz="2000" i="1" dirty="0"/>
              <a:t>/</a:t>
            </a:r>
            <a:r>
              <a:rPr lang="en-US" sz="2000" i="1" dirty="0" err="1"/>
              <a:t>affected_area</a:t>
            </a:r>
            <a:r>
              <a:rPr lang="en-US" sz="2000" i="1" dirty="0"/>
              <a:t>/cyclone</a:t>
            </a:r>
            <a:endParaRPr lang="en-US" sz="2000" dirty="0"/>
          </a:p>
        </p:txBody>
      </p:sp>
    </p:spTree>
    <p:extLst>
      <p:ext uri="{BB962C8B-B14F-4D97-AF65-F5344CB8AC3E}">
        <p14:creationId xmlns:p14="http://schemas.microsoft.com/office/powerpoint/2010/main" val="19905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Representation</a:t>
            </a:r>
          </a:p>
        </p:txBody>
      </p:sp>
      <p:pic>
        <p:nvPicPr>
          <p:cNvPr id="4" name="Picture 3"/>
          <p:cNvPicPr>
            <a:picLocks noChangeAspect="1"/>
          </p:cNvPicPr>
          <p:nvPr/>
        </p:nvPicPr>
        <p:blipFill>
          <a:blip r:embed="rId3"/>
          <a:stretch>
            <a:fillRect/>
          </a:stretch>
        </p:blipFill>
        <p:spPr>
          <a:xfrm>
            <a:off x="1819797" y="1247016"/>
            <a:ext cx="5523364" cy="3421296"/>
          </a:xfrm>
          <a:prstGeom prst="rect">
            <a:avLst/>
          </a:prstGeom>
        </p:spPr>
      </p:pic>
      <p:pic>
        <p:nvPicPr>
          <p:cNvPr id="5" name="Picture 4"/>
          <p:cNvPicPr>
            <a:picLocks noChangeAspect="1"/>
          </p:cNvPicPr>
          <p:nvPr/>
        </p:nvPicPr>
        <p:blipFill>
          <a:blip r:embed="rId4"/>
          <a:stretch>
            <a:fillRect/>
          </a:stretch>
        </p:blipFill>
        <p:spPr>
          <a:xfrm>
            <a:off x="2209800" y="4725186"/>
            <a:ext cx="4724400" cy="1016000"/>
          </a:xfrm>
          <a:prstGeom prst="rect">
            <a:avLst/>
          </a:prstGeom>
        </p:spPr>
      </p:pic>
      <p:pic>
        <p:nvPicPr>
          <p:cNvPr id="6" name="Picture 5"/>
          <p:cNvPicPr>
            <a:picLocks noChangeAspect="1"/>
          </p:cNvPicPr>
          <p:nvPr/>
        </p:nvPicPr>
        <p:blipFill>
          <a:blip r:embed="rId5"/>
          <a:stretch>
            <a:fillRect/>
          </a:stretch>
        </p:blipFill>
        <p:spPr>
          <a:xfrm>
            <a:off x="-25400" y="6219825"/>
            <a:ext cx="9232900" cy="908050"/>
          </a:xfrm>
          <a:prstGeom prst="rect">
            <a:avLst/>
          </a:prstGeom>
        </p:spPr>
      </p:pic>
    </p:spTree>
    <p:extLst>
      <p:ext uri="{BB962C8B-B14F-4D97-AF65-F5344CB8AC3E}">
        <p14:creationId xmlns:p14="http://schemas.microsoft.com/office/powerpoint/2010/main" val="311466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Scores</a:t>
            </a:r>
          </a:p>
        </p:txBody>
      </p:sp>
      <p:pic>
        <p:nvPicPr>
          <p:cNvPr id="6" name="Picture 5"/>
          <p:cNvPicPr>
            <a:picLocks noChangeAspect="1"/>
          </p:cNvPicPr>
          <p:nvPr/>
        </p:nvPicPr>
        <p:blipFill>
          <a:blip r:embed="rId3"/>
          <a:stretch>
            <a:fillRect/>
          </a:stretch>
        </p:blipFill>
        <p:spPr>
          <a:xfrm>
            <a:off x="656688" y="1455554"/>
            <a:ext cx="4177145" cy="1070522"/>
          </a:xfrm>
          <a:prstGeom prst="rect">
            <a:avLst/>
          </a:prstGeom>
        </p:spPr>
      </p:pic>
      <p:pic>
        <p:nvPicPr>
          <p:cNvPr id="7" name="Picture 6"/>
          <p:cNvPicPr>
            <a:picLocks noChangeAspect="1"/>
          </p:cNvPicPr>
          <p:nvPr/>
        </p:nvPicPr>
        <p:blipFill>
          <a:blip r:embed="rId4"/>
          <a:stretch>
            <a:fillRect/>
          </a:stretch>
        </p:blipFill>
        <p:spPr>
          <a:xfrm>
            <a:off x="701380" y="2526076"/>
            <a:ext cx="3980803" cy="939028"/>
          </a:xfrm>
          <a:prstGeom prst="rect">
            <a:avLst/>
          </a:prstGeom>
        </p:spPr>
      </p:pic>
      <p:pic>
        <p:nvPicPr>
          <p:cNvPr id="8" name="Picture 7"/>
          <p:cNvPicPr>
            <a:picLocks noChangeAspect="1"/>
          </p:cNvPicPr>
          <p:nvPr/>
        </p:nvPicPr>
        <p:blipFill>
          <a:blip r:embed="rId5"/>
          <a:stretch>
            <a:fillRect/>
          </a:stretch>
        </p:blipFill>
        <p:spPr>
          <a:xfrm>
            <a:off x="134948" y="3465104"/>
            <a:ext cx="4376633" cy="2241207"/>
          </a:xfrm>
          <a:prstGeom prst="rect">
            <a:avLst/>
          </a:prstGeom>
        </p:spPr>
      </p:pic>
      <p:pic>
        <p:nvPicPr>
          <p:cNvPr id="3" name="Picture 2"/>
          <p:cNvPicPr>
            <a:picLocks noChangeAspect="1"/>
          </p:cNvPicPr>
          <p:nvPr/>
        </p:nvPicPr>
        <p:blipFill>
          <a:blip r:embed="rId6"/>
          <a:stretch>
            <a:fillRect/>
          </a:stretch>
        </p:blipFill>
        <p:spPr>
          <a:xfrm>
            <a:off x="4833833" y="1844364"/>
            <a:ext cx="3852967" cy="1620740"/>
          </a:xfrm>
          <a:prstGeom prst="rect">
            <a:avLst/>
          </a:prstGeom>
        </p:spPr>
      </p:pic>
      <p:pic>
        <p:nvPicPr>
          <p:cNvPr id="9" name="Picture 8"/>
          <p:cNvPicPr>
            <a:picLocks noChangeAspect="1"/>
          </p:cNvPicPr>
          <p:nvPr/>
        </p:nvPicPr>
        <p:blipFill>
          <a:blip r:embed="rId7"/>
          <a:stretch>
            <a:fillRect/>
          </a:stretch>
        </p:blipFill>
        <p:spPr>
          <a:xfrm>
            <a:off x="5012439" y="3792693"/>
            <a:ext cx="3327400" cy="1168400"/>
          </a:xfrm>
          <a:prstGeom prst="rect">
            <a:avLst/>
          </a:prstGeom>
        </p:spPr>
      </p:pic>
      <p:sp>
        <p:nvSpPr>
          <p:cNvPr id="10" name="TextBox 9"/>
          <p:cNvSpPr txBox="1"/>
          <p:nvPr/>
        </p:nvSpPr>
        <p:spPr>
          <a:xfrm>
            <a:off x="907218" y="6179561"/>
            <a:ext cx="6561186" cy="369332"/>
          </a:xfrm>
          <a:prstGeom prst="rect">
            <a:avLst/>
          </a:prstGeom>
          <a:noFill/>
        </p:spPr>
        <p:txBody>
          <a:bodyPr wrap="none" rtlCol="0">
            <a:spAutoFit/>
          </a:bodyPr>
          <a:lstStyle/>
          <a:p>
            <a:r>
              <a:rPr lang="en-US" dirty="0"/>
              <a:t>NB: The model described is trained with a ranking training approach.  </a:t>
            </a:r>
          </a:p>
        </p:txBody>
      </p:sp>
    </p:spTree>
    <p:extLst>
      <p:ext uri="{BB962C8B-B14F-4D97-AF65-F5344CB8AC3E}">
        <p14:creationId xmlns:p14="http://schemas.microsoft.com/office/powerpoint/2010/main" val="195094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 </a:t>
            </a:r>
          </a:p>
        </p:txBody>
      </p:sp>
      <p:graphicFrame>
        <p:nvGraphicFramePr>
          <p:cNvPr id="5" name="Table 4"/>
          <p:cNvGraphicFramePr>
            <a:graphicFrameLocks noGrp="1"/>
          </p:cNvGraphicFramePr>
          <p:nvPr>
            <p:extLst>
              <p:ext uri="{D42A27DB-BD31-4B8C-83A1-F6EECF244321}">
                <p14:modId xmlns:p14="http://schemas.microsoft.com/office/powerpoint/2010/main" val="1958469950"/>
              </p:ext>
            </p:extLst>
          </p:nvPr>
        </p:nvGraphicFramePr>
        <p:xfrm>
          <a:off x="1524000" y="4130400"/>
          <a:ext cx="6096000" cy="741680"/>
        </p:xfrm>
        <a:graphic>
          <a:graphicData uri="http://schemas.openxmlformats.org/drawingml/2006/table">
            <a:tbl>
              <a:tblPr firstRow="1" bandRow="1">
                <a:tableStyleId>{2D5ABB26-0587-4C30-8999-92F81FD0307C}</a:tableStyleId>
              </a:tblPr>
              <a:tblGrid>
                <a:gridCol w="1953931">
                  <a:extLst>
                    <a:ext uri="{9D8B030D-6E8A-4147-A177-3AD203B41FA5}">
                      <a16:colId xmlns:a16="http://schemas.microsoft.com/office/drawing/2014/main" val="20000"/>
                    </a:ext>
                  </a:extLst>
                </a:gridCol>
                <a:gridCol w="1428694">
                  <a:extLst>
                    <a:ext uri="{9D8B030D-6E8A-4147-A177-3AD203B41FA5}">
                      <a16:colId xmlns:a16="http://schemas.microsoft.com/office/drawing/2014/main" val="20001"/>
                    </a:ext>
                  </a:extLst>
                </a:gridCol>
                <a:gridCol w="1414262">
                  <a:extLst>
                    <a:ext uri="{9D8B030D-6E8A-4147-A177-3AD203B41FA5}">
                      <a16:colId xmlns:a16="http://schemas.microsoft.com/office/drawing/2014/main" val="20002"/>
                    </a:ext>
                  </a:extLst>
                </a:gridCol>
                <a:gridCol w="1299113">
                  <a:extLst>
                    <a:ext uri="{9D8B030D-6E8A-4147-A177-3AD203B41FA5}">
                      <a16:colId xmlns:a16="http://schemas.microsoft.com/office/drawing/2014/main" val="20003"/>
                    </a:ext>
                  </a:extLst>
                </a:gridCol>
              </a:tblGrid>
              <a:tr h="370840">
                <a:tc>
                  <a:txBody>
                    <a:bodyPr/>
                    <a:lstStyle/>
                    <a:p>
                      <a:pPr algn="ctr"/>
                      <a:r>
                        <a:rPr lang="en-US" dirty="0" err="1"/>
                        <a:t>SimpleQuestions</a:t>
                      </a:r>
                      <a:endParaRPr lang="en-US" dirty="0"/>
                    </a:p>
                  </a:txBody>
                  <a:tcPr/>
                </a:tc>
                <a:tc>
                  <a:txBody>
                    <a:bodyPr/>
                    <a:lstStyle/>
                    <a:p>
                      <a:pPr algn="ctr"/>
                      <a:r>
                        <a:rPr lang="en-US" dirty="0" err="1"/>
                        <a:t>Train_set</a:t>
                      </a:r>
                      <a:endParaRPr lang="en-US" dirty="0"/>
                    </a:p>
                  </a:txBody>
                  <a:tcPr/>
                </a:tc>
                <a:tc>
                  <a:txBody>
                    <a:bodyPr/>
                    <a:lstStyle/>
                    <a:p>
                      <a:pPr algn="ctr"/>
                      <a:r>
                        <a:rPr lang="en-US" dirty="0" err="1"/>
                        <a:t>Valid_set</a:t>
                      </a:r>
                      <a:endParaRPr lang="en-US" dirty="0"/>
                    </a:p>
                  </a:txBody>
                  <a:tcPr/>
                </a:tc>
                <a:tc>
                  <a:txBody>
                    <a:bodyPr/>
                    <a:lstStyle/>
                    <a:p>
                      <a:pPr algn="ctr"/>
                      <a:r>
                        <a:rPr lang="en-US" dirty="0" err="1"/>
                        <a:t>Test_set</a:t>
                      </a:r>
                      <a:endParaRPr lang="en-US" dirty="0"/>
                    </a:p>
                  </a:txBody>
                  <a:tcPr/>
                </a:tc>
                <a:extLst>
                  <a:ext uri="{0D108BD9-81ED-4DB2-BD59-A6C34878D82A}">
                    <a16:rowId xmlns:a16="http://schemas.microsoft.com/office/drawing/2014/main" val="10000"/>
                  </a:ext>
                </a:extLst>
              </a:tr>
              <a:tr h="370840">
                <a:tc>
                  <a:txBody>
                    <a:bodyPr/>
                    <a:lstStyle/>
                    <a:p>
                      <a:pPr algn="ctr"/>
                      <a:r>
                        <a:rPr lang="en-US" dirty="0"/>
                        <a:t>108,442</a:t>
                      </a:r>
                    </a:p>
                  </a:txBody>
                  <a:tcPr/>
                </a:tc>
                <a:tc>
                  <a:txBody>
                    <a:bodyPr/>
                    <a:lstStyle/>
                    <a:p>
                      <a:pPr algn="ctr"/>
                      <a:r>
                        <a:rPr lang="en-US" dirty="0"/>
                        <a:t>70%</a:t>
                      </a:r>
                    </a:p>
                  </a:txBody>
                  <a:tcPr>
                    <a:noFill/>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bl>
          </a:graphicData>
        </a:graphic>
      </p:graphicFrame>
      <p:sp>
        <p:nvSpPr>
          <p:cNvPr id="12" name="Rectangle 11"/>
          <p:cNvSpPr/>
          <p:nvPr/>
        </p:nvSpPr>
        <p:spPr>
          <a:xfrm>
            <a:off x="894737" y="5394300"/>
            <a:ext cx="7547543" cy="646331"/>
          </a:xfrm>
          <a:prstGeom prst="rect">
            <a:avLst/>
          </a:prstGeom>
        </p:spPr>
        <p:txBody>
          <a:bodyPr wrap="square">
            <a:spAutoFit/>
          </a:bodyPr>
          <a:lstStyle/>
          <a:p>
            <a:r>
              <a:rPr lang="en-US" dirty="0"/>
              <a:t>A. </a:t>
            </a:r>
            <a:r>
              <a:rPr lang="en-US" dirty="0" err="1"/>
              <a:t>Bordes</a:t>
            </a:r>
            <a:r>
              <a:rPr lang="en-US" dirty="0"/>
              <a:t>, N. </a:t>
            </a:r>
            <a:r>
              <a:rPr lang="en-US" dirty="0" err="1"/>
              <a:t>Usunier</a:t>
            </a:r>
            <a:r>
              <a:rPr lang="en-US" dirty="0"/>
              <a:t>, S. Chopra, and J. Weston. Large-scale simple question answering with memory networks. </a:t>
            </a:r>
            <a:r>
              <a:rPr lang="en-US" dirty="0" err="1"/>
              <a:t>CoRR</a:t>
            </a:r>
            <a:r>
              <a:rPr lang="en-US" dirty="0"/>
              <a:t>, abs/1506.02075, 2015.</a:t>
            </a:r>
          </a:p>
        </p:txBody>
      </p:sp>
      <p:pic>
        <p:nvPicPr>
          <p:cNvPr id="15" name="Picture 14"/>
          <p:cNvPicPr>
            <a:picLocks noChangeAspect="1"/>
          </p:cNvPicPr>
          <p:nvPr/>
        </p:nvPicPr>
        <p:blipFill>
          <a:blip r:embed="rId3"/>
          <a:stretch>
            <a:fillRect/>
          </a:stretch>
        </p:blipFill>
        <p:spPr>
          <a:xfrm>
            <a:off x="516400" y="1953915"/>
            <a:ext cx="8249263" cy="1440831"/>
          </a:xfrm>
          <a:prstGeom prst="rect">
            <a:avLst/>
          </a:prstGeom>
        </p:spPr>
      </p:pic>
      <p:pic>
        <p:nvPicPr>
          <p:cNvPr id="6" name="Picture 5"/>
          <p:cNvPicPr>
            <a:picLocks noChangeAspect="1"/>
          </p:cNvPicPr>
          <p:nvPr/>
        </p:nvPicPr>
        <p:blipFill>
          <a:blip r:embed="rId4"/>
          <a:stretch>
            <a:fillRect/>
          </a:stretch>
        </p:blipFill>
        <p:spPr>
          <a:xfrm>
            <a:off x="-25400" y="6219825"/>
            <a:ext cx="9232900" cy="908050"/>
          </a:xfrm>
          <a:prstGeom prst="rect">
            <a:avLst/>
          </a:prstGeom>
        </p:spPr>
      </p:pic>
    </p:spTree>
    <p:extLst>
      <p:ext uri="{BB962C8B-B14F-4D97-AF65-F5344CB8AC3E}">
        <p14:creationId xmlns:p14="http://schemas.microsoft.com/office/powerpoint/2010/main" val="386159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Generation</a:t>
            </a:r>
          </a:p>
        </p:txBody>
      </p:sp>
      <p:sp>
        <p:nvSpPr>
          <p:cNvPr id="5" name="Rectangle 4"/>
          <p:cNvSpPr/>
          <p:nvPr/>
        </p:nvSpPr>
        <p:spPr>
          <a:xfrm>
            <a:off x="810697" y="1427108"/>
            <a:ext cx="7620563" cy="4801315"/>
          </a:xfrm>
          <a:prstGeom prst="rect">
            <a:avLst/>
          </a:prstGeom>
        </p:spPr>
        <p:txBody>
          <a:bodyPr wrap="square">
            <a:spAutoFit/>
          </a:bodyPr>
          <a:lstStyle/>
          <a:p>
            <a:r>
              <a:rPr lang="en-US" b="1" dirty="0"/>
              <a:t>Option1:</a:t>
            </a:r>
          </a:p>
          <a:p>
            <a:r>
              <a:rPr lang="en-US" dirty="0"/>
              <a:t>Generate subject candidates Cs</a:t>
            </a:r>
          </a:p>
          <a:p>
            <a:r>
              <a:rPr lang="en-US" dirty="0"/>
              <a:t>Score each entity in Cs and take top-scored one as prediction </a:t>
            </a:r>
          </a:p>
          <a:p>
            <a:r>
              <a:rPr lang="en-US" dirty="0"/>
              <a:t>Generate predicate candidates </a:t>
            </a:r>
            <a:r>
              <a:rPr lang="en-US" dirty="0" err="1"/>
              <a:t>Cp</a:t>
            </a:r>
            <a:r>
              <a:rPr lang="en-US" dirty="0"/>
              <a:t> based on the top subject entity </a:t>
            </a:r>
          </a:p>
          <a:p>
            <a:r>
              <a:rPr lang="en-US" dirty="0"/>
              <a:t>Score each predicate in </a:t>
            </a:r>
            <a:r>
              <a:rPr lang="en-US" dirty="0" err="1"/>
              <a:t>Cp</a:t>
            </a:r>
            <a:r>
              <a:rPr lang="en-US" dirty="0"/>
              <a:t> and take top-scored one as prediction </a:t>
            </a:r>
          </a:p>
          <a:p>
            <a:endParaRPr lang="en-US" b="1" dirty="0"/>
          </a:p>
          <a:p>
            <a:r>
              <a:rPr lang="en-US" b="1" dirty="0"/>
              <a:t>Option2:</a:t>
            </a:r>
          </a:p>
          <a:p>
            <a:endParaRPr lang="en-US" dirty="0"/>
          </a:p>
          <a:p>
            <a:r>
              <a:rPr lang="en-US" dirty="0"/>
              <a:t>Generate subject candidates Cs </a:t>
            </a:r>
          </a:p>
          <a:p>
            <a:r>
              <a:rPr lang="en-US" dirty="0"/>
              <a:t>Score each entity in Cs </a:t>
            </a:r>
          </a:p>
          <a:p>
            <a:r>
              <a:rPr lang="en-US" dirty="0"/>
              <a:t>Generate predicate candidates </a:t>
            </a:r>
            <a:r>
              <a:rPr lang="en-US" dirty="0" err="1"/>
              <a:t>Cp</a:t>
            </a:r>
            <a:r>
              <a:rPr lang="en-US" dirty="0"/>
              <a:t> based on the top subject label </a:t>
            </a:r>
          </a:p>
          <a:p>
            <a:r>
              <a:rPr lang="en-US" dirty="0"/>
              <a:t>Score each predicate in </a:t>
            </a:r>
            <a:r>
              <a:rPr lang="en-US" dirty="0" err="1"/>
              <a:t>Cp</a:t>
            </a:r>
            <a:r>
              <a:rPr lang="en-US" dirty="0"/>
              <a:t> and take top-scored one </a:t>
            </a:r>
          </a:p>
          <a:p>
            <a:r>
              <a:rPr lang="en-US" dirty="0"/>
              <a:t>Prune Cs based on the predicted predicate and take the top-scoring entity from </a:t>
            </a:r>
          </a:p>
          <a:p>
            <a:r>
              <a:rPr lang="en-US" dirty="0"/>
              <a:t>the filtered Cs as subject prediction </a:t>
            </a:r>
          </a:p>
          <a:p>
            <a:endParaRPr lang="en-US" dirty="0"/>
          </a:p>
          <a:p>
            <a:r>
              <a:rPr lang="en-US" dirty="0"/>
              <a:t>NB: Pruning refers to removing all entities that do not appear as subject in any of the triples in G having the predicted relation as predicate </a:t>
            </a:r>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88278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782478489"/>
              </p:ext>
            </p:extLst>
          </p:nvPr>
        </p:nvGraphicFramePr>
        <p:xfrm>
          <a:off x="929472" y="2356210"/>
          <a:ext cx="2894316" cy="1463040"/>
        </p:xfrm>
        <a:graphic>
          <a:graphicData uri="http://schemas.openxmlformats.org/drawingml/2006/table">
            <a:tbl>
              <a:tblPr firstRow="1" bandRow="1">
                <a:tableStyleId>{2D5ABB26-0587-4C30-8999-92F81FD0307C}</a:tableStyleId>
              </a:tblPr>
              <a:tblGrid>
                <a:gridCol w="1447158">
                  <a:extLst>
                    <a:ext uri="{9D8B030D-6E8A-4147-A177-3AD203B41FA5}">
                      <a16:colId xmlns:a16="http://schemas.microsoft.com/office/drawing/2014/main" val="20000"/>
                    </a:ext>
                  </a:extLst>
                </a:gridCol>
                <a:gridCol w="1447158">
                  <a:extLst>
                    <a:ext uri="{9D8B030D-6E8A-4147-A177-3AD203B41FA5}">
                      <a16:colId xmlns:a16="http://schemas.microsoft.com/office/drawing/2014/main" val="20001"/>
                    </a:ext>
                  </a:extLst>
                </a:gridCol>
              </a:tblGrid>
              <a:tr h="336381">
                <a:tc>
                  <a:txBody>
                    <a:bodyPr/>
                    <a:lstStyle/>
                    <a:p>
                      <a:pPr algn="ctr"/>
                      <a:r>
                        <a:rPr lang="en-US" dirty="0"/>
                        <a:t>#Candidates</a:t>
                      </a:r>
                    </a:p>
                  </a:txBody>
                  <a:tcPr/>
                </a:tc>
                <a:tc>
                  <a:txBody>
                    <a:bodyPr/>
                    <a:lstStyle/>
                    <a:p>
                      <a:pPr algn="ctr"/>
                      <a:r>
                        <a:rPr lang="en-US" dirty="0"/>
                        <a:t>Recall%</a:t>
                      </a:r>
                    </a:p>
                  </a:txBody>
                  <a:tcPr/>
                </a:tc>
                <a:extLst>
                  <a:ext uri="{0D108BD9-81ED-4DB2-BD59-A6C34878D82A}">
                    <a16:rowId xmlns:a16="http://schemas.microsoft.com/office/drawing/2014/main" val="10000"/>
                  </a:ext>
                </a:extLst>
              </a:tr>
              <a:tr h="336381">
                <a:tc>
                  <a:txBody>
                    <a:bodyPr/>
                    <a:lstStyle/>
                    <a:p>
                      <a:pPr algn="ctr"/>
                      <a:r>
                        <a:rPr lang="en-US" dirty="0"/>
                        <a:t>5</a:t>
                      </a:r>
                    </a:p>
                  </a:txBody>
                  <a:tcPr/>
                </a:tc>
                <a:tc>
                  <a:txBody>
                    <a:bodyPr/>
                    <a:lstStyle/>
                    <a:p>
                      <a:pPr algn="ctr"/>
                      <a:r>
                        <a:rPr lang="en-US" dirty="0"/>
                        <a:t>85.5</a:t>
                      </a:r>
                    </a:p>
                  </a:txBody>
                  <a:tcPr/>
                </a:tc>
                <a:extLst>
                  <a:ext uri="{0D108BD9-81ED-4DB2-BD59-A6C34878D82A}">
                    <a16:rowId xmlns:a16="http://schemas.microsoft.com/office/drawing/2014/main" val="10001"/>
                  </a:ext>
                </a:extLst>
              </a:tr>
              <a:tr h="336381">
                <a:tc>
                  <a:txBody>
                    <a:bodyPr/>
                    <a:lstStyle/>
                    <a:p>
                      <a:pPr algn="ctr"/>
                      <a:r>
                        <a:rPr lang="en-US" dirty="0"/>
                        <a:t>10</a:t>
                      </a:r>
                    </a:p>
                  </a:txBody>
                  <a:tcPr/>
                </a:tc>
                <a:tc>
                  <a:txBody>
                    <a:bodyPr/>
                    <a:lstStyle/>
                    <a:p>
                      <a:pPr algn="ctr"/>
                      <a:r>
                        <a:rPr lang="en-US" dirty="0"/>
                        <a:t>88.4</a:t>
                      </a:r>
                    </a:p>
                  </a:txBody>
                  <a:tcPr/>
                </a:tc>
                <a:extLst>
                  <a:ext uri="{0D108BD9-81ED-4DB2-BD59-A6C34878D82A}">
                    <a16:rowId xmlns:a16="http://schemas.microsoft.com/office/drawing/2014/main" val="10002"/>
                  </a:ext>
                </a:extLst>
              </a:tr>
              <a:tr h="336381">
                <a:tc>
                  <a:txBody>
                    <a:bodyPr/>
                    <a:lstStyle/>
                    <a:p>
                      <a:pPr algn="ctr"/>
                      <a:r>
                        <a:rPr lang="en-US" dirty="0"/>
                        <a:t>400</a:t>
                      </a:r>
                    </a:p>
                  </a:txBody>
                  <a:tcPr/>
                </a:tc>
                <a:tc>
                  <a:txBody>
                    <a:bodyPr/>
                    <a:lstStyle/>
                    <a:p>
                      <a:pPr algn="ctr"/>
                      <a:r>
                        <a:rPr lang="en-US" dirty="0"/>
                        <a:t>93.7</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662051" y="4471804"/>
            <a:ext cx="3517084" cy="646331"/>
          </a:xfrm>
          <a:prstGeom prst="rect">
            <a:avLst/>
          </a:prstGeom>
          <a:noFill/>
        </p:spPr>
        <p:txBody>
          <a:bodyPr wrap="none" rtlCol="0">
            <a:spAutoFit/>
          </a:bodyPr>
          <a:lstStyle/>
          <a:p>
            <a:r>
              <a:rPr lang="en-US" dirty="0"/>
              <a:t>Table1: Candidate generation recall </a:t>
            </a:r>
          </a:p>
          <a:p>
            <a:r>
              <a:rPr lang="en-US" dirty="0"/>
              <a:t>for subjects over the test set</a:t>
            </a:r>
          </a:p>
        </p:txBody>
      </p:sp>
      <p:graphicFrame>
        <p:nvGraphicFramePr>
          <p:cNvPr id="5" name="Table 4"/>
          <p:cNvGraphicFramePr>
            <a:graphicFrameLocks noGrp="1"/>
          </p:cNvGraphicFramePr>
          <p:nvPr>
            <p:extLst>
              <p:ext uri="{D42A27DB-BD31-4B8C-83A1-F6EECF244321}">
                <p14:modId xmlns:p14="http://schemas.microsoft.com/office/powerpoint/2010/main" val="3485939455"/>
              </p:ext>
            </p:extLst>
          </p:nvPr>
        </p:nvGraphicFramePr>
        <p:xfrm>
          <a:off x="4472352" y="1759623"/>
          <a:ext cx="4039983" cy="2529840"/>
        </p:xfrm>
        <a:graphic>
          <a:graphicData uri="http://schemas.openxmlformats.org/drawingml/2006/table">
            <a:tbl>
              <a:tblPr firstRow="1" bandRow="1">
                <a:tableStyleId>{2D5ABB26-0587-4C30-8999-92F81FD0307C}</a:tableStyleId>
              </a:tblPr>
              <a:tblGrid>
                <a:gridCol w="1352758">
                  <a:extLst>
                    <a:ext uri="{9D8B030D-6E8A-4147-A177-3AD203B41FA5}">
                      <a16:colId xmlns:a16="http://schemas.microsoft.com/office/drawing/2014/main" val="20000"/>
                    </a:ext>
                  </a:extLst>
                </a:gridCol>
                <a:gridCol w="1539284">
                  <a:extLst>
                    <a:ext uri="{9D8B030D-6E8A-4147-A177-3AD203B41FA5}">
                      <a16:colId xmlns:a16="http://schemas.microsoft.com/office/drawing/2014/main" val="20001"/>
                    </a:ext>
                  </a:extLst>
                </a:gridCol>
                <a:gridCol w="1147941">
                  <a:extLst>
                    <a:ext uri="{9D8B030D-6E8A-4147-A177-3AD203B41FA5}">
                      <a16:colId xmlns:a16="http://schemas.microsoft.com/office/drawing/2014/main" val="20002"/>
                    </a:ext>
                  </a:extLst>
                </a:gridCol>
              </a:tblGrid>
              <a:tr h="334460">
                <a:tc>
                  <a:txBody>
                    <a:bodyPr/>
                    <a:lstStyle/>
                    <a:p>
                      <a:pPr algn="ctr"/>
                      <a:r>
                        <a:rPr lang="en-US" sz="1600" dirty="0"/>
                        <a:t># Candidates</a:t>
                      </a:r>
                    </a:p>
                  </a:txBody>
                  <a:tcPr/>
                </a:tc>
                <a:tc>
                  <a:txBody>
                    <a:bodyPr/>
                    <a:lstStyle/>
                    <a:p>
                      <a:pPr algn="ctr"/>
                      <a:r>
                        <a:rPr lang="en-US" sz="1600" dirty="0"/>
                        <a:t>Subject pruning</a:t>
                      </a:r>
                    </a:p>
                  </a:txBody>
                  <a:tcPr/>
                </a:tc>
                <a:tc>
                  <a:txBody>
                    <a:bodyPr/>
                    <a:lstStyle/>
                    <a:p>
                      <a:pPr algn="ctr"/>
                      <a:r>
                        <a:rPr lang="en-US" sz="1600" dirty="0"/>
                        <a:t>Accuracy%</a:t>
                      </a:r>
                    </a:p>
                  </a:txBody>
                  <a:tcPr/>
                </a:tc>
                <a:extLst>
                  <a:ext uri="{0D108BD9-81ED-4DB2-BD59-A6C34878D82A}">
                    <a16:rowId xmlns:a16="http://schemas.microsoft.com/office/drawing/2014/main" val="10000"/>
                  </a:ext>
                </a:extLst>
              </a:tr>
              <a:tr h="349002">
                <a:tc>
                  <a:txBody>
                    <a:bodyPr/>
                    <a:lstStyle/>
                    <a:p>
                      <a:pPr algn="ctr"/>
                      <a:r>
                        <a:rPr lang="en-US" dirty="0"/>
                        <a:t>5</a:t>
                      </a:r>
                    </a:p>
                  </a:txBody>
                  <a:tcPr/>
                </a:tc>
                <a:tc>
                  <a:txBody>
                    <a:bodyPr/>
                    <a:lstStyle/>
                    <a:p>
                      <a:pPr algn="ctr"/>
                      <a:r>
                        <a:rPr lang="en-US" dirty="0"/>
                        <a:t>no</a:t>
                      </a:r>
                    </a:p>
                  </a:txBody>
                  <a:tcPr/>
                </a:tc>
                <a:tc>
                  <a:txBody>
                    <a:bodyPr/>
                    <a:lstStyle/>
                    <a:p>
                      <a:pPr algn="ctr"/>
                      <a:r>
                        <a:rPr lang="en-US" dirty="0"/>
                        <a:t>69.3</a:t>
                      </a:r>
                    </a:p>
                  </a:txBody>
                  <a:tcPr/>
                </a:tc>
                <a:extLst>
                  <a:ext uri="{0D108BD9-81ED-4DB2-BD59-A6C34878D82A}">
                    <a16:rowId xmlns:a16="http://schemas.microsoft.com/office/drawing/2014/main" val="10001"/>
                  </a:ext>
                </a:extLst>
              </a:tr>
              <a:tr h="349002">
                <a:tc>
                  <a:txBody>
                    <a:bodyPr/>
                    <a:lstStyle/>
                    <a:p>
                      <a:pPr algn="ctr"/>
                      <a:r>
                        <a:rPr lang="en-US" dirty="0"/>
                        <a:t>10</a:t>
                      </a:r>
                    </a:p>
                  </a:txBody>
                  <a:tcPr/>
                </a:tc>
                <a:tc>
                  <a:txBody>
                    <a:bodyPr/>
                    <a:lstStyle/>
                    <a:p>
                      <a:pPr algn="ctr"/>
                      <a:r>
                        <a:rPr lang="en-US" dirty="0"/>
                        <a:t>no</a:t>
                      </a:r>
                    </a:p>
                  </a:txBody>
                  <a:tcPr/>
                </a:tc>
                <a:tc>
                  <a:txBody>
                    <a:bodyPr/>
                    <a:lstStyle/>
                    <a:p>
                      <a:pPr algn="ctr"/>
                      <a:r>
                        <a:rPr lang="en-US" dirty="0"/>
                        <a:t>70.1</a:t>
                      </a:r>
                    </a:p>
                  </a:txBody>
                  <a:tcPr/>
                </a:tc>
                <a:extLst>
                  <a:ext uri="{0D108BD9-81ED-4DB2-BD59-A6C34878D82A}">
                    <a16:rowId xmlns:a16="http://schemas.microsoft.com/office/drawing/2014/main" val="10002"/>
                  </a:ext>
                </a:extLst>
              </a:tr>
              <a:tr h="349002">
                <a:tc>
                  <a:txBody>
                    <a:bodyPr/>
                    <a:lstStyle/>
                    <a:p>
                      <a:pPr algn="ctr"/>
                      <a:r>
                        <a:rPr lang="en-US" dirty="0"/>
                        <a:t>400</a:t>
                      </a:r>
                    </a:p>
                  </a:txBody>
                  <a:tcPr/>
                </a:tc>
                <a:tc>
                  <a:txBody>
                    <a:bodyPr/>
                    <a:lstStyle/>
                    <a:p>
                      <a:pPr algn="ctr"/>
                      <a:r>
                        <a:rPr lang="en-US" dirty="0"/>
                        <a:t>no</a:t>
                      </a:r>
                    </a:p>
                  </a:txBody>
                  <a:tcPr/>
                </a:tc>
                <a:tc>
                  <a:txBody>
                    <a:bodyPr/>
                    <a:lstStyle/>
                    <a:p>
                      <a:pPr algn="ctr"/>
                      <a:r>
                        <a:rPr lang="en-US" dirty="0"/>
                        <a:t>70.2</a:t>
                      </a:r>
                    </a:p>
                  </a:txBody>
                  <a:tcPr/>
                </a:tc>
                <a:extLst>
                  <a:ext uri="{0D108BD9-81ED-4DB2-BD59-A6C34878D82A}">
                    <a16:rowId xmlns:a16="http://schemas.microsoft.com/office/drawing/2014/main" val="10003"/>
                  </a:ext>
                </a:extLst>
              </a:tr>
              <a:tr h="349002">
                <a:tc>
                  <a:txBody>
                    <a:bodyPr/>
                    <a:lstStyle/>
                    <a:p>
                      <a:pPr algn="ctr"/>
                      <a:r>
                        <a:rPr lang="en-US" dirty="0"/>
                        <a:t>5</a:t>
                      </a:r>
                    </a:p>
                  </a:txBody>
                  <a:tcPr/>
                </a:tc>
                <a:tc>
                  <a:txBody>
                    <a:bodyPr/>
                    <a:lstStyle/>
                    <a:p>
                      <a:pPr algn="ctr"/>
                      <a:r>
                        <a:rPr lang="en-US" dirty="0"/>
                        <a:t>yes</a:t>
                      </a:r>
                    </a:p>
                  </a:txBody>
                  <a:tcPr/>
                </a:tc>
                <a:tc>
                  <a:txBody>
                    <a:bodyPr/>
                    <a:lstStyle/>
                    <a:p>
                      <a:pPr algn="ctr"/>
                      <a:r>
                        <a:rPr lang="en-US" dirty="0"/>
                        <a:t>70</a:t>
                      </a:r>
                    </a:p>
                  </a:txBody>
                  <a:tcPr/>
                </a:tc>
                <a:extLst>
                  <a:ext uri="{0D108BD9-81ED-4DB2-BD59-A6C34878D82A}">
                    <a16:rowId xmlns:a16="http://schemas.microsoft.com/office/drawing/2014/main" val="10004"/>
                  </a:ext>
                </a:extLst>
              </a:tr>
              <a:tr h="349002">
                <a:tc>
                  <a:txBody>
                    <a:bodyPr/>
                    <a:lstStyle/>
                    <a:p>
                      <a:pPr algn="ctr"/>
                      <a:r>
                        <a:rPr lang="en-US" dirty="0"/>
                        <a:t>10</a:t>
                      </a:r>
                    </a:p>
                  </a:txBody>
                  <a:tcPr/>
                </a:tc>
                <a:tc>
                  <a:txBody>
                    <a:bodyPr/>
                    <a:lstStyle/>
                    <a:p>
                      <a:pPr algn="ctr"/>
                      <a:r>
                        <a:rPr lang="en-US" dirty="0"/>
                        <a:t>yes</a:t>
                      </a:r>
                    </a:p>
                  </a:txBody>
                  <a:tcPr/>
                </a:tc>
                <a:tc>
                  <a:txBody>
                    <a:bodyPr/>
                    <a:lstStyle/>
                    <a:p>
                      <a:pPr algn="ctr"/>
                      <a:r>
                        <a:rPr lang="en-US" dirty="0"/>
                        <a:t>70.9</a:t>
                      </a:r>
                    </a:p>
                  </a:txBody>
                  <a:tcPr/>
                </a:tc>
                <a:extLst>
                  <a:ext uri="{0D108BD9-81ED-4DB2-BD59-A6C34878D82A}">
                    <a16:rowId xmlns:a16="http://schemas.microsoft.com/office/drawing/2014/main" val="10005"/>
                  </a:ext>
                </a:extLst>
              </a:tr>
              <a:tr h="349002">
                <a:tc>
                  <a:txBody>
                    <a:bodyPr/>
                    <a:lstStyle/>
                    <a:p>
                      <a:pPr algn="ctr"/>
                      <a:r>
                        <a:rPr lang="en-US" dirty="0"/>
                        <a:t>400</a:t>
                      </a:r>
                    </a:p>
                  </a:txBody>
                  <a:tcPr/>
                </a:tc>
                <a:tc>
                  <a:txBody>
                    <a:bodyPr/>
                    <a:lstStyle/>
                    <a:p>
                      <a:pPr algn="ctr"/>
                      <a:r>
                        <a:rPr lang="en-US" dirty="0"/>
                        <a:t>yes</a:t>
                      </a:r>
                    </a:p>
                  </a:txBody>
                  <a:tcPr/>
                </a:tc>
                <a:tc>
                  <a:txBody>
                    <a:bodyPr/>
                    <a:lstStyle/>
                    <a:p>
                      <a:pPr algn="ctr"/>
                      <a:r>
                        <a:rPr lang="en-US" dirty="0"/>
                        <a:t>71.2</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4854539" y="4705264"/>
            <a:ext cx="3390672" cy="646331"/>
          </a:xfrm>
          <a:prstGeom prst="rect">
            <a:avLst/>
          </a:prstGeom>
          <a:noFill/>
        </p:spPr>
        <p:txBody>
          <a:bodyPr wrap="none" rtlCol="0">
            <a:spAutoFit/>
          </a:bodyPr>
          <a:lstStyle/>
          <a:p>
            <a:r>
              <a:rPr lang="en-US" dirty="0"/>
              <a:t>Table2: Test accuracy for different </a:t>
            </a:r>
          </a:p>
          <a:p>
            <a:r>
              <a:rPr lang="en-US" dirty="0"/>
              <a:t>Candidate generation settings</a:t>
            </a:r>
          </a:p>
        </p:txBody>
      </p:sp>
      <p:pic>
        <p:nvPicPr>
          <p:cNvPr id="7" name="Picture 6"/>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182967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graphicFrame>
        <p:nvGraphicFramePr>
          <p:cNvPr id="8" name="Table 7"/>
          <p:cNvGraphicFramePr>
            <a:graphicFrameLocks noGrp="1"/>
          </p:cNvGraphicFramePr>
          <p:nvPr>
            <p:extLst>
              <p:ext uri="{D42A27DB-BD31-4B8C-83A1-F6EECF244321}">
                <p14:modId xmlns:p14="http://schemas.microsoft.com/office/powerpoint/2010/main" val="1365374767"/>
              </p:ext>
            </p:extLst>
          </p:nvPr>
        </p:nvGraphicFramePr>
        <p:xfrm>
          <a:off x="1524000" y="1397000"/>
          <a:ext cx="6096000" cy="2966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Approach</a:t>
                      </a:r>
                    </a:p>
                  </a:txBody>
                  <a:tcPr/>
                </a:tc>
                <a:tc>
                  <a:txBody>
                    <a:bodyPr/>
                    <a:lstStyle/>
                    <a:p>
                      <a:pPr algn="ctr"/>
                      <a:r>
                        <a:rPr lang="en-US" dirty="0"/>
                        <a:t>Setting</a:t>
                      </a:r>
                    </a:p>
                  </a:txBody>
                  <a:tcPr/>
                </a:tc>
                <a:tc>
                  <a:txBody>
                    <a:bodyPr/>
                    <a:lstStyle/>
                    <a:p>
                      <a:pPr algn="ctr"/>
                      <a:r>
                        <a:rPr lang="en-US" dirty="0"/>
                        <a:t>Test Accuracy</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800" kern="1200" dirty="0">
                          <a:ln>
                            <a:noFill/>
                          </a:ln>
                          <a:solidFill>
                            <a:schemeClr val="tx1"/>
                          </a:solidFill>
                          <a:effectLst/>
                          <a:latin typeface="+mn-lt"/>
                          <a:ea typeface="+mn-ea"/>
                          <a:cs typeface="+mn-cs"/>
                        </a:rPr>
                        <a:t>Bordes et al. [4] </a:t>
                      </a:r>
                      <a:endParaRPr lang="fr-FR" dirty="0">
                        <a:ln>
                          <a:noFill/>
                        </a:l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800" kern="1200" dirty="0">
                          <a:ln>
                            <a:noFill/>
                          </a:ln>
                          <a:solidFill>
                            <a:schemeClr val="tx1"/>
                          </a:solidFill>
                          <a:effectLst/>
                          <a:latin typeface="+mn-lt"/>
                          <a:ea typeface="+mn-ea"/>
                          <a:cs typeface="+mn-cs"/>
                        </a:rPr>
                        <a:t>end-to-end </a:t>
                      </a:r>
                      <a:endParaRPr lang="mr-IN" dirty="0">
                        <a:ln>
                          <a:noFill/>
                        </a:ln>
                      </a:endParaRPr>
                    </a:p>
                  </a:txBody>
                  <a:tcPr/>
                </a:tc>
                <a:tc>
                  <a:txBody>
                    <a:bodyPr/>
                    <a:lstStyle/>
                    <a:p>
                      <a:pPr algn="ctr"/>
                      <a:r>
                        <a:rPr lang="en-US" dirty="0">
                          <a:ln>
                            <a:noFill/>
                          </a:ln>
                        </a:rPr>
                        <a:t>62.7</a:t>
                      </a: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err="1">
                          <a:ln>
                            <a:noFill/>
                          </a:ln>
                          <a:solidFill>
                            <a:schemeClr val="tx1"/>
                          </a:solidFill>
                          <a:effectLst/>
                          <a:latin typeface="+mn-lt"/>
                          <a:ea typeface="+mn-ea"/>
                          <a:cs typeface="+mn-cs"/>
                        </a:rPr>
                        <a:t>Yin</a:t>
                      </a:r>
                      <a:r>
                        <a:rPr lang="nb-NO" sz="1800" kern="1200" dirty="0">
                          <a:ln>
                            <a:noFill/>
                          </a:ln>
                          <a:solidFill>
                            <a:schemeClr val="tx1"/>
                          </a:solidFill>
                          <a:effectLst/>
                          <a:latin typeface="+mn-lt"/>
                          <a:ea typeface="+mn-ea"/>
                          <a:cs typeface="+mn-cs"/>
                        </a:rPr>
                        <a:t> et al. [26]</a:t>
                      </a:r>
                      <a:endParaRPr lang="nb-NO" dirty="0">
                        <a:ln>
                          <a:noFill/>
                        </a:l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800" kern="1200" dirty="0">
                          <a:ln>
                            <a:noFill/>
                          </a:ln>
                          <a:solidFill>
                            <a:schemeClr val="tx1"/>
                          </a:solidFill>
                          <a:effectLst/>
                          <a:latin typeface="+mn-lt"/>
                          <a:ea typeface="+mn-ea"/>
                          <a:cs typeface="+mn-cs"/>
                        </a:rPr>
                        <a:t>end-to-end </a:t>
                      </a:r>
                      <a:endParaRPr lang="mr-IN" dirty="0">
                        <a:ln>
                          <a:noFill/>
                        </a:ln>
                      </a:endParaRPr>
                    </a:p>
                  </a:txBody>
                  <a:tcPr/>
                </a:tc>
                <a:tc>
                  <a:txBody>
                    <a:bodyPr/>
                    <a:lstStyle/>
                    <a:p>
                      <a:pPr algn="ctr"/>
                      <a:r>
                        <a:rPr lang="en-US" dirty="0">
                          <a:ln>
                            <a:noFill/>
                          </a:ln>
                        </a:rPr>
                        <a:t>68.3</a:t>
                      </a: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a:ln>
                            <a:noFill/>
                          </a:ln>
                          <a:solidFill>
                            <a:schemeClr val="tx1"/>
                          </a:solidFill>
                          <a:effectLst/>
                          <a:latin typeface="+mn-lt"/>
                          <a:ea typeface="+mn-ea"/>
                          <a:cs typeface="+mn-cs"/>
                        </a:rPr>
                        <a:t>Dai et al. [8] </a:t>
                      </a:r>
                      <a:endParaRPr lang="nb-NO" dirty="0">
                        <a:ln>
                          <a:noFill/>
                        </a:l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800" kern="1200" dirty="0">
                          <a:ln>
                            <a:noFill/>
                          </a:ln>
                          <a:solidFill>
                            <a:schemeClr val="tx1"/>
                          </a:solidFill>
                          <a:effectLst/>
                          <a:latin typeface="+mn-lt"/>
                          <a:ea typeface="+mn-ea"/>
                          <a:cs typeface="+mn-cs"/>
                        </a:rPr>
                        <a:t>end-to-end </a:t>
                      </a:r>
                      <a:endParaRPr lang="mr-IN" dirty="0">
                        <a:ln>
                          <a:noFill/>
                        </a:ln>
                      </a:endParaRPr>
                    </a:p>
                  </a:txBody>
                  <a:tcPr/>
                </a:tc>
                <a:tc>
                  <a:txBody>
                    <a:bodyPr/>
                    <a:lstStyle/>
                    <a:p>
                      <a:pPr algn="ctr"/>
                      <a:r>
                        <a:rPr lang="en-US" dirty="0">
                          <a:ln>
                            <a:noFill/>
                          </a:ln>
                        </a:rPr>
                        <a:t>62.6</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err="1">
                          <a:ln>
                            <a:noFill/>
                          </a:ln>
                          <a:solidFill>
                            <a:schemeClr val="tx1"/>
                          </a:solidFill>
                          <a:effectLst/>
                          <a:latin typeface="+mn-lt"/>
                          <a:ea typeface="+mn-ea"/>
                          <a:cs typeface="+mn-cs"/>
                        </a:rPr>
                        <a:t>Golub</a:t>
                      </a:r>
                      <a:r>
                        <a:rPr lang="en-US" sz="1800" kern="1200" dirty="0">
                          <a:ln>
                            <a:noFill/>
                          </a:ln>
                          <a:solidFill>
                            <a:schemeClr val="tx1"/>
                          </a:solidFill>
                          <a:effectLst/>
                          <a:latin typeface="+mn-lt"/>
                          <a:ea typeface="+mn-ea"/>
                          <a:cs typeface="+mn-cs"/>
                        </a:rPr>
                        <a:t> and He [12] </a:t>
                      </a:r>
                      <a:endParaRPr lang="en-US" dirty="0">
                        <a:ln>
                          <a:noFill/>
                        </a:l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800" kern="1200" dirty="0">
                          <a:ln>
                            <a:noFill/>
                          </a:ln>
                          <a:solidFill>
                            <a:schemeClr val="tx1"/>
                          </a:solidFill>
                          <a:effectLst/>
                          <a:latin typeface="+mn-lt"/>
                          <a:ea typeface="+mn-ea"/>
                          <a:cs typeface="+mn-cs"/>
                        </a:rPr>
                        <a:t>end-to-end </a:t>
                      </a:r>
                      <a:endParaRPr lang="mr-IN" dirty="0">
                        <a:ln>
                          <a:noFill/>
                        </a:ln>
                      </a:endParaRPr>
                    </a:p>
                  </a:txBody>
                  <a:tcPr/>
                </a:tc>
                <a:tc>
                  <a:txBody>
                    <a:bodyPr/>
                    <a:lstStyle/>
                    <a:p>
                      <a:pPr algn="ctr"/>
                      <a:r>
                        <a:rPr lang="en-US" dirty="0">
                          <a:ln>
                            <a:noFill/>
                          </a:ln>
                        </a:rPr>
                        <a:t>70.9</a:t>
                      </a: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ln>
                            <a:noFill/>
                          </a:ln>
                          <a:solidFill>
                            <a:schemeClr val="tx1"/>
                          </a:solidFill>
                          <a:effectLst/>
                          <a:latin typeface="+mn-lt"/>
                          <a:ea typeface="+mn-ea"/>
                          <a:cs typeface="+mn-cs"/>
                        </a:rPr>
                        <a:t>Our approach </a:t>
                      </a:r>
                      <a:endParaRPr lang="en-US" dirty="0">
                        <a:ln>
                          <a:noFill/>
                        </a:l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800" kern="1200" dirty="0">
                          <a:ln>
                            <a:noFill/>
                          </a:ln>
                          <a:solidFill>
                            <a:schemeClr val="tx1"/>
                          </a:solidFill>
                          <a:effectLst/>
                          <a:latin typeface="+mn-lt"/>
                          <a:ea typeface="+mn-ea"/>
                          <a:cs typeface="+mn-cs"/>
                        </a:rPr>
                        <a:t>end-to-end </a:t>
                      </a:r>
                      <a:endParaRPr lang="mr-IN" dirty="0">
                        <a:ln>
                          <a:noFill/>
                        </a:ln>
                      </a:endParaRPr>
                    </a:p>
                  </a:txBody>
                  <a:tcPr/>
                </a:tc>
                <a:tc>
                  <a:txBody>
                    <a:bodyPr/>
                    <a:lstStyle/>
                    <a:p>
                      <a:pPr algn="ctr"/>
                      <a:r>
                        <a:rPr lang="en-US" dirty="0">
                          <a:ln>
                            <a:noFill/>
                          </a:ln>
                        </a:rPr>
                        <a:t>71.2</a:t>
                      </a: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a:solidFill>
                            <a:schemeClr val="tx1"/>
                          </a:solidFill>
                          <a:effectLst/>
                          <a:latin typeface="+mn-lt"/>
                          <a:ea typeface="+mn-ea"/>
                          <a:cs typeface="+mn-cs"/>
                        </a:rPr>
                        <a:t>Dai et al. [8] </a:t>
                      </a:r>
                      <a:endParaRPr lang="nb-NO"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active linking </a:t>
                      </a:r>
                      <a:endParaRPr lang="en-US" dirty="0"/>
                    </a:p>
                  </a:txBody>
                  <a:tcPr/>
                </a:tc>
                <a:tc>
                  <a:txBody>
                    <a:bodyPr/>
                    <a:lstStyle/>
                    <a:p>
                      <a:pPr algn="ctr"/>
                      <a:r>
                        <a:rPr lang="en-US" dirty="0"/>
                        <a:t>75.7</a:t>
                      </a:r>
                    </a:p>
                  </a:txBody>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800" kern="1200" dirty="0" err="1">
                          <a:solidFill>
                            <a:schemeClr val="tx1"/>
                          </a:solidFill>
                          <a:effectLst/>
                          <a:latin typeface="+mn-lt"/>
                          <a:ea typeface="+mn-ea"/>
                          <a:cs typeface="+mn-cs"/>
                        </a:rPr>
                        <a:t>Yin</a:t>
                      </a:r>
                      <a:r>
                        <a:rPr lang="nb-NO" sz="1800" kern="1200" dirty="0">
                          <a:solidFill>
                            <a:schemeClr val="tx1"/>
                          </a:solidFill>
                          <a:effectLst/>
                          <a:latin typeface="+mn-lt"/>
                          <a:ea typeface="+mn-ea"/>
                          <a:cs typeface="+mn-cs"/>
                        </a:rPr>
                        <a:t> et al. [26] </a:t>
                      </a:r>
                      <a:endParaRPr lang="nb-NO"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focused pruning </a:t>
                      </a:r>
                      <a:endParaRPr lang="en-US" dirty="0"/>
                    </a:p>
                  </a:txBody>
                  <a:tcPr/>
                </a:tc>
                <a:tc>
                  <a:txBody>
                    <a:bodyPr/>
                    <a:lstStyle/>
                    <a:p>
                      <a:pPr algn="ctr"/>
                      <a:r>
                        <a:rPr lang="en-US" dirty="0"/>
                        <a:t>76.4</a:t>
                      </a:r>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1513279" y="4620410"/>
            <a:ext cx="4563268" cy="369332"/>
          </a:xfrm>
          <a:prstGeom prst="rect">
            <a:avLst/>
          </a:prstGeom>
          <a:noFill/>
        </p:spPr>
        <p:txBody>
          <a:bodyPr wrap="none" rtlCol="0">
            <a:spAutoFit/>
          </a:bodyPr>
          <a:lstStyle/>
          <a:p>
            <a:r>
              <a:rPr lang="en-US" dirty="0"/>
              <a:t>Table 3: Comparison with state-of-art systems.</a:t>
            </a:r>
          </a:p>
        </p:txBody>
      </p:sp>
      <p:pic>
        <p:nvPicPr>
          <p:cNvPr id="5" name="Picture 4"/>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265197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TextBox 2"/>
          <p:cNvSpPr txBox="1"/>
          <p:nvPr/>
        </p:nvSpPr>
        <p:spPr>
          <a:xfrm>
            <a:off x="1706449" y="1362661"/>
            <a:ext cx="5892358" cy="4349909"/>
          </a:xfrm>
          <a:prstGeom prst="rect">
            <a:avLst/>
          </a:prstGeom>
          <a:noFill/>
        </p:spPr>
        <p:txBody>
          <a:bodyPr wrap="none" rtlCol="0">
            <a:spAutoFit/>
          </a:bodyPr>
          <a:lstStyle/>
          <a:p>
            <a:pPr>
              <a:lnSpc>
                <a:spcPct val="200000"/>
              </a:lnSpc>
            </a:pPr>
            <a:r>
              <a:rPr lang="en-US" sz="2000" dirty="0"/>
              <a:t>Introduction</a:t>
            </a:r>
          </a:p>
          <a:p>
            <a:pPr>
              <a:lnSpc>
                <a:spcPct val="200000"/>
              </a:lnSpc>
            </a:pPr>
            <a:r>
              <a:rPr lang="en-US" sz="2000" dirty="0"/>
              <a:t>Traditional Question Answering Pipeline </a:t>
            </a:r>
          </a:p>
          <a:p>
            <a:pPr>
              <a:lnSpc>
                <a:spcPct val="200000"/>
              </a:lnSpc>
            </a:pPr>
            <a:r>
              <a:rPr lang="en-US" sz="2000" dirty="0"/>
              <a:t>Recurrent Neural Network Architecture</a:t>
            </a:r>
          </a:p>
          <a:p>
            <a:pPr>
              <a:lnSpc>
                <a:spcPct val="200000"/>
              </a:lnSpc>
            </a:pPr>
            <a:r>
              <a:rPr lang="en-US" sz="2000" dirty="0"/>
              <a:t>Question, Word, Subject and Predicate Representation</a:t>
            </a:r>
          </a:p>
          <a:p>
            <a:pPr>
              <a:lnSpc>
                <a:spcPct val="200000"/>
              </a:lnSpc>
            </a:pPr>
            <a:r>
              <a:rPr lang="en-US" sz="2000" dirty="0"/>
              <a:t>Experimental Setup</a:t>
            </a:r>
          </a:p>
          <a:p>
            <a:pPr>
              <a:lnSpc>
                <a:spcPct val="200000"/>
              </a:lnSpc>
            </a:pPr>
            <a:r>
              <a:rPr lang="en-US" sz="2000" dirty="0"/>
              <a:t>Results and Comparison with other approaches</a:t>
            </a:r>
          </a:p>
          <a:p>
            <a:pPr>
              <a:lnSpc>
                <a:spcPct val="200000"/>
              </a:lnSpc>
            </a:pPr>
            <a:r>
              <a:rPr lang="en-US" sz="2000" dirty="0"/>
              <a:t>Conclusion </a:t>
            </a:r>
          </a:p>
        </p:txBody>
      </p:sp>
    </p:spTree>
    <p:extLst>
      <p:ext uri="{BB962C8B-B14F-4D97-AF65-F5344CB8AC3E}">
        <p14:creationId xmlns:p14="http://schemas.microsoft.com/office/powerpoint/2010/main" val="147086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2"/>
          <p:cNvSpPr/>
          <p:nvPr/>
        </p:nvSpPr>
        <p:spPr>
          <a:xfrm>
            <a:off x="608024" y="1383090"/>
            <a:ext cx="7958353" cy="5355313"/>
          </a:xfrm>
          <a:prstGeom prst="rect">
            <a:avLst/>
          </a:prstGeom>
        </p:spPr>
        <p:txBody>
          <a:bodyPr wrap="square">
            <a:spAutoFit/>
          </a:bodyPr>
          <a:lstStyle/>
          <a:p>
            <a:r>
              <a:rPr lang="en-US" dirty="0"/>
              <a:t>In this article, we presented an end-to-end, neural network based approach for answering simple questions over large- scale knowledge graphs, leveraging a hierarchical word- and character-level question encoder. </a:t>
            </a:r>
          </a:p>
          <a:p>
            <a:endParaRPr lang="en-US" dirty="0"/>
          </a:p>
          <a:p>
            <a:r>
              <a:rPr lang="en-US" dirty="0"/>
              <a:t>We also investigate the use of type information for better subject disambiguation. While keeping the model simple by refraining from using attention mechanisms or separate segmentation models, the proposed approach achieves competitive results when compared to other end-to-end approaches.</a:t>
            </a:r>
          </a:p>
          <a:p>
            <a:endParaRPr lang="en-US" dirty="0"/>
          </a:p>
          <a:p>
            <a:r>
              <a:rPr lang="en-US" dirty="0"/>
              <a:t>As our model does not learn KG-specific symbol representations, we believe it to be easily portable to other knowledge graphs and suitable for KG’s that change over time (such as </a:t>
            </a:r>
            <a:r>
              <a:rPr lang="en-US" dirty="0" err="1"/>
              <a:t>DBpedia</a:t>
            </a:r>
            <a:r>
              <a:rPr lang="en-US" dirty="0"/>
              <a:t> Live). However, we leave an evaluation of its portability for future work. </a:t>
            </a:r>
          </a:p>
          <a:p>
            <a:endParaRPr lang="en-US" dirty="0"/>
          </a:p>
          <a:p>
            <a:r>
              <a:rPr lang="en-US" dirty="0"/>
              <a:t>In future work, the investigation of implicit [12] or ex- </a:t>
            </a:r>
            <a:r>
              <a:rPr lang="en-US" dirty="0" err="1"/>
              <a:t>plicit</a:t>
            </a:r>
            <a:r>
              <a:rPr lang="en-US" dirty="0"/>
              <a:t> [26, 8] segmentation modeling should improve subject prediction by better candidate pruning and reduce the noise for better learning of predicate patterns. </a:t>
            </a:r>
          </a:p>
          <a:p>
            <a:endParaRPr lang="en-US" dirty="0"/>
          </a:p>
          <a:p>
            <a:endParaRPr lang="en-US" dirty="0"/>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323988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48977"/>
            <a:ext cx="9144000" cy="74693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75" dirty="0"/>
              <a:t>	</a:t>
            </a:r>
            <a:r>
              <a:rPr lang="en-US" sz="1875" b="1" dirty="0"/>
              <a:t>Update rule for the </a:t>
            </a:r>
            <a:r>
              <a:rPr lang="en-US" sz="1875" dirty="0"/>
              <a:t>Model</a:t>
            </a:r>
            <a:endParaRPr lang="en-US" sz="2025"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8955" y="1436947"/>
            <a:ext cx="9146477" cy="4583720"/>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Entity Node updates</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p>
          </p:txBody>
        </p:sp>
      </p:grpSp>
      <p:sp>
        <p:nvSpPr>
          <p:cNvPr id="45" name="TextBox 44">
            <a:extLst>
              <a:ext uri="{FF2B5EF4-FFF2-40B4-BE49-F238E27FC236}">
                <a16:creationId xmlns:a16="http://schemas.microsoft.com/office/drawing/2014/main" id="{40E1C8B5-3C0A-F54E-B110-F0F61C6766DD}"/>
              </a:ext>
            </a:extLst>
          </p:cNvPr>
          <p:cNvSpPr txBox="1"/>
          <p:nvPr/>
        </p:nvSpPr>
        <p:spPr>
          <a:xfrm>
            <a:off x="528342" y="1832428"/>
            <a:ext cx="3409647" cy="346249"/>
          </a:xfrm>
          <a:prstGeom prst="rect">
            <a:avLst/>
          </a:prstGeom>
          <a:noFill/>
          <a:ln>
            <a:solidFill>
              <a:schemeClr val="bg2">
                <a:lumMod val="75000"/>
              </a:schemeClr>
            </a:solidFill>
          </a:ln>
        </p:spPr>
        <p:txBody>
          <a:bodyPr wrap="square" rtlCol="0">
            <a:spAutoFit/>
          </a:bodyPr>
          <a:lstStyle/>
          <a:p>
            <a:r>
              <a:rPr lang="en-US" sz="1650" dirty="0">
                <a:latin typeface="+mj-lt"/>
                <a:cs typeface="Apple Chancery" panose="03020702040506060504" pitchFamily="66" charset="-79"/>
              </a:rPr>
              <a:t> Q. Who voiced Meg in Family Guy?</a:t>
            </a:r>
          </a:p>
        </p:txBody>
      </p:sp>
      <p:grpSp>
        <p:nvGrpSpPr>
          <p:cNvPr id="16" name="Group 15">
            <a:extLst>
              <a:ext uri="{FF2B5EF4-FFF2-40B4-BE49-F238E27FC236}">
                <a16:creationId xmlns:a16="http://schemas.microsoft.com/office/drawing/2014/main" id="{3FF7EB4B-AD9B-6340-857B-7C8464839F94}"/>
              </a:ext>
            </a:extLst>
          </p:cNvPr>
          <p:cNvGrpSpPr/>
          <p:nvPr/>
        </p:nvGrpSpPr>
        <p:grpSpPr>
          <a:xfrm>
            <a:off x="1400248" y="2935863"/>
            <a:ext cx="1446023" cy="646332"/>
            <a:chOff x="1866996" y="2771484"/>
            <a:chExt cx="1928031" cy="861776"/>
          </a:xfrm>
        </p:grpSpPr>
        <p:sp>
          <p:nvSpPr>
            <p:cNvPr id="8" name="TextBox 7">
              <a:extLst>
                <a:ext uri="{FF2B5EF4-FFF2-40B4-BE49-F238E27FC236}">
                  <a16:creationId xmlns:a16="http://schemas.microsoft.com/office/drawing/2014/main" id="{5CC1F946-02B5-444D-B808-ABB9CED929C3}"/>
                </a:ext>
              </a:extLst>
            </p:cNvPr>
            <p:cNvSpPr txBox="1"/>
            <p:nvPr/>
          </p:nvSpPr>
          <p:spPr>
            <a:xfrm>
              <a:off x="1866996" y="2771484"/>
              <a:ext cx="1928031" cy="461665"/>
            </a:xfrm>
            <a:prstGeom prst="rect">
              <a:avLst/>
            </a:prstGeom>
            <a:noFill/>
            <a:ln w="25400">
              <a:solidFill>
                <a:schemeClr val="accent1"/>
              </a:solidFill>
            </a:ln>
          </p:spPr>
          <p:txBody>
            <a:bodyPr wrap="square" rtlCol="0">
              <a:spAutoFit/>
            </a:bodyPr>
            <a:lstStyle/>
            <a:p>
              <a:r>
                <a:rPr lang="en-US" sz="1650" dirty="0">
                  <a:latin typeface="+mj-lt"/>
                  <a:cs typeface="Apple Chancery" panose="03020702040506060504" pitchFamily="66" charset="-79"/>
                </a:rPr>
                <a:t> Lacey </a:t>
              </a:r>
              <a:r>
                <a:rPr lang="en-US" sz="1650" dirty="0" err="1">
                  <a:latin typeface="+mj-lt"/>
                  <a:cs typeface="Apple Chancery" panose="03020702040506060504" pitchFamily="66" charset="-79"/>
                </a:rPr>
                <a:t>Chabert</a:t>
              </a:r>
              <a:endParaRPr lang="en-US" sz="1650" dirty="0">
                <a:latin typeface="+mj-lt"/>
                <a:cs typeface="Apple Chancery" panose="03020702040506060504" pitchFamily="66" charset="-79"/>
              </a:endParaRPr>
            </a:p>
          </p:txBody>
        </p:sp>
        <p:grpSp>
          <p:nvGrpSpPr>
            <p:cNvPr id="12" name="Group 11">
              <a:extLst>
                <a:ext uri="{FF2B5EF4-FFF2-40B4-BE49-F238E27FC236}">
                  <a16:creationId xmlns:a16="http://schemas.microsoft.com/office/drawing/2014/main" id="{B856C4BE-5084-D249-AE56-5E3B89782B7B}"/>
                </a:ext>
              </a:extLst>
            </p:cNvPr>
            <p:cNvGrpSpPr/>
            <p:nvPr/>
          </p:nvGrpSpPr>
          <p:grpSpPr>
            <a:xfrm>
              <a:off x="2455984" y="3195936"/>
              <a:ext cx="621322" cy="345000"/>
              <a:chOff x="2455984" y="3195936"/>
              <a:chExt cx="621322" cy="345000"/>
            </a:xfrm>
          </p:grpSpPr>
          <p:cxnSp>
            <p:nvCxnSpPr>
              <p:cNvPr id="6" name="Straight Connector 5">
                <a:extLst>
                  <a:ext uri="{FF2B5EF4-FFF2-40B4-BE49-F238E27FC236}">
                    <a16:creationId xmlns:a16="http://schemas.microsoft.com/office/drawing/2014/main" id="{345F560E-B6AB-DB46-8320-5E4D79EBD11F}"/>
                  </a:ext>
                </a:extLst>
              </p:cNvPr>
              <p:cNvCxnSpPr>
                <a:cxnSpLocks/>
              </p:cNvCxnSpPr>
              <p:nvPr/>
            </p:nvCxnSpPr>
            <p:spPr>
              <a:xfrm>
                <a:off x="2461847" y="3195936"/>
                <a:ext cx="0" cy="3450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A02A22-EAC9-C646-ADD4-8E653BC96C2A}"/>
                  </a:ext>
                </a:extLst>
              </p:cNvPr>
              <p:cNvCxnSpPr>
                <a:cxnSpLocks/>
              </p:cNvCxnSpPr>
              <p:nvPr/>
            </p:nvCxnSpPr>
            <p:spPr>
              <a:xfrm>
                <a:off x="2455984" y="3540712"/>
                <a:ext cx="62132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3876C7-2155-7848-A487-90AD0E736F27}"/>
                  </a:ext>
                </a:extLst>
              </p:cNvPr>
              <p:cNvCxnSpPr/>
              <p:nvPr/>
            </p:nvCxnSpPr>
            <p:spPr>
              <a:xfrm flipV="1">
                <a:off x="3077306" y="3202373"/>
                <a:ext cx="0" cy="338339"/>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59010ACA-FF22-8D44-B297-23AA2F1D6833}"/>
                </a:ext>
              </a:extLst>
            </p:cNvPr>
            <p:cNvSpPr txBox="1"/>
            <p:nvPr/>
          </p:nvSpPr>
          <p:spPr>
            <a:xfrm>
              <a:off x="2637693" y="3202373"/>
              <a:ext cx="361637" cy="430887"/>
            </a:xfrm>
            <a:prstGeom prst="rect">
              <a:avLst/>
            </a:prstGeom>
            <a:noFill/>
          </p:spPr>
          <p:txBody>
            <a:bodyPr wrap="none" rtlCol="0">
              <a:spAutoFit/>
            </a:bodyPr>
            <a:lstStyle/>
            <a:p>
              <a:r>
                <a:rPr lang="en-US" sz="1500" dirty="0">
                  <a:latin typeface="Apple Chancery" panose="03020702040506060504" pitchFamily="66" charset="-79"/>
                  <a:cs typeface="Apple Chancery" panose="03020702040506060504" pitchFamily="66" charset="-79"/>
                </a:rPr>
                <a:t>v</a:t>
              </a:r>
            </a:p>
          </p:txBody>
        </p:sp>
      </p:grpSp>
      <p:sp>
        <p:nvSpPr>
          <p:cNvPr id="22" name="TextBox 21">
            <a:extLst>
              <a:ext uri="{FF2B5EF4-FFF2-40B4-BE49-F238E27FC236}">
                <a16:creationId xmlns:a16="http://schemas.microsoft.com/office/drawing/2014/main" id="{2A607FBF-A3CF-004F-BB7A-DCCDF7DAC9AF}"/>
              </a:ext>
            </a:extLst>
          </p:cNvPr>
          <p:cNvSpPr txBox="1"/>
          <p:nvPr/>
        </p:nvSpPr>
        <p:spPr>
          <a:xfrm>
            <a:off x="2512134" y="4686850"/>
            <a:ext cx="3099679" cy="553998"/>
          </a:xfrm>
          <a:prstGeom prst="rect">
            <a:avLst/>
          </a:prstGeom>
          <a:solidFill>
            <a:schemeClr val="accent2">
              <a:lumMod val="20000"/>
              <a:lumOff val="80000"/>
            </a:schemeClr>
          </a:solidFill>
        </p:spPr>
        <p:txBody>
          <a:bodyPr wrap="square" rtlCol="0">
            <a:spAutoFit/>
          </a:bodyPr>
          <a:lstStyle/>
          <a:p>
            <a:r>
              <a:rPr lang="en-US" sz="1500" dirty="0">
                <a:latin typeface="+mj-lt"/>
                <a:cs typeface="Apple Chancery" panose="03020702040506060504" pitchFamily="66" charset="-79"/>
              </a:rPr>
              <a:t>….. Voiced by Lacey </a:t>
            </a:r>
            <a:r>
              <a:rPr lang="en-US" sz="1500" dirty="0" err="1">
                <a:latin typeface="+mj-lt"/>
                <a:cs typeface="Apple Chancery" panose="03020702040506060504" pitchFamily="66" charset="-79"/>
              </a:rPr>
              <a:t>Chabert</a:t>
            </a:r>
            <a:r>
              <a:rPr lang="en-US" sz="1500" dirty="0">
                <a:latin typeface="+mj-lt"/>
                <a:cs typeface="Apple Chancery" panose="03020702040506060504" pitchFamily="66" charset="-79"/>
              </a:rPr>
              <a:t> during …..</a:t>
            </a:r>
          </a:p>
        </p:txBody>
      </p:sp>
      <p:grpSp>
        <p:nvGrpSpPr>
          <p:cNvPr id="29" name="Group 28">
            <a:extLst>
              <a:ext uri="{FF2B5EF4-FFF2-40B4-BE49-F238E27FC236}">
                <a16:creationId xmlns:a16="http://schemas.microsoft.com/office/drawing/2014/main" id="{E900096C-EC9E-654C-83A0-A394C1699383}"/>
              </a:ext>
            </a:extLst>
          </p:cNvPr>
          <p:cNvGrpSpPr/>
          <p:nvPr/>
        </p:nvGrpSpPr>
        <p:grpSpPr>
          <a:xfrm rot="5400000">
            <a:off x="1908887" y="3767486"/>
            <a:ext cx="343863" cy="74311"/>
            <a:chOff x="8053092" y="1945451"/>
            <a:chExt cx="1189187" cy="733230"/>
          </a:xfrm>
        </p:grpSpPr>
        <p:sp>
          <p:nvSpPr>
            <p:cNvPr id="30" name="Rectangle 29">
              <a:extLst>
                <a:ext uri="{FF2B5EF4-FFF2-40B4-BE49-F238E27FC236}">
                  <a16:creationId xmlns:a16="http://schemas.microsoft.com/office/drawing/2014/main" id="{EB527489-40C6-C043-A178-002C7416A347}"/>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DE081BAB-EF93-EE4E-9254-2095A9B1B7FA}"/>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2" name="Rectangle 31">
              <a:extLst>
                <a:ext uri="{FF2B5EF4-FFF2-40B4-BE49-F238E27FC236}">
                  <a16:creationId xmlns:a16="http://schemas.microsoft.com/office/drawing/2014/main" id="{6313C14C-AE27-FF4D-BC31-AE4514065A03}"/>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3" name="Rectangle 32">
              <a:extLst>
                <a:ext uri="{FF2B5EF4-FFF2-40B4-BE49-F238E27FC236}">
                  <a16:creationId xmlns:a16="http://schemas.microsoft.com/office/drawing/2014/main" id="{695E9DB1-F665-E24B-96BD-9E3A690CDAD9}"/>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49" name="Group 48">
            <a:extLst>
              <a:ext uri="{FF2B5EF4-FFF2-40B4-BE49-F238E27FC236}">
                <a16:creationId xmlns:a16="http://schemas.microsoft.com/office/drawing/2014/main" id="{3C195909-DC43-A24C-9A46-44EAE38EBD2B}"/>
              </a:ext>
            </a:extLst>
          </p:cNvPr>
          <p:cNvGrpSpPr/>
          <p:nvPr/>
        </p:nvGrpSpPr>
        <p:grpSpPr>
          <a:xfrm>
            <a:off x="391750" y="3108989"/>
            <a:ext cx="1008498" cy="1984854"/>
            <a:chOff x="522333" y="3002317"/>
            <a:chExt cx="1344664" cy="2646471"/>
          </a:xfrm>
        </p:grpSpPr>
        <p:sp>
          <p:nvSpPr>
            <p:cNvPr id="17" name="TextBox 16">
              <a:extLst>
                <a:ext uri="{FF2B5EF4-FFF2-40B4-BE49-F238E27FC236}">
                  <a16:creationId xmlns:a16="http://schemas.microsoft.com/office/drawing/2014/main" id="{3EA3BD60-DCFD-2147-85CF-2BD36728F53D}"/>
                </a:ext>
              </a:extLst>
            </p:cNvPr>
            <p:cNvSpPr txBox="1"/>
            <p:nvPr/>
          </p:nvSpPr>
          <p:spPr>
            <a:xfrm>
              <a:off x="757212" y="5217901"/>
              <a:ext cx="415072" cy="430887"/>
            </a:xfrm>
            <a:prstGeom prst="rect">
              <a:avLst/>
            </a:prstGeom>
            <a:noFill/>
          </p:spPr>
          <p:txBody>
            <a:bodyPr wrap="none" rtlCol="0">
              <a:spAutoFit/>
            </a:bodyPr>
            <a:lstStyle/>
            <a:p>
              <a:r>
                <a:rPr lang="en-US" sz="1500" dirty="0">
                  <a:latin typeface="Apple Chancery" panose="03020702040506060504" pitchFamily="66" charset="-79"/>
                  <a:cs typeface="Apple Chancery" panose="03020702040506060504" pitchFamily="66" charset="-79"/>
                </a:rPr>
                <a:t>v’</a:t>
              </a:r>
            </a:p>
          </p:txBody>
        </p:sp>
        <p:sp>
          <p:nvSpPr>
            <p:cNvPr id="18" name="Rounded Rectangle 17">
              <a:extLst>
                <a:ext uri="{FF2B5EF4-FFF2-40B4-BE49-F238E27FC236}">
                  <a16:creationId xmlns:a16="http://schemas.microsoft.com/office/drawing/2014/main" id="{D9173EEC-0DF9-AC41-924F-08E94836DAC3}"/>
                </a:ext>
              </a:extLst>
            </p:cNvPr>
            <p:cNvSpPr/>
            <p:nvPr/>
          </p:nvSpPr>
          <p:spPr>
            <a:xfrm>
              <a:off x="522333" y="4906111"/>
              <a:ext cx="748964" cy="325114"/>
            </a:xfrm>
            <a:prstGeom prst="roundRect">
              <a:avLst/>
            </a:prstGeom>
            <a:solidFill>
              <a:schemeClr val="bg2">
                <a:lumMod val="9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chemeClr val="tx1"/>
                  </a:solidFill>
                </a:rPr>
                <a:t>CVT1</a:t>
              </a:r>
            </a:p>
          </p:txBody>
        </p:sp>
        <p:grpSp>
          <p:nvGrpSpPr>
            <p:cNvPr id="24" name="Group 23">
              <a:extLst>
                <a:ext uri="{FF2B5EF4-FFF2-40B4-BE49-F238E27FC236}">
                  <a16:creationId xmlns:a16="http://schemas.microsoft.com/office/drawing/2014/main" id="{29DE4D3C-1CB6-F643-9E5F-150B9312BB23}"/>
                </a:ext>
              </a:extLst>
            </p:cNvPr>
            <p:cNvGrpSpPr/>
            <p:nvPr/>
          </p:nvGrpSpPr>
          <p:grpSpPr>
            <a:xfrm rot="5400000">
              <a:off x="669483" y="4009273"/>
              <a:ext cx="458484" cy="99081"/>
              <a:chOff x="8053092" y="1945451"/>
              <a:chExt cx="1189187" cy="733230"/>
            </a:xfrm>
          </p:grpSpPr>
          <p:sp>
            <p:nvSpPr>
              <p:cNvPr id="25" name="Rectangle 24">
                <a:extLst>
                  <a:ext uri="{FF2B5EF4-FFF2-40B4-BE49-F238E27FC236}">
                    <a16:creationId xmlns:a16="http://schemas.microsoft.com/office/drawing/2014/main" id="{58B6E721-94D6-DE45-935B-9A6969ABFA63}"/>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Rectangle 25">
                <a:extLst>
                  <a:ext uri="{FF2B5EF4-FFF2-40B4-BE49-F238E27FC236}">
                    <a16:creationId xmlns:a16="http://schemas.microsoft.com/office/drawing/2014/main" id="{D86F7AB5-7F53-C34E-9091-FD0C5589107D}"/>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7" name="Rectangle 26">
                <a:extLst>
                  <a:ext uri="{FF2B5EF4-FFF2-40B4-BE49-F238E27FC236}">
                    <a16:creationId xmlns:a16="http://schemas.microsoft.com/office/drawing/2014/main" id="{F98A580C-2D98-CB4B-8B7F-0F280A801692}"/>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8" name="Rectangle 27">
                <a:extLst>
                  <a:ext uri="{FF2B5EF4-FFF2-40B4-BE49-F238E27FC236}">
                    <a16:creationId xmlns:a16="http://schemas.microsoft.com/office/drawing/2014/main" id="{C64CD197-FD06-1141-B923-DFF144526EEF}"/>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cxnSp>
          <p:nvCxnSpPr>
            <p:cNvPr id="43" name="Straight Arrow Connector 42">
              <a:extLst>
                <a:ext uri="{FF2B5EF4-FFF2-40B4-BE49-F238E27FC236}">
                  <a16:creationId xmlns:a16="http://schemas.microsoft.com/office/drawing/2014/main" id="{5CA4FD06-BEE6-4F4F-ADD1-8D266C1FBF72}"/>
                </a:ext>
              </a:extLst>
            </p:cNvPr>
            <p:cNvCxnSpPr>
              <a:stCxn id="18" idx="0"/>
              <a:endCxn id="28" idx="3"/>
            </p:cNvCxnSpPr>
            <p:nvPr/>
          </p:nvCxnSpPr>
          <p:spPr>
            <a:xfrm flipV="1">
              <a:off x="896815" y="4288056"/>
              <a:ext cx="2307" cy="618055"/>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F3DCD1-9DBC-5B42-9B57-69FB0F70F8FB}"/>
                </a:ext>
              </a:extLst>
            </p:cNvPr>
            <p:cNvCxnSpPr/>
            <p:nvPr/>
          </p:nvCxnSpPr>
          <p:spPr>
            <a:xfrm flipV="1">
              <a:off x="896815" y="3004513"/>
              <a:ext cx="0" cy="8175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5AAB8F9-D934-0A46-8A43-8CA5BE87599A}"/>
                </a:ext>
              </a:extLst>
            </p:cNvPr>
            <p:cNvCxnSpPr>
              <a:endCxn id="8" idx="1"/>
            </p:cNvCxnSpPr>
            <p:nvPr/>
          </p:nvCxnSpPr>
          <p:spPr>
            <a:xfrm flipV="1">
              <a:off x="896814" y="3002317"/>
              <a:ext cx="970183" cy="2196"/>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094D1B86-902A-A34F-97F5-3227A2DA869F}"/>
              </a:ext>
            </a:extLst>
          </p:cNvPr>
          <p:cNvGrpSpPr/>
          <p:nvPr/>
        </p:nvGrpSpPr>
        <p:grpSpPr>
          <a:xfrm>
            <a:off x="2052453" y="2155593"/>
            <a:ext cx="74311" cy="782526"/>
            <a:chOff x="2736604" y="1731124"/>
            <a:chExt cx="99081" cy="1043368"/>
          </a:xfrm>
        </p:grpSpPr>
        <p:grpSp>
          <p:nvGrpSpPr>
            <p:cNvPr id="34" name="Group 33">
              <a:extLst>
                <a:ext uri="{FF2B5EF4-FFF2-40B4-BE49-F238E27FC236}">
                  <a16:creationId xmlns:a16="http://schemas.microsoft.com/office/drawing/2014/main" id="{5F9B97BC-967C-C44B-95BD-7E094B399958}"/>
                </a:ext>
              </a:extLst>
            </p:cNvPr>
            <p:cNvGrpSpPr/>
            <p:nvPr/>
          </p:nvGrpSpPr>
          <p:grpSpPr>
            <a:xfrm rot="5400000">
              <a:off x="2556903" y="2203913"/>
              <a:ext cx="458484" cy="99081"/>
              <a:chOff x="8053092" y="1945451"/>
              <a:chExt cx="1189187" cy="733230"/>
            </a:xfrm>
          </p:grpSpPr>
          <p:sp>
            <p:nvSpPr>
              <p:cNvPr id="35" name="Rectangle 34">
                <a:extLst>
                  <a:ext uri="{FF2B5EF4-FFF2-40B4-BE49-F238E27FC236}">
                    <a16:creationId xmlns:a16="http://schemas.microsoft.com/office/drawing/2014/main" id="{649278FC-2CFB-BA4B-A9D6-DFDD302C9AAD}"/>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6" name="Rectangle 35">
                <a:extLst>
                  <a:ext uri="{FF2B5EF4-FFF2-40B4-BE49-F238E27FC236}">
                    <a16:creationId xmlns:a16="http://schemas.microsoft.com/office/drawing/2014/main" id="{48F1E349-7CB6-9440-9F69-1037BFC53C53}"/>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7" name="Rectangle 36">
                <a:extLst>
                  <a:ext uri="{FF2B5EF4-FFF2-40B4-BE49-F238E27FC236}">
                    <a16:creationId xmlns:a16="http://schemas.microsoft.com/office/drawing/2014/main" id="{A8380B19-DBBF-D449-B8D6-995D11546C88}"/>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F13C5EF2-28CD-C344-A6F1-4AD70B06F865}"/>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cxnSp>
          <p:nvCxnSpPr>
            <p:cNvPr id="51" name="Straight Arrow Connector 50">
              <a:extLst>
                <a:ext uri="{FF2B5EF4-FFF2-40B4-BE49-F238E27FC236}">
                  <a16:creationId xmlns:a16="http://schemas.microsoft.com/office/drawing/2014/main" id="{ADA6120C-D1B1-8D41-A865-9A020AAEA3A8}"/>
                </a:ext>
              </a:extLst>
            </p:cNvPr>
            <p:cNvCxnSpPr>
              <a:cxnSpLocks/>
            </p:cNvCxnSpPr>
            <p:nvPr/>
          </p:nvCxnSpPr>
          <p:spPr>
            <a:xfrm>
              <a:off x="2785748" y="1731124"/>
              <a:ext cx="1" cy="29308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BEB767C-F919-5449-83E8-21E76F6174C0}"/>
                </a:ext>
              </a:extLst>
            </p:cNvPr>
            <p:cNvCxnSpPr>
              <a:cxnSpLocks/>
            </p:cNvCxnSpPr>
            <p:nvPr/>
          </p:nvCxnSpPr>
          <p:spPr>
            <a:xfrm>
              <a:off x="2779885" y="2481404"/>
              <a:ext cx="1" cy="29308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72938AF3-DA3E-0245-B4C2-6BA7C5F01828}"/>
              </a:ext>
            </a:extLst>
          </p:cNvPr>
          <p:cNvSpPr txBox="1"/>
          <p:nvPr/>
        </p:nvSpPr>
        <p:spPr>
          <a:xfrm>
            <a:off x="1368009" y="3684825"/>
            <a:ext cx="566181" cy="323165"/>
          </a:xfrm>
          <a:prstGeom prst="rect">
            <a:avLst/>
          </a:prstGeom>
          <a:noFill/>
        </p:spPr>
        <p:txBody>
          <a:bodyPr wrap="none" rtlCol="0">
            <a:spAutoFit/>
          </a:bodyPr>
          <a:lstStyle/>
          <a:p>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v</a:t>
            </a:r>
            <a:r>
              <a:rPr lang="en-US" sz="1500" baseline="30000" dirty="0">
                <a:latin typeface="Apple Chancery" panose="03020702040506060504" pitchFamily="66" charset="-79"/>
                <a:cs typeface="Apple Chancery" panose="03020702040506060504" pitchFamily="66" charset="-79"/>
              </a:rPr>
              <a:t>(l-1)</a:t>
            </a:r>
          </a:p>
        </p:txBody>
      </p:sp>
      <p:sp>
        <p:nvSpPr>
          <p:cNvPr id="55" name="TextBox 54">
            <a:extLst>
              <a:ext uri="{FF2B5EF4-FFF2-40B4-BE49-F238E27FC236}">
                <a16:creationId xmlns:a16="http://schemas.microsoft.com/office/drawing/2014/main" id="{FB01048D-F77F-764C-9353-5E4F04D63D06}"/>
              </a:ext>
            </a:extLst>
          </p:cNvPr>
          <p:cNvSpPr txBox="1"/>
          <p:nvPr/>
        </p:nvSpPr>
        <p:spPr>
          <a:xfrm>
            <a:off x="1469119" y="2414335"/>
            <a:ext cx="570990" cy="323165"/>
          </a:xfrm>
          <a:prstGeom prst="rect">
            <a:avLst/>
          </a:prstGeom>
          <a:noFill/>
        </p:spPr>
        <p:txBody>
          <a:bodyPr wrap="none" rtlCol="0">
            <a:spAutoFit/>
          </a:bodyPr>
          <a:lstStyle/>
          <a:p>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q</a:t>
            </a:r>
            <a:r>
              <a:rPr lang="en-US" sz="1500" baseline="30000" dirty="0">
                <a:latin typeface="Apple Chancery" panose="03020702040506060504" pitchFamily="66" charset="-79"/>
                <a:cs typeface="Apple Chancery" panose="03020702040506060504" pitchFamily="66" charset="-79"/>
              </a:rPr>
              <a:t>(l-1)</a:t>
            </a:r>
          </a:p>
        </p:txBody>
      </p:sp>
      <p:sp>
        <p:nvSpPr>
          <p:cNvPr id="56" name="TextBox 55">
            <a:extLst>
              <a:ext uri="{FF2B5EF4-FFF2-40B4-BE49-F238E27FC236}">
                <a16:creationId xmlns:a16="http://schemas.microsoft.com/office/drawing/2014/main" id="{DB3DA2C3-EC50-E643-9A7D-C4571698B0EF}"/>
              </a:ext>
            </a:extLst>
          </p:cNvPr>
          <p:cNvSpPr txBox="1"/>
          <p:nvPr/>
        </p:nvSpPr>
        <p:spPr>
          <a:xfrm>
            <a:off x="110706" y="3799125"/>
            <a:ext cx="559769" cy="246221"/>
          </a:xfrm>
          <a:prstGeom prst="rect">
            <a:avLst/>
          </a:prstGeom>
          <a:noFill/>
        </p:spPr>
        <p:txBody>
          <a:bodyPr wrap="none" rtlCol="0">
            <a:spAutoFit/>
          </a:bodyPr>
          <a:lstStyle/>
          <a:p>
            <a:r>
              <a:rPr lang="en-US" sz="1500" baseline="-25000" dirty="0" err="1">
                <a:latin typeface="Apple Chancery" panose="03020702040506060504" pitchFamily="66" charset="-79"/>
                <a:cs typeface="Apple Chancery" panose="03020702040506060504" pitchFamily="66" charset="-79"/>
              </a:rPr>
              <a:t>hv</a:t>
            </a:r>
            <a:r>
              <a:rPr lang="en-US" sz="1500" baseline="-25000" dirty="0">
                <a:latin typeface="Apple Chancery" panose="03020702040506060504" pitchFamily="66" charset="-79"/>
                <a:cs typeface="Apple Chancery" panose="03020702040506060504" pitchFamily="66" charset="-79"/>
              </a:rPr>
              <a:t>’</a:t>
            </a:r>
            <a:r>
              <a:rPr lang="en-US" sz="1500" baseline="30000" dirty="0">
                <a:latin typeface="Apple Chancery" panose="03020702040506060504" pitchFamily="66" charset="-79"/>
                <a:cs typeface="Apple Chancery" panose="03020702040506060504" pitchFamily="66" charset="-79"/>
              </a:rPr>
              <a:t>(l-1)</a:t>
            </a:r>
          </a:p>
        </p:txBody>
      </p:sp>
      <p:sp>
        <p:nvSpPr>
          <p:cNvPr id="57" name="TextBox 56">
            <a:extLst>
              <a:ext uri="{FF2B5EF4-FFF2-40B4-BE49-F238E27FC236}">
                <a16:creationId xmlns:a16="http://schemas.microsoft.com/office/drawing/2014/main" id="{69E41FF0-04DB-F84C-B090-5F725C62D7F2}"/>
              </a:ext>
            </a:extLst>
          </p:cNvPr>
          <p:cNvSpPr txBox="1"/>
          <p:nvPr/>
        </p:nvSpPr>
        <p:spPr>
          <a:xfrm>
            <a:off x="225006" y="2792406"/>
            <a:ext cx="1218603" cy="323165"/>
          </a:xfrm>
          <a:prstGeom prst="rect">
            <a:avLst/>
          </a:prstGeom>
          <a:noFill/>
        </p:spPr>
        <p:txBody>
          <a:bodyPr wrap="none" rtlCol="0">
            <a:spAutoFit/>
          </a:bodyPr>
          <a:lstStyle/>
          <a:p>
            <a:r>
              <a:rPr lang="en-US" sz="1500" dirty="0">
                <a:latin typeface="Apple Chancery" panose="03020702040506060504" pitchFamily="66" charset="-79"/>
                <a:cs typeface="Apple Chancery" panose="03020702040506060504" pitchFamily="66" charset="-79"/>
              </a:rPr>
              <a:t>⍺</a:t>
            </a:r>
            <a:r>
              <a:rPr lang="en-US" sz="1500" baseline="-25000" dirty="0" err="1">
                <a:latin typeface="Apple Chancery" panose="03020702040506060504" pitchFamily="66" charset="-79"/>
                <a:cs typeface="Apple Chancery" panose="03020702040506060504" pitchFamily="66" charset="-79"/>
              </a:rPr>
              <a:t>r</a:t>
            </a:r>
            <a:r>
              <a:rPr lang="en-US" sz="1500" baseline="30000" dirty="0" err="1">
                <a:latin typeface="Apple Chancery" panose="03020702040506060504" pitchFamily="66" charset="-79"/>
                <a:cs typeface="Apple Chancery" panose="03020702040506060504" pitchFamily="66" charset="-79"/>
              </a:rPr>
              <a:t>v</a:t>
            </a:r>
            <a:r>
              <a:rPr lang="en-US" sz="1500" baseline="30000" dirty="0">
                <a:latin typeface="Apple Chancery" panose="03020702040506060504" pitchFamily="66" charset="-79"/>
                <a:cs typeface="Apple Chancery" panose="03020702040506060504" pitchFamily="66" charset="-79"/>
              </a:rPr>
              <a:t>’</a:t>
            </a:r>
            <a:r>
              <a:rPr lang="en-US" sz="1500" dirty="0">
                <a:latin typeface="Apple Chancery" panose="03020702040506060504" pitchFamily="66" charset="-79"/>
                <a:cs typeface="Apple Chancery" panose="03020702040506060504" pitchFamily="66" charset="-79"/>
              </a:rPr>
              <a:t>⍦</a:t>
            </a:r>
            <a:r>
              <a:rPr lang="en-US" sz="1500" baseline="-25000" dirty="0">
                <a:latin typeface="Apple Chancery" panose="03020702040506060504" pitchFamily="66" charset="-79"/>
                <a:cs typeface="Apple Chancery" panose="03020702040506060504" pitchFamily="66" charset="-79"/>
              </a:rPr>
              <a:t>r</a:t>
            </a:r>
            <a:r>
              <a:rPr lang="en-US" sz="1500" dirty="0">
                <a:latin typeface="Apple Chancery" panose="03020702040506060504" pitchFamily="66" charset="-79"/>
                <a:cs typeface="Apple Chancery" panose="03020702040506060504" pitchFamily="66" charset="-79"/>
              </a:rPr>
              <a:t>(</a:t>
            </a:r>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v</a:t>
            </a:r>
            <a:r>
              <a:rPr lang="en-US" sz="1500" baseline="-25000" dirty="0">
                <a:latin typeface="Apple Chancery" panose="03020702040506060504" pitchFamily="66" charset="-79"/>
                <a:cs typeface="Apple Chancery" panose="03020702040506060504" pitchFamily="66" charset="-79"/>
              </a:rPr>
              <a:t>’</a:t>
            </a:r>
            <a:r>
              <a:rPr lang="en-US" sz="1500" baseline="30000" dirty="0">
                <a:latin typeface="Apple Chancery" panose="03020702040506060504" pitchFamily="66" charset="-79"/>
                <a:cs typeface="Apple Chancery" panose="03020702040506060504" pitchFamily="66" charset="-79"/>
              </a:rPr>
              <a:t>(l-1)</a:t>
            </a:r>
            <a:r>
              <a:rPr lang="en-US" sz="1500" dirty="0">
                <a:latin typeface="Apple Chancery" panose="03020702040506060504" pitchFamily="66" charset="-79"/>
                <a:cs typeface="Apple Chancery" panose="03020702040506060504" pitchFamily="66" charset="-79"/>
              </a:rPr>
              <a:t>)</a:t>
            </a:r>
          </a:p>
        </p:txBody>
      </p:sp>
      <p:sp>
        <p:nvSpPr>
          <p:cNvPr id="58" name="TextBox 57">
            <a:extLst>
              <a:ext uri="{FF2B5EF4-FFF2-40B4-BE49-F238E27FC236}">
                <a16:creationId xmlns:a16="http://schemas.microsoft.com/office/drawing/2014/main" id="{BB3BCD7F-E09D-2241-AFCB-2005D1847586}"/>
              </a:ext>
            </a:extLst>
          </p:cNvPr>
          <p:cNvSpPr txBox="1"/>
          <p:nvPr/>
        </p:nvSpPr>
        <p:spPr>
          <a:xfrm>
            <a:off x="2507737" y="4221741"/>
            <a:ext cx="3099679" cy="323165"/>
          </a:xfrm>
          <a:prstGeom prst="rect">
            <a:avLst/>
          </a:prstGeom>
          <a:solidFill>
            <a:schemeClr val="accent6">
              <a:lumMod val="40000"/>
              <a:lumOff val="60000"/>
            </a:schemeClr>
          </a:solidFill>
        </p:spPr>
        <p:txBody>
          <a:bodyPr wrap="square" rtlCol="0">
            <a:spAutoFit/>
          </a:bodyPr>
          <a:lstStyle/>
          <a:p>
            <a:pPr algn="ctr"/>
            <a:r>
              <a:rPr lang="en-US" sz="1500" b="1" dirty="0">
                <a:latin typeface="+mj-lt"/>
                <a:cs typeface="Apple Chancery" panose="03020702040506060504" pitchFamily="66" charset="-79"/>
              </a:rPr>
              <a:t>LSTM</a:t>
            </a:r>
          </a:p>
        </p:txBody>
      </p:sp>
      <p:grpSp>
        <p:nvGrpSpPr>
          <p:cNvPr id="59" name="Group 58">
            <a:extLst>
              <a:ext uri="{FF2B5EF4-FFF2-40B4-BE49-F238E27FC236}">
                <a16:creationId xmlns:a16="http://schemas.microsoft.com/office/drawing/2014/main" id="{15415216-51BF-C041-B1E5-D2564D96D38B}"/>
              </a:ext>
            </a:extLst>
          </p:cNvPr>
          <p:cNvGrpSpPr/>
          <p:nvPr/>
        </p:nvGrpSpPr>
        <p:grpSpPr>
          <a:xfrm rot="5400000">
            <a:off x="2893631" y="3881786"/>
            <a:ext cx="343863" cy="74311"/>
            <a:chOff x="8053092" y="1945451"/>
            <a:chExt cx="1189187" cy="733230"/>
          </a:xfrm>
        </p:grpSpPr>
        <p:sp>
          <p:nvSpPr>
            <p:cNvPr id="60" name="Rectangle 59">
              <a:extLst>
                <a:ext uri="{FF2B5EF4-FFF2-40B4-BE49-F238E27FC236}">
                  <a16:creationId xmlns:a16="http://schemas.microsoft.com/office/drawing/2014/main" id="{4E6D2141-F6E2-654F-BD0F-B99F0A3B967D}"/>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1" name="Rectangle 60">
              <a:extLst>
                <a:ext uri="{FF2B5EF4-FFF2-40B4-BE49-F238E27FC236}">
                  <a16:creationId xmlns:a16="http://schemas.microsoft.com/office/drawing/2014/main" id="{D93223C5-0C23-EB4F-9912-330478AE17DD}"/>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2" name="Rectangle 61">
              <a:extLst>
                <a:ext uri="{FF2B5EF4-FFF2-40B4-BE49-F238E27FC236}">
                  <a16:creationId xmlns:a16="http://schemas.microsoft.com/office/drawing/2014/main" id="{A7C1D749-8FDA-1545-89D1-5DC23B86C697}"/>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3" name="Rectangle 62">
              <a:extLst>
                <a:ext uri="{FF2B5EF4-FFF2-40B4-BE49-F238E27FC236}">
                  <a16:creationId xmlns:a16="http://schemas.microsoft.com/office/drawing/2014/main" id="{CF9959B6-7249-3F41-83FB-75DFFB23E1B4}"/>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64" name="Group 63">
            <a:extLst>
              <a:ext uri="{FF2B5EF4-FFF2-40B4-BE49-F238E27FC236}">
                <a16:creationId xmlns:a16="http://schemas.microsoft.com/office/drawing/2014/main" id="{892D4F0A-3FDF-0244-956E-941A56845F84}"/>
              </a:ext>
            </a:extLst>
          </p:cNvPr>
          <p:cNvGrpSpPr/>
          <p:nvPr/>
        </p:nvGrpSpPr>
        <p:grpSpPr>
          <a:xfrm rot="5400000">
            <a:off x="3298079" y="3877387"/>
            <a:ext cx="343863" cy="74311"/>
            <a:chOff x="8053092" y="1945451"/>
            <a:chExt cx="1189187" cy="733230"/>
          </a:xfrm>
        </p:grpSpPr>
        <p:sp>
          <p:nvSpPr>
            <p:cNvPr id="65" name="Rectangle 64">
              <a:extLst>
                <a:ext uri="{FF2B5EF4-FFF2-40B4-BE49-F238E27FC236}">
                  <a16:creationId xmlns:a16="http://schemas.microsoft.com/office/drawing/2014/main" id="{7F8AD312-6691-5148-AE2B-862D40531E5D}"/>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6" name="Rectangle 65">
              <a:extLst>
                <a:ext uri="{FF2B5EF4-FFF2-40B4-BE49-F238E27FC236}">
                  <a16:creationId xmlns:a16="http://schemas.microsoft.com/office/drawing/2014/main" id="{88A0A6E8-B376-3541-A5FB-49686BDFF535}"/>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7" name="Rectangle 66">
              <a:extLst>
                <a:ext uri="{FF2B5EF4-FFF2-40B4-BE49-F238E27FC236}">
                  <a16:creationId xmlns:a16="http://schemas.microsoft.com/office/drawing/2014/main" id="{3C4FBBC7-120B-9A43-883D-FD846CAE4F70}"/>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767F2989-3815-6C44-B68D-FD773DAB085C}"/>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69" name="Group 68">
            <a:extLst>
              <a:ext uri="{FF2B5EF4-FFF2-40B4-BE49-F238E27FC236}">
                <a16:creationId xmlns:a16="http://schemas.microsoft.com/office/drawing/2014/main" id="{CC073143-AA1A-1644-87CD-4ABD13EBF6A5}"/>
              </a:ext>
            </a:extLst>
          </p:cNvPr>
          <p:cNvGrpSpPr/>
          <p:nvPr/>
        </p:nvGrpSpPr>
        <p:grpSpPr>
          <a:xfrm rot="5400000">
            <a:off x="3728905" y="3872989"/>
            <a:ext cx="343863" cy="74311"/>
            <a:chOff x="8053092" y="1945451"/>
            <a:chExt cx="1189187" cy="733230"/>
          </a:xfrm>
        </p:grpSpPr>
        <p:sp>
          <p:nvSpPr>
            <p:cNvPr id="70" name="Rectangle 69">
              <a:extLst>
                <a:ext uri="{FF2B5EF4-FFF2-40B4-BE49-F238E27FC236}">
                  <a16:creationId xmlns:a16="http://schemas.microsoft.com/office/drawing/2014/main" id="{FD7B1283-4887-694B-9690-357AC337CA0C}"/>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1" name="Rectangle 70">
              <a:extLst>
                <a:ext uri="{FF2B5EF4-FFF2-40B4-BE49-F238E27FC236}">
                  <a16:creationId xmlns:a16="http://schemas.microsoft.com/office/drawing/2014/main" id="{26603C4B-8239-8143-9150-FA1E2053BA7D}"/>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2" name="Rectangle 71">
              <a:extLst>
                <a:ext uri="{FF2B5EF4-FFF2-40B4-BE49-F238E27FC236}">
                  <a16:creationId xmlns:a16="http://schemas.microsoft.com/office/drawing/2014/main" id="{8FCC95A8-7FC4-674B-9399-438ECC360FAD}"/>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3" name="Rectangle 72">
              <a:extLst>
                <a:ext uri="{FF2B5EF4-FFF2-40B4-BE49-F238E27FC236}">
                  <a16:creationId xmlns:a16="http://schemas.microsoft.com/office/drawing/2014/main" id="{947F54DF-4D00-3448-953C-A2BF26DFFC0A}"/>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74" name="Group 73">
            <a:extLst>
              <a:ext uri="{FF2B5EF4-FFF2-40B4-BE49-F238E27FC236}">
                <a16:creationId xmlns:a16="http://schemas.microsoft.com/office/drawing/2014/main" id="{EE7F975B-EB13-004D-9EAE-A201133A155A}"/>
              </a:ext>
            </a:extLst>
          </p:cNvPr>
          <p:cNvGrpSpPr/>
          <p:nvPr/>
        </p:nvGrpSpPr>
        <p:grpSpPr>
          <a:xfrm rot="5400000">
            <a:off x="4265237" y="3881779"/>
            <a:ext cx="343863" cy="74311"/>
            <a:chOff x="8053092" y="1945451"/>
            <a:chExt cx="1189187" cy="733230"/>
          </a:xfrm>
        </p:grpSpPr>
        <p:sp>
          <p:nvSpPr>
            <p:cNvPr id="75" name="Rectangle 74">
              <a:extLst>
                <a:ext uri="{FF2B5EF4-FFF2-40B4-BE49-F238E27FC236}">
                  <a16:creationId xmlns:a16="http://schemas.microsoft.com/office/drawing/2014/main" id="{2EE6CEF7-1FA0-C343-84BB-F005190C29B2}"/>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6" name="Rectangle 75">
              <a:extLst>
                <a:ext uri="{FF2B5EF4-FFF2-40B4-BE49-F238E27FC236}">
                  <a16:creationId xmlns:a16="http://schemas.microsoft.com/office/drawing/2014/main" id="{5AAA8016-548F-BB44-A8B1-8BDB9009FB2A}"/>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7" name="Rectangle 76">
              <a:extLst>
                <a:ext uri="{FF2B5EF4-FFF2-40B4-BE49-F238E27FC236}">
                  <a16:creationId xmlns:a16="http://schemas.microsoft.com/office/drawing/2014/main" id="{14CC3FC6-4970-E444-AE1A-8ED1904C7E9F}"/>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78" name="Rectangle 77">
              <a:extLst>
                <a:ext uri="{FF2B5EF4-FFF2-40B4-BE49-F238E27FC236}">
                  <a16:creationId xmlns:a16="http://schemas.microsoft.com/office/drawing/2014/main" id="{1481F245-1F24-0D49-9494-93C2D555D682}"/>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79" name="Group 78">
            <a:extLst>
              <a:ext uri="{FF2B5EF4-FFF2-40B4-BE49-F238E27FC236}">
                <a16:creationId xmlns:a16="http://schemas.microsoft.com/office/drawing/2014/main" id="{4AFBF90F-C8BF-BC4D-A9B4-F054A3C3D8B2}"/>
              </a:ext>
            </a:extLst>
          </p:cNvPr>
          <p:cNvGrpSpPr/>
          <p:nvPr/>
        </p:nvGrpSpPr>
        <p:grpSpPr>
          <a:xfrm rot="5400000">
            <a:off x="4801564" y="3890571"/>
            <a:ext cx="343863" cy="74311"/>
            <a:chOff x="8053092" y="1945451"/>
            <a:chExt cx="1189187" cy="733230"/>
          </a:xfrm>
        </p:grpSpPr>
        <p:sp>
          <p:nvSpPr>
            <p:cNvPr id="80" name="Rectangle 79">
              <a:extLst>
                <a:ext uri="{FF2B5EF4-FFF2-40B4-BE49-F238E27FC236}">
                  <a16:creationId xmlns:a16="http://schemas.microsoft.com/office/drawing/2014/main" id="{86A01AAC-FB5E-474E-92B0-8F86114AC99F}"/>
                </a:ext>
              </a:extLst>
            </p:cNvPr>
            <p:cNvSpPr/>
            <p:nvPr/>
          </p:nvSpPr>
          <p:spPr>
            <a:xfrm>
              <a:off x="8053092"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1" name="Rectangle 80">
              <a:extLst>
                <a:ext uri="{FF2B5EF4-FFF2-40B4-BE49-F238E27FC236}">
                  <a16:creationId xmlns:a16="http://schemas.microsoft.com/office/drawing/2014/main" id="{D5E1793B-A519-3F45-BB3B-8B2A1ADAB0C9}"/>
                </a:ext>
              </a:extLst>
            </p:cNvPr>
            <p:cNvSpPr/>
            <p:nvPr/>
          </p:nvSpPr>
          <p:spPr>
            <a:xfrm>
              <a:off x="8357656"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2" name="Rectangle 81">
              <a:extLst>
                <a:ext uri="{FF2B5EF4-FFF2-40B4-BE49-F238E27FC236}">
                  <a16:creationId xmlns:a16="http://schemas.microsoft.com/office/drawing/2014/main" id="{88B0F68D-60E7-204C-B5A0-0750B26D6E59}"/>
                </a:ext>
              </a:extLst>
            </p:cNvPr>
            <p:cNvSpPr/>
            <p:nvPr/>
          </p:nvSpPr>
          <p:spPr>
            <a:xfrm>
              <a:off x="8662220" y="1951316"/>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5A7D8F67-922B-734D-AD57-0CC498229E94}"/>
                </a:ext>
              </a:extLst>
            </p:cNvPr>
            <p:cNvSpPr/>
            <p:nvPr/>
          </p:nvSpPr>
          <p:spPr>
            <a:xfrm>
              <a:off x="8972885" y="1945451"/>
              <a:ext cx="269394" cy="72736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cxnSp>
        <p:nvCxnSpPr>
          <p:cNvPr id="84" name="Straight Arrow Connector 83">
            <a:extLst>
              <a:ext uri="{FF2B5EF4-FFF2-40B4-BE49-F238E27FC236}">
                <a16:creationId xmlns:a16="http://schemas.microsoft.com/office/drawing/2014/main" id="{C209CB22-56F0-9841-99D1-B17165504876}"/>
              </a:ext>
            </a:extLst>
          </p:cNvPr>
          <p:cNvCxnSpPr/>
          <p:nvPr/>
        </p:nvCxnSpPr>
        <p:spPr>
          <a:xfrm flipV="1">
            <a:off x="3068513" y="4495000"/>
            <a:ext cx="0" cy="173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020AC72-5A87-0546-AB89-B847819C7667}"/>
              </a:ext>
            </a:extLst>
          </p:cNvPr>
          <p:cNvCxnSpPr/>
          <p:nvPr/>
        </p:nvCxnSpPr>
        <p:spPr>
          <a:xfrm flipV="1">
            <a:off x="3077305" y="4090123"/>
            <a:ext cx="0" cy="1302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A901DA3A-F894-6B45-8ABB-E3D45E2E8829}"/>
              </a:ext>
            </a:extLst>
          </p:cNvPr>
          <p:cNvCxnSpPr/>
          <p:nvPr/>
        </p:nvCxnSpPr>
        <p:spPr>
          <a:xfrm flipV="1">
            <a:off x="3459770" y="4503790"/>
            <a:ext cx="0" cy="173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4601114-CCBD-9944-9CF7-597B6D861E10}"/>
              </a:ext>
            </a:extLst>
          </p:cNvPr>
          <p:cNvCxnSpPr/>
          <p:nvPr/>
        </p:nvCxnSpPr>
        <p:spPr>
          <a:xfrm flipV="1">
            <a:off x="3468561" y="4085724"/>
            <a:ext cx="0" cy="1302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254FC9F-8A3E-944E-A479-E87D934DC67E}"/>
              </a:ext>
            </a:extLst>
          </p:cNvPr>
          <p:cNvCxnSpPr/>
          <p:nvPr/>
        </p:nvCxnSpPr>
        <p:spPr>
          <a:xfrm flipV="1">
            <a:off x="3903782" y="4512582"/>
            <a:ext cx="0" cy="173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D28E056-2050-5740-A2FD-CE73CFCE1A8C}"/>
              </a:ext>
            </a:extLst>
          </p:cNvPr>
          <p:cNvCxnSpPr/>
          <p:nvPr/>
        </p:nvCxnSpPr>
        <p:spPr>
          <a:xfrm flipV="1">
            <a:off x="3899385" y="4081327"/>
            <a:ext cx="0" cy="1302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86C60C3-E072-B046-97C2-5562E0EC8178}"/>
              </a:ext>
            </a:extLst>
          </p:cNvPr>
          <p:cNvCxnSpPr/>
          <p:nvPr/>
        </p:nvCxnSpPr>
        <p:spPr>
          <a:xfrm flipV="1">
            <a:off x="4440112" y="4508183"/>
            <a:ext cx="0" cy="173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C0732AD-7B25-D040-8183-01733CCDE48E}"/>
              </a:ext>
            </a:extLst>
          </p:cNvPr>
          <p:cNvCxnSpPr/>
          <p:nvPr/>
        </p:nvCxnSpPr>
        <p:spPr>
          <a:xfrm flipV="1">
            <a:off x="4448903" y="4090117"/>
            <a:ext cx="0" cy="1302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6B6C267-75F6-6E49-A9DF-B494BD719367}"/>
              </a:ext>
            </a:extLst>
          </p:cNvPr>
          <p:cNvCxnSpPr/>
          <p:nvPr/>
        </p:nvCxnSpPr>
        <p:spPr>
          <a:xfrm flipV="1">
            <a:off x="4963254" y="4490597"/>
            <a:ext cx="0" cy="173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B91E1F5-A924-6546-A786-396BB31957E2}"/>
              </a:ext>
            </a:extLst>
          </p:cNvPr>
          <p:cNvCxnSpPr/>
          <p:nvPr/>
        </p:nvCxnSpPr>
        <p:spPr>
          <a:xfrm flipV="1">
            <a:off x="4972046" y="4085719"/>
            <a:ext cx="0" cy="13021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ounded Rectangle 93">
            <a:extLst>
              <a:ext uri="{FF2B5EF4-FFF2-40B4-BE49-F238E27FC236}">
                <a16:creationId xmlns:a16="http://schemas.microsoft.com/office/drawing/2014/main" id="{BB0BC051-BD7E-0D49-BCD1-9127D07666E2}"/>
              </a:ext>
            </a:extLst>
          </p:cNvPr>
          <p:cNvSpPr/>
          <p:nvPr/>
        </p:nvSpPr>
        <p:spPr>
          <a:xfrm>
            <a:off x="3810925" y="3684847"/>
            <a:ext cx="708320" cy="428000"/>
          </a:xfrm>
          <a:prstGeom prst="roundRect">
            <a:avLst/>
          </a:prstGeom>
          <a:solidFill>
            <a:schemeClr val="accent1">
              <a:alpha val="0"/>
            </a:schemeClr>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5" name="Rounded Rectangle 94">
            <a:extLst>
              <a:ext uri="{FF2B5EF4-FFF2-40B4-BE49-F238E27FC236}">
                <a16:creationId xmlns:a16="http://schemas.microsoft.com/office/drawing/2014/main" id="{F6BAB3AD-C7BA-B046-96CD-87F31C7B5EBD}"/>
              </a:ext>
            </a:extLst>
          </p:cNvPr>
          <p:cNvSpPr/>
          <p:nvPr/>
        </p:nvSpPr>
        <p:spPr>
          <a:xfrm>
            <a:off x="3590309" y="4734202"/>
            <a:ext cx="1140757" cy="219632"/>
          </a:xfrm>
          <a:prstGeom prst="roundRect">
            <a:avLst/>
          </a:prstGeom>
          <a:solidFill>
            <a:schemeClr val="accent1">
              <a:alpha val="0"/>
            </a:schemeClr>
          </a:solid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99" name="Group 98">
            <a:extLst>
              <a:ext uri="{FF2B5EF4-FFF2-40B4-BE49-F238E27FC236}">
                <a16:creationId xmlns:a16="http://schemas.microsoft.com/office/drawing/2014/main" id="{9C2DDDB8-4417-5C47-9290-6A1FD8A6FD46}"/>
              </a:ext>
            </a:extLst>
          </p:cNvPr>
          <p:cNvGrpSpPr/>
          <p:nvPr/>
        </p:nvGrpSpPr>
        <p:grpSpPr>
          <a:xfrm>
            <a:off x="2846271" y="3107731"/>
            <a:ext cx="1330079" cy="557419"/>
            <a:chOff x="3795028" y="3000642"/>
            <a:chExt cx="1773438" cy="743225"/>
          </a:xfrm>
        </p:grpSpPr>
        <p:cxnSp>
          <p:nvCxnSpPr>
            <p:cNvPr id="96" name="Straight Connector 95">
              <a:extLst>
                <a:ext uri="{FF2B5EF4-FFF2-40B4-BE49-F238E27FC236}">
                  <a16:creationId xmlns:a16="http://schemas.microsoft.com/office/drawing/2014/main" id="{13CF5B31-1205-6244-8675-DD657D7FAD61}"/>
                </a:ext>
              </a:extLst>
            </p:cNvPr>
            <p:cNvCxnSpPr/>
            <p:nvPr/>
          </p:nvCxnSpPr>
          <p:spPr>
            <a:xfrm flipV="1">
              <a:off x="5568465" y="3000642"/>
              <a:ext cx="0" cy="74322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AC8F0B3-B0F4-7A49-BCEF-DD59F9F90467}"/>
                </a:ext>
              </a:extLst>
            </p:cNvPr>
            <p:cNvCxnSpPr>
              <a:endCxn id="8" idx="3"/>
            </p:cNvCxnSpPr>
            <p:nvPr/>
          </p:nvCxnSpPr>
          <p:spPr>
            <a:xfrm flipH="1" flipV="1">
              <a:off x="3795028" y="3002317"/>
              <a:ext cx="1773438" cy="2196"/>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A869AD5D-DD0A-1D41-A70A-879DD7734868}"/>
              </a:ext>
            </a:extLst>
          </p:cNvPr>
          <p:cNvSpPr txBox="1"/>
          <p:nvPr/>
        </p:nvSpPr>
        <p:spPr>
          <a:xfrm>
            <a:off x="3900189" y="5003675"/>
            <a:ext cx="284052" cy="323165"/>
          </a:xfrm>
          <a:prstGeom prst="rect">
            <a:avLst/>
          </a:prstGeom>
          <a:noFill/>
        </p:spPr>
        <p:txBody>
          <a:bodyPr wrap="none" rtlCol="0">
            <a:spAutoFit/>
          </a:bodyPr>
          <a:lstStyle/>
          <a:p>
            <a:r>
              <a:rPr lang="en-US" sz="1500" dirty="0">
                <a:latin typeface="Apple Chancery" panose="03020702040506060504" pitchFamily="66" charset="-79"/>
                <a:cs typeface="Apple Chancery" panose="03020702040506060504" pitchFamily="66" charset="-79"/>
              </a:rPr>
              <a:t>d</a:t>
            </a:r>
          </a:p>
        </p:txBody>
      </p:sp>
      <p:sp>
        <p:nvSpPr>
          <p:cNvPr id="101" name="TextBox 100">
            <a:extLst>
              <a:ext uri="{FF2B5EF4-FFF2-40B4-BE49-F238E27FC236}">
                <a16:creationId xmlns:a16="http://schemas.microsoft.com/office/drawing/2014/main" id="{E33F97D4-C324-1543-851F-3CC4137B2A57}"/>
              </a:ext>
            </a:extLst>
          </p:cNvPr>
          <p:cNvSpPr txBox="1"/>
          <p:nvPr/>
        </p:nvSpPr>
        <p:spPr>
          <a:xfrm>
            <a:off x="5280582" y="3838692"/>
            <a:ext cx="635110" cy="323165"/>
          </a:xfrm>
          <a:prstGeom prst="rect">
            <a:avLst/>
          </a:prstGeom>
          <a:noFill/>
        </p:spPr>
        <p:txBody>
          <a:bodyPr wrap="none" rtlCol="0">
            <a:spAutoFit/>
          </a:bodyPr>
          <a:lstStyle/>
          <a:p>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d</a:t>
            </a:r>
            <a:r>
              <a:rPr lang="en-US" sz="1500" baseline="30000" dirty="0">
                <a:latin typeface="Apple Chancery" panose="03020702040506060504" pitchFamily="66" charset="-79"/>
                <a:cs typeface="Apple Chancery" panose="03020702040506060504" pitchFamily="66" charset="-79"/>
              </a:rPr>
              <a:t>(l-1)</a:t>
            </a:r>
          </a:p>
        </p:txBody>
      </p:sp>
      <p:sp>
        <p:nvSpPr>
          <p:cNvPr id="102" name="TextBox 101">
            <a:extLst>
              <a:ext uri="{FF2B5EF4-FFF2-40B4-BE49-F238E27FC236}">
                <a16:creationId xmlns:a16="http://schemas.microsoft.com/office/drawing/2014/main" id="{E42F03F3-F7C7-D740-84DC-9B718F1C975A}"/>
              </a:ext>
            </a:extLst>
          </p:cNvPr>
          <p:cNvSpPr txBox="1"/>
          <p:nvPr/>
        </p:nvSpPr>
        <p:spPr>
          <a:xfrm>
            <a:off x="3667194" y="2739654"/>
            <a:ext cx="1572866" cy="477054"/>
          </a:xfrm>
          <a:prstGeom prst="rect">
            <a:avLst/>
          </a:prstGeom>
          <a:noFill/>
        </p:spPr>
        <p:txBody>
          <a:bodyPr wrap="none" rtlCol="0">
            <a:spAutoFit/>
          </a:bodyPr>
          <a:lstStyle/>
          <a:p>
            <a:r>
              <a:rPr lang="en-US" sz="1500" dirty="0">
                <a:latin typeface="Apple Chancery" panose="03020702040506060504" pitchFamily="66" charset="-79"/>
                <a:cs typeface="Apple Chancery" panose="03020702040506060504" pitchFamily="66" charset="-79"/>
              </a:rPr>
              <a:t>H</a:t>
            </a:r>
            <a:r>
              <a:rPr lang="en-US" sz="1500" baseline="-25000" dirty="0">
                <a:latin typeface="Apple Chancery" panose="03020702040506060504" pitchFamily="66" charset="-79"/>
                <a:cs typeface="Apple Chancery" panose="03020702040506060504" pitchFamily="66" charset="-79"/>
              </a:rPr>
              <a:t>d,p1</a:t>
            </a:r>
            <a:r>
              <a:rPr lang="en-US" sz="1500" baseline="30000" dirty="0">
                <a:latin typeface="Apple Chancery" panose="03020702040506060504" pitchFamily="66" charset="-79"/>
                <a:cs typeface="Apple Chancery" panose="03020702040506060504" pitchFamily="66" charset="-79"/>
              </a:rPr>
              <a:t>(l-1) </a:t>
            </a:r>
            <a:r>
              <a:rPr lang="en-US" sz="1500" dirty="0">
                <a:latin typeface="Apple Chancery" panose="03020702040506060504" pitchFamily="66" charset="-79"/>
                <a:cs typeface="Apple Chancery" panose="03020702040506060504" pitchFamily="66" charset="-79"/>
              </a:rPr>
              <a:t>+</a:t>
            </a:r>
            <a:r>
              <a:rPr lang="en-US" sz="1500" baseline="30000" dirty="0">
                <a:latin typeface="Apple Chancery" panose="03020702040506060504" pitchFamily="66" charset="-79"/>
                <a:cs typeface="Apple Chancery" panose="03020702040506060504" pitchFamily="66" charset="-79"/>
              </a:rPr>
              <a:t> </a:t>
            </a:r>
            <a:r>
              <a:rPr lang="en-US" sz="1500" dirty="0">
                <a:latin typeface="Apple Chancery" panose="03020702040506060504" pitchFamily="66" charset="-79"/>
                <a:cs typeface="Apple Chancery" panose="03020702040506060504" pitchFamily="66" charset="-79"/>
              </a:rPr>
              <a:t>H</a:t>
            </a:r>
            <a:r>
              <a:rPr lang="en-US" sz="1500" baseline="-25000" dirty="0">
                <a:latin typeface="Apple Chancery" panose="03020702040506060504" pitchFamily="66" charset="-79"/>
                <a:cs typeface="Apple Chancery" panose="03020702040506060504" pitchFamily="66" charset="-79"/>
              </a:rPr>
              <a:t>d,p2</a:t>
            </a:r>
            <a:r>
              <a:rPr lang="en-US" sz="1500" baseline="30000" dirty="0">
                <a:latin typeface="Apple Chancery" panose="03020702040506060504" pitchFamily="66" charset="-79"/>
                <a:cs typeface="Apple Chancery" panose="03020702040506060504" pitchFamily="66" charset="-79"/>
              </a:rPr>
              <a:t>(l-1)</a:t>
            </a:r>
          </a:p>
          <a:p>
            <a:endParaRPr lang="en-US" sz="1500" baseline="30000" dirty="0">
              <a:latin typeface="Apple Chancery" panose="03020702040506060504" pitchFamily="66" charset="-79"/>
              <a:cs typeface="Apple Chancery" panose="03020702040506060504" pitchFamily="66" charset="-79"/>
            </a:endParaRPr>
          </a:p>
        </p:txBody>
      </p:sp>
      <p:sp>
        <p:nvSpPr>
          <p:cNvPr id="104" name="TextBox 103">
            <a:extLst>
              <a:ext uri="{FF2B5EF4-FFF2-40B4-BE49-F238E27FC236}">
                <a16:creationId xmlns:a16="http://schemas.microsoft.com/office/drawing/2014/main" id="{D6817EC8-88E1-8A4A-926E-CC236DBC6239}"/>
              </a:ext>
            </a:extLst>
          </p:cNvPr>
          <p:cNvSpPr txBox="1"/>
          <p:nvPr/>
        </p:nvSpPr>
        <p:spPr>
          <a:xfrm>
            <a:off x="7641331" y="2427526"/>
            <a:ext cx="566181" cy="323165"/>
          </a:xfrm>
          <a:prstGeom prst="rect">
            <a:avLst/>
          </a:prstGeom>
          <a:noFill/>
        </p:spPr>
        <p:txBody>
          <a:bodyPr wrap="none" rtlCol="0">
            <a:spAutoFit/>
          </a:bodyPr>
          <a:lstStyle/>
          <a:p>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v</a:t>
            </a:r>
            <a:r>
              <a:rPr lang="en-US" sz="1500" baseline="30000" dirty="0">
                <a:latin typeface="Apple Chancery" panose="03020702040506060504" pitchFamily="66" charset="-79"/>
                <a:cs typeface="Apple Chancery" panose="03020702040506060504" pitchFamily="66" charset="-79"/>
              </a:rPr>
              <a:t>(l-1)</a:t>
            </a:r>
          </a:p>
        </p:txBody>
      </p:sp>
      <p:sp>
        <p:nvSpPr>
          <p:cNvPr id="105" name="TextBox 104">
            <a:extLst>
              <a:ext uri="{FF2B5EF4-FFF2-40B4-BE49-F238E27FC236}">
                <a16:creationId xmlns:a16="http://schemas.microsoft.com/office/drawing/2014/main" id="{54CFC781-F961-6540-8297-BBCBF381DD18}"/>
              </a:ext>
            </a:extLst>
          </p:cNvPr>
          <p:cNvSpPr txBox="1"/>
          <p:nvPr/>
        </p:nvSpPr>
        <p:spPr>
          <a:xfrm>
            <a:off x="7636926" y="2713275"/>
            <a:ext cx="570990" cy="323165"/>
          </a:xfrm>
          <a:prstGeom prst="rect">
            <a:avLst/>
          </a:prstGeom>
          <a:noFill/>
        </p:spPr>
        <p:txBody>
          <a:bodyPr wrap="none" rtlCol="0">
            <a:spAutoFit/>
          </a:bodyPr>
          <a:lstStyle/>
          <a:p>
            <a:r>
              <a:rPr lang="en-US" sz="1500" dirty="0" err="1">
                <a:latin typeface="Apple Chancery" panose="03020702040506060504" pitchFamily="66" charset="-79"/>
                <a:cs typeface="Apple Chancery" panose="03020702040506060504" pitchFamily="66" charset="-79"/>
              </a:rPr>
              <a:t>h</a:t>
            </a:r>
            <a:r>
              <a:rPr lang="en-US" sz="1500" baseline="-25000" dirty="0" err="1">
                <a:latin typeface="Apple Chancery" panose="03020702040506060504" pitchFamily="66" charset="-79"/>
                <a:cs typeface="Apple Chancery" panose="03020702040506060504" pitchFamily="66" charset="-79"/>
              </a:rPr>
              <a:t>q</a:t>
            </a:r>
            <a:r>
              <a:rPr lang="en-US" sz="1500" baseline="30000" dirty="0">
                <a:latin typeface="Apple Chancery" panose="03020702040506060504" pitchFamily="66" charset="-79"/>
                <a:cs typeface="Apple Chancery" panose="03020702040506060504" pitchFamily="66" charset="-79"/>
              </a:rPr>
              <a:t>(l-1)</a:t>
            </a:r>
          </a:p>
        </p:txBody>
      </p:sp>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E79357AB-D970-F445-9A44-6A348FFECDA4}"/>
                  </a:ext>
                </a:extLst>
              </p:cNvPr>
              <p:cNvSpPr txBox="1"/>
              <p:nvPr/>
            </p:nvSpPr>
            <p:spPr>
              <a:xfrm>
                <a:off x="6603817" y="2756994"/>
                <a:ext cx="2151743" cy="7914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ctrlPr>
                            <a:rPr lang="pt" sz="1500" i="1">
                              <a:latin typeface="Cambria Math" panose="02040503050406030204" pitchFamily="18" charset="0"/>
                            </a:rPr>
                          </m:ctrlPr>
                        </m:naryPr>
                        <m:sub>
                          <m:r>
                            <a:rPr lang="en-US" sz="1500" i="1">
                              <a:latin typeface="Cambria Math" panose="02040503050406030204" pitchFamily="18" charset="0"/>
                            </a:rPr>
                            <m:t>𝑟</m:t>
                          </m:r>
                        </m:sub>
                        <m:sup/>
                        <m:e>
                          <m:nary>
                            <m:naryPr>
                              <m:chr m:val="∑"/>
                              <m:ctrlPr>
                                <a:rPr lang="pt" sz="1500" i="1">
                                  <a:latin typeface="Cambria Math" panose="02040503050406030204" pitchFamily="18" charset="0"/>
                                </a:rPr>
                              </m:ctrlPr>
                            </m:naryPr>
                            <m:sub>
                              <m:r>
                                <a:rPr lang="en-US" sz="1500" i="1">
                                  <a:latin typeface="Cambria Math" panose="02040503050406030204" pitchFamily="18" charset="0"/>
                                </a:rPr>
                                <m:t>𝑣</m:t>
                              </m:r>
                              <m:r>
                                <a:rPr lang="en-US" sz="1500" i="1">
                                  <a:latin typeface="Cambria Math" panose="02040503050406030204" pitchFamily="18" charset="0"/>
                                </a:rPr>
                                <m:t>′</m:t>
                              </m:r>
                              <m:r>
                                <m:rPr>
                                  <m:nor/>
                                </m:rPr>
                                <a:rPr lang="el-GR" sz="1500" dirty="0"/>
                                <m:t>ϵ</m:t>
                              </m:r>
                              <m:r>
                                <a:rPr lang="en-US" sz="1500" i="1" dirty="0">
                                  <a:latin typeface="Cambria Math" panose="02040503050406030204" pitchFamily="18" charset="0"/>
                                </a:rPr>
                                <m:t>𝑁</m:t>
                              </m:r>
                              <m:r>
                                <a:rPr lang="en-US" sz="1500" i="1" baseline="-25000" dirty="0">
                                  <a:latin typeface="Cambria Math" panose="02040503050406030204" pitchFamily="18" charset="0"/>
                                </a:rPr>
                                <m:t>𝑟</m:t>
                              </m:r>
                              <m:r>
                                <a:rPr lang="en-US" sz="1500" i="1" dirty="0">
                                  <a:latin typeface="Cambria Math" panose="02040503050406030204" pitchFamily="18" charset="0"/>
                                </a:rPr>
                                <m:t>(</m:t>
                              </m:r>
                              <m:r>
                                <a:rPr lang="en-US" sz="1500" i="1" dirty="0">
                                  <a:latin typeface="Cambria Math" panose="02040503050406030204" pitchFamily="18" charset="0"/>
                                </a:rPr>
                                <m:t>𝑣</m:t>
                              </m:r>
                              <m:r>
                                <a:rPr lang="en-US" sz="1500" i="1" dirty="0">
                                  <a:latin typeface="Cambria Math" panose="02040503050406030204" pitchFamily="18" charset="0"/>
                                </a:rPr>
                                <m:t>)</m:t>
                              </m:r>
                            </m:sub>
                            <m:sup/>
                            <m:e>
                              <m:r>
                                <m:rPr>
                                  <m:nor/>
                                </m:rPr>
                                <a:rPr lang="en-US" sz="1500" dirty="0">
                                  <a:latin typeface="Apple Chancery" panose="03020702040506060504" pitchFamily="66" charset="-79"/>
                                  <a:cs typeface="Apple Chancery" panose="03020702040506060504" pitchFamily="66" charset="-79"/>
                                </a:rPr>
                                <m:t>⍺</m:t>
                              </m:r>
                              <m:r>
                                <m:rPr>
                                  <m:nor/>
                                </m:rPr>
                                <a:rPr lang="en-US" sz="1500" baseline="-25000" dirty="0">
                                  <a:latin typeface="Apple Chancery" panose="03020702040506060504" pitchFamily="66" charset="-79"/>
                                  <a:cs typeface="Apple Chancery" panose="03020702040506060504" pitchFamily="66" charset="-79"/>
                                </a:rPr>
                                <m:t>r</m:t>
                              </m:r>
                              <m:r>
                                <m:rPr>
                                  <m:nor/>
                                </m:rPr>
                                <a:rPr lang="en-US" sz="1500" baseline="30000" dirty="0">
                                  <a:latin typeface="Apple Chancery" panose="03020702040506060504" pitchFamily="66" charset="-79"/>
                                  <a:cs typeface="Apple Chancery" panose="03020702040506060504" pitchFamily="66" charset="-79"/>
                                </a:rPr>
                                <m:t>v</m:t>
                              </m:r>
                              <m:r>
                                <m:rPr>
                                  <m:nor/>
                                </m:rPr>
                                <a:rPr lang="en-US" sz="1500" baseline="30000" dirty="0">
                                  <a:latin typeface="Apple Chancery" panose="03020702040506060504" pitchFamily="66" charset="-79"/>
                                  <a:cs typeface="Apple Chancery" panose="03020702040506060504" pitchFamily="66" charset="-79"/>
                                </a:rPr>
                                <m:t>’⍦</m:t>
                              </m:r>
                              <m:r>
                                <m:rPr>
                                  <m:nor/>
                                </m:rPr>
                                <a:rPr lang="en-US" sz="1500" baseline="-25000" dirty="0">
                                  <a:latin typeface="Apple Chancery" panose="03020702040506060504" pitchFamily="66" charset="-79"/>
                                  <a:cs typeface="Apple Chancery" panose="03020702040506060504" pitchFamily="66" charset="-79"/>
                                </a:rPr>
                                <m:t>r</m:t>
                              </m:r>
                              <m:r>
                                <m:rPr>
                                  <m:nor/>
                                </m:rPr>
                                <a:rPr lang="en-US" sz="1500" dirty="0">
                                  <a:latin typeface="Apple Chancery" panose="03020702040506060504" pitchFamily="66" charset="-79"/>
                                  <a:cs typeface="Apple Chancery" panose="03020702040506060504" pitchFamily="66" charset="-79"/>
                                </a:rPr>
                                <m:t>(</m:t>
                              </m:r>
                              <m:r>
                                <m:rPr>
                                  <m:nor/>
                                </m:rPr>
                                <a:rPr lang="en-US" sz="1500" dirty="0">
                                  <a:latin typeface="Apple Chancery" panose="03020702040506060504" pitchFamily="66" charset="-79"/>
                                  <a:cs typeface="Apple Chancery" panose="03020702040506060504" pitchFamily="66" charset="-79"/>
                                </a:rPr>
                                <m:t>hv</m:t>
                              </m:r>
                              <m:r>
                                <m:rPr>
                                  <m:nor/>
                                </m:rPr>
                                <a:rPr lang="en-US" sz="1500" baseline="-25000" dirty="0">
                                  <a:latin typeface="Apple Chancery" panose="03020702040506060504" pitchFamily="66" charset="-79"/>
                                  <a:cs typeface="Apple Chancery" panose="03020702040506060504" pitchFamily="66" charset="-79"/>
                                </a:rPr>
                                <m:t>’</m:t>
                              </m:r>
                              <m:r>
                                <m:rPr>
                                  <m:nor/>
                                </m:rPr>
                                <a:rPr lang="en-US" sz="1500" baseline="30000" dirty="0">
                                  <a:latin typeface="Apple Chancery" panose="03020702040506060504" pitchFamily="66" charset="-79"/>
                                  <a:cs typeface="Apple Chancery" panose="03020702040506060504" pitchFamily="66" charset="-79"/>
                                </a:rPr>
                                <m:t>(</m:t>
                              </m:r>
                              <m:r>
                                <m:rPr>
                                  <m:nor/>
                                </m:rPr>
                                <a:rPr lang="en-US" sz="1500" baseline="30000" dirty="0">
                                  <a:latin typeface="Apple Chancery" panose="03020702040506060504" pitchFamily="66" charset="-79"/>
                                  <a:cs typeface="Apple Chancery" panose="03020702040506060504" pitchFamily="66" charset="-79"/>
                                </a:rPr>
                                <m:t>l</m:t>
                              </m:r>
                              <m:r>
                                <m:rPr>
                                  <m:nor/>
                                </m:rPr>
                                <a:rPr lang="en-US" sz="1500" baseline="30000" dirty="0">
                                  <a:latin typeface="Apple Chancery" panose="03020702040506060504" pitchFamily="66" charset="-79"/>
                                  <a:cs typeface="Apple Chancery" panose="03020702040506060504" pitchFamily="66" charset="-79"/>
                                </a:rPr>
                                <m:t>−1))</m:t>
                              </m:r>
                            </m:e>
                          </m:nary>
                        </m:e>
                      </m:nary>
                    </m:oMath>
                  </m:oMathPara>
                </a14:m>
                <a:endParaRPr lang="en-US" sz="1500" dirty="0">
                  <a:latin typeface="Apple Chancery" panose="03020702040506060504" pitchFamily="66" charset="-79"/>
                  <a:cs typeface="Apple Chancery" panose="03020702040506060504" pitchFamily="66" charset="-79"/>
                </a:endParaRPr>
              </a:p>
            </p:txBody>
          </p:sp>
        </mc:Choice>
        <mc:Fallback>
          <p:sp>
            <p:nvSpPr>
              <p:cNvPr id="106" name="TextBox 105">
                <a:extLst>
                  <a:ext uri="{FF2B5EF4-FFF2-40B4-BE49-F238E27FC236}">
                    <a16:creationId xmlns:a16="http://schemas.microsoft.com/office/drawing/2014/main" id="{E79357AB-D970-F445-9A44-6A348FFECDA4}"/>
                  </a:ext>
                </a:extLst>
              </p:cNvPr>
              <p:cNvSpPr txBox="1">
                <a:spLocks noRot="1" noChangeAspect="1" noMove="1" noResize="1" noEditPoints="1" noAdjustHandles="1" noChangeArrowheads="1" noChangeShapeType="1" noTextEdit="1"/>
              </p:cNvSpPr>
              <p:nvPr/>
            </p:nvSpPr>
            <p:spPr>
              <a:xfrm>
                <a:off x="6603817" y="2756994"/>
                <a:ext cx="2151743" cy="791435"/>
              </a:xfrm>
              <a:prstGeom prst="rect">
                <a:avLst/>
              </a:prstGeom>
              <a:blipFill>
                <a:blip r:embed="rId3"/>
                <a:stretch>
                  <a:fillRect l="-28235" t="-85714" b="-1365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2A8E21F7-70FA-1942-834C-6D608B3B74A8}"/>
                  </a:ext>
                </a:extLst>
              </p:cNvPr>
              <p:cNvSpPr txBox="1"/>
              <p:nvPr/>
            </p:nvSpPr>
            <p:spPr>
              <a:xfrm>
                <a:off x="6889567" y="3393652"/>
                <a:ext cx="1602939" cy="79265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ctrlPr>
                            <a:rPr lang="pt" sz="1500" i="1">
                              <a:latin typeface="Cambria Math" panose="02040503050406030204" pitchFamily="18" charset="0"/>
                            </a:rPr>
                          </m:ctrlPr>
                        </m:naryPr>
                        <m:sub>
                          <m:d>
                            <m:dPr>
                              <m:ctrlPr>
                                <a:rPr lang="en-US" sz="1500" i="1">
                                  <a:latin typeface="Cambria Math" panose="02040503050406030204" pitchFamily="18" charset="0"/>
                                </a:rPr>
                              </m:ctrlPr>
                            </m:dPr>
                            <m:e>
                              <m:r>
                                <a:rPr lang="en-US" sz="1500" i="1">
                                  <a:latin typeface="Cambria Math" panose="02040503050406030204" pitchFamily="18" charset="0"/>
                                </a:rPr>
                                <m:t>𝑑</m:t>
                              </m:r>
                              <m:r>
                                <a:rPr lang="en-US" sz="1500" i="1">
                                  <a:latin typeface="Cambria Math" panose="02040503050406030204" pitchFamily="18" charset="0"/>
                                </a:rPr>
                                <m:t>,</m:t>
                              </m:r>
                              <m:r>
                                <a:rPr lang="en-US" sz="1500" i="1">
                                  <a:latin typeface="Cambria Math" panose="02040503050406030204" pitchFamily="18" charset="0"/>
                                </a:rPr>
                                <m:t>𝑝</m:t>
                              </m:r>
                            </m:e>
                          </m:d>
                          <m:r>
                            <m:rPr>
                              <m:nor/>
                            </m:rPr>
                            <a:rPr lang="el-GR" sz="1500" dirty="0"/>
                            <m:t>ϵ</m:t>
                          </m:r>
                          <m:r>
                            <a:rPr lang="en-US" sz="1500" i="1">
                              <a:latin typeface="Cambria Math" panose="02040503050406030204" pitchFamily="18" charset="0"/>
                            </a:rPr>
                            <m:t>𝑀</m:t>
                          </m:r>
                          <m:r>
                            <a:rPr lang="en-US" sz="1500" i="1">
                              <a:latin typeface="Cambria Math" panose="02040503050406030204" pitchFamily="18" charset="0"/>
                            </a:rPr>
                            <m:t>(</m:t>
                          </m:r>
                          <m:r>
                            <a:rPr lang="en-US" sz="1500" i="1">
                              <a:latin typeface="Cambria Math" panose="02040503050406030204" pitchFamily="18" charset="0"/>
                            </a:rPr>
                            <m:t>𝑣</m:t>
                          </m:r>
                          <m:r>
                            <a:rPr lang="en-US" sz="1500" i="1">
                              <a:latin typeface="Cambria Math" panose="02040503050406030204" pitchFamily="18" charset="0"/>
                            </a:rPr>
                            <m:t>)</m:t>
                          </m:r>
                        </m:sub>
                        <m:sup/>
                        <m:e>
                          <m:r>
                            <a:rPr lang="en-US" sz="1500" i="1">
                              <a:latin typeface="Cambria Math" panose="02040503050406030204" pitchFamily="18" charset="0"/>
                            </a:rPr>
                            <m:t>𝐻</m:t>
                          </m:r>
                          <m:r>
                            <a:rPr lang="en-US" sz="1500" i="1" baseline="-25000">
                              <a:latin typeface="Cambria Math" panose="02040503050406030204" pitchFamily="18" charset="0"/>
                            </a:rPr>
                            <m:t>𝑑</m:t>
                          </m:r>
                          <m:r>
                            <a:rPr lang="en-US" sz="1500" i="1" baseline="-25000">
                              <a:latin typeface="Cambria Math" panose="02040503050406030204" pitchFamily="18" charset="0"/>
                            </a:rPr>
                            <m:t>,</m:t>
                          </m:r>
                          <m:r>
                            <a:rPr lang="en-US" sz="1500" i="1" baseline="-25000">
                              <a:latin typeface="Cambria Math" panose="02040503050406030204" pitchFamily="18" charset="0"/>
                            </a:rPr>
                            <m:t>𝑝</m:t>
                          </m:r>
                          <m:r>
                            <m:rPr>
                              <m:nor/>
                            </m:rPr>
                            <a:rPr lang="en-US" sz="1500" baseline="30000" dirty="0">
                              <a:latin typeface="Apple Chancery" panose="03020702040506060504" pitchFamily="66" charset="-79"/>
                              <a:cs typeface="Apple Chancery" panose="03020702040506060504" pitchFamily="66" charset="-79"/>
                            </a:rPr>
                            <m:t>(</m:t>
                          </m:r>
                          <m:r>
                            <m:rPr>
                              <m:nor/>
                            </m:rPr>
                            <a:rPr lang="en-US" sz="1500" baseline="30000" dirty="0">
                              <a:latin typeface="Apple Chancery" panose="03020702040506060504" pitchFamily="66" charset="-79"/>
                              <a:cs typeface="Apple Chancery" panose="03020702040506060504" pitchFamily="66" charset="-79"/>
                            </a:rPr>
                            <m:t>l</m:t>
                          </m:r>
                          <m:r>
                            <m:rPr>
                              <m:nor/>
                            </m:rPr>
                            <a:rPr lang="en-US" sz="1500" baseline="30000" dirty="0">
                              <a:latin typeface="Apple Chancery" panose="03020702040506060504" pitchFamily="66" charset="-79"/>
                              <a:cs typeface="Apple Chancery" panose="03020702040506060504" pitchFamily="66" charset="-79"/>
                            </a:rPr>
                            <m:t>−1)</m:t>
                          </m:r>
                        </m:e>
                      </m:nary>
                    </m:oMath>
                  </m:oMathPara>
                </a14:m>
                <a:endParaRPr lang="en-US" sz="1500" dirty="0">
                  <a:latin typeface="Apple Chancery" panose="03020702040506060504" pitchFamily="66" charset="-79"/>
                  <a:cs typeface="Apple Chancery" panose="03020702040506060504" pitchFamily="66" charset="-79"/>
                </a:endParaRPr>
              </a:p>
            </p:txBody>
          </p:sp>
        </mc:Choice>
        <mc:Fallback>
          <p:sp>
            <p:nvSpPr>
              <p:cNvPr id="108" name="TextBox 107">
                <a:extLst>
                  <a:ext uri="{FF2B5EF4-FFF2-40B4-BE49-F238E27FC236}">
                    <a16:creationId xmlns:a16="http://schemas.microsoft.com/office/drawing/2014/main" id="{2A8E21F7-70FA-1942-834C-6D608B3B74A8}"/>
                  </a:ext>
                </a:extLst>
              </p:cNvPr>
              <p:cNvSpPr txBox="1">
                <a:spLocks noRot="1" noChangeAspect="1" noMove="1" noResize="1" noEditPoints="1" noAdjustHandles="1" noChangeArrowheads="1" noChangeShapeType="1" noTextEdit="1"/>
              </p:cNvSpPr>
              <p:nvPr/>
            </p:nvSpPr>
            <p:spPr>
              <a:xfrm>
                <a:off x="6889567" y="3393652"/>
                <a:ext cx="1602939" cy="792653"/>
              </a:xfrm>
              <a:prstGeom prst="rect">
                <a:avLst/>
              </a:prstGeom>
              <a:blipFill>
                <a:blip r:embed="rId4"/>
                <a:stretch>
                  <a:fillRect l="-21875" t="-84375" b="-134375"/>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6171BA43-8B86-8146-B48C-FD70E70A0E8D}"/>
              </a:ext>
            </a:extLst>
          </p:cNvPr>
          <p:cNvGrpSpPr/>
          <p:nvPr/>
        </p:nvGrpSpPr>
        <p:grpSpPr>
          <a:xfrm>
            <a:off x="6630800" y="2409936"/>
            <a:ext cx="2078765" cy="1734841"/>
            <a:chOff x="8841067" y="2070248"/>
            <a:chExt cx="2771686" cy="2313121"/>
          </a:xfrm>
        </p:grpSpPr>
        <p:cxnSp>
          <p:nvCxnSpPr>
            <p:cNvPr id="110" name="Straight Connector 109">
              <a:extLst>
                <a:ext uri="{FF2B5EF4-FFF2-40B4-BE49-F238E27FC236}">
                  <a16:creationId xmlns:a16="http://schemas.microsoft.com/office/drawing/2014/main" id="{B3057E9A-7765-0E43-B2CF-4CAC2789F59E}"/>
                </a:ext>
              </a:extLst>
            </p:cNvPr>
            <p:cNvCxnSpPr/>
            <p:nvPr/>
          </p:nvCxnSpPr>
          <p:spPr>
            <a:xfrm>
              <a:off x="11607714" y="2076113"/>
              <a:ext cx="0" cy="2299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F712693-3CD9-AA4E-97FF-CA54A86DC4F8}"/>
                </a:ext>
              </a:extLst>
            </p:cNvPr>
            <p:cNvCxnSpPr/>
            <p:nvPr/>
          </p:nvCxnSpPr>
          <p:spPr>
            <a:xfrm>
              <a:off x="8841067" y="2070248"/>
              <a:ext cx="0" cy="2299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5566BCB-3B79-CB43-B0B4-112638996B8F}"/>
                </a:ext>
              </a:extLst>
            </p:cNvPr>
            <p:cNvCxnSpPr>
              <a:cxnSpLocks/>
            </p:cNvCxnSpPr>
            <p:nvPr/>
          </p:nvCxnSpPr>
          <p:spPr>
            <a:xfrm>
              <a:off x="8852787" y="2073924"/>
              <a:ext cx="192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1F1D92D-0835-9345-BC31-AC3189277437}"/>
                </a:ext>
              </a:extLst>
            </p:cNvPr>
            <p:cNvCxnSpPr>
              <a:cxnSpLocks/>
            </p:cNvCxnSpPr>
            <p:nvPr/>
          </p:nvCxnSpPr>
          <p:spPr>
            <a:xfrm>
              <a:off x="8846922" y="4371649"/>
              <a:ext cx="192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56920D2-A3D3-D846-A739-D52E40C8033F}"/>
                </a:ext>
              </a:extLst>
            </p:cNvPr>
            <p:cNvCxnSpPr>
              <a:cxnSpLocks/>
            </p:cNvCxnSpPr>
            <p:nvPr/>
          </p:nvCxnSpPr>
          <p:spPr>
            <a:xfrm>
              <a:off x="11408412" y="4383369"/>
              <a:ext cx="192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ED03CB2-86FC-D249-833C-0D30537960A6}"/>
                </a:ext>
              </a:extLst>
            </p:cNvPr>
            <p:cNvCxnSpPr>
              <a:cxnSpLocks/>
            </p:cNvCxnSpPr>
            <p:nvPr/>
          </p:nvCxnSpPr>
          <p:spPr>
            <a:xfrm>
              <a:off x="11420132" y="2073924"/>
              <a:ext cx="192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9" name="Double Bracket 118">
            <a:extLst>
              <a:ext uri="{FF2B5EF4-FFF2-40B4-BE49-F238E27FC236}">
                <a16:creationId xmlns:a16="http://schemas.microsoft.com/office/drawing/2014/main" id="{32FB75B8-7BCA-DC4F-9C99-8012FAF69822}"/>
              </a:ext>
            </a:extLst>
          </p:cNvPr>
          <p:cNvSpPr/>
          <p:nvPr/>
        </p:nvSpPr>
        <p:spPr>
          <a:xfrm>
            <a:off x="6474878" y="2313317"/>
            <a:ext cx="2380080" cy="1946306"/>
          </a:xfrm>
          <a:prstGeom prst="bracketPair">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0" name="TextBox 119">
            <a:extLst>
              <a:ext uri="{FF2B5EF4-FFF2-40B4-BE49-F238E27FC236}">
                <a16:creationId xmlns:a16="http://schemas.microsoft.com/office/drawing/2014/main" id="{E6B7869E-2D23-9D47-AE96-2DF7AA65764E}"/>
              </a:ext>
            </a:extLst>
          </p:cNvPr>
          <p:cNvSpPr txBox="1"/>
          <p:nvPr/>
        </p:nvSpPr>
        <p:spPr>
          <a:xfrm>
            <a:off x="5262989" y="3064229"/>
            <a:ext cx="1255472" cy="346249"/>
          </a:xfrm>
          <a:prstGeom prst="rect">
            <a:avLst/>
          </a:prstGeom>
          <a:noFill/>
        </p:spPr>
        <p:txBody>
          <a:bodyPr wrap="none" rtlCol="0">
            <a:spAutoFit/>
          </a:bodyPr>
          <a:lstStyle/>
          <a:p>
            <a:r>
              <a:rPr lang="en-US" sz="1650" dirty="0" err="1">
                <a:latin typeface="Apple Chancery" panose="03020702040506060504" pitchFamily="66" charset="-79"/>
                <a:cs typeface="Apple Chancery" panose="03020702040506060504" pitchFamily="66" charset="-79"/>
              </a:rPr>
              <a:t>h</a:t>
            </a:r>
            <a:r>
              <a:rPr lang="en-US" sz="1650" baseline="-25000" dirty="0" err="1">
                <a:latin typeface="Apple Chancery" panose="03020702040506060504" pitchFamily="66" charset="-79"/>
                <a:cs typeface="Apple Chancery" panose="03020702040506060504" pitchFamily="66" charset="-79"/>
              </a:rPr>
              <a:t>v</a:t>
            </a:r>
            <a:r>
              <a:rPr lang="en-US" sz="1650" baseline="30000" dirty="0">
                <a:latin typeface="Apple Chancery" panose="03020702040506060504" pitchFamily="66" charset="-79"/>
                <a:cs typeface="Apple Chancery" panose="03020702040506060504" pitchFamily="66" charset="-79"/>
              </a:rPr>
              <a:t>(l) </a:t>
            </a:r>
            <a:r>
              <a:rPr lang="en-US" sz="1650" dirty="0">
                <a:latin typeface="Apple Chancery" panose="03020702040506060504" pitchFamily="66" charset="-79"/>
                <a:cs typeface="Apple Chancery" panose="03020702040506060504" pitchFamily="66" charset="-79"/>
              </a:rPr>
              <a:t>=  FFN</a:t>
            </a:r>
          </a:p>
        </p:txBody>
      </p:sp>
    </p:spTree>
    <p:extLst>
      <p:ext uri="{BB962C8B-B14F-4D97-AF65-F5344CB8AC3E}">
        <p14:creationId xmlns:p14="http://schemas.microsoft.com/office/powerpoint/2010/main" val="268408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Vertical Text Placeholder 2"/>
          <p:cNvSpPr>
            <a:spLocks noGrp="1"/>
          </p:cNvSpPr>
          <p:nvPr>
            <p:ph type="body" orient="vert" idx="1"/>
          </p:nvPr>
        </p:nvSpPr>
        <p:spPr>
          <a:xfrm rot="16200000">
            <a:off x="2804320" y="-332581"/>
            <a:ext cx="3535362" cy="7670800"/>
          </a:xfrm>
        </p:spPr>
        <p:txBody>
          <a:bodyPr/>
          <a:lstStyle/>
          <a:p>
            <a:r>
              <a:rPr lang="en-US" sz="2500" dirty="0"/>
              <a:t>A neural network is trained to answer simple questions in an end-to-end manner, leaving all the decisions to the model.</a:t>
            </a:r>
          </a:p>
          <a:p>
            <a:pPr marL="0" indent="0">
              <a:buNone/>
            </a:pPr>
            <a:endParaRPr lang="en-US" dirty="0"/>
          </a:p>
          <a:p>
            <a:pPr marL="0" indent="0" algn="ctr">
              <a:buNone/>
            </a:pPr>
            <a:r>
              <a:rPr lang="en-US" sz="2300" i="1" dirty="0"/>
              <a:t>Model learns to rank subject-predicate pairs to enable the retrieval of relevant facts given a question.</a:t>
            </a:r>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388937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600" y="584200"/>
            <a:ext cx="2686146" cy="800219"/>
          </a:xfrm>
          <a:prstGeom prst="rect">
            <a:avLst/>
          </a:prstGeom>
          <a:noFill/>
        </p:spPr>
        <p:txBody>
          <a:bodyPr wrap="none" rtlCol="0">
            <a:spAutoFit/>
          </a:bodyPr>
          <a:lstStyle/>
          <a:p>
            <a:r>
              <a:rPr lang="en-US" sz="2300" dirty="0">
                <a:solidFill>
                  <a:schemeClr val="tx2">
                    <a:lumMod val="60000"/>
                    <a:lumOff val="40000"/>
                  </a:schemeClr>
                </a:solidFill>
              </a:rPr>
              <a:t>Who wrote the song</a:t>
            </a:r>
          </a:p>
          <a:p>
            <a:r>
              <a:rPr lang="en-US" sz="2300" dirty="0">
                <a:solidFill>
                  <a:schemeClr val="tx2">
                    <a:lumMod val="60000"/>
                    <a:lumOff val="40000"/>
                  </a:schemeClr>
                </a:solidFill>
              </a:rPr>
              <a:t>“Kiss from a Rose”?</a:t>
            </a:r>
          </a:p>
        </p:txBody>
      </p:sp>
      <p:sp>
        <p:nvSpPr>
          <p:cNvPr id="3" name="Rectangle 2"/>
          <p:cNvSpPr/>
          <p:nvPr/>
        </p:nvSpPr>
        <p:spPr>
          <a:xfrm>
            <a:off x="800100" y="1993900"/>
            <a:ext cx="1930400" cy="9906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Question Analysis:</a:t>
            </a:r>
          </a:p>
          <a:p>
            <a:pPr algn="ctr"/>
            <a:r>
              <a:rPr lang="en-US" dirty="0">
                <a:solidFill>
                  <a:schemeClr val="accent4">
                    <a:lumMod val="75000"/>
                  </a:schemeClr>
                </a:solidFill>
              </a:rPr>
              <a:t>POS/Parsing</a:t>
            </a:r>
            <a:r>
              <a:rPr lang="en-US" dirty="0">
                <a:solidFill>
                  <a:srgbClr val="604A7B"/>
                </a:solidFill>
              </a:rPr>
              <a:t>/NER..</a:t>
            </a:r>
          </a:p>
        </p:txBody>
      </p:sp>
      <p:sp>
        <p:nvSpPr>
          <p:cNvPr id="4" name="Rectangle 3"/>
          <p:cNvSpPr/>
          <p:nvPr/>
        </p:nvSpPr>
        <p:spPr>
          <a:xfrm>
            <a:off x="774700" y="3810000"/>
            <a:ext cx="2032000" cy="9906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00" dirty="0">
                <a:solidFill>
                  <a:schemeClr val="accent4">
                    <a:lumMod val="75000"/>
                  </a:schemeClr>
                </a:solidFill>
              </a:rPr>
              <a:t>Query Formulation/Template Extraction</a:t>
            </a:r>
          </a:p>
        </p:txBody>
      </p:sp>
      <p:sp>
        <p:nvSpPr>
          <p:cNvPr id="5" name="Rectangle 4"/>
          <p:cNvSpPr/>
          <p:nvPr/>
        </p:nvSpPr>
        <p:spPr>
          <a:xfrm>
            <a:off x="2844800" y="5168900"/>
            <a:ext cx="3048000" cy="9906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Knowledge Base Search/</a:t>
            </a:r>
          </a:p>
          <a:p>
            <a:pPr algn="ctr"/>
            <a:r>
              <a:rPr lang="en-US" dirty="0">
                <a:solidFill>
                  <a:schemeClr val="accent4">
                    <a:lumMod val="75000"/>
                  </a:schemeClr>
                </a:solidFill>
              </a:rPr>
              <a:t>Candidate Answer Generation</a:t>
            </a:r>
          </a:p>
        </p:txBody>
      </p:sp>
      <p:sp>
        <p:nvSpPr>
          <p:cNvPr id="6" name="Rectangle 5"/>
          <p:cNvSpPr/>
          <p:nvPr/>
        </p:nvSpPr>
        <p:spPr>
          <a:xfrm>
            <a:off x="6121400" y="3810000"/>
            <a:ext cx="2184400" cy="9906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Evidence retrieval/Candidate Scoring</a:t>
            </a:r>
          </a:p>
        </p:txBody>
      </p:sp>
      <p:sp>
        <p:nvSpPr>
          <p:cNvPr id="7" name="Rectangle 6"/>
          <p:cNvSpPr/>
          <p:nvPr/>
        </p:nvSpPr>
        <p:spPr>
          <a:xfrm>
            <a:off x="3492500" y="1981200"/>
            <a:ext cx="1701800" cy="9906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Answer Type Selection</a:t>
            </a:r>
            <a:endParaRPr lang="en-US" dirty="0">
              <a:solidFill>
                <a:srgbClr val="604A7B"/>
              </a:solidFill>
            </a:endParaRPr>
          </a:p>
        </p:txBody>
      </p:sp>
      <p:sp>
        <p:nvSpPr>
          <p:cNvPr id="8" name="Rectangle 7"/>
          <p:cNvSpPr/>
          <p:nvPr/>
        </p:nvSpPr>
        <p:spPr>
          <a:xfrm>
            <a:off x="6197600" y="2184400"/>
            <a:ext cx="1930400" cy="520700"/>
          </a:xfrm>
          <a:prstGeom prst="rect">
            <a:avLst/>
          </a:prstGeom>
          <a:solidFill>
            <a:schemeClr val="bg1"/>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4">
                    <a:lumMod val="75000"/>
                  </a:schemeClr>
                </a:solidFill>
              </a:rPr>
              <a:t>Final Ranking</a:t>
            </a:r>
            <a:endParaRPr lang="en-US" dirty="0">
              <a:solidFill>
                <a:srgbClr val="604A7B"/>
              </a:solidFill>
            </a:endParaRPr>
          </a:p>
        </p:txBody>
      </p:sp>
      <p:sp>
        <p:nvSpPr>
          <p:cNvPr id="9" name="TextBox 8"/>
          <p:cNvSpPr txBox="1"/>
          <p:nvPr/>
        </p:nvSpPr>
        <p:spPr>
          <a:xfrm>
            <a:off x="6845300" y="762000"/>
            <a:ext cx="675917" cy="446276"/>
          </a:xfrm>
          <a:prstGeom prst="rect">
            <a:avLst/>
          </a:prstGeom>
          <a:noFill/>
        </p:spPr>
        <p:txBody>
          <a:bodyPr wrap="none" rtlCol="0">
            <a:spAutoFit/>
          </a:bodyPr>
          <a:lstStyle/>
          <a:p>
            <a:r>
              <a:rPr lang="en-US" sz="2300" dirty="0">
                <a:solidFill>
                  <a:srgbClr val="FF0000"/>
                </a:solidFill>
              </a:rPr>
              <a:t>Seal</a:t>
            </a:r>
          </a:p>
        </p:txBody>
      </p:sp>
      <p:cxnSp>
        <p:nvCxnSpPr>
          <p:cNvPr id="11" name="Straight Arrow Connector 10"/>
          <p:cNvCxnSpPr/>
          <p:nvPr/>
        </p:nvCxnSpPr>
        <p:spPr>
          <a:xfrm>
            <a:off x="1765300" y="1371719"/>
            <a:ext cx="0" cy="6094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752600" y="3098919"/>
            <a:ext cx="0" cy="6094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816100" y="4965819"/>
            <a:ext cx="952500" cy="8634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083300" y="4965819"/>
            <a:ext cx="952500" cy="8509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277100" y="2832101"/>
            <a:ext cx="0" cy="9143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188200" y="1284478"/>
            <a:ext cx="0" cy="81102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2832100" y="2476619"/>
            <a:ext cx="5588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2476619"/>
            <a:ext cx="55880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161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988" y="412387"/>
            <a:ext cx="6137956" cy="369332"/>
          </a:xfrm>
          <a:prstGeom prst="rect">
            <a:avLst/>
          </a:prstGeom>
          <a:noFill/>
        </p:spPr>
        <p:txBody>
          <a:bodyPr wrap="none" rtlCol="0">
            <a:spAutoFit/>
          </a:bodyPr>
          <a:lstStyle/>
          <a:p>
            <a:r>
              <a:rPr lang="en-US" dirty="0"/>
              <a:t>Can we replace all these modules with a single </a:t>
            </a:r>
            <a:r>
              <a:rPr lang="en-US" u="sng" dirty="0"/>
              <a:t>neural network</a:t>
            </a:r>
            <a:r>
              <a:rPr lang="en-US" dirty="0"/>
              <a:t>?</a:t>
            </a:r>
          </a:p>
        </p:txBody>
      </p:sp>
      <p:sp>
        <p:nvSpPr>
          <p:cNvPr id="3" name="Rectangle 2"/>
          <p:cNvSpPr/>
          <p:nvPr/>
        </p:nvSpPr>
        <p:spPr>
          <a:xfrm>
            <a:off x="775232" y="3975424"/>
            <a:ext cx="2078276" cy="1154664"/>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Neural Network</a:t>
            </a:r>
          </a:p>
        </p:txBody>
      </p:sp>
      <p:sp>
        <p:nvSpPr>
          <p:cNvPr id="4" name="Rectangle 3"/>
          <p:cNvSpPr/>
          <p:nvPr/>
        </p:nvSpPr>
        <p:spPr>
          <a:xfrm>
            <a:off x="6152354" y="4094833"/>
            <a:ext cx="2016180" cy="1117729"/>
          </a:xfrm>
          <a:prstGeom prst="rect">
            <a:avLst/>
          </a:prstGeom>
          <a:solidFill>
            <a:srgbClr val="66006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Classifier</a:t>
            </a:r>
          </a:p>
        </p:txBody>
      </p:sp>
      <p:sp>
        <p:nvSpPr>
          <p:cNvPr id="5" name="Rectangle 4"/>
          <p:cNvSpPr/>
          <p:nvPr/>
        </p:nvSpPr>
        <p:spPr>
          <a:xfrm>
            <a:off x="3694717" y="1055716"/>
            <a:ext cx="1566948" cy="2408338"/>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External Knowledge</a:t>
            </a:r>
          </a:p>
        </p:txBody>
      </p:sp>
      <p:sp>
        <p:nvSpPr>
          <p:cNvPr id="6" name="Rectangle 5"/>
          <p:cNvSpPr/>
          <p:nvPr/>
        </p:nvSpPr>
        <p:spPr>
          <a:xfrm>
            <a:off x="567508" y="5943047"/>
            <a:ext cx="2286000" cy="646331"/>
          </a:xfrm>
          <a:prstGeom prst="rect">
            <a:avLst/>
          </a:prstGeom>
        </p:spPr>
        <p:txBody>
          <a:bodyPr wrap="square">
            <a:spAutoFit/>
          </a:bodyPr>
          <a:lstStyle/>
          <a:p>
            <a:r>
              <a:rPr lang="en-US" dirty="0">
                <a:solidFill>
                  <a:schemeClr val="tx2">
                    <a:lumMod val="60000"/>
                    <a:lumOff val="40000"/>
                  </a:schemeClr>
                </a:solidFill>
              </a:rPr>
              <a:t>Who wrote the song</a:t>
            </a:r>
          </a:p>
          <a:p>
            <a:r>
              <a:rPr lang="en-US" dirty="0">
                <a:solidFill>
                  <a:schemeClr val="tx2">
                    <a:lumMod val="60000"/>
                    <a:lumOff val="40000"/>
                  </a:schemeClr>
                </a:solidFill>
              </a:rPr>
              <a:t>“Kiss from a Rose”?</a:t>
            </a:r>
          </a:p>
        </p:txBody>
      </p:sp>
      <p:sp>
        <p:nvSpPr>
          <p:cNvPr id="7" name="Rectangle 6"/>
          <p:cNvSpPr/>
          <p:nvPr/>
        </p:nvSpPr>
        <p:spPr>
          <a:xfrm>
            <a:off x="6904868" y="6170561"/>
            <a:ext cx="569124" cy="369332"/>
          </a:xfrm>
          <a:prstGeom prst="rect">
            <a:avLst/>
          </a:prstGeom>
        </p:spPr>
        <p:txBody>
          <a:bodyPr wrap="none">
            <a:spAutoFit/>
          </a:bodyPr>
          <a:lstStyle/>
          <a:p>
            <a:r>
              <a:rPr lang="en-US" dirty="0">
                <a:solidFill>
                  <a:srgbClr val="FF0000"/>
                </a:solidFill>
              </a:rPr>
              <a:t>Seal</a:t>
            </a:r>
          </a:p>
        </p:txBody>
      </p:sp>
      <p:cxnSp>
        <p:nvCxnSpPr>
          <p:cNvPr id="9" name="Straight Arrow Connector 8"/>
          <p:cNvCxnSpPr>
            <a:stCxn id="6" idx="0"/>
          </p:cNvCxnSpPr>
          <p:nvPr/>
        </p:nvCxnSpPr>
        <p:spPr>
          <a:xfrm flipV="1">
            <a:off x="1710508" y="5278542"/>
            <a:ext cx="4894" cy="6645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7207987" y="5377531"/>
            <a:ext cx="0" cy="793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2853508" y="4635233"/>
            <a:ext cx="3298846" cy="49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2589597" y="3464054"/>
            <a:ext cx="1105120" cy="511370"/>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261665" y="3464054"/>
            <a:ext cx="890689" cy="696759"/>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152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25"/>
            <a:ext cx="7772400" cy="1470025"/>
          </a:xfrm>
        </p:spPr>
        <p:txBody>
          <a:bodyPr>
            <a:normAutofit fontScale="90000"/>
          </a:bodyPr>
          <a:lstStyle/>
          <a:p>
            <a:r>
              <a:rPr lang="en-US" sz="5000" dirty="0"/>
              <a:t>Recurrent Neural Network Architecture</a:t>
            </a:r>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
        <p:nvSpPr>
          <p:cNvPr id="5" name="TextBox 4"/>
          <p:cNvSpPr txBox="1"/>
          <p:nvPr/>
        </p:nvSpPr>
        <p:spPr>
          <a:xfrm>
            <a:off x="1270000" y="5638800"/>
            <a:ext cx="633031" cy="369332"/>
          </a:xfrm>
          <a:prstGeom prst="rect">
            <a:avLst/>
          </a:prstGeom>
          <a:noFill/>
        </p:spPr>
        <p:txBody>
          <a:bodyPr wrap="none" rtlCol="0">
            <a:spAutoFit/>
          </a:bodyPr>
          <a:lstStyle/>
          <a:p>
            <a:r>
              <a:rPr lang="en-US" dirty="0"/>
              <a:t>Who</a:t>
            </a:r>
          </a:p>
        </p:txBody>
      </p:sp>
      <p:sp>
        <p:nvSpPr>
          <p:cNvPr id="6" name="TextBox 5"/>
          <p:cNvSpPr txBox="1"/>
          <p:nvPr/>
        </p:nvSpPr>
        <p:spPr>
          <a:xfrm>
            <a:off x="3225800" y="5626100"/>
            <a:ext cx="965303" cy="369332"/>
          </a:xfrm>
          <a:prstGeom prst="rect">
            <a:avLst/>
          </a:prstGeom>
          <a:noFill/>
        </p:spPr>
        <p:txBody>
          <a:bodyPr wrap="none" rtlCol="0">
            <a:spAutoFit/>
          </a:bodyPr>
          <a:lstStyle/>
          <a:p>
            <a:r>
              <a:rPr lang="en-US" dirty="0"/>
              <a:t>directed</a:t>
            </a:r>
          </a:p>
        </p:txBody>
      </p:sp>
      <p:sp>
        <p:nvSpPr>
          <p:cNvPr id="7" name="TextBox 6"/>
          <p:cNvSpPr txBox="1"/>
          <p:nvPr/>
        </p:nvSpPr>
        <p:spPr>
          <a:xfrm>
            <a:off x="5397500" y="5626100"/>
            <a:ext cx="1010613" cy="369332"/>
          </a:xfrm>
          <a:prstGeom prst="rect">
            <a:avLst/>
          </a:prstGeom>
          <a:noFill/>
        </p:spPr>
        <p:txBody>
          <a:bodyPr wrap="none" rtlCol="0">
            <a:spAutoFit/>
          </a:bodyPr>
          <a:lstStyle/>
          <a:p>
            <a:r>
              <a:rPr lang="en-US" dirty="0"/>
              <a:t>Predator</a:t>
            </a:r>
          </a:p>
        </p:txBody>
      </p:sp>
      <p:sp>
        <p:nvSpPr>
          <p:cNvPr id="8" name="TextBox 7"/>
          <p:cNvSpPr txBox="1"/>
          <p:nvPr/>
        </p:nvSpPr>
        <p:spPr>
          <a:xfrm>
            <a:off x="7416800" y="5588000"/>
            <a:ext cx="291629" cy="369332"/>
          </a:xfrm>
          <a:prstGeom prst="rect">
            <a:avLst/>
          </a:prstGeom>
          <a:noFill/>
        </p:spPr>
        <p:txBody>
          <a:bodyPr wrap="none" rtlCol="0">
            <a:spAutoFit/>
          </a:bodyPr>
          <a:lstStyle/>
          <a:p>
            <a:r>
              <a:rPr lang="en-US" dirty="0"/>
              <a:t>?</a:t>
            </a:r>
          </a:p>
        </p:txBody>
      </p:sp>
      <p:grpSp>
        <p:nvGrpSpPr>
          <p:cNvPr id="21" name="Group 20"/>
          <p:cNvGrpSpPr/>
          <p:nvPr/>
        </p:nvGrpSpPr>
        <p:grpSpPr>
          <a:xfrm>
            <a:off x="1181100" y="4816158"/>
            <a:ext cx="6819900" cy="845185"/>
            <a:chOff x="2552700" y="3835400"/>
            <a:chExt cx="3314700" cy="457200"/>
          </a:xfrm>
        </p:grpSpPr>
        <p:sp>
          <p:nvSpPr>
            <p:cNvPr id="9" name="Rectangle 8"/>
            <p:cNvSpPr/>
            <p:nvPr/>
          </p:nvSpPr>
          <p:spPr>
            <a:xfrm>
              <a:off x="2552700" y="3835400"/>
              <a:ext cx="139700" cy="444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692400" y="3835400"/>
              <a:ext cx="139700" cy="4445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32100" y="3835400"/>
              <a:ext cx="139700" cy="444500"/>
            </a:xfrm>
            <a:prstGeom prst="rect">
              <a:avLst/>
            </a:prstGeom>
            <a:solidFill>
              <a:srgbClr val="FFCC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594100" y="3835400"/>
              <a:ext cx="139700" cy="444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733800" y="3835400"/>
              <a:ext cx="139700" cy="4445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873500" y="3835400"/>
              <a:ext cx="139700" cy="4445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622800" y="3848100"/>
              <a:ext cx="139700" cy="4445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762500" y="3848100"/>
              <a:ext cx="139700" cy="4445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02200" y="3848100"/>
              <a:ext cx="139700" cy="4445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8300" y="3848100"/>
              <a:ext cx="139700" cy="444500"/>
            </a:xfrm>
            <a:prstGeom prst="rect">
              <a:avLst/>
            </a:prstGeom>
            <a:solidFill>
              <a:srgbClr val="FFB1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588000" y="3848100"/>
              <a:ext cx="139700" cy="444500"/>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727700" y="3848100"/>
              <a:ext cx="139700" cy="4445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1371600" y="5943600"/>
            <a:ext cx="364202" cy="369332"/>
          </a:xfrm>
          <a:prstGeom prst="rect">
            <a:avLst/>
          </a:prstGeom>
          <a:noFill/>
        </p:spPr>
        <p:txBody>
          <a:bodyPr wrap="none" rtlCol="0">
            <a:spAutoFit/>
          </a:bodyPr>
          <a:lstStyle/>
          <a:p>
            <a:r>
              <a:rPr lang="en-US" dirty="0"/>
              <a:t>c</a:t>
            </a:r>
            <a:r>
              <a:rPr lang="en-US" baseline="-25000" dirty="0"/>
              <a:t>1</a:t>
            </a:r>
          </a:p>
        </p:txBody>
      </p:sp>
      <p:sp>
        <p:nvSpPr>
          <p:cNvPr id="23" name="TextBox 22"/>
          <p:cNvSpPr txBox="1"/>
          <p:nvPr/>
        </p:nvSpPr>
        <p:spPr>
          <a:xfrm>
            <a:off x="3505200" y="5930900"/>
            <a:ext cx="364202" cy="369332"/>
          </a:xfrm>
          <a:prstGeom prst="rect">
            <a:avLst/>
          </a:prstGeom>
          <a:noFill/>
        </p:spPr>
        <p:txBody>
          <a:bodyPr wrap="none" rtlCol="0">
            <a:spAutoFit/>
          </a:bodyPr>
          <a:lstStyle/>
          <a:p>
            <a:r>
              <a:rPr lang="en-US" dirty="0"/>
              <a:t>c</a:t>
            </a:r>
            <a:r>
              <a:rPr lang="en-US" baseline="-25000" dirty="0"/>
              <a:t>2</a:t>
            </a:r>
          </a:p>
        </p:txBody>
      </p:sp>
      <p:sp>
        <p:nvSpPr>
          <p:cNvPr id="24" name="TextBox 23"/>
          <p:cNvSpPr txBox="1"/>
          <p:nvPr/>
        </p:nvSpPr>
        <p:spPr>
          <a:xfrm>
            <a:off x="5664200" y="5930900"/>
            <a:ext cx="364202" cy="369332"/>
          </a:xfrm>
          <a:prstGeom prst="rect">
            <a:avLst/>
          </a:prstGeom>
          <a:noFill/>
        </p:spPr>
        <p:txBody>
          <a:bodyPr wrap="none" rtlCol="0">
            <a:spAutoFit/>
          </a:bodyPr>
          <a:lstStyle/>
          <a:p>
            <a:r>
              <a:rPr lang="en-US" dirty="0"/>
              <a:t>c</a:t>
            </a:r>
            <a:r>
              <a:rPr lang="en-US" baseline="-25000" dirty="0"/>
              <a:t>3</a:t>
            </a:r>
          </a:p>
        </p:txBody>
      </p:sp>
      <p:sp>
        <p:nvSpPr>
          <p:cNvPr id="25" name="TextBox 24"/>
          <p:cNvSpPr txBox="1"/>
          <p:nvPr/>
        </p:nvSpPr>
        <p:spPr>
          <a:xfrm>
            <a:off x="7429500" y="5867400"/>
            <a:ext cx="364202" cy="369332"/>
          </a:xfrm>
          <a:prstGeom prst="rect">
            <a:avLst/>
          </a:prstGeom>
          <a:noFill/>
        </p:spPr>
        <p:txBody>
          <a:bodyPr wrap="none" rtlCol="0">
            <a:spAutoFit/>
          </a:bodyPr>
          <a:lstStyle/>
          <a:p>
            <a:r>
              <a:rPr lang="en-US" dirty="0"/>
              <a:t>c</a:t>
            </a:r>
            <a:r>
              <a:rPr lang="en-US" baseline="-25000" dirty="0"/>
              <a:t>4</a:t>
            </a:r>
          </a:p>
        </p:txBody>
      </p:sp>
      <p:grpSp>
        <p:nvGrpSpPr>
          <p:cNvPr id="40" name="Group 39"/>
          <p:cNvGrpSpPr/>
          <p:nvPr/>
        </p:nvGrpSpPr>
        <p:grpSpPr>
          <a:xfrm>
            <a:off x="1202459" y="3465367"/>
            <a:ext cx="808182" cy="727365"/>
            <a:chOff x="1676400" y="3657600"/>
            <a:chExt cx="478512" cy="444500"/>
          </a:xfrm>
        </p:grpSpPr>
        <p:sp>
          <p:nvSpPr>
            <p:cNvPr id="27" name="Rectangle 26"/>
            <p:cNvSpPr/>
            <p:nvPr/>
          </p:nvSpPr>
          <p:spPr>
            <a:xfrm>
              <a:off x="1676400" y="3657600"/>
              <a:ext cx="159504" cy="444500"/>
            </a:xfrm>
            <a:prstGeom prst="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835904" y="3657600"/>
              <a:ext cx="159504" cy="4445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995408" y="3657600"/>
              <a:ext cx="159504" cy="44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3353930" y="3483814"/>
            <a:ext cx="847714" cy="715872"/>
            <a:chOff x="3741731" y="3657600"/>
            <a:chExt cx="478513" cy="444500"/>
          </a:xfrm>
        </p:grpSpPr>
        <p:sp>
          <p:nvSpPr>
            <p:cNvPr id="30" name="Rectangle 29"/>
            <p:cNvSpPr/>
            <p:nvPr/>
          </p:nvSpPr>
          <p:spPr>
            <a:xfrm>
              <a:off x="3741731" y="3657600"/>
              <a:ext cx="159504" cy="4445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01236" y="3657600"/>
              <a:ext cx="159504" cy="444500"/>
            </a:xfrm>
            <a:prstGeom prst="rect">
              <a:avLst/>
            </a:prstGeom>
            <a:solidFill>
              <a:srgbClr val="FFCC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060740" y="3657600"/>
              <a:ext cx="159504" cy="444500"/>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5455561" y="3458414"/>
            <a:ext cx="847714" cy="715872"/>
            <a:chOff x="4916262" y="3670300"/>
            <a:chExt cx="478513" cy="444500"/>
          </a:xfrm>
        </p:grpSpPr>
        <p:sp>
          <p:nvSpPr>
            <p:cNvPr id="33" name="Rectangle 32"/>
            <p:cNvSpPr/>
            <p:nvPr/>
          </p:nvSpPr>
          <p:spPr>
            <a:xfrm>
              <a:off x="4916262" y="3670300"/>
              <a:ext cx="159504" cy="4445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5075767" y="3670300"/>
              <a:ext cx="159504" cy="444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235271" y="3670300"/>
              <a:ext cx="159504" cy="44450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7135119" y="3469777"/>
            <a:ext cx="840481" cy="735260"/>
            <a:chOff x="7547887" y="3670300"/>
            <a:chExt cx="478513" cy="444500"/>
          </a:xfrm>
        </p:grpSpPr>
        <p:sp>
          <p:nvSpPr>
            <p:cNvPr id="36" name="Rectangle 35"/>
            <p:cNvSpPr/>
            <p:nvPr/>
          </p:nvSpPr>
          <p:spPr>
            <a:xfrm>
              <a:off x="7547887" y="3670300"/>
              <a:ext cx="159504" cy="4445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7707392" y="3670300"/>
              <a:ext cx="159504" cy="444500"/>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7866896" y="3670300"/>
              <a:ext cx="159504" cy="4445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TextBox 38"/>
          <p:cNvSpPr txBox="1"/>
          <p:nvPr/>
        </p:nvSpPr>
        <p:spPr>
          <a:xfrm>
            <a:off x="254000" y="3492500"/>
            <a:ext cx="785091" cy="584776"/>
          </a:xfrm>
          <a:prstGeom prst="rect">
            <a:avLst/>
          </a:prstGeom>
          <a:noFill/>
        </p:spPr>
        <p:txBody>
          <a:bodyPr wrap="none" rtlCol="0">
            <a:spAutoFit/>
          </a:bodyPr>
          <a:lstStyle/>
          <a:p>
            <a:r>
              <a:rPr lang="en-US" sz="1600" dirty="0">
                <a:solidFill>
                  <a:srgbClr val="FF0000"/>
                </a:solidFill>
              </a:rPr>
              <a:t>Hidden </a:t>
            </a:r>
          </a:p>
          <a:p>
            <a:r>
              <a:rPr lang="en-US" sz="1600" dirty="0">
                <a:solidFill>
                  <a:srgbClr val="FF0000"/>
                </a:solidFill>
              </a:rPr>
              <a:t>layer</a:t>
            </a:r>
          </a:p>
        </p:txBody>
      </p:sp>
      <p:pic>
        <p:nvPicPr>
          <p:cNvPr id="47" name="Picture 46"/>
          <p:cNvPicPr>
            <a:picLocks noChangeAspect="1"/>
          </p:cNvPicPr>
          <p:nvPr/>
        </p:nvPicPr>
        <p:blipFill>
          <a:blip r:embed="rId4"/>
          <a:stretch>
            <a:fillRect/>
          </a:stretch>
        </p:blipFill>
        <p:spPr>
          <a:xfrm>
            <a:off x="1042398" y="2779498"/>
            <a:ext cx="1289949" cy="471933"/>
          </a:xfrm>
          <a:prstGeom prst="rect">
            <a:avLst/>
          </a:prstGeom>
        </p:spPr>
      </p:pic>
      <p:pic>
        <p:nvPicPr>
          <p:cNvPr id="48" name="Picture 47"/>
          <p:cNvPicPr>
            <a:picLocks noChangeAspect="1"/>
          </p:cNvPicPr>
          <p:nvPr/>
        </p:nvPicPr>
        <p:blipFill>
          <a:blip r:embed="rId5"/>
          <a:stretch>
            <a:fillRect/>
          </a:stretch>
        </p:blipFill>
        <p:spPr>
          <a:xfrm>
            <a:off x="3134405" y="2790388"/>
            <a:ext cx="1220093" cy="435747"/>
          </a:xfrm>
          <a:prstGeom prst="rect">
            <a:avLst/>
          </a:prstGeom>
        </p:spPr>
      </p:pic>
      <p:pic>
        <p:nvPicPr>
          <p:cNvPr id="49" name="Picture 48"/>
          <p:cNvPicPr>
            <a:picLocks noChangeAspect="1"/>
          </p:cNvPicPr>
          <p:nvPr/>
        </p:nvPicPr>
        <p:blipFill>
          <a:blip r:embed="rId6"/>
          <a:stretch>
            <a:fillRect/>
          </a:stretch>
        </p:blipFill>
        <p:spPr>
          <a:xfrm>
            <a:off x="5146140" y="2766822"/>
            <a:ext cx="1322830" cy="472439"/>
          </a:xfrm>
          <a:prstGeom prst="rect">
            <a:avLst/>
          </a:prstGeom>
        </p:spPr>
      </p:pic>
      <p:pic>
        <p:nvPicPr>
          <p:cNvPr id="50" name="Picture 49"/>
          <p:cNvPicPr>
            <a:picLocks noChangeAspect="1"/>
          </p:cNvPicPr>
          <p:nvPr/>
        </p:nvPicPr>
        <p:blipFill>
          <a:blip r:embed="rId7"/>
          <a:stretch>
            <a:fillRect/>
          </a:stretch>
        </p:blipFill>
        <p:spPr>
          <a:xfrm>
            <a:off x="6905618" y="2800107"/>
            <a:ext cx="1236745" cy="441695"/>
          </a:xfrm>
          <a:prstGeom prst="rect">
            <a:avLst/>
          </a:prstGeom>
        </p:spPr>
      </p:pic>
      <p:sp>
        <p:nvSpPr>
          <p:cNvPr id="51" name="TextBox 50"/>
          <p:cNvSpPr txBox="1"/>
          <p:nvPr/>
        </p:nvSpPr>
        <p:spPr>
          <a:xfrm>
            <a:off x="6350000" y="1536700"/>
            <a:ext cx="2545788" cy="369332"/>
          </a:xfrm>
          <a:prstGeom prst="rect">
            <a:avLst/>
          </a:prstGeom>
          <a:noFill/>
        </p:spPr>
        <p:txBody>
          <a:bodyPr wrap="square" rtlCol="0">
            <a:spAutoFit/>
          </a:bodyPr>
          <a:lstStyle/>
          <a:p>
            <a:r>
              <a:rPr lang="en-US" dirty="0" err="1">
                <a:solidFill>
                  <a:srgbClr val="3366FF"/>
                </a:solidFill>
              </a:rPr>
              <a:t>Softmax</a:t>
            </a:r>
            <a:r>
              <a:rPr lang="en-US" dirty="0">
                <a:solidFill>
                  <a:srgbClr val="3366FF"/>
                </a:solidFill>
              </a:rPr>
              <a:t>: Predict answer</a:t>
            </a:r>
          </a:p>
        </p:txBody>
      </p:sp>
      <p:cxnSp>
        <p:nvCxnSpPr>
          <p:cNvPr id="55" name="Straight Arrow Connector 54"/>
          <p:cNvCxnSpPr>
            <a:stCxn id="10" idx="0"/>
            <a:endCxn id="28" idx="2"/>
          </p:cNvCxnSpPr>
          <p:nvPr/>
        </p:nvCxnSpPr>
        <p:spPr>
          <a:xfrm flipH="1" flipV="1">
            <a:off x="1606550" y="4192732"/>
            <a:ext cx="5694" cy="62342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H="1" flipV="1">
            <a:off x="3752850" y="4192732"/>
            <a:ext cx="5694" cy="62342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flipV="1">
            <a:off x="5873750" y="4192732"/>
            <a:ext cx="5694" cy="62342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flipV="1">
            <a:off x="7575550" y="4218132"/>
            <a:ext cx="5694" cy="62342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061441" y="3829050"/>
            <a:ext cx="1215159" cy="1905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4303698" y="3803650"/>
            <a:ext cx="1081102" cy="1905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6408113" y="3803650"/>
            <a:ext cx="614987" cy="1905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7831802" y="1867934"/>
            <a:ext cx="348661" cy="8607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85800" y="1638300"/>
            <a:ext cx="2540000" cy="736600"/>
          </a:xfrm>
          <a:prstGeom prst="rect">
            <a:avLst/>
          </a:prstGeom>
          <a:no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More Complex Variants:</a:t>
            </a:r>
          </a:p>
          <a:p>
            <a:pPr algn="ctr"/>
            <a:r>
              <a:rPr lang="en-US" dirty="0">
                <a:solidFill>
                  <a:schemeClr val="tx1"/>
                </a:solidFill>
              </a:rPr>
              <a:t>LSTMs, GRUs</a:t>
            </a:r>
          </a:p>
        </p:txBody>
      </p:sp>
      <p:sp>
        <p:nvSpPr>
          <p:cNvPr id="72" name="TextBox 71"/>
          <p:cNvSpPr txBox="1"/>
          <p:nvPr/>
        </p:nvSpPr>
        <p:spPr>
          <a:xfrm>
            <a:off x="127000" y="4864100"/>
            <a:ext cx="1125729" cy="584776"/>
          </a:xfrm>
          <a:prstGeom prst="rect">
            <a:avLst/>
          </a:prstGeom>
          <a:noFill/>
        </p:spPr>
        <p:txBody>
          <a:bodyPr wrap="none" rtlCol="0">
            <a:spAutoFit/>
          </a:bodyPr>
          <a:lstStyle/>
          <a:p>
            <a:r>
              <a:rPr lang="en-US" sz="1600" dirty="0">
                <a:solidFill>
                  <a:srgbClr val="FF0000"/>
                </a:solidFill>
              </a:rPr>
              <a:t>Word </a:t>
            </a:r>
          </a:p>
          <a:p>
            <a:r>
              <a:rPr lang="en-US" sz="1600" dirty="0">
                <a:solidFill>
                  <a:srgbClr val="FF0000"/>
                </a:solidFill>
              </a:rPr>
              <a:t>Embedding</a:t>
            </a:r>
          </a:p>
        </p:txBody>
      </p:sp>
    </p:spTree>
    <p:extLst>
      <p:ext uri="{BB962C8B-B14F-4D97-AF65-F5344CB8AC3E}">
        <p14:creationId xmlns:p14="http://schemas.microsoft.com/office/powerpoint/2010/main" val="34101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1" grpId="0"/>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Set Up of “SIMPLEQUESTION” task</a:t>
            </a:r>
          </a:p>
        </p:txBody>
      </p:sp>
      <p:sp>
        <p:nvSpPr>
          <p:cNvPr id="3" name="Content Placeholder 2"/>
          <p:cNvSpPr>
            <a:spLocks noGrp="1"/>
          </p:cNvSpPr>
          <p:nvPr>
            <p:ph sz="half" idx="1"/>
          </p:nvPr>
        </p:nvSpPr>
        <p:spPr>
          <a:xfrm>
            <a:off x="457200" y="1285944"/>
            <a:ext cx="4038600" cy="4525963"/>
          </a:xfrm>
        </p:spPr>
        <p:txBody>
          <a:bodyPr>
            <a:normAutofit/>
          </a:bodyPr>
          <a:lstStyle/>
          <a:p>
            <a:r>
              <a:rPr lang="en-US" sz="2000" dirty="0"/>
              <a:t>Formal definition:</a:t>
            </a:r>
          </a:p>
          <a:p>
            <a:pPr marL="0" indent="0">
              <a:buNone/>
            </a:pPr>
            <a:endParaRPr lang="en-US" sz="2000" dirty="0"/>
          </a:p>
          <a:p>
            <a:pPr marL="0" indent="0">
              <a:buNone/>
            </a:pPr>
            <a:r>
              <a:rPr lang="en-US" sz="2000" dirty="0"/>
              <a:t>Let </a:t>
            </a:r>
            <a:r>
              <a:rPr lang="en-US" sz="2000" i="1" dirty="0"/>
              <a:t>G</a:t>
            </a:r>
            <a:r>
              <a:rPr lang="en-US" sz="2000" dirty="0"/>
              <a:t> be a set of triples</a:t>
            </a:r>
          </a:p>
          <a:p>
            <a:pPr marL="0" indent="0">
              <a:buNone/>
            </a:pPr>
            <a:endParaRPr lang="en-US" sz="2000" i="1" dirty="0"/>
          </a:p>
          <a:p>
            <a:pPr marL="0" indent="0">
              <a:buNone/>
            </a:pPr>
            <a:r>
              <a:rPr lang="en-US" sz="2000" i="1" dirty="0"/>
              <a:t>G</a:t>
            </a:r>
            <a:r>
              <a:rPr lang="en-US" sz="2000" dirty="0"/>
              <a:t> = {(</a:t>
            </a:r>
            <a:r>
              <a:rPr lang="en-US" sz="2000" dirty="0" err="1"/>
              <a:t>s</a:t>
            </a:r>
            <a:r>
              <a:rPr lang="en-US" sz="2000" baseline="-25000" dirty="0" err="1"/>
              <a:t>i</a:t>
            </a:r>
            <a:r>
              <a:rPr lang="en-US" sz="2000" dirty="0"/>
              <a:t>, p</a:t>
            </a:r>
            <a:r>
              <a:rPr lang="en-US" sz="2000" baseline="-25000" dirty="0"/>
              <a:t>i</a:t>
            </a:r>
            <a:r>
              <a:rPr lang="en-US" sz="2000" dirty="0"/>
              <a:t>, </a:t>
            </a:r>
            <a:r>
              <a:rPr lang="en-US" sz="2000" dirty="0" err="1"/>
              <a:t>o</a:t>
            </a:r>
            <a:r>
              <a:rPr lang="en-US" sz="2000" baseline="-25000" dirty="0" err="1"/>
              <a:t>i</a:t>
            </a:r>
            <a:r>
              <a:rPr lang="en-US" sz="2000" dirty="0"/>
              <a:t>)}</a:t>
            </a:r>
          </a:p>
          <a:p>
            <a:pPr marL="0" indent="0">
              <a:buNone/>
            </a:pPr>
            <a:r>
              <a:rPr lang="en-US" sz="2000" dirty="0"/>
              <a:t>Where: </a:t>
            </a:r>
          </a:p>
          <a:p>
            <a:pPr marL="0" indent="0">
              <a:buNone/>
            </a:pPr>
            <a:r>
              <a:rPr lang="en-US" sz="2000" dirty="0"/>
              <a:t>	</a:t>
            </a:r>
            <a:r>
              <a:rPr lang="en-US" sz="2000" i="1" dirty="0"/>
              <a:t>G</a:t>
            </a:r>
            <a:r>
              <a:rPr lang="en-US" sz="2000" dirty="0"/>
              <a:t>; Background knowledge graph</a:t>
            </a:r>
          </a:p>
          <a:p>
            <a:pPr marL="0" indent="0">
              <a:buNone/>
            </a:pPr>
            <a:r>
              <a:rPr lang="en-US" sz="2000" dirty="0"/>
              <a:t>	</a:t>
            </a:r>
            <a:r>
              <a:rPr lang="en-US" sz="2000" dirty="0" err="1"/>
              <a:t>s</a:t>
            </a:r>
            <a:r>
              <a:rPr lang="en-US" sz="2000" baseline="-25000" dirty="0" err="1"/>
              <a:t>i</a:t>
            </a:r>
            <a:r>
              <a:rPr lang="en-US" sz="2000" dirty="0"/>
              <a:t>; Subject entity</a:t>
            </a:r>
          </a:p>
          <a:p>
            <a:pPr marL="0" indent="0">
              <a:buNone/>
            </a:pPr>
            <a:r>
              <a:rPr lang="en-US" sz="2000" dirty="0"/>
              <a:t>	p</a:t>
            </a:r>
            <a:r>
              <a:rPr lang="en-US" sz="2000" baseline="-25000" dirty="0"/>
              <a:t>i</a:t>
            </a:r>
            <a:r>
              <a:rPr lang="en-US" sz="2000" dirty="0"/>
              <a:t>; Predicate/relation</a:t>
            </a:r>
          </a:p>
          <a:p>
            <a:pPr marL="0" indent="0">
              <a:buNone/>
            </a:pPr>
            <a:r>
              <a:rPr lang="en-US" sz="2000" dirty="0"/>
              <a:t>	</a:t>
            </a:r>
            <a:r>
              <a:rPr lang="en-US" sz="2000" dirty="0" err="1"/>
              <a:t>o</a:t>
            </a:r>
            <a:r>
              <a:rPr lang="en-US" sz="2000" baseline="-25000" dirty="0" err="1"/>
              <a:t>i</a:t>
            </a:r>
            <a:r>
              <a:rPr lang="en-US" sz="2000" dirty="0"/>
              <a:t>; Object entity</a:t>
            </a:r>
          </a:p>
        </p:txBody>
      </p:sp>
      <p:sp>
        <p:nvSpPr>
          <p:cNvPr id="4" name="Content Placeholder 3"/>
          <p:cNvSpPr>
            <a:spLocks noGrp="1"/>
          </p:cNvSpPr>
          <p:nvPr>
            <p:ph sz="half" idx="2"/>
          </p:nvPr>
        </p:nvSpPr>
        <p:spPr>
          <a:xfrm>
            <a:off x="4648199" y="1220474"/>
            <a:ext cx="4144695" cy="4525963"/>
          </a:xfrm>
        </p:spPr>
        <p:txBody>
          <a:bodyPr>
            <a:normAutofit/>
          </a:bodyPr>
          <a:lstStyle/>
          <a:p>
            <a:r>
              <a:rPr lang="en-US" sz="2000" dirty="0"/>
              <a:t>The task of </a:t>
            </a:r>
            <a:r>
              <a:rPr lang="en-US" sz="2000" dirty="0" err="1"/>
              <a:t>SimpleQA</a:t>
            </a:r>
            <a:r>
              <a:rPr lang="en-US" sz="2000" dirty="0"/>
              <a:t> </a:t>
            </a:r>
          </a:p>
          <a:p>
            <a:endParaRPr lang="en-US" sz="2000" dirty="0"/>
          </a:p>
          <a:p>
            <a:pPr marL="0" indent="0">
              <a:buNone/>
            </a:pPr>
            <a:r>
              <a:rPr lang="en-US" sz="2000" dirty="0"/>
              <a:t>- Given a natural language question q,</a:t>
            </a:r>
          </a:p>
          <a:p>
            <a:pPr marL="0" indent="0">
              <a:buNone/>
            </a:pPr>
            <a:r>
              <a:rPr lang="fr-FR" sz="2000" dirty="0"/>
              <a:t>q = {w1, </a:t>
            </a:r>
            <a:r>
              <a:rPr lang="mr-IN" sz="2000" dirty="0"/>
              <a:t>…</a:t>
            </a:r>
            <a:r>
              <a:rPr lang="en-US" sz="2000" dirty="0"/>
              <a:t>..,</a:t>
            </a:r>
            <a:r>
              <a:rPr lang="en-US" sz="2000" dirty="0" err="1"/>
              <a:t>wT</a:t>
            </a:r>
            <a:r>
              <a:rPr lang="en-US" sz="2000" dirty="0"/>
              <a:t>},</a:t>
            </a:r>
          </a:p>
          <a:p>
            <a:pPr marL="0" indent="0">
              <a:buNone/>
            </a:pPr>
            <a:endParaRPr lang="en-US" sz="2000" dirty="0"/>
          </a:p>
          <a:p>
            <a:pPr marL="0" indent="0">
              <a:buNone/>
            </a:pPr>
            <a:endParaRPr lang="en-US" sz="2000" dirty="0"/>
          </a:p>
          <a:p>
            <a:pPr marL="0" indent="0">
              <a:buNone/>
            </a:pPr>
            <a:r>
              <a:rPr lang="en-US" sz="2000" dirty="0"/>
              <a:t>Find a triple </a:t>
            </a:r>
          </a:p>
          <a:p>
            <a:pPr marL="0" indent="0">
              <a:buNone/>
            </a:pPr>
            <a:endParaRPr lang="en-US" sz="2000" dirty="0"/>
          </a:p>
          <a:p>
            <a:pPr marL="0" indent="0">
              <a:buNone/>
            </a:pPr>
            <a:endParaRPr lang="en-US" sz="2000" dirty="0"/>
          </a:p>
          <a:p>
            <a:pPr marL="0" indent="0">
              <a:buNone/>
            </a:pPr>
            <a:r>
              <a:rPr lang="en-US" sz="2000" dirty="0"/>
              <a:t>Such that the intended answer for q is </a:t>
            </a:r>
          </a:p>
        </p:txBody>
      </p:sp>
      <p:pic>
        <p:nvPicPr>
          <p:cNvPr id="5" name="Picture 4"/>
          <p:cNvPicPr>
            <a:picLocks noChangeAspect="1"/>
          </p:cNvPicPr>
          <p:nvPr/>
        </p:nvPicPr>
        <p:blipFill>
          <a:blip r:embed="rId3"/>
          <a:stretch>
            <a:fillRect/>
          </a:stretch>
        </p:blipFill>
        <p:spPr>
          <a:xfrm>
            <a:off x="6248024" y="3430340"/>
            <a:ext cx="1531252" cy="362665"/>
          </a:xfrm>
          <a:prstGeom prst="rect">
            <a:avLst/>
          </a:prstGeom>
        </p:spPr>
      </p:pic>
      <p:pic>
        <p:nvPicPr>
          <p:cNvPr id="6" name="Picture 5"/>
          <p:cNvPicPr>
            <a:picLocks noChangeAspect="1"/>
          </p:cNvPicPr>
          <p:nvPr/>
        </p:nvPicPr>
        <p:blipFill>
          <a:blip r:embed="rId4"/>
          <a:stretch>
            <a:fillRect/>
          </a:stretch>
        </p:blipFill>
        <p:spPr>
          <a:xfrm>
            <a:off x="4824963" y="4903324"/>
            <a:ext cx="217721" cy="370126"/>
          </a:xfrm>
          <a:prstGeom prst="rect">
            <a:avLst/>
          </a:prstGeom>
        </p:spPr>
      </p:pic>
      <p:sp>
        <p:nvSpPr>
          <p:cNvPr id="7" name="TextBox 6"/>
          <p:cNvSpPr txBox="1"/>
          <p:nvPr/>
        </p:nvSpPr>
        <p:spPr>
          <a:xfrm>
            <a:off x="1662843" y="5263803"/>
            <a:ext cx="5384144" cy="646331"/>
          </a:xfrm>
          <a:prstGeom prst="rect">
            <a:avLst/>
          </a:prstGeom>
          <a:noFill/>
        </p:spPr>
        <p:txBody>
          <a:bodyPr wrap="none" rtlCol="0">
            <a:spAutoFit/>
          </a:bodyPr>
          <a:lstStyle/>
          <a:p>
            <a:r>
              <a:rPr lang="en-US" dirty="0"/>
              <a:t>For example: “Who created the character Harry Potter”</a:t>
            </a:r>
          </a:p>
          <a:p>
            <a:r>
              <a:rPr lang="en-US" dirty="0"/>
              <a:t>              (</a:t>
            </a:r>
            <a:r>
              <a:rPr lang="en-US" sz="1500" i="1" dirty="0" err="1"/>
              <a:t>HarryPotter</a:t>
            </a:r>
            <a:r>
              <a:rPr lang="en-US" sz="1500" i="1" dirty="0"/>
              <a:t>, </a:t>
            </a:r>
            <a:r>
              <a:rPr lang="en-US" sz="1500" i="1" dirty="0" err="1"/>
              <a:t>CharacterCreatedBy</a:t>
            </a:r>
            <a:r>
              <a:rPr lang="en-US" sz="1500" i="1" dirty="0"/>
              <a:t>, </a:t>
            </a:r>
            <a:r>
              <a:rPr lang="en-US" sz="1500" i="1" dirty="0" err="1"/>
              <a:t>J.K.Rowling</a:t>
            </a:r>
            <a:r>
              <a:rPr lang="en-US" dirty="0"/>
              <a:t>)</a:t>
            </a:r>
          </a:p>
        </p:txBody>
      </p:sp>
      <p:pic>
        <p:nvPicPr>
          <p:cNvPr id="8" name="Picture 7"/>
          <p:cNvPicPr>
            <a:picLocks noChangeAspect="1"/>
          </p:cNvPicPr>
          <p:nvPr/>
        </p:nvPicPr>
        <p:blipFill>
          <a:blip r:embed="rId5"/>
          <a:stretch>
            <a:fillRect/>
          </a:stretch>
        </p:blipFill>
        <p:spPr>
          <a:xfrm>
            <a:off x="-25400" y="6219825"/>
            <a:ext cx="9232900" cy="908050"/>
          </a:xfrm>
          <a:prstGeom prst="rect">
            <a:avLst/>
          </a:prstGeom>
        </p:spPr>
      </p:pic>
    </p:spTree>
    <p:extLst>
      <p:ext uri="{BB962C8B-B14F-4D97-AF65-F5344CB8AC3E}">
        <p14:creationId xmlns:p14="http://schemas.microsoft.com/office/powerpoint/2010/main" val="321191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Approaches</a:t>
            </a:r>
          </a:p>
        </p:txBody>
      </p:sp>
      <p:sp>
        <p:nvSpPr>
          <p:cNvPr id="3" name="Rectangle 2"/>
          <p:cNvSpPr/>
          <p:nvPr/>
        </p:nvSpPr>
        <p:spPr>
          <a:xfrm>
            <a:off x="720129" y="1684123"/>
            <a:ext cx="7725019" cy="4247317"/>
          </a:xfrm>
          <a:prstGeom prst="rect">
            <a:avLst/>
          </a:prstGeom>
        </p:spPr>
        <p:txBody>
          <a:bodyPr wrap="square">
            <a:spAutoFit/>
          </a:bodyPr>
          <a:lstStyle/>
          <a:p>
            <a:r>
              <a:rPr lang="en-US" dirty="0"/>
              <a:t>Z. Dai, L. Li, and W. </a:t>
            </a:r>
            <a:r>
              <a:rPr lang="en-US" dirty="0" err="1"/>
              <a:t>Xu</a:t>
            </a:r>
            <a:r>
              <a:rPr lang="en-US" dirty="0"/>
              <a:t>. </a:t>
            </a:r>
            <a:r>
              <a:rPr lang="en-US" dirty="0" err="1"/>
              <a:t>Cfo</a:t>
            </a:r>
            <a:r>
              <a:rPr lang="en-US" dirty="0"/>
              <a:t>: Conditional focused neural question answering with large-scale knowledge bases. </a:t>
            </a:r>
            <a:r>
              <a:rPr lang="en-US" i="1" dirty="0"/>
              <a:t>Proceedings of the 54th Annual Meeting of the ACL</a:t>
            </a:r>
            <a:r>
              <a:rPr lang="en-US" dirty="0"/>
              <a:t>, pages 800–810, Berlin, Germany, August 7-12, 2016. 2016 ACL</a:t>
            </a:r>
          </a:p>
          <a:p>
            <a:endParaRPr lang="en-US" dirty="0"/>
          </a:p>
          <a:p>
            <a:endParaRPr lang="en-US" dirty="0"/>
          </a:p>
          <a:p>
            <a:r>
              <a:rPr lang="en-US" dirty="0"/>
              <a:t>D. </a:t>
            </a:r>
            <a:r>
              <a:rPr lang="en-US" dirty="0" err="1"/>
              <a:t>Golub</a:t>
            </a:r>
            <a:r>
              <a:rPr lang="en-US" dirty="0"/>
              <a:t> and X. He. Character-level question answering with attention. </a:t>
            </a:r>
            <a:r>
              <a:rPr lang="en-US" i="1" dirty="0"/>
              <a:t>Proceedings of the 2016 Conference on Empirical Methods in Natural Language Processing</a:t>
            </a:r>
            <a:r>
              <a:rPr lang="en-US" dirty="0"/>
              <a:t>, pages 1598–1607, Austin, Texas, November 1-5, 2016. 2016 ACL </a:t>
            </a:r>
          </a:p>
          <a:p>
            <a:endParaRPr lang="en-US" dirty="0"/>
          </a:p>
          <a:p>
            <a:endParaRPr lang="en-US" dirty="0"/>
          </a:p>
          <a:p>
            <a:r>
              <a:rPr lang="en-US" dirty="0"/>
              <a:t>W. Yin, M. Yu, B. Xiang, B. Zhou, and H. </a:t>
            </a:r>
            <a:r>
              <a:rPr lang="en-US" dirty="0" err="1"/>
              <a:t>Schu</a:t>
            </a:r>
            <a:r>
              <a:rPr lang="en-US" dirty="0"/>
              <a:t> ̈</a:t>
            </a:r>
            <a:r>
              <a:rPr lang="en-US" dirty="0" err="1"/>
              <a:t>tze</a:t>
            </a:r>
            <a:r>
              <a:rPr lang="en-US" dirty="0"/>
              <a:t>. Simple question answering by attentive convolutional neural network. In COLING 2016, 26th International Conference on Computational Linguistics, Proceedings of the Conference: Technical Papers, 11-16 December 2016, Osaka, Japan, ACL 2016. </a:t>
            </a:r>
          </a:p>
          <a:p>
            <a:endParaRPr lang="en-US" dirty="0"/>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2680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sp>
        <p:nvSpPr>
          <p:cNvPr id="3" name="Rectangle 2"/>
          <p:cNvSpPr/>
          <p:nvPr/>
        </p:nvSpPr>
        <p:spPr>
          <a:xfrm>
            <a:off x="720129" y="1573837"/>
            <a:ext cx="7711925" cy="3416320"/>
          </a:xfrm>
          <a:prstGeom prst="rect">
            <a:avLst/>
          </a:prstGeom>
        </p:spPr>
        <p:txBody>
          <a:bodyPr wrap="square">
            <a:spAutoFit/>
          </a:bodyPr>
          <a:lstStyle/>
          <a:p>
            <a:pPr marL="285750" indent="-285750">
              <a:buFontTx/>
              <a:buChar char="-"/>
            </a:pPr>
            <a:r>
              <a:rPr lang="en-US" dirty="0"/>
              <a:t>A simple neural match-based model for answering simple questions, that;</a:t>
            </a:r>
          </a:p>
          <a:p>
            <a:endParaRPr lang="en-US" dirty="0"/>
          </a:p>
          <a:p>
            <a:r>
              <a:rPr lang="en-US" dirty="0"/>
              <a:t>	a) Merges word- and character-level representations of words modeling of     the question to exploit the advantages of both. </a:t>
            </a:r>
          </a:p>
          <a:p>
            <a:endParaRPr lang="en-US" dirty="0"/>
          </a:p>
          <a:p>
            <a:r>
              <a:rPr lang="en-US" dirty="0"/>
              <a:t>	b) Learns to generate knowledge base-independent representations of entities and relations that are built only from textual information associated with the entities or relations. </a:t>
            </a:r>
          </a:p>
          <a:p>
            <a:endParaRPr lang="en-US" dirty="0"/>
          </a:p>
          <a:p>
            <a:r>
              <a:rPr lang="en-US" dirty="0"/>
              <a:t>- Custom negative sampling procedure</a:t>
            </a:r>
          </a:p>
          <a:p>
            <a:endParaRPr lang="en-US" dirty="0"/>
          </a:p>
          <a:p>
            <a:endParaRPr lang="en-US" dirty="0"/>
          </a:p>
        </p:txBody>
      </p:sp>
      <p:pic>
        <p:nvPicPr>
          <p:cNvPr id="4" name="Picture 3"/>
          <p:cNvPicPr>
            <a:picLocks noChangeAspect="1"/>
          </p:cNvPicPr>
          <p:nvPr/>
        </p:nvPicPr>
        <p:blipFill>
          <a:blip r:embed="rId3"/>
          <a:stretch>
            <a:fillRect/>
          </a:stretch>
        </p:blipFill>
        <p:spPr>
          <a:xfrm>
            <a:off x="-25400" y="6219825"/>
            <a:ext cx="9232900" cy="908050"/>
          </a:xfrm>
          <a:prstGeom prst="rect">
            <a:avLst/>
          </a:prstGeom>
        </p:spPr>
      </p:pic>
    </p:spTree>
    <p:extLst>
      <p:ext uri="{BB962C8B-B14F-4D97-AF65-F5344CB8AC3E}">
        <p14:creationId xmlns:p14="http://schemas.microsoft.com/office/powerpoint/2010/main" val="1751534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7285</TotalTime>
  <Words>3970</Words>
  <Application>Microsoft Macintosh PowerPoint</Application>
  <PresentationFormat>On-screen Show (4:3)</PresentationFormat>
  <Paragraphs>447</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 Chancery</vt:lpstr>
      <vt:lpstr>Arial</vt:lpstr>
      <vt:lpstr>Calibri</vt:lpstr>
      <vt:lpstr>Cambria Math</vt:lpstr>
      <vt:lpstr>Lucida Grande</vt:lpstr>
      <vt:lpstr>Office Theme</vt:lpstr>
      <vt:lpstr>Neural Network-based Question Answering over Knowledge Graphs On Word and Character Level  </vt:lpstr>
      <vt:lpstr>OUTLINE</vt:lpstr>
      <vt:lpstr>Introduction</vt:lpstr>
      <vt:lpstr>PowerPoint Presentation</vt:lpstr>
      <vt:lpstr>PowerPoint Presentation</vt:lpstr>
      <vt:lpstr>Recurrent Neural Network Architecture</vt:lpstr>
      <vt:lpstr>Set Up of “SIMPLEQUESTION” task</vt:lpstr>
      <vt:lpstr>Existing Approaches</vt:lpstr>
      <vt:lpstr>Contribution</vt:lpstr>
      <vt:lpstr>Question representation</vt:lpstr>
      <vt:lpstr>GRU (Simplified)</vt:lpstr>
      <vt:lpstr>Word Representation</vt:lpstr>
      <vt:lpstr>Subject Representation</vt:lpstr>
      <vt:lpstr>Predicate Representation</vt:lpstr>
      <vt:lpstr>Matching Scores</vt:lpstr>
      <vt:lpstr>Experimental Setup </vt:lpstr>
      <vt:lpstr>Candidate Generation</vt:lpstr>
      <vt:lpstr>Results</vt:lpstr>
      <vt:lpstr>Comparison</vt:lpstr>
      <vt:lpstr>Conclusion</vt:lpstr>
      <vt:lpstr>PowerPoint Presentation</vt:lpstr>
    </vt:vector>
  </TitlesOfParts>
  <Company>University of Tsukuba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Network-based Question Answering over Knowledge Graphs On Word and Character Level  </dc:title>
  <dc:creator>Happy Buzaaba</dc:creator>
  <cp:lastModifiedBy>Happy Buzaaba</cp:lastModifiedBy>
  <cp:revision>93</cp:revision>
  <cp:lastPrinted>2018-06-06T02:36:21Z</cp:lastPrinted>
  <dcterms:created xsi:type="dcterms:W3CDTF">2018-05-31T02:14:09Z</dcterms:created>
  <dcterms:modified xsi:type="dcterms:W3CDTF">2019-02-19T23:33:52Z</dcterms:modified>
</cp:coreProperties>
</file>