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7" r:id="rId2"/>
    <p:sldId id="284" r:id="rId3"/>
    <p:sldId id="285" r:id="rId4"/>
    <p:sldId id="286" r:id="rId5"/>
    <p:sldId id="260" r:id="rId6"/>
    <p:sldId id="287" r:id="rId7"/>
    <p:sldId id="290" r:id="rId8"/>
    <p:sldId id="288" r:id="rId9"/>
    <p:sldId id="289" r:id="rId10"/>
    <p:sldId id="291" r:id="rId11"/>
    <p:sldId id="292" r:id="rId12"/>
    <p:sldId id="293" r:id="rId13"/>
    <p:sldId id="304" r:id="rId14"/>
    <p:sldId id="305" r:id="rId15"/>
    <p:sldId id="306" r:id="rId16"/>
    <p:sldId id="294" r:id="rId17"/>
    <p:sldId id="295" r:id="rId18"/>
    <p:sldId id="299" r:id="rId19"/>
    <p:sldId id="300" r:id="rId20"/>
    <p:sldId id="308" r:id="rId21"/>
    <p:sldId id="302" r:id="rId22"/>
    <p:sldId id="258" r:id="rId23"/>
    <p:sldId id="303"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621"/>
    <a:srgbClr val="FF8C1C"/>
    <a:srgbClr val="FF8838"/>
    <a:srgbClr val="FB8537"/>
    <a:srgbClr val="2F92FF"/>
    <a:srgbClr val="2F8FFA"/>
    <a:srgbClr val="328EF3"/>
    <a:srgbClr val="FFB75E"/>
    <a:srgbClr val="009614"/>
    <a:srgbClr val="E3E1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7"/>
    <p:restoredTop sz="86441"/>
  </p:normalViewPr>
  <p:slideViewPr>
    <p:cSldViewPr snapToGrid="0" snapToObjects="1">
      <p:cViewPr varScale="1">
        <p:scale>
          <a:sx n="96" d="100"/>
          <a:sy n="96" d="100"/>
        </p:scale>
        <p:origin x="87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7BBF3-D3C0-CA4A-A2E9-781C861BE373}" type="datetimeFigureOut">
              <a:rPr lang="en-US" smtClean="0"/>
              <a:t>5/10/19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6D007-AE93-D641-A341-796B36C2392C}" type="slidenum">
              <a:rPr lang="en-US" smtClean="0"/>
              <a:t>‹#›</a:t>
            </a:fld>
            <a:endParaRPr lang="en-US"/>
          </a:p>
        </p:txBody>
      </p:sp>
    </p:spTree>
    <p:extLst>
      <p:ext uri="{BB962C8B-B14F-4D97-AF65-F5344CB8AC3E}">
        <p14:creationId xmlns:p14="http://schemas.microsoft.com/office/powerpoint/2010/main" val="3205209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present this paper called Open domain question answering Using Early fusion of knowledge base and Text It appeared in the 2018 proceedings of empirical methods in natural language processing.</a:t>
            </a:r>
          </a:p>
        </p:txBody>
      </p:sp>
      <p:sp>
        <p:nvSpPr>
          <p:cNvPr id="4" name="Slide Number Placeholder 3"/>
          <p:cNvSpPr>
            <a:spLocks noGrp="1"/>
          </p:cNvSpPr>
          <p:nvPr>
            <p:ph type="sldNum" sz="quarter" idx="5"/>
          </p:nvPr>
        </p:nvSpPr>
        <p:spPr/>
        <p:txBody>
          <a:bodyPr/>
          <a:lstStyle/>
          <a:p>
            <a:fld id="{541C07F0-21F2-1E46-8E7D-D0D2120056C1}" type="slidenum">
              <a:rPr lang="en-US" smtClean="0"/>
              <a:t>1</a:t>
            </a:fld>
            <a:endParaRPr lang="en-US"/>
          </a:p>
        </p:txBody>
      </p:sp>
    </p:spTree>
    <p:extLst>
      <p:ext uri="{BB962C8B-B14F-4D97-AF65-F5344CB8AC3E}">
        <p14:creationId xmlns:p14="http://schemas.microsoft.com/office/powerpoint/2010/main" val="24632381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next part I will talk about how they design the combined data structure.</a:t>
            </a:r>
          </a:p>
          <a:p>
            <a:r>
              <a:rPr lang="en-US" dirty="0"/>
              <a:t>That contains both text and KB</a:t>
            </a:r>
          </a:p>
        </p:txBody>
      </p:sp>
      <p:sp>
        <p:nvSpPr>
          <p:cNvPr id="4" name="Slide Number Placeholder 3"/>
          <p:cNvSpPr>
            <a:spLocks noGrp="1"/>
          </p:cNvSpPr>
          <p:nvPr>
            <p:ph type="sldNum" sz="quarter" idx="5"/>
          </p:nvPr>
        </p:nvSpPr>
        <p:spPr/>
        <p:txBody>
          <a:bodyPr/>
          <a:lstStyle/>
          <a:p>
            <a:fld id="{7706D007-AE93-D641-A341-796B36C2392C}" type="slidenum">
              <a:rPr lang="en-US" smtClean="0"/>
              <a:t>10</a:t>
            </a:fld>
            <a:endParaRPr lang="en-US"/>
          </a:p>
        </p:txBody>
      </p:sp>
    </p:spTree>
    <p:extLst>
      <p:ext uri="{BB962C8B-B14F-4D97-AF65-F5344CB8AC3E}">
        <p14:creationId xmlns:p14="http://schemas.microsoft.com/office/powerpoint/2010/main" val="13088828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give the KB facts, it is very natural to represent it on the graph this way, so the entity is represented as a node and the relations represented as edge.</a:t>
            </a:r>
          </a:p>
          <a:p>
            <a:endParaRPr lang="en-US" dirty="0"/>
          </a:p>
          <a:p>
            <a:r>
              <a:rPr lang="en-US" dirty="0"/>
              <a:t>So in this paper they make an abstraction and put the relations on the side which becomes a bipartite graph. </a:t>
            </a:r>
          </a:p>
        </p:txBody>
      </p:sp>
      <p:sp>
        <p:nvSpPr>
          <p:cNvPr id="4" name="Slide Number Placeholder 3"/>
          <p:cNvSpPr>
            <a:spLocks noGrp="1"/>
          </p:cNvSpPr>
          <p:nvPr>
            <p:ph type="sldNum" sz="quarter" idx="5"/>
          </p:nvPr>
        </p:nvSpPr>
        <p:spPr/>
        <p:txBody>
          <a:bodyPr/>
          <a:lstStyle/>
          <a:p>
            <a:fld id="{7706D007-AE93-D641-A341-796B36C2392C}" type="slidenum">
              <a:rPr lang="en-US" smtClean="0"/>
              <a:t>11</a:t>
            </a:fld>
            <a:endParaRPr lang="en-US"/>
          </a:p>
        </p:txBody>
      </p:sp>
    </p:spTree>
    <p:extLst>
      <p:ext uri="{BB962C8B-B14F-4D97-AF65-F5344CB8AC3E}">
        <p14:creationId xmlns:p14="http://schemas.microsoft.com/office/powerpoint/2010/main" val="3474221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for the first fact for example we start from </a:t>
            </a:r>
            <a:r>
              <a:rPr lang="en-US" dirty="0" err="1"/>
              <a:t>Meg_griffin</a:t>
            </a:r>
            <a:r>
              <a:rPr lang="en-US" dirty="0"/>
              <a:t> which is the subject entity which goes to voiced by the relation node and then we come back to the object which is another entity node. </a:t>
            </a:r>
          </a:p>
          <a:p>
            <a:endParaRPr lang="en-US" dirty="0"/>
          </a:p>
          <a:p>
            <a:r>
              <a:rPr lang="en-US" dirty="0"/>
              <a:t>And for the text, an entity linking is run on a collection of documents which outputs a set of links that connects KB entities to the word at position p in the document. </a:t>
            </a:r>
          </a:p>
        </p:txBody>
      </p:sp>
      <p:sp>
        <p:nvSpPr>
          <p:cNvPr id="4" name="Slide Number Placeholder 3"/>
          <p:cNvSpPr>
            <a:spLocks noGrp="1"/>
          </p:cNvSpPr>
          <p:nvPr>
            <p:ph type="sldNum" sz="quarter" idx="5"/>
          </p:nvPr>
        </p:nvSpPr>
        <p:spPr/>
        <p:txBody>
          <a:bodyPr/>
          <a:lstStyle/>
          <a:p>
            <a:fld id="{7706D007-AE93-D641-A341-796B36C2392C}" type="slidenum">
              <a:rPr lang="en-US" smtClean="0"/>
              <a:t>12</a:t>
            </a:fld>
            <a:endParaRPr lang="en-US"/>
          </a:p>
        </p:txBody>
      </p:sp>
    </p:spTree>
    <p:extLst>
      <p:ext uri="{BB962C8B-B14F-4D97-AF65-F5344CB8AC3E}">
        <p14:creationId xmlns:p14="http://schemas.microsoft.com/office/powerpoint/2010/main" val="158420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 the assumption is that the answer to the question is an entity from either the KB or the Corpus.</a:t>
            </a:r>
          </a:p>
          <a:p>
            <a:r>
              <a:rPr lang="en-US" dirty="0"/>
              <a:t>Since there might be multiple answers when they are actually looking for a single entity,</a:t>
            </a:r>
          </a:p>
          <a:p>
            <a:endParaRPr lang="en-US" dirty="0"/>
          </a:p>
          <a:p>
            <a:r>
              <a:rPr lang="en-US" dirty="0"/>
              <a:t>To extract an answer to the question, they follow two steps:</a:t>
            </a:r>
          </a:p>
          <a:p>
            <a:endParaRPr lang="en-US" dirty="0"/>
          </a:p>
          <a:p>
            <a:r>
              <a:rPr lang="en-US" dirty="0"/>
              <a:t>In the next slide I will talk about how to extract the sub graph </a:t>
            </a:r>
          </a:p>
          <a:p>
            <a:endParaRPr lang="en-US" dirty="0"/>
          </a:p>
          <a:p>
            <a:endParaRPr lang="en-US" dirty="0"/>
          </a:p>
        </p:txBody>
      </p:sp>
      <p:sp>
        <p:nvSpPr>
          <p:cNvPr id="4" name="Slide Number Placeholder 3"/>
          <p:cNvSpPr>
            <a:spLocks noGrp="1"/>
          </p:cNvSpPr>
          <p:nvPr>
            <p:ph type="sldNum" sz="quarter" idx="5"/>
          </p:nvPr>
        </p:nvSpPr>
        <p:spPr/>
        <p:txBody>
          <a:bodyPr/>
          <a:lstStyle/>
          <a:p>
            <a:fld id="{7706D007-AE93-D641-A341-796B36C2392C}" type="slidenum">
              <a:rPr lang="en-US" smtClean="0"/>
              <a:t>13</a:t>
            </a:fld>
            <a:endParaRPr lang="en-US"/>
          </a:p>
        </p:txBody>
      </p:sp>
    </p:spTree>
    <p:extLst>
      <p:ext uri="{BB962C8B-B14F-4D97-AF65-F5344CB8AC3E}">
        <p14:creationId xmlns:p14="http://schemas.microsoft.com/office/powerpoint/2010/main" val="342853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extract a subgraph they apply two parallel pipelines:</a:t>
            </a:r>
          </a:p>
          <a:p>
            <a:r>
              <a:rPr lang="en-US" dirty="0"/>
              <a:t>One is over the KB which returns a set of entities and the other over the corpus which returns a set of documents. The retrieved entities and documents are then combined with entity links to produce a fully connected graph.</a:t>
            </a:r>
          </a:p>
          <a:p>
            <a:endParaRPr lang="en-US" dirty="0"/>
          </a:p>
          <a:p>
            <a:r>
              <a:rPr lang="en-US" dirty="0"/>
              <a:t>So given the question: first  identify entity me</a:t>
            </a:r>
          </a:p>
          <a:p>
            <a:endParaRPr lang="en-US" dirty="0"/>
          </a:p>
        </p:txBody>
      </p:sp>
      <p:sp>
        <p:nvSpPr>
          <p:cNvPr id="4" name="Slide Number Placeholder 3"/>
          <p:cNvSpPr>
            <a:spLocks noGrp="1"/>
          </p:cNvSpPr>
          <p:nvPr>
            <p:ph type="sldNum" sz="quarter" idx="5"/>
          </p:nvPr>
        </p:nvSpPr>
        <p:spPr/>
        <p:txBody>
          <a:bodyPr/>
          <a:lstStyle/>
          <a:p>
            <a:fld id="{7706D007-AE93-D641-A341-796B36C2392C}" type="slidenum">
              <a:rPr lang="en-US" smtClean="0"/>
              <a:t>14</a:t>
            </a:fld>
            <a:endParaRPr lang="en-US"/>
          </a:p>
        </p:txBody>
      </p:sp>
    </p:spTree>
    <p:extLst>
      <p:ext uri="{BB962C8B-B14F-4D97-AF65-F5344CB8AC3E}">
        <p14:creationId xmlns:p14="http://schemas.microsoft.com/office/powerpoint/2010/main" val="291727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extract a subgraph they apply two parallel pipelines:</a:t>
            </a:r>
          </a:p>
          <a:p>
            <a:r>
              <a:rPr lang="en-US" dirty="0"/>
              <a:t>One is over the KB which returns a set of entities and the other over the corpus which returns a set of documents. The retrieved entities and documents are then combined with entity links to produce a fully connected graph.</a:t>
            </a:r>
          </a:p>
          <a:p>
            <a:endParaRPr lang="en-US" dirty="0"/>
          </a:p>
          <a:p>
            <a:endParaRPr lang="en-US" dirty="0"/>
          </a:p>
        </p:txBody>
      </p:sp>
      <p:sp>
        <p:nvSpPr>
          <p:cNvPr id="4" name="Slide Number Placeholder 3"/>
          <p:cNvSpPr>
            <a:spLocks noGrp="1"/>
          </p:cNvSpPr>
          <p:nvPr>
            <p:ph type="sldNum" sz="quarter" idx="5"/>
          </p:nvPr>
        </p:nvSpPr>
        <p:spPr/>
        <p:txBody>
          <a:bodyPr/>
          <a:lstStyle/>
          <a:p>
            <a:fld id="{7706D007-AE93-D641-A341-796B36C2392C}" type="slidenum">
              <a:rPr lang="en-US" smtClean="0"/>
              <a:t>15</a:t>
            </a:fld>
            <a:endParaRPr lang="en-US"/>
          </a:p>
        </p:txBody>
      </p:sp>
    </p:spTree>
    <p:extLst>
      <p:ext uri="{BB962C8B-B14F-4D97-AF65-F5344CB8AC3E}">
        <p14:creationId xmlns:p14="http://schemas.microsoft.com/office/powerpoint/2010/main" val="2103224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given this combined data structure, how is the model designed?</a:t>
            </a:r>
          </a:p>
          <a:p>
            <a:r>
              <a:rPr lang="en-US" dirty="0"/>
              <a:t>They design their model in the embedding propagation type of methods and what does this mean?</a:t>
            </a:r>
          </a:p>
          <a:p>
            <a:endParaRPr lang="en-US" dirty="0"/>
          </a:p>
        </p:txBody>
      </p:sp>
      <p:sp>
        <p:nvSpPr>
          <p:cNvPr id="4" name="Slide Number Placeholder 3"/>
          <p:cNvSpPr>
            <a:spLocks noGrp="1"/>
          </p:cNvSpPr>
          <p:nvPr>
            <p:ph type="sldNum" sz="quarter" idx="5"/>
          </p:nvPr>
        </p:nvSpPr>
        <p:spPr/>
        <p:txBody>
          <a:bodyPr/>
          <a:lstStyle/>
          <a:p>
            <a:fld id="{7706D007-AE93-D641-A341-796B36C2392C}" type="slidenum">
              <a:rPr lang="en-US" smtClean="0"/>
              <a:t>16</a:t>
            </a:fld>
            <a:endParaRPr lang="en-US"/>
          </a:p>
        </p:txBody>
      </p:sp>
    </p:spTree>
    <p:extLst>
      <p:ext uri="{BB962C8B-B14F-4D97-AF65-F5344CB8AC3E}">
        <p14:creationId xmlns:p14="http://schemas.microsoft.com/office/powerpoint/2010/main" val="1402243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given a question, we first find the entity mentions in the question which in this case are </a:t>
            </a:r>
            <a:r>
              <a:rPr lang="en-US" dirty="0" err="1"/>
              <a:t>Meg_Griffin</a:t>
            </a:r>
            <a:r>
              <a:rPr lang="en-US" dirty="0"/>
              <a:t> and </a:t>
            </a:r>
            <a:r>
              <a:rPr lang="en-US" dirty="0" err="1"/>
              <a:t>Family_Guy</a:t>
            </a:r>
            <a:r>
              <a:rPr lang="en-US" dirty="0"/>
              <a:t> and these mentions will first propagate in the KB side and then to the Text side in the first step.</a:t>
            </a:r>
          </a:p>
          <a:p>
            <a:r>
              <a:rPr lang="en-US" dirty="0"/>
              <a:t>They will then propagate through their neighbors and the propagation will continue and eventually we will have an updated embedding that will classify one of the entities as the answer. </a:t>
            </a:r>
          </a:p>
          <a:p>
            <a:endParaRPr lang="en-US" dirty="0"/>
          </a:p>
          <a:p>
            <a:r>
              <a:rPr lang="en-US" dirty="0"/>
              <a:t>The Graft-net model is graph based classification task and the graph consists of:</a:t>
            </a:r>
          </a:p>
          <a:p>
            <a:pPr marL="171450" indent="-171450">
              <a:buFontTx/>
              <a:buChar char="-"/>
            </a:pPr>
            <a:r>
              <a:rPr lang="en-US" dirty="0"/>
              <a:t>Heterogenous nodes;</a:t>
            </a:r>
          </a:p>
          <a:p>
            <a:pPr marL="628650" lvl="1" indent="-171450">
              <a:buFontTx/>
              <a:buChar char="-"/>
            </a:pPr>
            <a:r>
              <a:rPr lang="en-US" dirty="0"/>
              <a:t>Some nodes in the graph correspond to KB entities</a:t>
            </a:r>
          </a:p>
          <a:p>
            <a:pPr marL="628650" lvl="1" indent="-171450">
              <a:buFontTx/>
              <a:buChar char="-"/>
            </a:pPr>
            <a:r>
              <a:rPr lang="en-US" dirty="0"/>
              <a:t>And others correspond to textual document</a:t>
            </a:r>
          </a:p>
          <a:p>
            <a:pPr marL="628650" lvl="1" indent="-171450">
              <a:buFontTx/>
              <a:buChar char="-"/>
            </a:pPr>
            <a:endParaRPr lang="en-US" dirty="0"/>
          </a:p>
          <a:p>
            <a:pPr marL="628650" lvl="1" indent="-171450">
              <a:buFontTx/>
              <a:buChar char="-"/>
            </a:pPr>
            <a:r>
              <a:rPr lang="en-US" dirty="0"/>
              <a:t>And this task is also conditioned on the question </a:t>
            </a:r>
          </a:p>
          <a:p>
            <a:endParaRPr lang="en-US" dirty="0"/>
          </a:p>
        </p:txBody>
      </p:sp>
      <p:sp>
        <p:nvSpPr>
          <p:cNvPr id="4" name="Slide Number Placeholder 3"/>
          <p:cNvSpPr>
            <a:spLocks noGrp="1"/>
          </p:cNvSpPr>
          <p:nvPr>
            <p:ph type="sldNum" sz="quarter" idx="5"/>
          </p:nvPr>
        </p:nvSpPr>
        <p:spPr/>
        <p:txBody>
          <a:bodyPr/>
          <a:lstStyle/>
          <a:p>
            <a:fld id="{7706D007-AE93-D641-A341-796B36C2392C}" type="slidenum">
              <a:rPr lang="en-US" smtClean="0"/>
              <a:t>17</a:t>
            </a:fld>
            <a:endParaRPr lang="en-US"/>
          </a:p>
        </p:txBody>
      </p:sp>
    </p:spTree>
    <p:extLst>
      <p:ext uri="{BB962C8B-B14F-4D97-AF65-F5344CB8AC3E}">
        <p14:creationId xmlns:p14="http://schemas.microsoft.com/office/powerpoint/2010/main" val="1125362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trick they propose to train this model is the facts dropout.</a:t>
            </a:r>
          </a:p>
          <a:p>
            <a:r>
              <a:rPr lang="en-US" dirty="0"/>
              <a:t>They mention that during the training, they realize that the model tends to entirely rely on the KB</a:t>
            </a:r>
          </a:p>
          <a:p>
            <a:r>
              <a:rPr lang="en-US" dirty="0"/>
              <a:t>Even if the question can be answered from the text, it will just simply ignore it.</a:t>
            </a:r>
          </a:p>
          <a:p>
            <a:endParaRPr lang="en-US" dirty="0"/>
          </a:p>
          <a:p>
            <a:r>
              <a:rPr lang="en-US" dirty="0"/>
              <a:t>So they propose facts Dropout in order to solve this problem.</a:t>
            </a:r>
          </a:p>
          <a:p>
            <a:endParaRPr lang="en-US" dirty="0"/>
          </a:p>
          <a:p>
            <a:r>
              <a:rPr lang="en-US" dirty="0"/>
              <a:t>So at every time step they randomly drop a fact from the KB side which will force the model to learn how to use the text to answer the question.</a:t>
            </a:r>
          </a:p>
        </p:txBody>
      </p:sp>
      <p:sp>
        <p:nvSpPr>
          <p:cNvPr id="4" name="Slide Number Placeholder 3"/>
          <p:cNvSpPr>
            <a:spLocks noGrp="1"/>
          </p:cNvSpPr>
          <p:nvPr>
            <p:ph type="sldNum" sz="quarter" idx="5"/>
          </p:nvPr>
        </p:nvSpPr>
        <p:spPr/>
        <p:txBody>
          <a:bodyPr/>
          <a:lstStyle/>
          <a:p>
            <a:fld id="{7706D007-AE93-D641-A341-796B36C2392C}" type="slidenum">
              <a:rPr lang="en-US" smtClean="0"/>
              <a:t>18</a:t>
            </a:fld>
            <a:endParaRPr lang="en-US"/>
          </a:p>
        </p:txBody>
      </p:sp>
    </p:spTree>
    <p:extLst>
      <p:ext uri="{BB962C8B-B14F-4D97-AF65-F5344CB8AC3E}">
        <p14:creationId xmlns:p14="http://schemas.microsoft.com/office/powerpoint/2010/main" val="21329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706D007-AE93-D641-A341-796B36C2392C}" type="slidenum">
              <a:rPr lang="en-US" smtClean="0"/>
              <a:t>19</a:t>
            </a:fld>
            <a:endParaRPr lang="en-US"/>
          </a:p>
        </p:txBody>
      </p:sp>
    </p:spTree>
    <p:extLst>
      <p:ext uri="{BB962C8B-B14F-4D97-AF65-F5344CB8AC3E}">
        <p14:creationId xmlns:p14="http://schemas.microsoft.com/office/powerpoint/2010/main" val="2971652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outline of my presentation and I will start by introducing the topic of Open domain question answering</a:t>
            </a:r>
          </a:p>
        </p:txBody>
      </p:sp>
      <p:sp>
        <p:nvSpPr>
          <p:cNvPr id="4" name="Slide Number Placeholder 3"/>
          <p:cNvSpPr>
            <a:spLocks noGrp="1"/>
          </p:cNvSpPr>
          <p:nvPr>
            <p:ph type="sldNum" sz="quarter" idx="5"/>
          </p:nvPr>
        </p:nvSpPr>
        <p:spPr/>
        <p:txBody>
          <a:bodyPr/>
          <a:lstStyle/>
          <a:p>
            <a:fld id="{7706D007-AE93-D641-A341-796B36C2392C}" type="slidenum">
              <a:rPr lang="en-US" smtClean="0"/>
              <a:t>2</a:t>
            </a:fld>
            <a:endParaRPr lang="en-US"/>
          </a:p>
        </p:txBody>
      </p:sp>
    </p:spTree>
    <p:extLst>
      <p:ext uri="{BB962C8B-B14F-4D97-AF65-F5344CB8AC3E}">
        <p14:creationId xmlns:p14="http://schemas.microsoft.com/office/powerpoint/2010/main" val="2793739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simulate incomplete KB they uniformly sampled KB with 10%, 50%</a:t>
            </a:r>
          </a:p>
        </p:txBody>
      </p:sp>
      <p:sp>
        <p:nvSpPr>
          <p:cNvPr id="4" name="Slide Number Placeholder 3"/>
          <p:cNvSpPr>
            <a:spLocks noGrp="1"/>
          </p:cNvSpPr>
          <p:nvPr>
            <p:ph type="sldNum" sz="quarter" idx="5"/>
          </p:nvPr>
        </p:nvSpPr>
        <p:spPr/>
        <p:txBody>
          <a:bodyPr/>
          <a:lstStyle/>
          <a:p>
            <a:fld id="{7706D007-AE93-D641-A341-796B36C2392C}" type="slidenum">
              <a:rPr lang="en-US" smtClean="0"/>
              <a:t>20</a:t>
            </a:fld>
            <a:endParaRPr lang="en-US"/>
          </a:p>
        </p:txBody>
      </p:sp>
    </p:spTree>
    <p:extLst>
      <p:ext uri="{BB962C8B-B14F-4D97-AF65-F5344CB8AC3E}">
        <p14:creationId xmlns:p14="http://schemas.microsoft.com/office/powerpoint/2010/main" val="715583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order to do this comparison </a:t>
            </a:r>
          </a:p>
        </p:txBody>
      </p:sp>
      <p:sp>
        <p:nvSpPr>
          <p:cNvPr id="4" name="Slide Number Placeholder 3"/>
          <p:cNvSpPr>
            <a:spLocks noGrp="1"/>
          </p:cNvSpPr>
          <p:nvPr>
            <p:ph type="sldNum" sz="quarter" idx="5"/>
          </p:nvPr>
        </p:nvSpPr>
        <p:spPr/>
        <p:txBody>
          <a:bodyPr/>
          <a:lstStyle/>
          <a:p>
            <a:fld id="{7706D007-AE93-D641-A341-796B36C2392C}" type="slidenum">
              <a:rPr lang="en-US" smtClean="0"/>
              <a:t>21</a:t>
            </a:fld>
            <a:endParaRPr lang="en-US"/>
          </a:p>
        </p:txBody>
      </p:sp>
    </p:spTree>
    <p:extLst>
      <p:ext uri="{BB962C8B-B14F-4D97-AF65-F5344CB8AC3E}">
        <p14:creationId xmlns:p14="http://schemas.microsoft.com/office/powerpoint/2010/main" val="1721361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this is the result for the KV-mem and this is when both text and KB are available and you can see that performances increases when the percentage of KB increases.</a:t>
            </a:r>
          </a:p>
          <a:p>
            <a:endParaRPr lang="en-US" dirty="0"/>
          </a:p>
          <a:p>
            <a:r>
              <a:rPr lang="en-US" dirty="0"/>
              <a:t>For the text only model, the performance is 25%</a:t>
            </a:r>
          </a:p>
          <a:p>
            <a:r>
              <a:rPr lang="en-US" dirty="0"/>
              <a:t>And for the KB only we see that performance improves with KB percentage and sometimes with KB only it is even better than the KV-mem that jointly use KB and text</a:t>
            </a:r>
          </a:p>
          <a:p>
            <a:endParaRPr lang="en-US" dirty="0"/>
          </a:p>
          <a:p>
            <a:r>
              <a:rPr lang="en-US" dirty="0"/>
              <a:t>So for late fusion when they ensemble the  Text only and KB only model, it helps when the KB is incomplete but as the KB becomes more complete it gets worst performance because the prediction sometimes can be very noise and that affects performance.</a:t>
            </a:r>
          </a:p>
          <a:p>
            <a:endParaRPr lang="en-US" dirty="0"/>
          </a:p>
          <a:p>
            <a:r>
              <a:rPr lang="en-US" dirty="0"/>
              <a:t>And you can see that the Early fusion is consistently better than all the other models. </a:t>
            </a:r>
          </a:p>
          <a:p>
            <a:endParaRPr lang="en-US" dirty="0"/>
          </a:p>
        </p:txBody>
      </p:sp>
      <p:sp>
        <p:nvSpPr>
          <p:cNvPr id="4" name="Slide Number Placeholder 3"/>
          <p:cNvSpPr>
            <a:spLocks noGrp="1"/>
          </p:cNvSpPr>
          <p:nvPr>
            <p:ph type="sldNum" sz="quarter" idx="5"/>
          </p:nvPr>
        </p:nvSpPr>
        <p:spPr/>
        <p:txBody>
          <a:bodyPr/>
          <a:lstStyle/>
          <a:p>
            <a:fld id="{7706D007-AE93-D641-A341-796B36C2392C}" type="slidenum">
              <a:rPr lang="en-US" smtClean="0"/>
              <a:t>22</a:t>
            </a:fld>
            <a:endParaRPr lang="en-US"/>
          </a:p>
        </p:txBody>
      </p:sp>
    </p:spTree>
    <p:extLst>
      <p:ext uri="{BB962C8B-B14F-4D97-AF65-F5344CB8AC3E}">
        <p14:creationId xmlns:p14="http://schemas.microsoft.com/office/powerpoint/2010/main" val="3058978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Wiki movies dataset, very similar results are observed.</a:t>
            </a:r>
          </a:p>
        </p:txBody>
      </p:sp>
      <p:sp>
        <p:nvSpPr>
          <p:cNvPr id="4" name="Slide Number Placeholder 3"/>
          <p:cNvSpPr>
            <a:spLocks noGrp="1"/>
          </p:cNvSpPr>
          <p:nvPr>
            <p:ph type="sldNum" sz="quarter" idx="5"/>
          </p:nvPr>
        </p:nvSpPr>
        <p:spPr/>
        <p:txBody>
          <a:bodyPr/>
          <a:lstStyle/>
          <a:p>
            <a:fld id="{7706D007-AE93-D641-A341-796B36C2392C}" type="slidenum">
              <a:rPr lang="en-US" smtClean="0"/>
              <a:t>23</a:t>
            </a:fld>
            <a:endParaRPr lang="en-US"/>
          </a:p>
        </p:txBody>
      </p:sp>
    </p:spTree>
    <p:extLst>
      <p:ext uri="{BB962C8B-B14F-4D97-AF65-F5344CB8AC3E}">
        <p14:creationId xmlns:p14="http://schemas.microsoft.com/office/powerpoint/2010/main" val="3967559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1C07F0-21F2-1E46-8E7D-D0D2120056C1}" type="slidenum">
              <a:rPr lang="en-US" smtClean="0"/>
              <a:t>24</a:t>
            </a:fld>
            <a:endParaRPr lang="en-US"/>
          </a:p>
        </p:txBody>
      </p:sp>
    </p:spTree>
    <p:extLst>
      <p:ext uri="{BB962C8B-B14F-4D97-AF65-F5344CB8AC3E}">
        <p14:creationId xmlns:p14="http://schemas.microsoft.com/office/powerpoint/2010/main" val="68412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we have a question like this;</a:t>
            </a:r>
          </a:p>
          <a:p>
            <a:r>
              <a:rPr lang="en-US" dirty="0"/>
              <a:t>	who voiced meg in family guy?</a:t>
            </a:r>
          </a:p>
          <a:p>
            <a:r>
              <a:rPr lang="en-US" dirty="0"/>
              <a:t>	the real answer is </a:t>
            </a:r>
          </a:p>
          <a:p>
            <a:endParaRPr lang="en-US" dirty="0"/>
          </a:p>
          <a:p>
            <a:r>
              <a:rPr lang="en-US" dirty="0"/>
              <a:t>So here I would like to emphasize open-domain where we need to search for the answer in a web scale data </a:t>
            </a:r>
          </a:p>
          <a:p>
            <a:r>
              <a:rPr lang="en-US" dirty="0"/>
              <a:t>It is also important to note here that this different from the reading comprehension where the assumption is that the answer always exist in the provided paragraph.</a:t>
            </a:r>
          </a:p>
        </p:txBody>
      </p:sp>
      <p:sp>
        <p:nvSpPr>
          <p:cNvPr id="4" name="Slide Number Placeholder 3"/>
          <p:cNvSpPr>
            <a:spLocks noGrp="1"/>
          </p:cNvSpPr>
          <p:nvPr>
            <p:ph type="sldNum" sz="quarter" idx="5"/>
          </p:nvPr>
        </p:nvSpPr>
        <p:spPr/>
        <p:txBody>
          <a:bodyPr/>
          <a:lstStyle/>
          <a:p>
            <a:fld id="{541C07F0-21F2-1E46-8E7D-D0D2120056C1}" type="slidenum">
              <a:rPr lang="en-US" smtClean="0"/>
              <a:t>3</a:t>
            </a:fld>
            <a:endParaRPr lang="en-US"/>
          </a:p>
        </p:txBody>
      </p:sp>
    </p:spTree>
    <p:extLst>
      <p:ext uri="{BB962C8B-B14F-4D97-AF65-F5344CB8AC3E}">
        <p14:creationId xmlns:p14="http://schemas.microsoft.com/office/powerpoint/2010/main" val="4294066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talk about the knowledge sources we can use to answer the question.</a:t>
            </a:r>
          </a:p>
          <a:p>
            <a:r>
              <a:rPr lang="en-US" dirty="0"/>
              <a:t>This is a </a:t>
            </a:r>
            <a:r>
              <a:rPr lang="en-US" dirty="0" err="1"/>
              <a:t>wikipedia</a:t>
            </a:r>
            <a:r>
              <a:rPr lang="en-US" dirty="0"/>
              <a:t> page where we have text, figure and table. </a:t>
            </a:r>
          </a:p>
          <a:p>
            <a:r>
              <a:rPr lang="en-US" dirty="0"/>
              <a:t>So when a human is trying to find an answer from Wikipedia, he or she will try to use all this information to find the answer.</a:t>
            </a:r>
          </a:p>
          <a:p>
            <a:endParaRPr lang="en-US" dirty="0"/>
          </a:p>
          <a:p>
            <a:r>
              <a:rPr lang="en-US" dirty="0"/>
              <a:t>So what can a machine do?</a:t>
            </a:r>
          </a:p>
        </p:txBody>
      </p:sp>
      <p:sp>
        <p:nvSpPr>
          <p:cNvPr id="4" name="Slide Number Placeholder 3"/>
          <p:cNvSpPr>
            <a:spLocks noGrp="1"/>
          </p:cNvSpPr>
          <p:nvPr>
            <p:ph type="sldNum" sz="quarter" idx="5"/>
          </p:nvPr>
        </p:nvSpPr>
        <p:spPr/>
        <p:txBody>
          <a:bodyPr/>
          <a:lstStyle/>
          <a:p>
            <a:fld id="{7706D007-AE93-D641-A341-796B36C2392C}" type="slidenum">
              <a:rPr lang="en-US" smtClean="0"/>
              <a:t>4</a:t>
            </a:fld>
            <a:endParaRPr lang="en-US"/>
          </a:p>
        </p:txBody>
      </p:sp>
    </p:spTree>
    <p:extLst>
      <p:ext uri="{BB962C8B-B14F-4D97-AF65-F5344CB8AC3E}">
        <p14:creationId xmlns:p14="http://schemas.microsoft.com/office/powerpoint/2010/main" val="399216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machine learning algorithms that work on question answering tasks using text for example the reading comprehension model the </a:t>
            </a:r>
            <a:r>
              <a:rPr lang="en-US" dirty="0" err="1"/>
              <a:t>DrQA</a:t>
            </a:r>
            <a:r>
              <a:rPr lang="en-US" dirty="0"/>
              <a:t>.</a:t>
            </a:r>
          </a:p>
          <a:p>
            <a:endParaRPr lang="en-US" dirty="0"/>
          </a:p>
          <a:p>
            <a:r>
              <a:rPr lang="en-US" dirty="0"/>
              <a:t>And what does it do?</a:t>
            </a:r>
          </a:p>
          <a:p>
            <a:r>
              <a:rPr lang="en-US" dirty="0"/>
              <a:t>Given the question, they go to Wikipedia and retrieve some text relevant to the question, and then write a text reader to find the exact answer to the  question.</a:t>
            </a:r>
          </a:p>
          <a:p>
            <a:endParaRPr lang="en-US" dirty="0"/>
          </a:p>
          <a:p>
            <a:r>
              <a:rPr lang="en-US" dirty="0"/>
              <a:t>So the advantage of using Text for QA is that it always has a large coverage of answer, but it is generally difficult to extract the exact answer in the open domain setting.</a:t>
            </a:r>
          </a:p>
        </p:txBody>
      </p:sp>
      <p:sp>
        <p:nvSpPr>
          <p:cNvPr id="4" name="Slide Number Placeholder 3"/>
          <p:cNvSpPr>
            <a:spLocks noGrp="1"/>
          </p:cNvSpPr>
          <p:nvPr>
            <p:ph type="sldNum" sz="quarter" idx="5"/>
          </p:nvPr>
        </p:nvSpPr>
        <p:spPr/>
        <p:txBody>
          <a:bodyPr/>
          <a:lstStyle/>
          <a:p>
            <a:fld id="{541C07F0-21F2-1E46-8E7D-D0D2120056C1}" type="slidenum">
              <a:rPr lang="en-US" smtClean="0"/>
              <a:t>5</a:t>
            </a:fld>
            <a:endParaRPr lang="en-US"/>
          </a:p>
        </p:txBody>
      </p:sp>
    </p:spTree>
    <p:extLst>
      <p:ext uri="{BB962C8B-B14F-4D97-AF65-F5344CB8AC3E}">
        <p14:creationId xmlns:p14="http://schemas.microsoft.com/office/powerpoint/2010/main" val="531157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Interesting Knowledge source that we always use for question answering is knowledge base.</a:t>
            </a:r>
          </a:p>
          <a:p>
            <a:r>
              <a:rPr lang="en-US" dirty="0"/>
              <a:t>Knowledge bases usually have a lot of facts which are structured in the form of (subjects, relation, objects) for example</a:t>
            </a:r>
          </a:p>
          <a:p>
            <a:r>
              <a:rPr lang="en-US" dirty="0"/>
              <a:t>(</a:t>
            </a:r>
            <a:r>
              <a:rPr lang="en-US" dirty="0" err="1"/>
              <a:t>Meg_Griffin</a:t>
            </a:r>
            <a:r>
              <a:rPr lang="en-US" dirty="0"/>
              <a:t>, </a:t>
            </a:r>
            <a:r>
              <a:rPr lang="en-US" dirty="0" err="1"/>
              <a:t>voiced_by</a:t>
            </a:r>
            <a:r>
              <a:rPr lang="en-US" dirty="0"/>
              <a:t>, </a:t>
            </a:r>
            <a:r>
              <a:rPr lang="en-US" dirty="0" err="1"/>
              <a:t>Mila_kunis</a:t>
            </a:r>
            <a:r>
              <a:rPr lang="en-US" dirty="0"/>
              <a:t>)  </a:t>
            </a:r>
          </a:p>
          <a:p>
            <a:endParaRPr lang="en-US" dirty="0"/>
          </a:p>
          <a:p>
            <a:endParaRPr lang="en-US" dirty="0"/>
          </a:p>
          <a:p>
            <a:r>
              <a:rPr lang="en-US" dirty="0"/>
              <a:t>One popular way of doing QA over KB is semantic parsing where by a NLQ is converted into a sequence or formal representation that is given to the knowledge base and then returns an answer.</a:t>
            </a:r>
          </a:p>
          <a:p>
            <a:endParaRPr lang="en-US" dirty="0"/>
          </a:p>
          <a:p>
            <a:r>
              <a:rPr lang="en-US" dirty="0"/>
              <a:t>This type of algorithm on the knowledge base usually yield high precision, but the problem is that the KB is always incomplete.</a:t>
            </a:r>
          </a:p>
          <a:p>
            <a:r>
              <a:rPr lang="en-US" dirty="0"/>
              <a:t>So the answer doesn’t exist in the KB and there is no way you can find an answer. </a:t>
            </a:r>
          </a:p>
        </p:txBody>
      </p:sp>
      <p:sp>
        <p:nvSpPr>
          <p:cNvPr id="4" name="Slide Number Placeholder 3"/>
          <p:cNvSpPr>
            <a:spLocks noGrp="1"/>
          </p:cNvSpPr>
          <p:nvPr>
            <p:ph type="sldNum" sz="quarter" idx="5"/>
          </p:nvPr>
        </p:nvSpPr>
        <p:spPr/>
        <p:txBody>
          <a:bodyPr/>
          <a:lstStyle/>
          <a:p>
            <a:fld id="{541C07F0-21F2-1E46-8E7D-D0D2120056C1}" type="slidenum">
              <a:rPr lang="en-US" smtClean="0"/>
              <a:t>6</a:t>
            </a:fld>
            <a:endParaRPr lang="en-US"/>
          </a:p>
        </p:txBody>
      </p:sp>
    </p:spTree>
    <p:extLst>
      <p:ext uri="{BB962C8B-B14F-4D97-AF65-F5344CB8AC3E}">
        <p14:creationId xmlns:p14="http://schemas.microsoft.com/office/powerpoint/2010/main" val="765474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question that this paper is trying to ask is how possible is it to jointly use structured and unstructured knowledge sources in QA and the paper suggests two options but focus on one. </a:t>
            </a:r>
          </a:p>
        </p:txBody>
      </p:sp>
      <p:sp>
        <p:nvSpPr>
          <p:cNvPr id="4" name="Slide Number Placeholder 3"/>
          <p:cNvSpPr>
            <a:spLocks noGrp="1"/>
          </p:cNvSpPr>
          <p:nvPr>
            <p:ph type="sldNum" sz="quarter" idx="5"/>
          </p:nvPr>
        </p:nvSpPr>
        <p:spPr/>
        <p:txBody>
          <a:bodyPr/>
          <a:lstStyle/>
          <a:p>
            <a:fld id="{541C07F0-21F2-1E46-8E7D-D0D2120056C1}" type="slidenum">
              <a:rPr lang="en-US" smtClean="0"/>
              <a:t>7</a:t>
            </a:fld>
            <a:endParaRPr lang="en-US"/>
          </a:p>
        </p:txBody>
      </p:sp>
    </p:spTree>
    <p:extLst>
      <p:ext uri="{BB962C8B-B14F-4D97-AF65-F5344CB8AC3E}">
        <p14:creationId xmlns:p14="http://schemas.microsoft.com/office/powerpoint/2010/main" val="2727190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option is called late fusion, and this is basically to train a QA system on each of the knowledge source separate and then ensemble the predictions.</a:t>
            </a:r>
          </a:p>
          <a:p>
            <a:endParaRPr lang="en-US" dirty="0"/>
          </a:p>
          <a:p>
            <a:r>
              <a:rPr lang="en-US" dirty="0"/>
              <a:t>The second option is called early fusion where by they combine the knowledge source into one single data structure and then train one model to inference from this data structure and find the prediction.</a:t>
            </a:r>
          </a:p>
        </p:txBody>
      </p:sp>
      <p:sp>
        <p:nvSpPr>
          <p:cNvPr id="4" name="Slide Number Placeholder 3"/>
          <p:cNvSpPr>
            <a:spLocks noGrp="1"/>
          </p:cNvSpPr>
          <p:nvPr>
            <p:ph type="sldNum" sz="quarter" idx="5"/>
          </p:nvPr>
        </p:nvSpPr>
        <p:spPr/>
        <p:txBody>
          <a:bodyPr/>
          <a:lstStyle/>
          <a:p>
            <a:fld id="{541C07F0-21F2-1E46-8E7D-D0D2120056C1}" type="slidenum">
              <a:rPr lang="en-US" smtClean="0"/>
              <a:t>8</a:t>
            </a:fld>
            <a:endParaRPr lang="en-US"/>
          </a:p>
        </p:txBody>
      </p:sp>
    </p:spTree>
    <p:extLst>
      <p:ext uri="{BB962C8B-B14F-4D97-AF65-F5344CB8AC3E}">
        <p14:creationId xmlns:p14="http://schemas.microsoft.com/office/powerpoint/2010/main" val="3027097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 to do this they Propose a model called Graft-net to find out if they can possibly use multiple knowledge sources for QA</a:t>
            </a:r>
          </a:p>
          <a:p>
            <a:r>
              <a:rPr lang="en-US" dirty="0"/>
              <a:t>And they use two knowledge sources Text and the incomplete KB, and here I emphasize Incomplete because in the real scenario of QA the KB is always incomplete.</a:t>
            </a:r>
          </a:p>
          <a:p>
            <a:endParaRPr lang="en-US" dirty="0"/>
          </a:p>
          <a:p>
            <a:r>
              <a:rPr lang="en-US" dirty="0"/>
              <a:t>And also they try to ask that we focus on early fusion but is it better than late fusion? </a:t>
            </a:r>
          </a:p>
        </p:txBody>
      </p:sp>
      <p:sp>
        <p:nvSpPr>
          <p:cNvPr id="4" name="Slide Number Placeholder 3"/>
          <p:cNvSpPr>
            <a:spLocks noGrp="1"/>
          </p:cNvSpPr>
          <p:nvPr>
            <p:ph type="sldNum" sz="quarter" idx="5"/>
          </p:nvPr>
        </p:nvSpPr>
        <p:spPr/>
        <p:txBody>
          <a:bodyPr/>
          <a:lstStyle/>
          <a:p>
            <a:fld id="{541C07F0-21F2-1E46-8E7D-D0D2120056C1}" type="slidenum">
              <a:rPr lang="en-US" smtClean="0"/>
              <a:t>9</a:t>
            </a:fld>
            <a:endParaRPr lang="en-US"/>
          </a:p>
        </p:txBody>
      </p:sp>
    </p:spTree>
    <p:extLst>
      <p:ext uri="{BB962C8B-B14F-4D97-AF65-F5344CB8AC3E}">
        <p14:creationId xmlns:p14="http://schemas.microsoft.com/office/powerpoint/2010/main" val="228853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2AF93-AB61-F149-BAB9-BC70C4134C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129889-644B-F741-9597-36F6187097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E2ABD0-0942-7240-8E49-E3DCEF3260C2}"/>
              </a:ext>
            </a:extLst>
          </p:cNvPr>
          <p:cNvSpPr>
            <a:spLocks noGrp="1"/>
          </p:cNvSpPr>
          <p:nvPr>
            <p:ph type="dt" sz="half" idx="10"/>
          </p:nvPr>
        </p:nvSpPr>
        <p:spPr/>
        <p:txBody>
          <a:bodyPr/>
          <a:lstStyle/>
          <a:p>
            <a:fld id="{AFA21EF3-EC89-E14A-80F6-053541AD873C}" type="datetimeFigureOut">
              <a:rPr lang="en-US" smtClean="0"/>
              <a:t>5/10/19</a:t>
            </a:fld>
            <a:endParaRPr lang="en-US"/>
          </a:p>
        </p:txBody>
      </p:sp>
      <p:sp>
        <p:nvSpPr>
          <p:cNvPr id="5" name="Footer Placeholder 4">
            <a:extLst>
              <a:ext uri="{FF2B5EF4-FFF2-40B4-BE49-F238E27FC236}">
                <a16:creationId xmlns:a16="http://schemas.microsoft.com/office/drawing/2014/main" id="{EB0E5B5B-0242-984B-A246-E9CA7C6B2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805D91-5E9F-834B-AA7C-5B3389913A76}"/>
              </a:ext>
            </a:extLst>
          </p:cNvPr>
          <p:cNvSpPr>
            <a:spLocks noGrp="1"/>
          </p:cNvSpPr>
          <p:nvPr>
            <p:ph type="sldNum" sz="quarter" idx="12"/>
          </p:nvPr>
        </p:nvSpPr>
        <p:spPr/>
        <p:txBody>
          <a:bodyPr/>
          <a:lstStyle/>
          <a:p>
            <a:fld id="{9739C60F-CE2C-2C43-A7C1-A50C42C2C129}" type="slidenum">
              <a:rPr lang="en-US" smtClean="0"/>
              <a:t>‹#›</a:t>
            </a:fld>
            <a:endParaRPr lang="en-US"/>
          </a:p>
        </p:txBody>
      </p:sp>
    </p:spTree>
    <p:extLst>
      <p:ext uri="{BB962C8B-B14F-4D97-AF65-F5344CB8AC3E}">
        <p14:creationId xmlns:p14="http://schemas.microsoft.com/office/powerpoint/2010/main" val="126786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2FC55-624E-9E4C-8EC3-F57F3A5153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CA7B46-34C4-3D4C-886E-2B635B9E573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BDFB7-B332-124D-9F4A-ABD732001A54}"/>
              </a:ext>
            </a:extLst>
          </p:cNvPr>
          <p:cNvSpPr>
            <a:spLocks noGrp="1"/>
          </p:cNvSpPr>
          <p:nvPr>
            <p:ph type="dt" sz="half" idx="10"/>
          </p:nvPr>
        </p:nvSpPr>
        <p:spPr/>
        <p:txBody>
          <a:bodyPr/>
          <a:lstStyle/>
          <a:p>
            <a:fld id="{AFA21EF3-EC89-E14A-80F6-053541AD873C}" type="datetimeFigureOut">
              <a:rPr lang="en-US" smtClean="0"/>
              <a:t>5/10/19</a:t>
            </a:fld>
            <a:endParaRPr lang="en-US"/>
          </a:p>
        </p:txBody>
      </p:sp>
      <p:sp>
        <p:nvSpPr>
          <p:cNvPr id="5" name="Footer Placeholder 4">
            <a:extLst>
              <a:ext uri="{FF2B5EF4-FFF2-40B4-BE49-F238E27FC236}">
                <a16:creationId xmlns:a16="http://schemas.microsoft.com/office/drawing/2014/main" id="{1C6E32D7-F1CB-634D-83D7-10F5A86AE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3E6F6D-3B09-C642-8D42-8223BD2B6E91}"/>
              </a:ext>
            </a:extLst>
          </p:cNvPr>
          <p:cNvSpPr>
            <a:spLocks noGrp="1"/>
          </p:cNvSpPr>
          <p:nvPr>
            <p:ph type="sldNum" sz="quarter" idx="12"/>
          </p:nvPr>
        </p:nvSpPr>
        <p:spPr/>
        <p:txBody>
          <a:bodyPr/>
          <a:lstStyle/>
          <a:p>
            <a:fld id="{9739C60F-CE2C-2C43-A7C1-A50C42C2C129}" type="slidenum">
              <a:rPr lang="en-US" smtClean="0"/>
              <a:t>‹#›</a:t>
            </a:fld>
            <a:endParaRPr lang="en-US"/>
          </a:p>
        </p:txBody>
      </p:sp>
    </p:spTree>
    <p:extLst>
      <p:ext uri="{BB962C8B-B14F-4D97-AF65-F5344CB8AC3E}">
        <p14:creationId xmlns:p14="http://schemas.microsoft.com/office/powerpoint/2010/main" val="326016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771E8-FDB1-504B-AFD3-DACE58E659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613A33-786F-CB40-87A3-C19D823380A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A495A-087D-334E-9CBA-3F8C8ADF3A30}"/>
              </a:ext>
            </a:extLst>
          </p:cNvPr>
          <p:cNvSpPr>
            <a:spLocks noGrp="1"/>
          </p:cNvSpPr>
          <p:nvPr>
            <p:ph type="dt" sz="half" idx="10"/>
          </p:nvPr>
        </p:nvSpPr>
        <p:spPr/>
        <p:txBody>
          <a:bodyPr/>
          <a:lstStyle/>
          <a:p>
            <a:fld id="{AFA21EF3-EC89-E14A-80F6-053541AD873C}" type="datetimeFigureOut">
              <a:rPr lang="en-US" smtClean="0"/>
              <a:t>5/10/19</a:t>
            </a:fld>
            <a:endParaRPr lang="en-US"/>
          </a:p>
        </p:txBody>
      </p:sp>
      <p:sp>
        <p:nvSpPr>
          <p:cNvPr id="5" name="Footer Placeholder 4">
            <a:extLst>
              <a:ext uri="{FF2B5EF4-FFF2-40B4-BE49-F238E27FC236}">
                <a16:creationId xmlns:a16="http://schemas.microsoft.com/office/drawing/2014/main" id="{3A8707AC-21EC-114D-A421-2D876536A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C081C9-6289-9641-95A5-70A146243ACC}"/>
              </a:ext>
            </a:extLst>
          </p:cNvPr>
          <p:cNvSpPr>
            <a:spLocks noGrp="1"/>
          </p:cNvSpPr>
          <p:nvPr>
            <p:ph type="sldNum" sz="quarter" idx="12"/>
          </p:nvPr>
        </p:nvSpPr>
        <p:spPr/>
        <p:txBody>
          <a:bodyPr/>
          <a:lstStyle/>
          <a:p>
            <a:fld id="{9739C60F-CE2C-2C43-A7C1-A50C42C2C129}" type="slidenum">
              <a:rPr lang="en-US" smtClean="0"/>
              <a:t>‹#›</a:t>
            </a:fld>
            <a:endParaRPr lang="en-US"/>
          </a:p>
        </p:txBody>
      </p:sp>
    </p:spTree>
    <p:extLst>
      <p:ext uri="{BB962C8B-B14F-4D97-AF65-F5344CB8AC3E}">
        <p14:creationId xmlns:p14="http://schemas.microsoft.com/office/powerpoint/2010/main" val="3578277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7EFA-9326-6C43-9784-49846D5872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2DC7B-9240-624F-8E10-18DAD0CBA33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61F88-6CEF-0249-8030-740464604DC1}"/>
              </a:ext>
            </a:extLst>
          </p:cNvPr>
          <p:cNvSpPr>
            <a:spLocks noGrp="1"/>
          </p:cNvSpPr>
          <p:nvPr>
            <p:ph type="dt" sz="half" idx="10"/>
          </p:nvPr>
        </p:nvSpPr>
        <p:spPr/>
        <p:txBody>
          <a:bodyPr/>
          <a:lstStyle/>
          <a:p>
            <a:fld id="{AFA21EF3-EC89-E14A-80F6-053541AD873C}" type="datetimeFigureOut">
              <a:rPr lang="en-US" smtClean="0"/>
              <a:t>5/10/19</a:t>
            </a:fld>
            <a:endParaRPr lang="en-US"/>
          </a:p>
        </p:txBody>
      </p:sp>
      <p:sp>
        <p:nvSpPr>
          <p:cNvPr id="5" name="Footer Placeholder 4">
            <a:extLst>
              <a:ext uri="{FF2B5EF4-FFF2-40B4-BE49-F238E27FC236}">
                <a16:creationId xmlns:a16="http://schemas.microsoft.com/office/drawing/2014/main" id="{0C0C5BB9-7088-784B-917E-0EE6FCD47E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1645A-D474-7C47-9586-D955E49FF04C}"/>
              </a:ext>
            </a:extLst>
          </p:cNvPr>
          <p:cNvSpPr>
            <a:spLocks noGrp="1"/>
          </p:cNvSpPr>
          <p:nvPr>
            <p:ph type="sldNum" sz="quarter" idx="12"/>
          </p:nvPr>
        </p:nvSpPr>
        <p:spPr/>
        <p:txBody>
          <a:bodyPr/>
          <a:lstStyle/>
          <a:p>
            <a:fld id="{9739C60F-CE2C-2C43-A7C1-A50C42C2C129}" type="slidenum">
              <a:rPr lang="en-US" smtClean="0"/>
              <a:t>‹#›</a:t>
            </a:fld>
            <a:endParaRPr lang="en-US"/>
          </a:p>
        </p:txBody>
      </p:sp>
    </p:spTree>
    <p:extLst>
      <p:ext uri="{BB962C8B-B14F-4D97-AF65-F5344CB8AC3E}">
        <p14:creationId xmlns:p14="http://schemas.microsoft.com/office/powerpoint/2010/main" val="258722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2E57-0456-0746-9BDB-55142F8DED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894BF3-342E-2A45-B4C8-CCD5CEBAD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306FF8A-6571-FA40-B75A-C659973537CD}"/>
              </a:ext>
            </a:extLst>
          </p:cNvPr>
          <p:cNvSpPr>
            <a:spLocks noGrp="1"/>
          </p:cNvSpPr>
          <p:nvPr>
            <p:ph type="dt" sz="half" idx="10"/>
          </p:nvPr>
        </p:nvSpPr>
        <p:spPr/>
        <p:txBody>
          <a:bodyPr/>
          <a:lstStyle/>
          <a:p>
            <a:fld id="{AFA21EF3-EC89-E14A-80F6-053541AD873C}" type="datetimeFigureOut">
              <a:rPr lang="en-US" smtClean="0"/>
              <a:t>5/10/19</a:t>
            </a:fld>
            <a:endParaRPr lang="en-US"/>
          </a:p>
        </p:txBody>
      </p:sp>
      <p:sp>
        <p:nvSpPr>
          <p:cNvPr id="5" name="Footer Placeholder 4">
            <a:extLst>
              <a:ext uri="{FF2B5EF4-FFF2-40B4-BE49-F238E27FC236}">
                <a16:creationId xmlns:a16="http://schemas.microsoft.com/office/drawing/2014/main" id="{25208235-A9E1-0949-B1C9-662BDD65F9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48F93-C153-5F41-82F6-0D12DCE66CC3}"/>
              </a:ext>
            </a:extLst>
          </p:cNvPr>
          <p:cNvSpPr>
            <a:spLocks noGrp="1"/>
          </p:cNvSpPr>
          <p:nvPr>
            <p:ph type="sldNum" sz="quarter" idx="12"/>
          </p:nvPr>
        </p:nvSpPr>
        <p:spPr/>
        <p:txBody>
          <a:bodyPr/>
          <a:lstStyle/>
          <a:p>
            <a:fld id="{9739C60F-CE2C-2C43-A7C1-A50C42C2C129}" type="slidenum">
              <a:rPr lang="en-US" smtClean="0"/>
              <a:t>‹#›</a:t>
            </a:fld>
            <a:endParaRPr lang="en-US"/>
          </a:p>
        </p:txBody>
      </p:sp>
    </p:spTree>
    <p:extLst>
      <p:ext uri="{BB962C8B-B14F-4D97-AF65-F5344CB8AC3E}">
        <p14:creationId xmlns:p14="http://schemas.microsoft.com/office/powerpoint/2010/main" val="1418723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1FAD7-2708-AB40-9367-20132C38C7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F957A1-1333-D744-9114-76F301FF39D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C85433-1374-7048-95B7-3ACE6AF83DA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9B361E-72E8-3444-9C58-9E37061CC153}"/>
              </a:ext>
            </a:extLst>
          </p:cNvPr>
          <p:cNvSpPr>
            <a:spLocks noGrp="1"/>
          </p:cNvSpPr>
          <p:nvPr>
            <p:ph type="dt" sz="half" idx="10"/>
          </p:nvPr>
        </p:nvSpPr>
        <p:spPr/>
        <p:txBody>
          <a:bodyPr/>
          <a:lstStyle/>
          <a:p>
            <a:fld id="{AFA21EF3-EC89-E14A-80F6-053541AD873C}" type="datetimeFigureOut">
              <a:rPr lang="en-US" smtClean="0"/>
              <a:t>5/10/19</a:t>
            </a:fld>
            <a:endParaRPr lang="en-US"/>
          </a:p>
        </p:txBody>
      </p:sp>
      <p:sp>
        <p:nvSpPr>
          <p:cNvPr id="6" name="Footer Placeholder 5">
            <a:extLst>
              <a:ext uri="{FF2B5EF4-FFF2-40B4-BE49-F238E27FC236}">
                <a16:creationId xmlns:a16="http://schemas.microsoft.com/office/drawing/2014/main" id="{C5C1CFDC-12A9-7A4E-830C-C8E20BB187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9E0DF-EF87-EF41-B00A-3547620D45ED}"/>
              </a:ext>
            </a:extLst>
          </p:cNvPr>
          <p:cNvSpPr>
            <a:spLocks noGrp="1"/>
          </p:cNvSpPr>
          <p:nvPr>
            <p:ph type="sldNum" sz="quarter" idx="12"/>
          </p:nvPr>
        </p:nvSpPr>
        <p:spPr/>
        <p:txBody>
          <a:bodyPr/>
          <a:lstStyle/>
          <a:p>
            <a:fld id="{9739C60F-CE2C-2C43-A7C1-A50C42C2C129}" type="slidenum">
              <a:rPr lang="en-US" smtClean="0"/>
              <a:t>‹#›</a:t>
            </a:fld>
            <a:endParaRPr lang="en-US"/>
          </a:p>
        </p:txBody>
      </p:sp>
    </p:spTree>
    <p:extLst>
      <p:ext uri="{BB962C8B-B14F-4D97-AF65-F5344CB8AC3E}">
        <p14:creationId xmlns:p14="http://schemas.microsoft.com/office/powerpoint/2010/main" val="128360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E310-6980-CA48-9992-8FE971F6AB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CC0E02-E99C-504B-B9E8-D2BA8E2274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AF7CD2-BE27-0F4A-B535-2EC6E817F12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437865-388D-A249-8A96-CF821028B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C9B8F1-3E04-2747-A8C4-61ABA85BA38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2730F4-3FD0-EE43-BF31-EC3435963B7E}"/>
              </a:ext>
            </a:extLst>
          </p:cNvPr>
          <p:cNvSpPr>
            <a:spLocks noGrp="1"/>
          </p:cNvSpPr>
          <p:nvPr>
            <p:ph type="dt" sz="half" idx="10"/>
          </p:nvPr>
        </p:nvSpPr>
        <p:spPr/>
        <p:txBody>
          <a:bodyPr/>
          <a:lstStyle/>
          <a:p>
            <a:fld id="{AFA21EF3-EC89-E14A-80F6-053541AD873C}" type="datetimeFigureOut">
              <a:rPr lang="en-US" smtClean="0"/>
              <a:t>5/10/19</a:t>
            </a:fld>
            <a:endParaRPr lang="en-US"/>
          </a:p>
        </p:txBody>
      </p:sp>
      <p:sp>
        <p:nvSpPr>
          <p:cNvPr id="8" name="Footer Placeholder 7">
            <a:extLst>
              <a:ext uri="{FF2B5EF4-FFF2-40B4-BE49-F238E27FC236}">
                <a16:creationId xmlns:a16="http://schemas.microsoft.com/office/drawing/2014/main" id="{A51DB833-295C-A84B-BAA6-6235D86D45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48DAE7-54AC-984D-B744-0D6A335463A4}"/>
              </a:ext>
            </a:extLst>
          </p:cNvPr>
          <p:cNvSpPr>
            <a:spLocks noGrp="1"/>
          </p:cNvSpPr>
          <p:nvPr>
            <p:ph type="sldNum" sz="quarter" idx="12"/>
          </p:nvPr>
        </p:nvSpPr>
        <p:spPr/>
        <p:txBody>
          <a:bodyPr/>
          <a:lstStyle/>
          <a:p>
            <a:fld id="{9739C60F-CE2C-2C43-A7C1-A50C42C2C129}" type="slidenum">
              <a:rPr lang="en-US" smtClean="0"/>
              <a:t>‹#›</a:t>
            </a:fld>
            <a:endParaRPr lang="en-US"/>
          </a:p>
        </p:txBody>
      </p:sp>
    </p:spTree>
    <p:extLst>
      <p:ext uri="{BB962C8B-B14F-4D97-AF65-F5344CB8AC3E}">
        <p14:creationId xmlns:p14="http://schemas.microsoft.com/office/powerpoint/2010/main" val="2247201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A825-1B20-C447-BBCB-7CB8B12348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ECC20D-3C2B-0D48-8328-B4EA1516EA09}"/>
              </a:ext>
            </a:extLst>
          </p:cNvPr>
          <p:cNvSpPr>
            <a:spLocks noGrp="1"/>
          </p:cNvSpPr>
          <p:nvPr>
            <p:ph type="dt" sz="half" idx="10"/>
          </p:nvPr>
        </p:nvSpPr>
        <p:spPr/>
        <p:txBody>
          <a:bodyPr/>
          <a:lstStyle/>
          <a:p>
            <a:fld id="{AFA21EF3-EC89-E14A-80F6-053541AD873C}" type="datetimeFigureOut">
              <a:rPr lang="en-US" smtClean="0"/>
              <a:t>5/10/19</a:t>
            </a:fld>
            <a:endParaRPr lang="en-US"/>
          </a:p>
        </p:txBody>
      </p:sp>
      <p:sp>
        <p:nvSpPr>
          <p:cNvPr id="4" name="Footer Placeholder 3">
            <a:extLst>
              <a:ext uri="{FF2B5EF4-FFF2-40B4-BE49-F238E27FC236}">
                <a16:creationId xmlns:a16="http://schemas.microsoft.com/office/drawing/2014/main" id="{DA729792-F22A-E54D-BEE8-D081F41E82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732ED5-EA3B-1243-9E6E-53B10767C5BD}"/>
              </a:ext>
            </a:extLst>
          </p:cNvPr>
          <p:cNvSpPr>
            <a:spLocks noGrp="1"/>
          </p:cNvSpPr>
          <p:nvPr>
            <p:ph type="sldNum" sz="quarter" idx="12"/>
          </p:nvPr>
        </p:nvSpPr>
        <p:spPr/>
        <p:txBody>
          <a:bodyPr/>
          <a:lstStyle/>
          <a:p>
            <a:fld id="{9739C60F-CE2C-2C43-A7C1-A50C42C2C129}" type="slidenum">
              <a:rPr lang="en-US" smtClean="0"/>
              <a:t>‹#›</a:t>
            </a:fld>
            <a:endParaRPr lang="en-US"/>
          </a:p>
        </p:txBody>
      </p:sp>
    </p:spTree>
    <p:extLst>
      <p:ext uri="{BB962C8B-B14F-4D97-AF65-F5344CB8AC3E}">
        <p14:creationId xmlns:p14="http://schemas.microsoft.com/office/powerpoint/2010/main" val="134873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FAF445-0A1A-CC49-82C3-F02C95A04B6C}"/>
              </a:ext>
            </a:extLst>
          </p:cNvPr>
          <p:cNvSpPr>
            <a:spLocks noGrp="1"/>
          </p:cNvSpPr>
          <p:nvPr>
            <p:ph type="dt" sz="half" idx="10"/>
          </p:nvPr>
        </p:nvSpPr>
        <p:spPr/>
        <p:txBody>
          <a:bodyPr/>
          <a:lstStyle/>
          <a:p>
            <a:fld id="{AFA21EF3-EC89-E14A-80F6-053541AD873C}" type="datetimeFigureOut">
              <a:rPr lang="en-US" smtClean="0"/>
              <a:t>5/10/19</a:t>
            </a:fld>
            <a:endParaRPr lang="en-US"/>
          </a:p>
        </p:txBody>
      </p:sp>
      <p:sp>
        <p:nvSpPr>
          <p:cNvPr id="3" name="Footer Placeholder 2">
            <a:extLst>
              <a:ext uri="{FF2B5EF4-FFF2-40B4-BE49-F238E27FC236}">
                <a16:creationId xmlns:a16="http://schemas.microsoft.com/office/drawing/2014/main" id="{3AF6B3E5-ECA3-E648-AD37-8B25C29E74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D6CF60-85B9-844D-A746-20DF2DADCEE3}"/>
              </a:ext>
            </a:extLst>
          </p:cNvPr>
          <p:cNvSpPr>
            <a:spLocks noGrp="1"/>
          </p:cNvSpPr>
          <p:nvPr>
            <p:ph type="sldNum" sz="quarter" idx="12"/>
          </p:nvPr>
        </p:nvSpPr>
        <p:spPr/>
        <p:txBody>
          <a:bodyPr/>
          <a:lstStyle/>
          <a:p>
            <a:fld id="{9739C60F-CE2C-2C43-A7C1-A50C42C2C129}" type="slidenum">
              <a:rPr lang="en-US" smtClean="0"/>
              <a:t>‹#›</a:t>
            </a:fld>
            <a:endParaRPr lang="en-US"/>
          </a:p>
        </p:txBody>
      </p:sp>
    </p:spTree>
    <p:extLst>
      <p:ext uri="{BB962C8B-B14F-4D97-AF65-F5344CB8AC3E}">
        <p14:creationId xmlns:p14="http://schemas.microsoft.com/office/powerpoint/2010/main" val="1556088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A553-CA43-2148-AC0E-5DBC35429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8A4D7A-1B0F-554F-863E-68B5EE3CD3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210415-F9E6-D84A-AD8A-FB54BB50B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FD8B01-ED44-764D-9339-B217174EE0C5}"/>
              </a:ext>
            </a:extLst>
          </p:cNvPr>
          <p:cNvSpPr>
            <a:spLocks noGrp="1"/>
          </p:cNvSpPr>
          <p:nvPr>
            <p:ph type="dt" sz="half" idx="10"/>
          </p:nvPr>
        </p:nvSpPr>
        <p:spPr/>
        <p:txBody>
          <a:bodyPr/>
          <a:lstStyle/>
          <a:p>
            <a:fld id="{AFA21EF3-EC89-E14A-80F6-053541AD873C}" type="datetimeFigureOut">
              <a:rPr lang="en-US" smtClean="0"/>
              <a:t>5/10/19</a:t>
            </a:fld>
            <a:endParaRPr lang="en-US"/>
          </a:p>
        </p:txBody>
      </p:sp>
      <p:sp>
        <p:nvSpPr>
          <p:cNvPr id="6" name="Footer Placeholder 5">
            <a:extLst>
              <a:ext uri="{FF2B5EF4-FFF2-40B4-BE49-F238E27FC236}">
                <a16:creationId xmlns:a16="http://schemas.microsoft.com/office/drawing/2014/main" id="{77E80FE0-BFD9-8745-95A8-54B3E2C084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7F0B9A-4E41-4342-B150-39FF0B4AE5A8}"/>
              </a:ext>
            </a:extLst>
          </p:cNvPr>
          <p:cNvSpPr>
            <a:spLocks noGrp="1"/>
          </p:cNvSpPr>
          <p:nvPr>
            <p:ph type="sldNum" sz="quarter" idx="12"/>
          </p:nvPr>
        </p:nvSpPr>
        <p:spPr/>
        <p:txBody>
          <a:bodyPr/>
          <a:lstStyle/>
          <a:p>
            <a:fld id="{9739C60F-CE2C-2C43-A7C1-A50C42C2C129}" type="slidenum">
              <a:rPr lang="en-US" smtClean="0"/>
              <a:t>‹#›</a:t>
            </a:fld>
            <a:endParaRPr lang="en-US"/>
          </a:p>
        </p:txBody>
      </p:sp>
    </p:spTree>
    <p:extLst>
      <p:ext uri="{BB962C8B-B14F-4D97-AF65-F5344CB8AC3E}">
        <p14:creationId xmlns:p14="http://schemas.microsoft.com/office/powerpoint/2010/main" val="237204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369-E663-AF43-905C-18401CB063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0D948-E2F3-D74A-8049-877C902010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52B111-BC88-F944-A2AB-C01B128DE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C51C50-0D71-404E-9493-90B9FE5F63E7}"/>
              </a:ext>
            </a:extLst>
          </p:cNvPr>
          <p:cNvSpPr>
            <a:spLocks noGrp="1"/>
          </p:cNvSpPr>
          <p:nvPr>
            <p:ph type="dt" sz="half" idx="10"/>
          </p:nvPr>
        </p:nvSpPr>
        <p:spPr/>
        <p:txBody>
          <a:bodyPr/>
          <a:lstStyle/>
          <a:p>
            <a:fld id="{AFA21EF3-EC89-E14A-80F6-053541AD873C}" type="datetimeFigureOut">
              <a:rPr lang="en-US" smtClean="0"/>
              <a:t>5/10/19</a:t>
            </a:fld>
            <a:endParaRPr lang="en-US"/>
          </a:p>
        </p:txBody>
      </p:sp>
      <p:sp>
        <p:nvSpPr>
          <p:cNvPr id="6" name="Footer Placeholder 5">
            <a:extLst>
              <a:ext uri="{FF2B5EF4-FFF2-40B4-BE49-F238E27FC236}">
                <a16:creationId xmlns:a16="http://schemas.microsoft.com/office/drawing/2014/main" id="{61B73457-115D-1E47-8631-1E6DC7AEAF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0A1AD-AE65-E449-BA15-1EE1A2898C72}"/>
              </a:ext>
            </a:extLst>
          </p:cNvPr>
          <p:cNvSpPr>
            <a:spLocks noGrp="1"/>
          </p:cNvSpPr>
          <p:nvPr>
            <p:ph type="sldNum" sz="quarter" idx="12"/>
          </p:nvPr>
        </p:nvSpPr>
        <p:spPr/>
        <p:txBody>
          <a:bodyPr/>
          <a:lstStyle/>
          <a:p>
            <a:fld id="{9739C60F-CE2C-2C43-A7C1-A50C42C2C129}" type="slidenum">
              <a:rPr lang="en-US" smtClean="0"/>
              <a:t>‹#›</a:t>
            </a:fld>
            <a:endParaRPr lang="en-US"/>
          </a:p>
        </p:txBody>
      </p:sp>
    </p:spTree>
    <p:extLst>
      <p:ext uri="{BB962C8B-B14F-4D97-AF65-F5344CB8AC3E}">
        <p14:creationId xmlns:p14="http://schemas.microsoft.com/office/powerpoint/2010/main" val="594021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F209D4-640E-E748-963F-71787D9BB8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5ABF57-EE88-9347-A6BD-D7AA454AA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679431-1351-E74B-9180-F8EEBD756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21EF3-EC89-E14A-80F6-053541AD873C}" type="datetimeFigureOut">
              <a:rPr lang="en-US" smtClean="0"/>
              <a:t>5/10/19</a:t>
            </a:fld>
            <a:endParaRPr lang="en-US"/>
          </a:p>
        </p:txBody>
      </p:sp>
      <p:sp>
        <p:nvSpPr>
          <p:cNvPr id="5" name="Footer Placeholder 4">
            <a:extLst>
              <a:ext uri="{FF2B5EF4-FFF2-40B4-BE49-F238E27FC236}">
                <a16:creationId xmlns:a16="http://schemas.microsoft.com/office/drawing/2014/main" id="{2DEF810D-F50B-DC4F-9C40-22BBD05192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541AD1-12EA-8A4E-9770-223496A22B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9C60F-CE2C-2C43-A7C1-A50C42C2C129}" type="slidenum">
              <a:rPr lang="en-US" smtClean="0"/>
              <a:t>‹#›</a:t>
            </a:fld>
            <a:endParaRPr lang="en-US"/>
          </a:p>
        </p:txBody>
      </p:sp>
    </p:spTree>
    <p:extLst>
      <p:ext uri="{BB962C8B-B14F-4D97-AF65-F5344CB8AC3E}">
        <p14:creationId xmlns:p14="http://schemas.microsoft.com/office/powerpoint/2010/main" val="2037968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22.xml"/><Relationship Id="rId16"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3E7FE-947F-414F-8409-65710F150852}"/>
              </a:ext>
            </a:extLst>
          </p:cNvPr>
          <p:cNvSpPr>
            <a:spLocks noGrp="1"/>
          </p:cNvSpPr>
          <p:nvPr>
            <p:ph type="ctrTitle"/>
          </p:nvPr>
        </p:nvSpPr>
        <p:spPr>
          <a:xfrm>
            <a:off x="580293" y="826468"/>
            <a:ext cx="10937630" cy="1540486"/>
          </a:xfrm>
          <a:solidFill>
            <a:srgbClr val="3D6CC0"/>
          </a:solidFill>
        </p:spPr>
        <p:txBody>
          <a:bodyPr>
            <a:noAutofit/>
          </a:bodyPr>
          <a:lstStyle/>
          <a:p>
            <a:r>
              <a:rPr lang="en-US" sz="4000" dirty="0">
                <a:solidFill>
                  <a:schemeClr val="bg1"/>
                </a:solidFill>
                <a:latin typeface="Arial" panose="020B0604020202020204" pitchFamily="34" charset="0"/>
                <a:cs typeface="Arial" panose="020B0604020202020204" pitchFamily="34" charset="0"/>
              </a:rPr>
              <a:t>Open Domain Question Answering Using Early Fusion of Knowledge Bases and Text </a:t>
            </a:r>
          </a:p>
        </p:txBody>
      </p:sp>
      <p:sp>
        <p:nvSpPr>
          <p:cNvPr id="3" name="Subtitle 2">
            <a:extLst>
              <a:ext uri="{FF2B5EF4-FFF2-40B4-BE49-F238E27FC236}">
                <a16:creationId xmlns:a16="http://schemas.microsoft.com/office/drawing/2014/main" id="{F0B53DCB-E635-4845-ADA1-D9E099AD1F5C}"/>
              </a:ext>
            </a:extLst>
          </p:cNvPr>
          <p:cNvSpPr>
            <a:spLocks noGrp="1"/>
          </p:cNvSpPr>
          <p:nvPr>
            <p:ph type="subTitle" idx="1"/>
          </p:nvPr>
        </p:nvSpPr>
        <p:spPr>
          <a:xfrm>
            <a:off x="1524000" y="3056905"/>
            <a:ext cx="9009186" cy="809900"/>
          </a:xfrm>
        </p:spPr>
        <p:txBody>
          <a:bodyPr>
            <a:noAutofit/>
          </a:bodyPr>
          <a:lstStyle/>
          <a:p>
            <a:r>
              <a:rPr lang="en-US" sz="2000" dirty="0">
                <a:solidFill>
                  <a:schemeClr val="bg1"/>
                </a:solidFill>
                <a:latin typeface="Arial" panose="020B0604020202020204" pitchFamily="34" charset="0"/>
                <a:cs typeface="Arial" panose="020B0604020202020204" pitchFamily="34" charset="0"/>
              </a:rPr>
              <a:t>Haitian Sun, </a:t>
            </a:r>
            <a:r>
              <a:rPr lang="en-US" sz="2000" dirty="0" err="1">
                <a:solidFill>
                  <a:schemeClr val="bg1"/>
                </a:solidFill>
                <a:latin typeface="Arial" panose="020B0604020202020204" pitchFamily="34" charset="0"/>
                <a:cs typeface="Arial" panose="020B0604020202020204" pitchFamily="34" charset="0"/>
              </a:rPr>
              <a:t>Bhuwan</a:t>
            </a:r>
            <a:r>
              <a:rPr lang="en-US" sz="2000" dirty="0">
                <a:solidFill>
                  <a:schemeClr val="bg1"/>
                </a:solidFill>
                <a:latin typeface="Arial" panose="020B0604020202020204" pitchFamily="34" charset="0"/>
                <a:cs typeface="Arial" panose="020B0604020202020204" pitchFamily="34" charset="0"/>
              </a:rPr>
              <a:t> Dhingra, Manzil Zaheer, Kathryn </a:t>
            </a:r>
            <a:r>
              <a:rPr lang="en-US" sz="2000" dirty="0" err="1">
                <a:solidFill>
                  <a:schemeClr val="bg1"/>
                </a:solidFill>
                <a:latin typeface="Arial" panose="020B0604020202020204" pitchFamily="34" charset="0"/>
                <a:cs typeface="Arial" panose="020B0604020202020204" pitchFamily="34" charset="0"/>
              </a:rPr>
              <a:t>Mazaitis</a:t>
            </a:r>
            <a:r>
              <a:rPr lang="en-US" sz="2000" dirty="0">
                <a:solidFill>
                  <a:schemeClr val="bg1"/>
                </a:solidFill>
                <a:latin typeface="Arial" panose="020B0604020202020204" pitchFamily="34" charset="0"/>
                <a:cs typeface="Arial" panose="020B0604020202020204" pitchFamily="34" charset="0"/>
              </a:rPr>
              <a:t>, Ruslan </a:t>
            </a:r>
            <a:r>
              <a:rPr lang="en-US" sz="2000" dirty="0" err="1">
                <a:solidFill>
                  <a:schemeClr val="bg1"/>
                </a:solidFill>
                <a:latin typeface="Arial" panose="020B0604020202020204" pitchFamily="34" charset="0"/>
                <a:cs typeface="Arial" panose="020B0604020202020204" pitchFamily="34" charset="0"/>
              </a:rPr>
              <a:t>Salakhutdinov</a:t>
            </a:r>
            <a:r>
              <a:rPr lang="en-US" sz="2000" dirty="0">
                <a:solidFill>
                  <a:schemeClr val="bg1"/>
                </a:solidFill>
                <a:latin typeface="Arial" panose="020B0604020202020204" pitchFamily="34" charset="0"/>
                <a:cs typeface="Arial" panose="020B0604020202020204" pitchFamily="34" charset="0"/>
              </a:rPr>
              <a:t>, William W. Cohen</a:t>
            </a:r>
          </a:p>
          <a:p>
            <a:r>
              <a:rPr lang="en-US" sz="2000" b="1" dirty="0">
                <a:solidFill>
                  <a:schemeClr val="bg1"/>
                </a:solidFill>
                <a:latin typeface="Arial" panose="020B0604020202020204" pitchFamily="34" charset="0"/>
                <a:cs typeface="Arial" panose="020B0604020202020204" pitchFamily="34" charset="0"/>
              </a:rPr>
              <a:t>Carnegie Mellon University</a:t>
            </a:r>
          </a:p>
        </p:txBody>
      </p:sp>
      <p:sp>
        <p:nvSpPr>
          <p:cNvPr id="6" name="Subtitle 2">
            <a:extLst>
              <a:ext uri="{FF2B5EF4-FFF2-40B4-BE49-F238E27FC236}">
                <a16:creationId xmlns:a16="http://schemas.microsoft.com/office/drawing/2014/main" id="{A74A50D6-0A18-5B40-B2F8-C61561C9F887}"/>
              </a:ext>
            </a:extLst>
          </p:cNvPr>
          <p:cNvSpPr txBox="1">
            <a:spLocks/>
          </p:cNvSpPr>
          <p:nvPr/>
        </p:nvSpPr>
        <p:spPr>
          <a:xfrm>
            <a:off x="8428177" y="5347057"/>
            <a:ext cx="3423854" cy="6500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Happy </a:t>
            </a:r>
            <a:r>
              <a:rPr lang="en-US" sz="2000" dirty="0" err="1">
                <a:solidFill>
                  <a:schemeClr val="bg1"/>
                </a:solidFill>
                <a:latin typeface="Arial" panose="020B0604020202020204" pitchFamily="34" charset="0"/>
                <a:cs typeface="Arial" panose="020B0604020202020204" pitchFamily="34" charset="0"/>
              </a:rPr>
              <a:t>Buzaaba</a:t>
            </a:r>
            <a:r>
              <a:rPr lang="en-US" sz="2000" dirty="0">
                <a:solidFill>
                  <a:schemeClr val="bg1"/>
                </a:solidFill>
                <a:latin typeface="Arial" panose="020B0604020202020204" pitchFamily="34" charset="0"/>
                <a:cs typeface="Arial" panose="020B0604020202020204" pitchFamily="34" charset="0"/>
              </a:rPr>
              <a:t> </a:t>
            </a:r>
          </a:p>
          <a:p>
            <a:pPr algn="l">
              <a:lnSpc>
                <a:spcPct val="100000"/>
              </a:lnSpc>
              <a:spcBef>
                <a:spcPts val="0"/>
              </a:spcBef>
            </a:pPr>
            <a:r>
              <a:rPr lang="en-US" sz="2000" dirty="0">
                <a:solidFill>
                  <a:schemeClr val="bg1"/>
                </a:solidFill>
                <a:latin typeface="Arial" panose="020B0604020202020204" pitchFamily="34" charset="0"/>
                <a:cs typeface="Arial" panose="020B0604020202020204" pitchFamily="34" charset="0"/>
              </a:rPr>
              <a:t>UNIVERSITY OF TSUKUBA</a:t>
            </a:r>
          </a:p>
        </p:txBody>
      </p:sp>
      <p:pic>
        <p:nvPicPr>
          <p:cNvPr id="7" name="Picture 6">
            <a:extLst>
              <a:ext uri="{FF2B5EF4-FFF2-40B4-BE49-F238E27FC236}">
                <a16:creationId xmlns:a16="http://schemas.microsoft.com/office/drawing/2014/main" id="{B9F97D92-3179-7141-A4E2-59C576F08663}"/>
              </a:ext>
            </a:extLst>
          </p:cNvPr>
          <p:cNvPicPr>
            <a:picLocks noChangeAspect="1"/>
          </p:cNvPicPr>
          <p:nvPr/>
        </p:nvPicPr>
        <p:blipFill>
          <a:blip r:embed="rId3"/>
          <a:stretch>
            <a:fillRect/>
          </a:stretch>
        </p:blipFill>
        <p:spPr>
          <a:xfrm>
            <a:off x="7984152" y="5508858"/>
            <a:ext cx="444025" cy="444025"/>
          </a:xfrm>
          <a:prstGeom prst="rect">
            <a:avLst/>
          </a:prstGeom>
        </p:spPr>
      </p:pic>
      <p:sp>
        <p:nvSpPr>
          <p:cNvPr id="8" name="Subtitle 2">
            <a:extLst>
              <a:ext uri="{FF2B5EF4-FFF2-40B4-BE49-F238E27FC236}">
                <a16:creationId xmlns:a16="http://schemas.microsoft.com/office/drawing/2014/main" id="{BDA9D496-710E-E246-A15F-7E2574D39D0A}"/>
              </a:ext>
            </a:extLst>
          </p:cNvPr>
          <p:cNvSpPr txBox="1">
            <a:spLocks/>
          </p:cNvSpPr>
          <p:nvPr/>
        </p:nvSpPr>
        <p:spPr>
          <a:xfrm>
            <a:off x="3509361" y="4422658"/>
            <a:ext cx="5161550" cy="5303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500" dirty="0">
                <a:solidFill>
                  <a:schemeClr val="bg1"/>
                </a:solidFill>
              </a:rPr>
              <a:t>‘EMNLP 18’</a:t>
            </a:r>
          </a:p>
        </p:txBody>
      </p:sp>
    </p:spTree>
    <p:extLst>
      <p:ext uri="{BB962C8B-B14F-4D97-AF65-F5344CB8AC3E}">
        <p14:creationId xmlns:p14="http://schemas.microsoft.com/office/powerpoint/2010/main" val="149207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4A68D-86AF-DA43-8918-C1C752A18B58}"/>
              </a:ext>
            </a:extLst>
          </p:cNvPr>
          <p:cNvSpPr>
            <a:spLocks noGrp="1"/>
          </p:cNvSpPr>
          <p:nvPr>
            <p:ph idx="1"/>
          </p:nvPr>
        </p:nvSpPr>
        <p:spPr>
          <a:xfrm>
            <a:off x="838199" y="2317448"/>
            <a:ext cx="9993923" cy="3028823"/>
          </a:xfrm>
        </p:spPr>
        <p:txBody>
          <a:bodyPr>
            <a:noAutofit/>
          </a:bodyPr>
          <a:lstStyle/>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Introduction</a:t>
            </a:r>
          </a:p>
          <a:p>
            <a:pPr>
              <a:lnSpc>
                <a:spcPct val="150000"/>
              </a:lnSpc>
            </a:pPr>
            <a:r>
              <a:rPr lang="en-US" sz="2500" dirty="0">
                <a:solidFill>
                  <a:schemeClr val="tx1">
                    <a:lumMod val="75000"/>
                    <a:lumOff val="25000"/>
                  </a:schemeClr>
                </a:solidFill>
                <a:latin typeface="Arial" panose="020B0604020202020204" pitchFamily="34" charset="0"/>
                <a:cs typeface="Arial" panose="020B0604020202020204" pitchFamily="34" charset="0"/>
              </a:rPr>
              <a:t>Representation of Text and Knowledge Base</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Embedding Propagation on graphs</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Results and Discussion</a:t>
            </a: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D88B0D5-D204-7E40-9F8A-0D97B4841C8D}"/>
              </a:ext>
            </a:extLst>
          </p:cNvPr>
          <p:cNvSpPr/>
          <p:nvPr/>
        </p:nvSpPr>
        <p:spPr>
          <a:xfrm>
            <a:off x="0" y="-17591"/>
            <a:ext cx="12192000" cy="1325563"/>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Presentation </a:t>
            </a:r>
            <a:r>
              <a:rPr lang="en-US" sz="2700" dirty="0"/>
              <a:t>Outline</a:t>
            </a:r>
          </a:p>
        </p:txBody>
      </p:sp>
      <p:grpSp>
        <p:nvGrpSpPr>
          <p:cNvPr id="2" name="Group 1">
            <a:extLst>
              <a:ext uri="{FF2B5EF4-FFF2-40B4-BE49-F238E27FC236}">
                <a16:creationId xmlns:a16="http://schemas.microsoft.com/office/drawing/2014/main" id="{1D729C23-E8DE-434F-BAD9-C22DB2A1A9F9}"/>
              </a:ext>
            </a:extLst>
          </p:cNvPr>
          <p:cNvGrpSpPr/>
          <p:nvPr/>
        </p:nvGrpSpPr>
        <p:grpSpPr>
          <a:xfrm>
            <a:off x="6665391" y="3555143"/>
            <a:ext cx="5112664" cy="2939280"/>
            <a:chOff x="6665391" y="3555143"/>
            <a:chExt cx="5112664" cy="2939280"/>
          </a:xfrm>
        </p:grpSpPr>
        <p:sp>
          <p:nvSpPr>
            <p:cNvPr id="6" name="Rounded Rectangle 5">
              <a:extLst>
                <a:ext uri="{FF2B5EF4-FFF2-40B4-BE49-F238E27FC236}">
                  <a16:creationId xmlns:a16="http://schemas.microsoft.com/office/drawing/2014/main" id="{9A3285A2-5887-A04E-8816-B40C78320FC5}"/>
                </a:ext>
              </a:extLst>
            </p:cNvPr>
            <p:cNvSpPr/>
            <p:nvPr/>
          </p:nvSpPr>
          <p:spPr>
            <a:xfrm>
              <a:off x="7114151" y="5190606"/>
              <a:ext cx="4410219" cy="484909"/>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Combined data structure</a:t>
              </a:r>
            </a:p>
          </p:txBody>
        </p:sp>
        <p:sp>
          <p:nvSpPr>
            <p:cNvPr id="7" name="Oval 6">
              <a:extLst>
                <a:ext uri="{FF2B5EF4-FFF2-40B4-BE49-F238E27FC236}">
                  <a16:creationId xmlns:a16="http://schemas.microsoft.com/office/drawing/2014/main" id="{A5208D28-CCCA-C34E-ADB7-6CBD32BBAD89}"/>
                </a:ext>
              </a:extLst>
            </p:cNvPr>
            <p:cNvSpPr/>
            <p:nvPr/>
          </p:nvSpPr>
          <p:spPr>
            <a:xfrm>
              <a:off x="8238274" y="4279220"/>
              <a:ext cx="2156108" cy="516156"/>
            </a:xfrm>
            <a:prstGeom prst="ellipse">
              <a:avLst/>
            </a:prstGeom>
            <a:noFill/>
            <a:ln>
              <a:solidFill>
                <a:schemeClr val="tx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2">
                      <a:lumMod val="75000"/>
                    </a:schemeClr>
                  </a:solidFill>
                </a:rPr>
                <a:t>Joint_model</a:t>
              </a:r>
              <a:endParaRPr lang="en-US" dirty="0">
                <a:solidFill>
                  <a:schemeClr val="bg2">
                    <a:lumMod val="75000"/>
                  </a:schemeClr>
                </a:solidFill>
              </a:endParaRPr>
            </a:p>
          </p:txBody>
        </p:sp>
        <p:sp>
          <p:nvSpPr>
            <p:cNvPr id="8" name="Rectangle 7">
              <a:extLst>
                <a:ext uri="{FF2B5EF4-FFF2-40B4-BE49-F238E27FC236}">
                  <a16:creationId xmlns:a16="http://schemas.microsoft.com/office/drawing/2014/main" id="{662C62D0-B686-7C4E-8302-655ACD2E4C72}"/>
                </a:ext>
              </a:extLst>
            </p:cNvPr>
            <p:cNvSpPr/>
            <p:nvPr/>
          </p:nvSpPr>
          <p:spPr>
            <a:xfrm>
              <a:off x="8808718" y="3555143"/>
              <a:ext cx="1005840" cy="387795"/>
            </a:xfrm>
            <a:prstGeom prst="rect">
              <a:avLst/>
            </a:prstGeom>
            <a:noFill/>
            <a:ln>
              <a:solidFill>
                <a:schemeClr val="tx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75000"/>
                    </a:schemeClr>
                  </a:solidFill>
                </a:rPr>
                <a:t>Results</a:t>
              </a:r>
            </a:p>
          </p:txBody>
        </p:sp>
        <p:pic>
          <p:nvPicPr>
            <p:cNvPr id="9" name="Picture 8">
              <a:extLst>
                <a:ext uri="{FF2B5EF4-FFF2-40B4-BE49-F238E27FC236}">
                  <a16:creationId xmlns:a16="http://schemas.microsoft.com/office/drawing/2014/main" id="{0AEBA593-A331-844D-A5D2-B3F7C91D7AFA}"/>
                </a:ext>
              </a:extLst>
            </p:cNvPr>
            <p:cNvPicPr>
              <a:picLocks noChangeAspect="1"/>
            </p:cNvPicPr>
            <p:nvPr/>
          </p:nvPicPr>
          <p:blipFill>
            <a:blip r:embed="rId3"/>
            <a:stretch>
              <a:fillRect/>
            </a:stretch>
          </p:blipFill>
          <p:spPr>
            <a:xfrm>
              <a:off x="10095247" y="6095407"/>
              <a:ext cx="1682808" cy="399016"/>
            </a:xfrm>
            <a:prstGeom prst="rect">
              <a:avLst/>
            </a:prstGeom>
          </p:spPr>
        </p:pic>
        <p:pic>
          <p:nvPicPr>
            <p:cNvPr id="10" name="Picture 9">
              <a:extLst>
                <a:ext uri="{FF2B5EF4-FFF2-40B4-BE49-F238E27FC236}">
                  <a16:creationId xmlns:a16="http://schemas.microsoft.com/office/drawing/2014/main" id="{02342DBB-B75D-CE4A-8DA0-DC29716F5D70}"/>
                </a:ext>
              </a:extLst>
            </p:cNvPr>
            <p:cNvPicPr>
              <a:picLocks noChangeAspect="1"/>
            </p:cNvPicPr>
            <p:nvPr/>
          </p:nvPicPr>
          <p:blipFill>
            <a:blip r:embed="rId4"/>
            <a:stretch>
              <a:fillRect/>
            </a:stretch>
          </p:blipFill>
          <p:spPr>
            <a:xfrm>
              <a:off x="6665391" y="6073444"/>
              <a:ext cx="1770698" cy="394285"/>
            </a:xfrm>
            <a:prstGeom prst="rect">
              <a:avLst/>
            </a:prstGeom>
          </p:spPr>
        </p:pic>
        <p:cxnSp>
          <p:nvCxnSpPr>
            <p:cNvPr id="14" name="Straight Arrow Connector 13">
              <a:extLst>
                <a:ext uri="{FF2B5EF4-FFF2-40B4-BE49-F238E27FC236}">
                  <a16:creationId xmlns:a16="http://schemas.microsoft.com/office/drawing/2014/main" id="{39C617A4-ACC9-0447-B28F-485E74457D4C}"/>
                </a:ext>
              </a:extLst>
            </p:cNvPr>
            <p:cNvCxnSpPr/>
            <p:nvPr/>
          </p:nvCxnSpPr>
          <p:spPr>
            <a:xfrm flipH="1" flipV="1">
              <a:off x="10886231" y="5659294"/>
              <a:ext cx="5080" cy="53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A7FAF4A-7E44-5849-9EF6-F655491B5B3E}"/>
                </a:ext>
              </a:extLst>
            </p:cNvPr>
            <p:cNvCxnSpPr/>
            <p:nvPr/>
          </p:nvCxnSpPr>
          <p:spPr>
            <a:xfrm flipH="1" flipV="1">
              <a:off x="7907644" y="5660453"/>
              <a:ext cx="5080" cy="490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DA1D411-3911-B74C-8DC9-821F4319CEE1}"/>
                </a:ext>
              </a:extLst>
            </p:cNvPr>
            <p:cNvCxnSpPr/>
            <p:nvPr/>
          </p:nvCxnSpPr>
          <p:spPr>
            <a:xfrm flipH="1" flipV="1">
              <a:off x="9315341" y="3944449"/>
              <a:ext cx="5080" cy="334917"/>
            </a:xfrm>
            <a:prstGeom prst="straightConnector1">
              <a:avLst/>
            </a:prstGeom>
            <a:ln>
              <a:solidFill>
                <a:schemeClr val="tx1">
                  <a:alpha val="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20EB61C-7786-564C-8B21-7E89DBF5EB24}"/>
                </a:ext>
              </a:extLst>
            </p:cNvPr>
            <p:cNvCxnSpPr>
              <a:stCxn id="6" idx="0"/>
            </p:cNvCxnSpPr>
            <p:nvPr/>
          </p:nvCxnSpPr>
          <p:spPr>
            <a:xfrm flipH="1" flipV="1">
              <a:off x="9319260" y="4795376"/>
              <a:ext cx="1" cy="395230"/>
            </a:xfrm>
            <a:prstGeom prst="line">
              <a:avLst/>
            </a:prstGeom>
            <a:ln>
              <a:solidFill>
                <a:schemeClr val="tx1">
                  <a:alpha val="8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89575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4A68D-86AF-DA43-8918-C1C752A18B58}"/>
              </a:ext>
            </a:extLst>
          </p:cNvPr>
          <p:cNvSpPr>
            <a:spLocks noGrp="1"/>
          </p:cNvSpPr>
          <p:nvPr>
            <p:ph idx="1"/>
          </p:nvPr>
        </p:nvSpPr>
        <p:spPr>
          <a:xfrm>
            <a:off x="1172309" y="2985662"/>
            <a:ext cx="9993923" cy="3028823"/>
          </a:xfrm>
          <a:ln>
            <a:solidFill>
              <a:schemeClr val="accent1">
                <a:shade val="50000"/>
              </a:schemeClr>
            </a:solidFill>
            <a:prstDash val="dash"/>
          </a:ln>
        </p:spPr>
        <p:txBody>
          <a:bodyPr>
            <a:noAutofit/>
          </a:bodyPr>
          <a:lstStyle/>
          <a:p>
            <a:pPr marL="0" indent="0">
              <a:lnSpc>
                <a:spcPct val="150000"/>
              </a:lnSpc>
              <a:buNone/>
            </a:pPr>
            <a:endParaRPr lang="en-US"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D88B0D5-D204-7E40-9F8A-0D97B4841C8D}"/>
              </a:ext>
            </a:extLst>
          </p:cNvPr>
          <p:cNvSpPr/>
          <p:nvPr/>
        </p:nvSpPr>
        <p:spPr>
          <a:xfrm>
            <a:off x="0" y="-10094"/>
            <a:ext cx="12192000" cy="1205058"/>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Representation of Text and Knowledge Base</a:t>
            </a:r>
            <a:endParaRPr lang="en-US" sz="2700" dirty="0"/>
          </a:p>
        </p:txBody>
      </p:sp>
      <p:grpSp>
        <p:nvGrpSpPr>
          <p:cNvPr id="15" name="Group 14">
            <a:extLst>
              <a:ext uri="{FF2B5EF4-FFF2-40B4-BE49-F238E27FC236}">
                <a16:creationId xmlns:a16="http://schemas.microsoft.com/office/drawing/2014/main" id="{65C6CAB8-BAB0-544C-877F-666792BDA42A}"/>
              </a:ext>
            </a:extLst>
          </p:cNvPr>
          <p:cNvGrpSpPr/>
          <p:nvPr/>
        </p:nvGrpSpPr>
        <p:grpSpPr>
          <a:xfrm>
            <a:off x="-11941" y="772929"/>
            <a:ext cx="12195303" cy="6111627"/>
            <a:chOff x="5644" y="772929"/>
            <a:chExt cx="12195303" cy="6111627"/>
          </a:xfrm>
        </p:grpSpPr>
        <p:sp>
          <p:nvSpPr>
            <p:cNvPr id="19" name="Rectangle 18">
              <a:extLst>
                <a:ext uri="{FF2B5EF4-FFF2-40B4-BE49-F238E27FC236}">
                  <a16:creationId xmlns:a16="http://schemas.microsoft.com/office/drawing/2014/main" id="{80270CE2-D322-E54A-8433-7744A8CCC061}"/>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Combined data structure</a:t>
              </a:r>
            </a:p>
          </p:txBody>
        </p:sp>
        <p:sp>
          <p:nvSpPr>
            <p:cNvPr id="20" name="Rectangle 19">
              <a:extLst>
                <a:ext uri="{FF2B5EF4-FFF2-40B4-BE49-F238E27FC236}">
                  <a16:creationId xmlns:a16="http://schemas.microsoft.com/office/drawing/2014/main" id="{341C29EE-A1DD-2745-9604-2957DAA132CC}"/>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21" name="Rectangle 20">
              <a:extLst>
                <a:ext uri="{FF2B5EF4-FFF2-40B4-BE49-F238E27FC236}">
                  <a16:creationId xmlns:a16="http://schemas.microsoft.com/office/drawing/2014/main" id="{0E99FDEE-959F-0842-AA39-AD00C5F22F97}"/>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12" name="TextBox 11">
            <a:extLst>
              <a:ext uri="{FF2B5EF4-FFF2-40B4-BE49-F238E27FC236}">
                <a16:creationId xmlns:a16="http://schemas.microsoft.com/office/drawing/2014/main" id="{546A8C61-5296-AF47-A691-D0568A3DE78C}"/>
              </a:ext>
            </a:extLst>
          </p:cNvPr>
          <p:cNvSpPr txBox="1"/>
          <p:nvPr/>
        </p:nvSpPr>
        <p:spPr>
          <a:xfrm>
            <a:off x="1770187" y="1529862"/>
            <a:ext cx="5605702" cy="1015663"/>
          </a:xfrm>
          <a:prstGeom prst="rect">
            <a:avLst/>
          </a:prstGeom>
          <a:noFill/>
        </p:spPr>
        <p:txBody>
          <a:bodyPr wrap="none" rtlCol="0">
            <a:spAutoFit/>
          </a:bodyPr>
          <a:lstStyle/>
          <a:p>
            <a:pPr marL="285750" indent="-285750">
              <a:buFont typeface="Wingdings" pitchFamily="2" charset="2"/>
              <a:buChar char="v"/>
            </a:pPr>
            <a:r>
              <a:rPr lang="en-US" sz="2000" dirty="0"/>
              <a:t>KB Facts:</a:t>
            </a:r>
          </a:p>
          <a:p>
            <a:r>
              <a:rPr lang="en-US" sz="2000" dirty="0"/>
              <a:t>	 (</a:t>
            </a:r>
            <a:r>
              <a:rPr lang="en-US" sz="2000" dirty="0" err="1"/>
              <a:t>Meg_Graffin</a:t>
            </a:r>
            <a:r>
              <a:rPr lang="en-US" sz="2000" dirty="0"/>
              <a:t>, </a:t>
            </a:r>
            <a:r>
              <a:rPr lang="en-US" sz="2000" dirty="0" err="1"/>
              <a:t>Voiced_by</a:t>
            </a:r>
            <a:r>
              <a:rPr lang="en-US" sz="2000" dirty="0"/>
              <a:t>, </a:t>
            </a:r>
            <a:r>
              <a:rPr lang="en-US" sz="2000" dirty="0" err="1"/>
              <a:t>Lacey_Chabert</a:t>
            </a:r>
            <a:r>
              <a:rPr lang="en-US" sz="2000" dirty="0"/>
              <a:t>)</a:t>
            </a:r>
          </a:p>
          <a:p>
            <a:r>
              <a:rPr lang="en-US" sz="2000" dirty="0"/>
              <a:t>	 (</a:t>
            </a:r>
            <a:r>
              <a:rPr lang="en-US" sz="2000" dirty="0" err="1"/>
              <a:t>Family_Guy</a:t>
            </a:r>
            <a:r>
              <a:rPr lang="en-US" sz="2000" dirty="0"/>
              <a:t>, </a:t>
            </a:r>
            <a:r>
              <a:rPr lang="en-US" sz="2000" dirty="0" err="1"/>
              <a:t>has_character</a:t>
            </a:r>
            <a:r>
              <a:rPr lang="en-US" sz="2000" dirty="0"/>
              <a:t>, </a:t>
            </a:r>
            <a:r>
              <a:rPr lang="en-US" sz="2000" dirty="0" err="1"/>
              <a:t>Meg_Graffin</a:t>
            </a:r>
            <a:r>
              <a:rPr lang="en-US" sz="2000" dirty="0"/>
              <a:t>)</a:t>
            </a:r>
          </a:p>
        </p:txBody>
      </p:sp>
      <p:grpSp>
        <p:nvGrpSpPr>
          <p:cNvPr id="46" name="Group 45">
            <a:extLst>
              <a:ext uri="{FF2B5EF4-FFF2-40B4-BE49-F238E27FC236}">
                <a16:creationId xmlns:a16="http://schemas.microsoft.com/office/drawing/2014/main" id="{7F2EA559-A5A8-B940-8E3C-368BD1EF3A2A}"/>
              </a:ext>
            </a:extLst>
          </p:cNvPr>
          <p:cNvGrpSpPr/>
          <p:nvPr/>
        </p:nvGrpSpPr>
        <p:grpSpPr>
          <a:xfrm>
            <a:off x="2930787" y="3244325"/>
            <a:ext cx="5820385" cy="2362265"/>
            <a:chOff x="2086723" y="3244325"/>
            <a:chExt cx="5820385" cy="2362265"/>
          </a:xfrm>
        </p:grpSpPr>
        <p:cxnSp>
          <p:nvCxnSpPr>
            <p:cNvPr id="29" name="Curved Connector 28">
              <a:extLst>
                <a:ext uri="{FF2B5EF4-FFF2-40B4-BE49-F238E27FC236}">
                  <a16:creationId xmlns:a16="http://schemas.microsoft.com/office/drawing/2014/main" id="{6B0F0261-CD6B-8F46-923E-9194DEB753B8}"/>
                </a:ext>
              </a:extLst>
            </p:cNvPr>
            <p:cNvCxnSpPr>
              <a:stCxn id="11" idx="1"/>
              <a:endCxn id="23" idx="1"/>
            </p:cNvCxnSpPr>
            <p:nvPr/>
          </p:nvCxnSpPr>
          <p:spPr>
            <a:xfrm rot="10800000" flipH="1" flipV="1">
              <a:off x="3780692" y="3490540"/>
              <a:ext cx="23440" cy="1869833"/>
            </a:xfrm>
            <a:prstGeom prst="curvedConnector3">
              <a:avLst>
                <a:gd name="adj1" fmla="val -2325610"/>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289F5F8A-D7F9-3F4F-AE0C-CDED8AB4E789}"/>
                </a:ext>
              </a:extLst>
            </p:cNvPr>
            <p:cNvGrpSpPr/>
            <p:nvPr/>
          </p:nvGrpSpPr>
          <p:grpSpPr>
            <a:xfrm>
              <a:off x="2086723" y="3244325"/>
              <a:ext cx="5820385" cy="2362265"/>
              <a:chOff x="2086723" y="3244325"/>
              <a:chExt cx="5820385" cy="2362265"/>
            </a:xfrm>
          </p:grpSpPr>
          <p:sp>
            <p:nvSpPr>
              <p:cNvPr id="11" name="Rounded Rectangle 10">
                <a:extLst>
                  <a:ext uri="{FF2B5EF4-FFF2-40B4-BE49-F238E27FC236}">
                    <a16:creationId xmlns:a16="http://schemas.microsoft.com/office/drawing/2014/main" id="{8EB4E43D-C9F7-894E-BDD5-346D9A8A9293}"/>
                  </a:ext>
                </a:extLst>
              </p:cNvPr>
              <p:cNvSpPr/>
              <p:nvPr/>
            </p:nvSpPr>
            <p:spPr>
              <a:xfrm>
                <a:off x="3780692" y="3244325"/>
                <a:ext cx="2092570" cy="49243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Meg_Graffin</a:t>
                </a:r>
                <a:endParaRPr lang="en-US" dirty="0">
                  <a:solidFill>
                    <a:schemeClr val="tx1">
                      <a:lumMod val="75000"/>
                      <a:lumOff val="25000"/>
                    </a:schemeClr>
                  </a:solidFill>
                </a:endParaRPr>
              </a:p>
            </p:txBody>
          </p:sp>
          <p:sp>
            <p:nvSpPr>
              <p:cNvPr id="22" name="Rounded Rectangle 21">
                <a:extLst>
                  <a:ext uri="{FF2B5EF4-FFF2-40B4-BE49-F238E27FC236}">
                    <a16:creationId xmlns:a16="http://schemas.microsoft.com/office/drawing/2014/main" id="{990AA818-45C7-7A44-85C1-6A40F89EEB45}"/>
                  </a:ext>
                </a:extLst>
              </p:cNvPr>
              <p:cNvSpPr/>
              <p:nvPr/>
            </p:nvSpPr>
            <p:spPr>
              <a:xfrm>
                <a:off x="3792412" y="4170449"/>
                <a:ext cx="2092570" cy="492432"/>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Family_Guy</a:t>
                </a:r>
                <a:endParaRPr lang="en-US" dirty="0">
                  <a:solidFill>
                    <a:schemeClr val="tx1">
                      <a:lumMod val="75000"/>
                      <a:lumOff val="25000"/>
                    </a:schemeClr>
                  </a:solidFill>
                </a:endParaRPr>
              </a:p>
            </p:txBody>
          </p:sp>
          <p:sp>
            <p:nvSpPr>
              <p:cNvPr id="23" name="Rounded Rectangle 22">
                <a:extLst>
                  <a:ext uri="{FF2B5EF4-FFF2-40B4-BE49-F238E27FC236}">
                    <a16:creationId xmlns:a16="http://schemas.microsoft.com/office/drawing/2014/main" id="{3D82C593-4E41-5A4C-A6E7-19B99CCD66D6}"/>
                  </a:ext>
                </a:extLst>
              </p:cNvPr>
              <p:cNvSpPr/>
              <p:nvPr/>
            </p:nvSpPr>
            <p:spPr>
              <a:xfrm>
                <a:off x="3804132" y="5114158"/>
                <a:ext cx="2092570" cy="4924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Lacey_Chabert</a:t>
                </a:r>
                <a:endParaRPr lang="en-US" dirty="0">
                  <a:solidFill>
                    <a:schemeClr val="tx1">
                      <a:lumMod val="75000"/>
                      <a:lumOff val="25000"/>
                    </a:schemeClr>
                  </a:solidFill>
                </a:endParaRPr>
              </a:p>
            </p:txBody>
          </p:sp>
          <p:cxnSp>
            <p:nvCxnSpPr>
              <p:cNvPr id="26" name="Curved Connector 25">
                <a:extLst>
                  <a:ext uri="{FF2B5EF4-FFF2-40B4-BE49-F238E27FC236}">
                    <a16:creationId xmlns:a16="http://schemas.microsoft.com/office/drawing/2014/main" id="{05F81517-FCDD-614F-A10E-ACCB0AF23D5F}"/>
                  </a:ext>
                </a:extLst>
              </p:cNvPr>
              <p:cNvCxnSpPr>
                <a:stCxn id="22" idx="3"/>
                <a:endCxn id="11" idx="3"/>
              </p:cNvCxnSpPr>
              <p:nvPr/>
            </p:nvCxnSpPr>
            <p:spPr>
              <a:xfrm flipH="1" flipV="1">
                <a:off x="5873262" y="3490541"/>
                <a:ext cx="11720" cy="926124"/>
              </a:xfrm>
              <a:prstGeom prst="curvedConnector3">
                <a:avLst>
                  <a:gd name="adj1" fmla="val -4051067"/>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15F1CF4-3B65-B14E-875D-143CDC5F6A3A}"/>
                  </a:ext>
                </a:extLst>
              </p:cNvPr>
              <p:cNvSpPr txBox="1"/>
              <p:nvPr/>
            </p:nvSpPr>
            <p:spPr>
              <a:xfrm>
                <a:off x="6400798" y="3754342"/>
                <a:ext cx="1506310" cy="369332"/>
              </a:xfrm>
              <a:prstGeom prst="rect">
                <a:avLst/>
              </a:prstGeom>
              <a:noFill/>
            </p:spPr>
            <p:txBody>
              <a:bodyPr wrap="none" rtlCol="0">
                <a:spAutoFit/>
              </a:bodyPr>
              <a:lstStyle/>
              <a:p>
                <a:r>
                  <a:rPr lang="en-US" dirty="0" err="1"/>
                  <a:t>has_character</a:t>
                </a:r>
                <a:endParaRPr lang="en-US" dirty="0"/>
              </a:p>
            </p:txBody>
          </p:sp>
          <p:sp>
            <p:nvSpPr>
              <p:cNvPr id="32" name="TextBox 31">
                <a:extLst>
                  <a:ext uri="{FF2B5EF4-FFF2-40B4-BE49-F238E27FC236}">
                    <a16:creationId xmlns:a16="http://schemas.microsoft.com/office/drawing/2014/main" id="{5F0BB193-4ACC-724D-AF09-FEE687722789}"/>
                  </a:ext>
                </a:extLst>
              </p:cNvPr>
              <p:cNvSpPr txBox="1"/>
              <p:nvPr/>
            </p:nvSpPr>
            <p:spPr>
              <a:xfrm>
                <a:off x="2086723" y="4188100"/>
                <a:ext cx="1136786" cy="369332"/>
              </a:xfrm>
              <a:prstGeom prst="rect">
                <a:avLst/>
              </a:prstGeom>
              <a:noFill/>
            </p:spPr>
            <p:txBody>
              <a:bodyPr wrap="none" rtlCol="0">
                <a:spAutoFit/>
              </a:bodyPr>
              <a:lstStyle/>
              <a:p>
                <a:r>
                  <a:rPr lang="en-US" dirty="0" err="1"/>
                  <a:t>voiced_by</a:t>
                </a:r>
                <a:endParaRPr lang="en-US" dirty="0"/>
              </a:p>
            </p:txBody>
          </p:sp>
        </p:grpSp>
      </p:grpSp>
      <p:sp>
        <p:nvSpPr>
          <p:cNvPr id="33" name="TextBox 32">
            <a:extLst>
              <a:ext uri="{FF2B5EF4-FFF2-40B4-BE49-F238E27FC236}">
                <a16:creationId xmlns:a16="http://schemas.microsoft.com/office/drawing/2014/main" id="{34EAD3DD-A874-F14E-9361-8AFCD55263C2}"/>
              </a:ext>
            </a:extLst>
          </p:cNvPr>
          <p:cNvSpPr txBox="1"/>
          <p:nvPr/>
        </p:nvSpPr>
        <p:spPr>
          <a:xfrm>
            <a:off x="2819404" y="6046212"/>
            <a:ext cx="1088247" cy="369332"/>
          </a:xfrm>
          <a:prstGeom prst="rect">
            <a:avLst/>
          </a:prstGeom>
          <a:noFill/>
        </p:spPr>
        <p:txBody>
          <a:bodyPr wrap="none" rtlCol="0">
            <a:spAutoFit/>
          </a:bodyPr>
          <a:lstStyle/>
          <a:p>
            <a:r>
              <a:rPr lang="en-US" dirty="0" err="1"/>
              <a:t>KB_Entity</a:t>
            </a:r>
            <a:endParaRPr lang="en-US" dirty="0"/>
          </a:p>
        </p:txBody>
      </p:sp>
      <p:sp>
        <p:nvSpPr>
          <p:cNvPr id="35" name="TextBox 34">
            <a:extLst>
              <a:ext uri="{FF2B5EF4-FFF2-40B4-BE49-F238E27FC236}">
                <a16:creationId xmlns:a16="http://schemas.microsoft.com/office/drawing/2014/main" id="{C8373477-1A0C-9E4C-8F5F-3A2A942BEF4D}"/>
              </a:ext>
            </a:extLst>
          </p:cNvPr>
          <p:cNvSpPr txBox="1"/>
          <p:nvPr/>
        </p:nvSpPr>
        <p:spPr>
          <a:xfrm>
            <a:off x="8469927" y="6052067"/>
            <a:ext cx="1254126" cy="369332"/>
          </a:xfrm>
          <a:prstGeom prst="rect">
            <a:avLst/>
          </a:prstGeom>
          <a:noFill/>
        </p:spPr>
        <p:txBody>
          <a:bodyPr wrap="none" rtlCol="0">
            <a:spAutoFit/>
          </a:bodyPr>
          <a:lstStyle/>
          <a:p>
            <a:r>
              <a:rPr lang="en-US" dirty="0"/>
              <a:t>KB Relation</a:t>
            </a:r>
          </a:p>
        </p:txBody>
      </p:sp>
      <p:sp>
        <p:nvSpPr>
          <p:cNvPr id="37" name="Rounded Rectangle 36">
            <a:extLst>
              <a:ext uri="{FF2B5EF4-FFF2-40B4-BE49-F238E27FC236}">
                <a16:creationId xmlns:a16="http://schemas.microsoft.com/office/drawing/2014/main" id="{7F3AFDC1-3012-9A45-B813-AEF2870F6E0B}"/>
              </a:ext>
            </a:extLst>
          </p:cNvPr>
          <p:cNvSpPr/>
          <p:nvPr/>
        </p:nvSpPr>
        <p:spPr>
          <a:xfrm>
            <a:off x="2420818" y="6110687"/>
            <a:ext cx="398586" cy="219776"/>
          </a:xfrm>
          <a:prstGeom prst="roundRect">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828F3FEE-A10A-DD41-9FF0-C0353B1CB379}"/>
              </a:ext>
            </a:extLst>
          </p:cNvPr>
          <p:cNvCxnSpPr>
            <a:cxnSpLocks/>
          </p:cNvCxnSpPr>
          <p:nvPr/>
        </p:nvCxnSpPr>
        <p:spPr>
          <a:xfrm flipV="1">
            <a:off x="7989535" y="6236733"/>
            <a:ext cx="472865" cy="5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81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4A68D-86AF-DA43-8918-C1C752A18B58}"/>
              </a:ext>
            </a:extLst>
          </p:cNvPr>
          <p:cNvSpPr>
            <a:spLocks noGrp="1"/>
          </p:cNvSpPr>
          <p:nvPr>
            <p:ph idx="1"/>
          </p:nvPr>
        </p:nvSpPr>
        <p:spPr>
          <a:xfrm>
            <a:off x="1172309" y="2985662"/>
            <a:ext cx="9993923" cy="3028823"/>
          </a:xfrm>
          <a:ln>
            <a:solidFill>
              <a:schemeClr val="accent1">
                <a:shade val="50000"/>
              </a:schemeClr>
            </a:solidFill>
            <a:prstDash val="dash"/>
          </a:ln>
        </p:spPr>
        <p:txBody>
          <a:bodyPr>
            <a:noAutofit/>
          </a:bodyPr>
          <a:lstStyle/>
          <a:p>
            <a:pPr marL="0" indent="0">
              <a:lnSpc>
                <a:spcPct val="150000"/>
              </a:lnSpc>
              <a:buNone/>
            </a:pPr>
            <a:endParaRPr lang="en-US"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D88B0D5-D204-7E40-9F8A-0D97B4841C8D}"/>
              </a:ext>
            </a:extLst>
          </p:cNvPr>
          <p:cNvSpPr/>
          <p:nvPr/>
        </p:nvSpPr>
        <p:spPr>
          <a:xfrm>
            <a:off x="0" y="-12535"/>
            <a:ext cx="12192000" cy="823070"/>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Representation of Text and Knowledge Base</a:t>
            </a:r>
            <a:endParaRPr lang="en-US" sz="2700" dirty="0"/>
          </a:p>
        </p:txBody>
      </p:sp>
      <p:grpSp>
        <p:nvGrpSpPr>
          <p:cNvPr id="15" name="Group 14">
            <a:extLst>
              <a:ext uri="{FF2B5EF4-FFF2-40B4-BE49-F238E27FC236}">
                <a16:creationId xmlns:a16="http://schemas.microsoft.com/office/drawing/2014/main" id="{65C6CAB8-BAB0-544C-877F-666792BDA42A}"/>
              </a:ext>
            </a:extLst>
          </p:cNvPr>
          <p:cNvGrpSpPr/>
          <p:nvPr/>
        </p:nvGrpSpPr>
        <p:grpSpPr>
          <a:xfrm>
            <a:off x="-11941" y="772929"/>
            <a:ext cx="12195303" cy="6111627"/>
            <a:chOff x="5644" y="772929"/>
            <a:chExt cx="12195303" cy="6111627"/>
          </a:xfrm>
        </p:grpSpPr>
        <p:sp>
          <p:nvSpPr>
            <p:cNvPr id="19" name="Rectangle 18">
              <a:extLst>
                <a:ext uri="{FF2B5EF4-FFF2-40B4-BE49-F238E27FC236}">
                  <a16:creationId xmlns:a16="http://schemas.microsoft.com/office/drawing/2014/main" id="{80270CE2-D322-E54A-8433-7744A8CCC061}"/>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bipartite graph/ Combined data structure</a:t>
              </a:r>
            </a:p>
          </p:txBody>
        </p:sp>
        <p:sp>
          <p:nvSpPr>
            <p:cNvPr id="20" name="Rectangle 19">
              <a:extLst>
                <a:ext uri="{FF2B5EF4-FFF2-40B4-BE49-F238E27FC236}">
                  <a16:creationId xmlns:a16="http://schemas.microsoft.com/office/drawing/2014/main" id="{341C29EE-A1DD-2745-9604-2957DAA132CC}"/>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21" name="Rectangle 20">
              <a:extLst>
                <a:ext uri="{FF2B5EF4-FFF2-40B4-BE49-F238E27FC236}">
                  <a16:creationId xmlns:a16="http://schemas.microsoft.com/office/drawing/2014/main" id="{0E99FDEE-959F-0842-AA39-AD00C5F22F97}"/>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12" name="TextBox 11">
            <a:extLst>
              <a:ext uri="{FF2B5EF4-FFF2-40B4-BE49-F238E27FC236}">
                <a16:creationId xmlns:a16="http://schemas.microsoft.com/office/drawing/2014/main" id="{546A8C61-5296-AF47-A691-D0568A3DE78C}"/>
              </a:ext>
            </a:extLst>
          </p:cNvPr>
          <p:cNvSpPr txBox="1"/>
          <p:nvPr/>
        </p:nvSpPr>
        <p:spPr>
          <a:xfrm>
            <a:off x="996458" y="879219"/>
            <a:ext cx="6049109" cy="1015663"/>
          </a:xfrm>
          <a:prstGeom prst="rect">
            <a:avLst/>
          </a:prstGeom>
          <a:noFill/>
        </p:spPr>
        <p:txBody>
          <a:bodyPr wrap="square" rtlCol="0">
            <a:spAutoFit/>
          </a:bodyPr>
          <a:lstStyle/>
          <a:p>
            <a:pPr marL="285750" indent="-285750">
              <a:buFont typeface="Wingdings" pitchFamily="2" charset="2"/>
              <a:buChar char="v"/>
            </a:pPr>
            <a:r>
              <a:rPr lang="en-US" sz="2000" dirty="0"/>
              <a:t>KB Facts </a:t>
            </a:r>
            <a:r>
              <a:rPr lang="en-US" sz="2000" dirty="0">
                <a:latin typeface="Apple Chancery" panose="03020702040506060504" pitchFamily="66" charset="-79"/>
                <a:cs typeface="Apple Chancery" panose="03020702040506060504" pitchFamily="66" charset="-79"/>
              </a:rPr>
              <a:t>K </a:t>
            </a:r>
            <a:r>
              <a:rPr lang="en-US" sz="2000" dirty="0"/>
              <a:t>:</a:t>
            </a:r>
          </a:p>
          <a:p>
            <a:r>
              <a:rPr lang="en-US" sz="2000" dirty="0"/>
              <a:t>	- (</a:t>
            </a:r>
            <a:r>
              <a:rPr lang="en-US" sz="2000" dirty="0" err="1"/>
              <a:t>Meg_Graffin</a:t>
            </a:r>
            <a:r>
              <a:rPr lang="en-US" sz="2000" dirty="0"/>
              <a:t>, </a:t>
            </a:r>
            <a:r>
              <a:rPr lang="en-US" sz="2000" dirty="0" err="1"/>
              <a:t>Voiced_by</a:t>
            </a:r>
            <a:r>
              <a:rPr lang="en-US" sz="2000" dirty="0"/>
              <a:t>, </a:t>
            </a:r>
            <a:r>
              <a:rPr lang="en-US" sz="2000" dirty="0" err="1"/>
              <a:t>Lacey_Chabert</a:t>
            </a:r>
            <a:r>
              <a:rPr lang="en-US" sz="2000" dirty="0"/>
              <a:t>)</a:t>
            </a:r>
          </a:p>
          <a:p>
            <a:r>
              <a:rPr lang="en-US" sz="2000" dirty="0"/>
              <a:t>	- (</a:t>
            </a:r>
            <a:r>
              <a:rPr lang="en-US" sz="2000" dirty="0" err="1"/>
              <a:t>Family_Guy</a:t>
            </a:r>
            <a:r>
              <a:rPr lang="en-US" sz="2000" dirty="0"/>
              <a:t>, </a:t>
            </a:r>
            <a:r>
              <a:rPr lang="en-US" sz="2000" dirty="0" err="1"/>
              <a:t>has_character</a:t>
            </a:r>
            <a:r>
              <a:rPr lang="en-US" sz="2000" dirty="0"/>
              <a:t>, </a:t>
            </a:r>
            <a:r>
              <a:rPr lang="en-US" sz="2000" dirty="0" err="1"/>
              <a:t>Meg_Graffin</a:t>
            </a:r>
            <a:r>
              <a:rPr lang="en-US" sz="2000" dirty="0"/>
              <a:t>)</a:t>
            </a:r>
          </a:p>
        </p:txBody>
      </p:sp>
      <p:sp>
        <p:nvSpPr>
          <p:cNvPr id="11" name="Rounded Rectangle 10">
            <a:extLst>
              <a:ext uri="{FF2B5EF4-FFF2-40B4-BE49-F238E27FC236}">
                <a16:creationId xmlns:a16="http://schemas.microsoft.com/office/drawing/2014/main" id="{8EB4E43D-C9F7-894E-BDD5-346D9A8A9293}"/>
              </a:ext>
            </a:extLst>
          </p:cNvPr>
          <p:cNvSpPr/>
          <p:nvPr/>
        </p:nvSpPr>
        <p:spPr>
          <a:xfrm>
            <a:off x="3833447" y="3244325"/>
            <a:ext cx="2092570" cy="492432"/>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Meg_Graffin</a:t>
            </a:r>
            <a:endParaRPr lang="en-US" dirty="0">
              <a:solidFill>
                <a:schemeClr val="tx1">
                  <a:lumMod val="75000"/>
                  <a:lumOff val="25000"/>
                </a:schemeClr>
              </a:solidFill>
            </a:endParaRPr>
          </a:p>
        </p:txBody>
      </p:sp>
      <p:sp>
        <p:nvSpPr>
          <p:cNvPr id="22" name="Rounded Rectangle 21">
            <a:extLst>
              <a:ext uri="{FF2B5EF4-FFF2-40B4-BE49-F238E27FC236}">
                <a16:creationId xmlns:a16="http://schemas.microsoft.com/office/drawing/2014/main" id="{990AA818-45C7-7A44-85C1-6A40F89EEB45}"/>
              </a:ext>
            </a:extLst>
          </p:cNvPr>
          <p:cNvSpPr/>
          <p:nvPr/>
        </p:nvSpPr>
        <p:spPr>
          <a:xfrm>
            <a:off x="3792412" y="4170449"/>
            <a:ext cx="2092570" cy="492432"/>
          </a:xfrm>
          <a:prstGeom prst="round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Family_Guy</a:t>
            </a:r>
            <a:endParaRPr lang="en-US" dirty="0">
              <a:solidFill>
                <a:schemeClr val="tx1">
                  <a:lumMod val="75000"/>
                  <a:lumOff val="25000"/>
                </a:schemeClr>
              </a:solidFill>
            </a:endParaRPr>
          </a:p>
        </p:txBody>
      </p:sp>
      <p:sp>
        <p:nvSpPr>
          <p:cNvPr id="23" name="Rounded Rectangle 22">
            <a:extLst>
              <a:ext uri="{FF2B5EF4-FFF2-40B4-BE49-F238E27FC236}">
                <a16:creationId xmlns:a16="http://schemas.microsoft.com/office/drawing/2014/main" id="{3D82C593-4E41-5A4C-A6E7-19B99CCD66D6}"/>
              </a:ext>
            </a:extLst>
          </p:cNvPr>
          <p:cNvSpPr/>
          <p:nvPr/>
        </p:nvSpPr>
        <p:spPr>
          <a:xfrm>
            <a:off x="3804132" y="5114158"/>
            <a:ext cx="2092570" cy="492432"/>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Lacey_Chabert</a:t>
            </a:r>
            <a:endParaRPr lang="en-US" dirty="0">
              <a:solidFill>
                <a:schemeClr val="tx1">
                  <a:lumMod val="75000"/>
                  <a:lumOff val="25000"/>
                </a:schemeClr>
              </a:solidFill>
            </a:endParaRPr>
          </a:p>
        </p:txBody>
      </p:sp>
      <p:sp>
        <p:nvSpPr>
          <p:cNvPr id="31" name="TextBox 30">
            <a:extLst>
              <a:ext uri="{FF2B5EF4-FFF2-40B4-BE49-F238E27FC236}">
                <a16:creationId xmlns:a16="http://schemas.microsoft.com/office/drawing/2014/main" id="{415F1CF4-3B65-B14E-875D-143CDC5F6A3A}"/>
              </a:ext>
            </a:extLst>
          </p:cNvPr>
          <p:cNvSpPr txBox="1"/>
          <p:nvPr/>
        </p:nvSpPr>
        <p:spPr>
          <a:xfrm>
            <a:off x="1386403" y="4896728"/>
            <a:ext cx="1506310" cy="369332"/>
          </a:xfrm>
          <a:prstGeom prst="rect">
            <a:avLst/>
          </a:prstGeom>
          <a:noFill/>
          <a:ln>
            <a:solidFill>
              <a:schemeClr val="tx1"/>
            </a:solidFill>
          </a:ln>
        </p:spPr>
        <p:txBody>
          <a:bodyPr wrap="none" rtlCol="0">
            <a:spAutoFit/>
          </a:bodyPr>
          <a:lstStyle/>
          <a:p>
            <a:r>
              <a:rPr lang="en-US" dirty="0" err="1"/>
              <a:t>has_character</a:t>
            </a:r>
            <a:endParaRPr lang="en-US" dirty="0"/>
          </a:p>
        </p:txBody>
      </p:sp>
      <p:sp>
        <p:nvSpPr>
          <p:cNvPr id="32" name="TextBox 31">
            <a:extLst>
              <a:ext uri="{FF2B5EF4-FFF2-40B4-BE49-F238E27FC236}">
                <a16:creationId xmlns:a16="http://schemas.microsoft.com/office/drawing/2014/main" id="{5F0BB193-4ACC-724D-AF09-FEE687722789}"/>
              </a:ext>
            </a:extLst>
          </p:cNvPr>
          <p:cNvSpPr txBox="1"/>
          <p:nvPr/>
        </p:nvSpPr>
        <p:spPr>
          <a:xfrm>
            <a:off x="1559183" y="4188100"/>
            <a:ext cx="1136786" cy="369332"/>
          </a:xfrm>
          <a:prstGeom prst="rect">
            <a:avLst/>
          </a:prstGeom>
          <a:noFill/>
          <a:ln>
            <a:solidFill>
              <a:schemeClr val="tx1"/>
            </a:solidFill>
          </a:ln>
        </p:spPr>
        <p:txBody>
          <a:bodyPr wrap="none" rtlCol="0">
            <a:spAutoFit/>
          </a:bodyPr>
          <a:lstStyle/>
          <a:p>
            <a:r>
              <a:rPr lang="en-US" dirty="0" err="1"/>
              <a:t>voiced_by</a:t>
            </a:r>
            <a:endParaRPr lang="en-US" dirty="0"/>
          </a:p>
        </p:txBody>
      </p:sp>
      <p:sp>
        <p:nvSpPr>
          <p:cNvPr id="33" name="TextBox 32">
            <a:extLst>
              <a:ext uri="{FF2B5EF4-FFF2-40B4-BE49-F238E27FC236}">
                <a16:creationId xmlns:a16="http://schemas.microsoft.com/office/drawing/2014/main" id="{34EAD3DD-A874-F14E-9361-8AFCD55263C2}"/>
              </a:ext>
            </a:extLst>
          </p:cNvPr>
          <p:cNvSpPr txBox="1"/>
          <p:nvPr/>
        </p:nvSpPr>
        <p:spPr>
          <a:xfrm>
            <a:off x="1570895" y="6046212"/>
            <a:ext cx="1088247" cy="369332"/>
          </a:xfrm>
          <a:prstGeom prst="rect">
            <a:avLst/>
          </a:prstGeom>
          <a:noFill/>
        </p:spPr>
        <p:txBody>
          <a:bodyPr wrap="none" rtlCol="0">
            <a:spAutoFit/>
          </a:bodyPr>
          <a:lstStyle/>
          <a:p>
            <a:r>
              <a:rPr lang="en-US" dirty="0" err="1"/>
              <a:t>KB_Entity</a:t>
            </a:r>
            <a:endParaRPr lang="en-US" dirty="0"/>
          </a:p>
        </p:txBody>
      </p:sp>
      <p:sp>
        <p:nvSpPr>
          <p:cNvPr id="34" name="TextBox 33">
            <a:extLst>
              <a:ext uri="{FF2B5EF4-FFF2-40B4-BE49-F238E27FC236}">
                <a16:creationId xmlns:a16="http://schemas.microsoft.com/office/drawing/2014/main" id="{94292189-C530-B540-BFB6-6D52EC0B2F59}"/>
              </a:ext>
            </a:extLst>
          </p:cNvPr>
          <p:cNvSpPr txBox="1"/>
          <p:nvPr/>
        </p:nvSpPr>
        <p:spPr>
          <a:xfrm>
            <a:off x="4396158" y="6057932"/>
            <a:ext cx="1598771" cy="369332"/>
          </a:xfrm>
          <a:prstGeom prst="rect">
            <a:avLst/>
          </a:prstGeom>
          <a:noFill/>
        </p:spPr>
        <p:txBody>
          <a:bodyPr wrap="none" rtlCol="0">
            <a:spAutoFit/>
          </a:bodyPr>
          <a:lstStyle/>
          <a:p>
            <a:r>
              <a:rPr lang="en-US" dirty="0"/>
              <a:t>Text Document</a:t>
            </a:r>
          </a:p>
        </p:txBody>
      </p:sp>
      <p:sp>
        <p:nvSpPr>
          <p:cNvPr id="35" name="TextBox 34">
            <a:extLst>
              <a:ext uri="{FF2B5EF4-FFF2-40B4-BE49-F238E27FC236}">
                <a16:creationId xmlns:a16="http://schemas.microsoft.com/office/drawing/2014/main" id="{C8373477-1A0C-9E4C-8F5F-3A2A942BEF4D}"/>
              </a:ext>
            </a:extLst>
          </p:cNvPr>
          <p:cNvSpPr txBox="1"/>
          <p:nvPr/>
        </p:nvSpPr>
        <p:spPr>
          <a:xfrm>
            <a:off x="7221418" y="6052067"/>
            <a:ext cx="1254126" cy="369332"/>
          </a:xfrm>
          <a:prstGeom prst="rect">
            <a:avLst/>
          </a:prstGeom>
          <a:noFill/>
        </p:spPr>
        <p:txBody>
          <a:bodyPr wrap="none" rtlCol="0">
            <a:spAutoFit/>
          </a:bodyPr>
          <a:lstStyle/>
          <a:p>
            <a:r>
              <a:rPr lang="en-US" dirty="0"/>
              <a:t>KB Relation</a:t>
            </a:r>
          </a:p>
        </p:txBody>
      </p:sp>
      <p:sp>
        <p:nvSpPr>
          <p:cNvPr id="36" name="TextBox 35">
            <a:extLst>
              <a:ext uri="{FF2B5EF4-FFF2-40B4-BE49-F238E27FC236}">
                <a16:creationId xmlns:a16="http://schemas.microsoft.com/office/drawing/2014/main" id="{F6136B76-1030-EB4B-B92D-2E5257162895}"/>
              </a:ext>
            </a:extLst>
          </p:cNvPr>
          <p:cNvSpPr txBox="1"/>
          <p:nvPr/>
        </p:nvSpPr>
        <p:spPr>
          <a:xfrm>
            <a:off x="9642231" y="6063787"/>
            <a:ext cx="1586268" cy="369332"/>
          </a:xfrm>
          <a:prstGeom prst="rect">
            <a:avLst/>
          </a:prstGeom>
          <a:noFill/>
        </p:spPr>
        <p:txBody>
          <a:bodyPr wrap="none" rtlCol="0">
            <a:spAutoFit/>
          </a:bodyPr>
          <a:lstStyle/>
          <a:p>
            <a:r>
              <a:rPr lang="en-US" dirty="0"/>
              <a:t>Entity Mention</a:t>
            </a:r>
          </a:p>
        </p:txBody>
      </p:sp>
      <p:sp>
        <p:nvSpPr>
          <p:cNvPr id="37" name="Rounded Rectangle 36">
            <a:extLst>
              <a:ext uri="{FF2B5EF4-FFF2-40B4-BE49-F238E27FC236}">
                <a16:creationId xmlns:a16="http://schemas.microsoft.com/office/drawing/2014/main" id="{7F3AFDC1-3012-9A45-B813-AEF2870F6E0B}"/>
              </a:ext>
            </a:extLst>
          </p:cNvPr>
          <p:cNvSpPr/>
          <p:nvPr/>
        </p:nvSpPr>
        <p:spPr>
          <a:xfrm>
            <a:off x="1172309" y="6110687"/>
            <a:ext cx="398586" cy="219776"/>
          </a:xfrm>
          <a:prstGeom prst="roundRect">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3870274-4B50-1D40-B623-31EAE5E8E013}"/>
              </a:ext>
            </a:extLst>
          </p:cNvPr>
          <p:cNvSpPr/>
          <p:nvPr/>
        </p:nvSpPr>
        <p:spPr>
          <a:xfrm>
            <a:off x="3895241" y="6134185"/>
            <a:ext cx="469232" cy="18090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828F3FEE-A10A-DD41-9FF0-C0353B1CB379}"/>
              </a:ext>
            </a:extLst>
          </p:cNvPr>
          <p:cNvCxnSpPr>
            <a:cxnSpLocks/>
          </p:cNvCxnSpPr>
          <p:nvPr/>
        </p:nvCxnSpPr>
        <p:spPr>
          <a:xfrm flipV="1">
            <a:off x="6741026" y="6236733"/>
            <a:ext cx="472865" cy="5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49AF987-B06C-3740-AEEF-CF047A76CE68}"/>
              </a:ext>
            </a:extLst>
          </p:cNvPr>
          <p:cNvCxnSpPr>
            <a:cxnSpLocks/>
          </p:cNvCxnSpPr>
          <p:nvPr/>
        </p:nvCxnSpPr>
        <p:spPr>
          <a:xfrm flipV="1">
            <a:off x="9144255" y="6266038"/>
            <a:ext cx="472865" cy="58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Curved Connector 4">
            <a:extLst>
              <a:ext uri="{FF2B5EF4-FFF2-40B4-BE49-F238E27FC236}">
                <a16:creationId xmlns:a16="http://schemas.microsoft.com/office/drawing/2014/main" id="{244B1CE0-661D-F548-9918-C58B02E1584D}"/>
              </a:ext>
            </a:extLst>
          </p:cNvPr>
          <p:cNvCxnSpPr>
            <a:stCxn id="11" idx="1"/>
            <a:endCxn id="32" idx="3"/>
          </p:cNvCxnSpPr>
          <p:nvPr/>
        </p:nvCxnSpPr>
        <p:spPr>
          <a:xfrm rot="10800000" flipV="1">
            <a:off x="2695969" y="3490540"/>
            <a:ext cx="1137478" cy="88222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urved Connector 6">
            <a:extLst>
              <a:ext uri="{FF2B5EF4-FFF2-40B4-BE49-F238E27FC236}">
                <a16:creationId xmlns:a16="http://schemas.microsoft.com/office/drawing/2014/main" id="{E150D719-EF68-5E44-B2CF-787F3C472AFD}"/>
              </a:ext>
            </a:extLst>
          </p:cNvPr>
          <p:cNvCxnSpPr>
            <a:stCxn id="32" idx="3"/>
          </p:cNvCxnSpPr>
          <p:nvPr/>
        </p:nvCxnSpPr>
        <p:spPr>
          <a:xfrm>
            <a:off x="2695969" y="4372766"/>
            <a:ext cx="1052334" cy="98760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18EE62BC-F574-434C-A415-062729D26031}"/>
              </a:ext>
            </a:extLst>
          </p:cNvPr>
          <p:cNvCxnSpPr>
            <a:stCxn id="22" idx="1"/>
            <a:endCxn id="31" idx="3"/>
          </p:cNvCxnSpPr>
          <p:nvPr/>
        </p:nvCxnSpPr>
        <p:spPr>
          <a:xfrm rot="10800000" flipV="1">
            <a:off x="2892714" y="4416664"/>
            <a:ext cx="899699" cy="664729"/>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EA171964-5616-3A49-9450-8564F905D329}"/>
              </a:ext>
            </a:extLst>
          </p:cNvPr>
          <p:cNvCxnSpPr>
            <a:cxnSpLocks/>
            <a:stCxn id="31" idx="3"/>
          </p:cNvCxnSpPr>
          <p:nvPr/>
        </p:nvCxnSpPr>
        <p:spPr>
          <a:xfrm flipV="1">
            <a:off x="2892713" y="3754467"/>
            <a:ext cx="1503445" cy="1326927"/>
          </a:xfrm>
          <a:prstGeom prst="curvedConnector3">
            <a:avLst>
              <a:gd name="adj1" fmla="val 2660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FD67E9A-5123-3F44-9A9D-5BB121947BC2}"/>
              </a:ext>
            </a:extLst>
          </p:cNvPr>
          <p:cNvSpPr/>
          <p:nvPr/>
        </p:nvSpPr>
        <p:spPr>
          <a:xfrm>
            <a:off x="7022461" y="4141424"/>
            <a:ext cx="3783137" cy="134183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Meg was originally voiced by Lacey </a:t>
            </a:r>
            <a:r>
              <a:rPr lang="en-US" dirty="0" err="1">
                <a:solidFill>
                  <a:schemeClr val="tx1">
                    <a:lumMod val="75000"/>
                    <a:lumOff val="25000"/>
                  </a:schemeClr>
                </a:solidFill>
              </a:rPr>
              <a:t>Chabert</a:t>
            </a:r>
            <a:r>
              <a:rPr lang="en-US" dirty="0">
                <a:solidFill>
                  <a:schemeClr val="tx1">
                    <a:lumMod val="75000"/>
                    <a:lumOff val="25000"/>
                  </a:schemeClr>
                </a:solidFill>
              </a:rPr>
              <a:t> during the first season….</a:t>
            </a:r>
          </a:p>
        </p:txBody>
      </p:sp>
      <p:sp>
        <p:nvSpPr>
          <p:cNvPr id="30" name="Rectangle 29">
            <a:extLst>
              <a:ext uri="{FF2B5EF4-FFF2-40B4-BE49-F238E27FC236}">
                <a16:creationId xmlns:a16="http://schemas.microsoft.com/office/drawing/2014/main" id="{DB81D3EA-770F-0347-ADBC-ED6531AE8E20}"/>
              </a:ext>
            </a:extLst>
          </p:cNvPr>
          <p:cNvSpPr/>
          <p:nvPr/>
        </p:nvSpPr>
        <p:spPr>
          <a:xfrm>
            <a:off x="7670316" y="4416638"/>
            <a:ext cx="486958" cy="246215"/>
          </a:xfrm>
          <a:prstGeom prst="rect">
            <a:avLst/>
          </a:prstGeom>
          <a:solidFill>
            <a:schemeClr val="accent1">
              <a:alpha val="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1C5F039-0231-664E-96B8-8EE0FEB5FEB7}"/>
              </a:ext>
            </a:extLst>
          </p:cNvPr>
          <p:cNvSpPr/>
          <p:nvPr/>
        </p:nvSpPr>
        <p:spPr>
          <a:xfrm>
            <a:off x="8039741" y="4692132"/>
            <a:ext cx="1389348" cy="246215"/>
          </a:xfrm>
          <a:prstGeom prst="rect">
            <a:avLst/>
          </a:prstGeom>
          <a:solidFill>
            <a:schemeClr val="accent1">
              <a:alpha val="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D8298583-29B8-B348-9808-88010915A3FB}"/>
              </a:ext>
            </a:extLst>
          </p:cNvPr>
          <p:cNvCxnSpPr>
            <a:stCxn id="11" idx="3"/>
            <a:endCxn id="30" idx="1"/>
          </p:cNvCxnSpPr>
          <p:nvPr/>
        </p:nvCxnSpPr>
        <p:spPr>
          <a:xfrm>
            <a:off x="5926017" y="3490541"/>
            <a:ext cx="1744299" cy="1049205"/>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D7F694-6BAE-0741-986D-B3962E60E01D}"/>
              </a:ext>
            </a:extLst>
          </p:cNvPr>
          <p:cNvCxnSpPr>
            <a:cxnSpLocks/>
            <a:stCxn id="23" idx="3"/>
            <a:endCxn id="46" idx="1"/>
          </p:cNvCxnSpPr>
          <p:nvPr/>
        </p:nvCxnSpPr>
        <p:spPr>
          <a:xfrm flipV="1">
            <a:off x="5896702" y="4815240"/>
            <a:ext cx="2143039" cy="54513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6D62EDAC-DBB8-6D48-BBD1-7AABADA0C681}"/>
              </a:ext>
            </a:extLst>
          </p:cNvPr>
          <p:cNvSpPr txBox="1"/>
          <p:nvPr/>
        </p:nvSpPr>
        <p:spPr>
          <a:xfrm>
            <a:off x="832334" y="1860575"/>
            <a:ext cx="5732531" cy="1015663"/>
          </a:xfrm>
          <a:prstGeom prst="rect">
            <a:avLst/>
          </a:prstGeom>
          <a:noFill/>
        </p:spPr>
        <p:txBody>
          <a:bodyPr wrap="none" rtlCol="0">
            <a:spAutoFit/>
          </a:bodyPr>
          <a:lstStyle/>
          <a:p>
            <a:pPr marL="285750" indent="-285750">
              <a:buFont typeface="Wingdings" pitchFamily="2" charset="2"/>
              <a:buChar char="v"/>
            </a:pPr>
            <a:r>
              <a:rPr lang="en-US" sz="2000" dirty="0"/>
              <a:t>Text </a:t>
            </a:r>
            <a:r>
              <a:rPr lang="en-US" sz="2000" dirty="0">
                <a:latin typeface="Apple Chancery" panose="03020702040506060504" pitchFamily="66" charset="-79"/>
                <a:cs typeface="Apple Chancery" panose="03020702040506060504" pitchFamily="66" charset="-79"/>
              </a:rPr>
              <a:t>D </a:t>
            </a:r>
            <a:r>
              <a:rPr lang="en-US" sz="2000" dirty="0"/>
              <a:t>:</a:t>
            </a:r>
          </a:p>
          <a:p>
            <a:r>
              <a:rPr lang="en-US" sz="2000" dirty="0"/>
              <a:t>	“Meg was originally voiced by Lacey </a:t>
            </a:r>
            <a:r>
              <a:rPr lang="en-US" sz="2000" dirty="0" err="1"/>
              <a:t>Chabert</a:t>
            </a:r>
            <a:endParaRPr lang="en-US" sz="2000" dirty="0"/>
          </a:p>
          <a:p>
            <a:r>
              <a:rPr lang="en-US" sz="2000" dirty="0"/>
              <a:t>	 during the first season ….”</a:t>
            </a:r>
          </a:p>
        </p:txBody>
      </p:sp>
      <p:sp>
        <p:nvSpPr>
          <p:cNvPr id="49" name="TextBox 48">
            <a:extLst>
              <a:ext uri="{FF2B5EF4-FFF2-40B4-BE49-F238E27FC236}">
                <a16:creationId xmlns:a16="http://schemas.microsoft.com/office/drawing/2014/main" id="{3F5D660D-26C3-DB4F-BA09-1C50B151C633}"/>
              </a:ext>
            </a:extLst>
          </p:cNvPr>
          <p:cNvSpPr txBox="1"/>
          <p:nvPr/>
        </p:nvSpPr>
        <p:spPr>
          <a:xfrm>
            <a:off x="7339065" y="774417"/>
            <a:ext cx="1678782" cy="358417"/>
          </a:xfrm>
          <a:prstGeom prst="rect">
            <a:avLst/>
          </a:prstGeom>
          <a:noFill/>
        </p:spPr>
        <p:txBody>
          <a:bodyPr wrap="none" rtlCol="0">
            <a:spAutoFit/>
          </a:bodyPr>
          <a:lstStyle/>
          <a:p>
            <a:r>
              <a:rPr lang="en-US" sz="2000" dirty="0">
                <a:latin typeface="Apple Chancery" panose="03020702040506060504" pitchFamily="66" charset="-79"/>
                <a:cs typeface="Apple Chancery" panose="03020702040506060504" pitchFamily="66" charset="-79"/>
              </a:rPr>
              <a:t>K = (V,</a:t>
            </a:r>
            <a:r>
              <a:rPr lang="en-US" sz="2500" dirty="0">
                <a:latin typeface="Apple Chancery" panose="03020702040506060504" pitchFamily="66" charset="-79"/>
                <a:cs typeface="Apple Chancery" panose="03020702040506060504" pitchFamily="66" charset="-79"/>
              </a:rPr>
              <a:t> </a:t>
            </a:r>
            <a:r>
              <a:rPr lang="el-GR" sz="2500" dirty="0">
                <a:cs typeface="Apple Chancery" panose="03020702040506060504" pitchFamily="66" charset="-79"/>
              </a:rPr>
              <a:t>ε</a:t>
            </a:r>
            <a:r>
              <a:rPr lang="en-US" sz="2000" dirty="0">
                <a:latin typeface="Apple Chancery" panose="03020702040506060504" pitchFamily="66" charset="-79"/>
                <a:cs typeface="Apple Chancery" panose="03020702040506060504" pitchFamily="66" charset="-79"/>
              </a:rPr>
              <a:t>, R)</a:t>
            </a:r>
            <a:r>
              <a:rPr lang="en-US" sz="2000" dirty="0"/>
              <a:t>	</a:t>
            </a:r>
          </a:p>
        </p:txBody>
      </p:sp>
      <p:cxnSp>
        <p:nvCxnSpPr>
          <p:cNvPr id="50" name="Straight Connector 49">
            <a:extLst>
              <a:ext uri="{FF2B5EF4-FFF2-40B4-BE49-F238E27FC236}">
                <a16:creationId xmlns:a16="http://schemas.microsoft.com/office/drawing/2014/main" id="{C9588499-2AE4-694E-803E-AB704688074A}"/>
              </a:ext>
            </a:extLst>
          </p:cNvPr>
          <p:cNvCxnSpPr/>
          <p:nvPr/>
        </p:nvCxnSpPr>
        <p:spPr>
          <a:xfrm>
            <a:off x="7213891" y="868015"/>
            <a:ext cx="7527" cy="195301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629982FA-54D0-2244-8AD5-4D723F5C6524}"/>
              </a:ext>
            </a:extLst>
          </p:cNvPr>
          <p:cNvSpPr txBox="1"/>
          <p:nvPr/>
        </p:nvSpPr>
        <p:spPr>
          <a:xfrm>
            <a:off x="7315194" y="1147279"/>
            <a:ext cx="4189814" cy="1157341"/>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V: </a:t>
            </a:r>
            <a:r>
              <a:rPr lang="en-US" sz="2000" dirty="0">
                <a:latin typeface="+mj-lt"/>
                <a:cs typeface="Apple Chancery" panose="03020702040506060504" pitchFamily="66" charset="-79"/>
              </a:rPr>
              <a:t>set of entities</a:t>
            </a:r>
            <a:r>
              <a:rPr lang="en-US" sz="2000" dirty="0">
                <a:latin typeface="Apple Chancery" panose="03020702040506060504" pitchFamily="66" charset="-79"/>
                <a:cs typeface="Apple Chancery" panose="03020702040506060504" pitchFamily="66" charset="-79"/>
              </a:rPr>
              <a:t>, </a:t>
            </a:r>
            <a:endParaRPr lang="en-US" sz="2000" dirty="0">
              <a:latin typeface="+mj-lt"/>
              <a:cs typeface="Apple Chancery" panose="03020702040506060504" pitchFamily="66" charset="-79"/>
            </a:endParaRPr>
          </a:p>
          <a:p>
            <a:r>
              <a:rPr lang="en-US" sz="2500" dirty="0">
                <a:latin typeface="Apple Chancery" panose="03020702040506060504" pitchFamily="66" charset="-79"/>
                <a:cs typeface="Apple Chancery" panose="03020702040506060504" pitchFamily="66" charset="-79"/>
              </a:rPr>
              <a:t> </a:t>
            </a:r>
            <a:r>
              <a:rPr lang="el-GR" sz="2500" dirty="0">
                <a:cs typeface="Apple Chancery" panose="03020702040506060504" pitchFamily="66" charset="-79"/>
              </a:rPr>
              <a:t>ε</a:t>
            </a:r>
            <a:r>
              <a:rPr lang="en-US" sz="2500" dirty="0">
                <a:cs typeface="Apple Chancery" panose="03020702040506060504" pitchFamily="66" charset="-79"/>
              </a:rPr>
              <a:t>: </a:t>
            </a:r>
            <a:r>
              <a:rPr lang="en-US" sz="2000" dirty="0">
                <a:cs typeface="Apple Chancery" panose="03020702040506060504" pitchFamily="66" charset="-79"/>
              </a:rPr>
              <a:t>edges are</a:t>
            </a:r>
            <a:r>
              <a:rPr lang="en-US" sz="2000" dirty="0">
                <a:latin typeface="Apple Chancery" panose="03020702040506060504" pitchFamily="66" charset="-79"/>
                <a:cs typeface="Apple Chancery" panose="03020702040506060504" pitchFamily="66" charset="-79"/>
              </a:rPr>
              <a:t> </a:t>
            </a:r>
            <a:r>
              <a:rPr lang="en-US" sz="2000" dirty="0">
                <a:latin typeface="+mj-lt"/>
                <a:cs typeface="Apple Chancery" panose="03020702040506060504" pitchFamily="66" charset="-79"/>
              </a:rPr>
              <a:t>triplets (s, r, o) where</a:t>
            </a:r>
          </a:p>
          <a:p>
            <a:r>
              <a:rPr lang="en-US" sz="2000" dirty="0">
                <a:latin typeface="+mj-lt"/>
                <a:cs typeface="Apple Chancery" panose="03020702040506060504" pitchFamily="66" charset="-79"/>
              </a:rPr>
              <a:t> r </a:t>
            </a:r>
            <a:r>
              <a:rPr lang="el-GR" dirty="0"/>
              <a:t>ϵ </a:t>
            </a:r>
            <a:r>
              <a:rPr lang="en-US" sz="2000" dirty="0">
                <a:latin typeface="Apple Chancery" panose="03020702040506060504" pitchFamily="66" charset="-79"/>
                <a:cs typeface="Apple Chancery" panose="03020702040506060504" pitchFamily="66" charset="-79"/>
              </a:rPr>
              <a:t>R  </a:t>
            </a:r>
            <a:r>
              <a:rPr lang="en-US" sz="2000" dirty="0">
                <a:latin typeface="+mj-lt"/>
                <a:cs typeface="Apple Chancery" panose="03020702040506060504" pitchFamily="66" charset="-79"/>
              </a:rPr>
              <a:t>holds between s </a:t>
            </a:r>
            <a:r>
              <a:rPr lang="el-GR" sz="2000" dirty="0"/>
              <a:t>ϵ</a:t>
            </a:r>
            <a:r>
              <a:rPr lang="en-US" sz="2000" dirty="0"/>
              <a:t> </a:t>
            </a:r>
            <a:r>
              <a:rPr lang="en-US" sz="2000" dirty="0">
                <a:latin typeface="Apple Chancery" panose="03020702040506060504" pitchFamily="66" charset="-79"/>
                <a:cs typeface="Apple Chancery" panose="03020702040506060504" pitchFamily="66" charset="-79"/>
              </a:rPr>
              <a:t>V</a:t>
            </a:r>
            <a:r>
              <a:rPr lang="el-GR" sz="2000" dirty="0"/>
              <a:t> </a:t>
            </a:r>
            <a:r>
              <a:rPr lang="en-US" sz="2000" dirty="0">
                <a:latin typeface="+mj-lt"/>
                <a:cs typeface="Apple Chancery" panose="03020702040506060504" pitchFamily="66" charset="-79"/>
              </a:rPr>
              <a:t>and o </a:t>
            </a:r>
            <a:r>
              <a:rPr lang="el-GR" sz="2000" dirty="0"/>
              <a:t>ϵ </a:t>
            </a:r>
            <a:r>
              <a:rPr lang="en-US" sz="2000" dirty="0">
                <a:latin typeface="Apple Chancery" panose="03020702040506060504" pitchFamily="66" charset="-79"/>
                <a:cs typeface="Apple Chancery" panose="03020702040506060504" pitchFamily="66" charset="-79"/>
              </a:rPr>
              <a:t>V </a:t>
            </a:r>
            <a:r>
              <a:rPr lang="en-US" sz="2000" dirty="0"/>
              <a:t>	</a:t>
            </a:r>
          </a:p>
        </p:txBody>
      </p:sp>
      <p:sp>
        <p:nvSpPr>
          <p:cNvPr id="52" name="TextBox 51">
            <a:extLst>
              <a:ext uri="{FF2B5EF4-FFF2-40B4-BE49-F238E27FC236}">
                <a16:creationId xmlns:a16="http://schemas.microsoft.com/office/drawing/2014/main" id="{794CAEFA-4D27-B04D-86A1-0D3FA54A8319}"/>
              </a:ext>
            </a:extLst>
          </p:cNvPr>
          <p:cNvSpPr txBox="1"/>
          <p:nvPr/>
        </p:nvSpPr>
        <p:spPr>
          <a:xfrm>
            <a:off x="7309330" y="2234382"/>
            <a:ext cx="4189814" cy="693712"/>
          </a:xfrm>
          <a:prstGeom prst="rect">
            <a:avLst/>
          </a:prstGeom>
          <a:noFill/>
        </p:spPr>
        <p:txBody>
          <a:bodyPr wrap="square" rtlCol="0">
            <a:spAutoFit/>
          </a:bodyPr>
          <a:lstStyle/>
          <a:p>
            <a:r>
              <a:rPr lang="en-US" sz="2000" dirty="0">
                <a:latin typeface="Apple Chancery" panose="03020702040506060504" pitchFamily="66" charset="-79"/>
                <a:cs typeface="Apple Chancery" panose="03020702040506060504" pitchFamily="66" charset="-79"/>
              </a:rPr>
              <a:t> D : </a:t>
            </a:r>
            <a:r>
              <a:rPr lang="en-US" sz="2000" dirty="0">
                <a:latin typeface="+mj-lt"/>
                <a:cs typeface="Apple Chancery" panose="03020702040506060504" pitchFamily="66" charset="-79"/>
              </a:rPr>
              <a:t>{d</a:t>
            </a:r>
            <a:r>
              <a:rPr lang="en-US" sz="2000" baseline="-25000" dirty="0">
                <a:latin typeface="+mj-lt"/>
                <a:cs typeface="Apple Chancery" panose="03020702040506060504" pitchFamily="66" charset="-79"/>
              </a:rPr>
              <a:t>1</a:t>
            </a:r>
            <a:r>
              <a:rPr lang="en-US" sz="2000" dirty="0">
                <a:latin typeface="+mj-lt"/>
                <a:cs typeface="Apple Chancery" panose="03020702040506060504" pitchFamily="66" charset="-79"/>
              </a:rPr>
              <a:t>, d</a:t>
            </a:r>
            <a:r>
              <a:rPr lang="en-US" sz="2000" baseline="-25000" dirty="0">
                <a:latin typeface="+mj-lt"/>
                <a:cs typeface="Apple Chancery" panose="03020702040506060504" pitchFamily="66" charset="-79"/>
              </a:rPr>
              <a:t>2</a:t>
            </a:r>
            <a:r>
              <a:rPr lang="en-US" sz="2000" dirty="0">
                <a:latin typeface="+mj-lt"/>
                <a:cs typeface="Apple Chancery" panose="03020702040506060504" pitchFamily="66" charset="-79"/>
              </a:rPr>
              <a:t>, ……, </a:t>
            </a:r>
            <a:r>
              <a:rPr lang="en-US" sz="2000" dirty="0" err="1">
                <a:latin typeface="+mj-lt"/>
                <a:cs typeface="Apple Chancery" panose="03020702040506060504" pitchFamily="66" charset="-79"/>
              </a:rPr>
              <a:t>d</a:t>
            </a:r>
            <a:r>
              <a:rPr lang="en-US" sz="2000" baseline="-25000" dirty="0" err="1">
                <a:latin typeface="+mj-lt"/>
                <a:cs typeface="Apple Chancery" panose="03020702040506060504" pitchFamily="66" charset="-79"/>
              </a:rPr>
              <a:t>|D</a:t>
            </a:r>
            <a:r>
              <a:rPr lang="en-US" sz="2000" baseline="-25000" dirty="0">
                <a:latin typeface="+mj-lt"/>
                <a:cs typeface="Apple Chancery" panose="03020702040506060504" pitchFamily="66" charset="-79"/>
              </a:rPr>
              <a:t>|</a:t>
            </a:r>
            <a:r>
              <a:rPr lang="en-US" sz="2000" dirty="0">
                <a:latin typeface="+mj-lt"/>
                <a:cs typeface="Apple Chancery" panose="03020702040506060504" pitchFamily="66" charset="-79"/>
              </a:rPr>
              <a:t>}</a:t>
            </a:r>
          </a:p>
          <a:p>
            <a:r>
              <a:rPr lang="en-US" sz="2000" dirty="0">
                <a:latin typeface="Apple Chancery" panose="03020702040506060504" pitchFamily="66" charset="-79"/>
                <a:cs typeface="Apple Chancery" panose="03020702040506060504" pitchFamily="66" charset="-79"/>
              </a:rPr>
              <a:t> </a:t>
            </a:r>
            <a:r>
              <a:rPr lang="en-US" sz="2000" dirty="0">
                <a:latin typeface="+mj-lt"/>
                <a:cs typeface="Apple Chancery" panose="03020702040506060504" pitchFamily="66" charset="-79"/>
              </a:rPr>
              <a:t>d : (w</a:t>
            </a:r>
            <a:r>
              <a:rPr lang="en-US" sz="2000" baseline="-25000" dirty="0">
                <a:latin typeface="+mj-lt"/>
                <a:cs typeface="Apple Chancery" panose="03020702040506060504" pitchFamily="66" charset="-79"/>
              </a:rPr>
              <a:t>1</a:t>
            </a:r>
            <a:r>
              <a:rPr lang="en-US" sz="2000" dirty="0">
                <a:latin typeface="+mj-lt"/>
                <a:cs typeface="Apple Chancery" panose="03020702040506060504" pitchFamily="66" charset="-79"/>
              </a:rPr>
              <a:t>, w</a:t>
            </a:r>
            <a:r>
              <a:rPr lang="en-US" sz="2000" baseline="-25000" dirty="0">
                <a:latin typeface="+mj-lt"/>
                <a:cs typeface="Apple Chancery" panose="03020702040506060504" pitchFamily="66" charset="-79"/>
              </a:rPr>
              <a:t>2</a:t>
            </a:r>
            <a:r>
              <a:rPr lang="en-US" sz="2000" dirty="0">
                <a:latin typeface="+mj-lt"/>
                <a:cs typeface="Apple Chancery" panose="03020702040506060504" pitchFamily="66" charset="-79"/>
              </a:rPr>
              <a:t>, …., </a:t>
            </a:r>
            <a:r>
              <a:rPr lang="en-US" sz="2000" dirty="0" err="1">
                <a:latin typeface="+mj-lt"/>
                <a:cs typeface="Apple Chancery" panose="03020702040506060504" pitchFamily="66" charset="-79"/>
              </a:rPr>
              <a:t>w</a:t>
            </a:r>
            <a:r>
              <a:rPr lang="en-US" sz="2000" baseline="-25000" dirty="0" err="1">
                <a:latin typeface="+mj-lt"/>
                <a:cs typeface="Apple Chancery" panose="03020702040506060504" pitchFamily="66" charset="-79"/>
              </a:rPr>
              <a:t>|di</a:t>
            </a:r>
            <a:r>
              <a:rPr lang="en-US" sz="2000" baseline="-25000" dirty="0">
                <a:latin typeface="+mj-lt"/>
                <a:cs typeface="Apple Chancery" panose="03020702040506060504" pitchFamily="66" charset="-79"/>
              </a:rPr>
              <a:t>|</a:t>
            </a:r>
            <a:r>
              <a:rPr lang="en-US" sz="2000" dirty="0">
                <a:latin typeface="+mj-lt"/>
                <a:cs typeface="Apple Chancery" panose="03020702040506060504" pitchFamily="66" charset="-79"/>
              </a:rPr>
              <a:t>)</a:t>
            </a:r>
          </a:p>
          <a:p>
            <a:r>
              <a:rPr lang="en-US" sz="2000" dirty="0">
                <a:latin typeface="Apple Chancery" panose="03020702040506060504" pitchFamily="66" charset="-79"/>
                <a:cs typeface="Apple Chancery" panose="03020702040506060504" pitchFamily="66" charset="-79"/>
              </a:rPr>
              <a:t> </a:t>
            </a:r>
            <a:r>
              <a:rPr lang="en-US" sz="2000" dirty="0"/>
              <a:t>	</a:t>
            </a:r>
          </a:p>
        </p:txBody>
      </p:sp>
      <p:sp>
        <p:nvSpPr>
          <p:cNvPr id="54" name="TextBox 53">
            <a:extLst>
              <a:ext uri="{FF2B5EF4-FFF2-40B4-BE49-F238E27FC236}">
                <a16:creationId xmlns:a16="http://schemas.microsoft.com/office/drawing/2014/main" id="{02A4F253-D1A2-614C-A37F-89870A5EDB16}"/>
              </a:ext>
            </a:extLst>
          </p:cNvPr>
          <p:cNvSpPr txBox="1"/>
          <p:nvPr/>
        </p:nvSpPr>
        <p:spPr>
          <a:xfrm>
            <a:off x="9144255" y="3244325"/>
            <a:ext cx="1242648" cy="400110"/>
          </a:xfrm>
          <a:prstGeom prst="rect">
            <a:avLst/>
          </a:prstGeom>
          <a:noFill/>
        </p:spPr>
        <p:txBody>
          <a:bodyPr wrap="none" rtlCol="0">
            <a:spAutoFit/>
          </a:bodyPr>
          <a:lstStyle/>
          <a:p>
            <a:r>
              <a:rPr lang="en-US" sz="2000" dirty="0" err="1">
                <a:latin typeface="Apple Chancery" panose="03020702040506060504" pitchFamily="66" charset="-79"/>
                <a:cs typeface="Apple Chancery" panose="03020702040506060504" pitchFamily="66" charset="-79"/>
              </a:rPr>
              <a:t>L</a:t>
            </a:r>
            <a:r>
              <a:rPr lang="en-US" sz="2000" baseline="-25000" dirty="0" err="1">
                <a:latin typeface="Apple Chancery" panose="03020702040506060504" pitchFamily="66" charset="-79"/>
                <a:cs typeface="Apple Chancery" panose="03020702040506060504" pitchFamily="66" charset="-79"/>
              </a:rPr>
              <a:t>d</a:t>
            </a:r>
            <a:r>
              <a:rPr lang="en-US" sz="2000" baseline="-25000" dirty="0">
                <a:latin typeface="Apple Chancery" panose="03020702040506060504" pitchFamily="66" charset="-79"/>
                <a:cs typeface="Apple Chancery" panose="03020702040506060504" pitchFamily="66" charset="-79"/>
              </a:rPr>
              <a:t> </a:t>
            </a:r>
            <a:r>
              <a:rPr lang="en-US" sz="2000" dirty="0">
                <a:latin typeface="Apple Chancery" panose="03020702040506060504" pitchFamily="66" charset="-79"/>
                <a:cs typeface="Apple Chancery" panose="03020702040506060504" pitchFamily="66" charset="-79"/>
              </a:rPr>
              <a:t>: {v, </a:t>
            </a:r>
            <a:r>
              <a:rPr lang="en-US" sz="2000" dirty="0" err="1">
                <a:latin typeface="Apple Chancery" panose="03020702040506060504" pitchFamily="66" charset="-79"/>
                <a:cs typeface="Apple Chancery" panose="03020702040506060504" pitchFamily="66" charset="-79"/>
              </a:rPr>
              <a:t>d</a:t>
            </a:r>
            <a:r>
              <a:rPr lang="en-US" sz="2000" baseline="-25000" dirty="0" err="1">
                <a:latin typeface="Apple Chancery" panose="03020702040506060504" pitchFamily="66" charset="-79"/>
                <a:cs typeface="Apple Chancery" panose="03020702040506060504" pitchFamily="66" charset="-79"/>
              </a:rPr>
              <a:t>p</a:t>
            </a:r>
            <a:r>
              <a:rPr lang="en-US" sz="2000" dirty="0">
                <a:latin typeface="Apple Chancery" panose="03020702040506060504" pitchFamily="66" charset="-79"/>
                <a:cs typeface="Apple Chancery" panose="03020702040506060504" pitchFamily="66" charset="-79"/>
              </a:rPr>
              <a:t>}</a:t>
            </a:r>
          </a:p>
        </p:txBody>
      </p:sp>
      <p:cxnSp>
        <p:nvCxnSpPr>
          <p:cNvPr id="56" name="Curved Connector 55">
            <a:extLst>
              <a:ext uri="{FF2B5EF4-FFF2-40B4-BE49-F238E27FC236}">
                <a16:creationId xmlns:a16="http://schemas.microsoft.com/office/drawing/2014/main" id="{794B3133-E414-D54E-A86F-1882131C0C7C}"/>
              </a:ext>
            </a:extLst>
          </p:cNvPr>
          <p:cNvCxnSpPr>
            <a:endCxn id="54" idx="1"/>
          </p:cNvCxnSpPr>
          <p:nvPr/>
        </p:nvCxnSpPr>
        <p:spPr>
          <a:xfrm rot="5400000" flipH="1" flipV="1">
            <a:off x="8461372" y="3458552"/>
            <a:ext cx="697055" cy="66871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862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animBg="1"/>
      <p:bldP spid="22" grpId="0" animBg="1"/>
      <p:bldP spid="23" grpId="0" animBg="1"/>
      <p:bldP spid="31" grpId="0" animBg="1"/>
      <p:bldP spid="32" grpId="0" animBg="1"/>
      <p:bldP spid="41" grpId="0" animBg="1"/>
      <p:bldP spid="30" grpId="0" animBg="1"/>
      <p:bldP spid="46" grpId="0" animBg="1"/>
      <p:bldP spid="48" grpId="0"/>
      <p:bldP spid="49" grpId="0"/>
      <p:bldP spid="51" grpId="0"/>
      <p:bldP spid="52" grpId="0"/>
      <p:bldP spid="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1032"/>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Representation of Text and Knowledge Base</a:t>
            </a:r>
            <a:endParaRPr lang="en-US" sz="2700" dirty="0"/>
          </a:p>
        </p:txBody>
      </p:sp>
      <p:grpSp>
        <p:nvGrpSpPr>
          <p:cNvPr id="15" name="Group 14">
            <a:extLst>
              <a:ext uri="{FF2B5EF4-FFF2-40B4-BE49-F238E27FC236}">
                <a16:creationId xmlns:a16="http://schemas.microsoft.com/office/drawing/2014/main" id="{65C6CAB8-BAB0-544C-877F-666792BDA42A}"/>
              </a:ext>
            </a:extLst>
          </p:cNvPr>
          <p:cNvGrpSpPr/>
          <p:nvPr/>
        </p:nvGrpSpPr>
        <p:grpSpPr>
          <a:xfrm>
            <a:off x="-11941" y="772929"/>
            <a:ext cx="12195303" cy="6111627"/>
            <a:chOff x="5644" y="772929"/>
            <a:chExt cx="12195303" cy="6111627"/>
          </a:xfrm>
        </p:grpSpPr>
        <p:sp>
          <p:nvSpPr>
            <p:cNvPr id="19" name="Rectangle 18">
              <a:extLst>
                <a:ext uri="{FF2B5EF4-FFF2-40B4-BE49-F238E27FC236}">
                  <a16:creationId xmlns:a16="http://schemas.microsoft.com/office/drawing/2014/main" id="{80270CE2-D322-E54A-8433-7744A8CCC061}"/>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Answer extraction</a:t>
              </a:r>
            </a:p>
          </p:txBody>
        </p:sp>
        <p:sp>
          <p:nvSpPr>
            <p:cNvPr id="20" name="Rectangle 19">
              <a:extLst>
                <a:ext uri="{FF2B5EF4-FFF2-40B4-BE49-F238E27FC236}">
                  <a16:creationId xmlns:a16="http://schemas.microsoft.com/office/drawing/2014/main" id="{341C29EE-A1DD-2745-9604-2957DAA132CC}"/>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21" name="Rectangle 20">
              <a:extLst>
                <a:ext uri="{FF2B5EF4-FFF2-40B4-BE49-F238E27FC236}">
                  <a16:creationId xmlns:a16="http://schemas.microsoft.com/office/drawing/2014/main" id="{0E99FDEE-959F-0842-AA39-AD00C5F22F97}"/>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39" name="TextBox 38">
            <a:extLst>
              <a:ext uri="{FF2B5EF4-FFF2-40B4-BE49-F238E27FC236}">
                <a16:creationId xmlns:a16="http://schemas.microsoft.com/office/drawing/2014/main" id="{1E3ED6DA-56B8-0C47-AA87-EA34CB428119}"/>
              </a:ext>
            </a:extLst>
          </p:cNvPr>
          <p:cNvSpPr txBox="1"/>
          <p:nvPr/>
        </p:nvSpPr>
        <p:spPr>
          <a:xfrm>
            <a:off x="978873" y="1417493"/>
            <a:ext cx="10209842" cy="400110"/>
          </a:xfrm>
          <a:prstGeom prst="rect">
            <a:avLst/>
          </a:prstGeom>
          <a:noFill/>
        </p:spPr>
        <p:txBody>
          <a:bodyPr wrap="square" rtlCol="0">
            <a:spAutoFit/>
          </a:bodyPr>
          <a:lstStyle/>
          <a:p>
            <a:r>
              <a:rPr lang="en-US" sz="2000" dirty="0"/>
              <a:t>Given NLQ: </a:t>
            </a:r>
            <a:r>
              <a:rPr lang="en-US" sz="2000" i="1" dirty="0">
                <a:latin typeface="+mj-lt"/>
                <a:cs typeface="Apple Chancery" panose="03020702040506060504" pitchFamily="66" charset="-79"/>
              </a:rPr>
              <a:t>q</a:t>
            </a:r>
            <a:r>
              <a:rPr lang="en-US" sz="2000" dirty="0"/>
              <a:t> = </a:t>
            </a:r>
            <a:r>
              <a:rPr lang="en-US" sz="2000" dirty="0">
                <a:cs typeface="Apple Chancery" panose="03020702040506060504" pitchFamily="66" charset="-79"/>
              </a:rPr>
              <a:t>(w</a:t>
            </a:r>
            <a:r>
              <a:rPr lang="en-US" sz="2000" baseline="-25000" dirty="0">
                <a:cs typeface="Apple Chancery" panose="03020702040506060504" pitchFamily="66" charset="-79"/>
              </a:rPr>
              <a:t>1</a:t>
            </a:r>
            <a:r>
              <a:rPr lang="en-US" sz="2000" dirty="0">
                <a:cs typeface="Apple Chancery" panose="03020702040506060504" pitchFamily="66" charset="-79"/>
              </a:rPr>
              <a:t>, w</a:t>
            </a:r>
            <a:r>
              <a:rPr lang="en-US" sz="2000" baseline="-25000" dirty="0">
                <a:cs typeface="Apple Chancery" panose="03020702040506060504" pitchFamily="66" charset="-79"/>
              </a:rPr>
              <a:t>2</a:t>
            </a:r>
            <a:r>
              <a:rPr lang="en-US" sz="2000" dirty="0">
                <a:cs typeface="Apple Chancery" panose="03020702040506060504" pitchFamily="66" charset="-79"/>
              </a:rPr>
              <a:t>, …., </a:t>
            </a:r>
            <a:r>
              <a:rPr lang="en-US" sz="2000" dirty="0" err="1">
                <a:cs typeface="Apple Chancery" panose="03020702040506060504" pitchFamily="66" charset="-79"/>
              </a:rPr>
              <a:t>w</a:t>
            </a:r>
            <a:r>
              <a:rPr lang="en-US" sz="2000" baseline="-25000" dirty="0" err="1">
                <a:cs typeface="Apple Chancery" panose="03020702040506060504" pitchFamily="66" charset="-79"/>
              </a:rPr>
              <a:t>|q</a:t>
            </a:r>
            <a:r>
              <a:rPr lang="en-US" sz="2000" baseline="-25000" dirty="0">
                <a:cs typeface="Apple Chancery" panose="03020702040506060504" pitchFamily="66" charset="-79"/>
              </a:rPr>
              <a:t>|</a:t>
            </a:r>
            <a:r>
              <a:rPr lang="en-US" sz="2000" dirty="0">
                <a:cs typeface="Apple Chancery" panose="03020702040506060504" pitchFamily="66" charset="-79"/>
              </a:rPr>
              <a:t>)  extract an answer to the question {</a:t>
            </a:r>
            <a:r>
              <a:rPr lang="en-US" sz="2000" dirty="0" err="1">
                <a:latin typeface="Apple Chancery" panose="03020702040506060504" pitchFamily="66" charset="-79"/>
                <a:cs typeface="Apple Chancery" panose="03020702040506060504" pitchFamily="66" charset="-79"/>
              </a:rPr>
              <a:t>a</a:t>
            </a:r>
            <a:r>
              <a:rPr lang="en-US" sz="2000" baseline="-25000" dirty="0" err="1">
                <a:cs typeface="Apple Chancery" panose="03020702040506060504" pitchFamily="66" charset="-79"/>
              </a:rPr>
              <a:t>|q</a:t>
            </a:r>
            <a:r>
              <a:rPr lang="en-US" sz="2000" baseline="-25000" dirty="0">
                <a:cs typeface="Apple Chancery" panose="03020702040506060504" pitchFamily="66" charset="-79"/>
              </a:rPr>
              <a:t>|</a:t>
            </a:r>
            <a:r>
              <a:rPr lang="en-US" sz="2000" dirty="0">
                <a:cs typeface="Apple Chancery" panose="03020702040506060504" pitchFamily="66" charset="-79"/>
              </a:rPr>
              <a:t>}  from the </a:t>
            </a:r>
            <a:r>
              <a:rPr lang="en-US" sz="2000" dirty="0">
                <a:latin typeface="Apple Chancery" panose="03020702040506060504" pitchFamily="66" charset="-79"/>
                <a:cs typeface="Apple Chancery" panose="03020702040506060504" pitchFamily="66" charset="-79"/>
              </a:rPr>
              <a:t>g =</a:t>
            </a:r>
            <a:r>
              <a:rPr lang="en-US" sz="2000" dirty="0">
                <a:cs typeface="Apple Chancery" panose="03020702040506060504" pitchFamily="66" charset="-79"/>
              </a:rPr>
              <a:t> </a:t>
            </a:r>
            <a:r>
              <a:rPr lang="en-US" sz="2000" dirty="0"/>
              <a:t>(</a:t>
            </a:r>
            <a:r>
              <a:rPr lang="en-US" sz="2000" dirty="0">
                <a:latin typeface="Apple Chancery" panose="03020702040506060504" pitchFamily="66" charset="-79"/>
                <a:cs typeface="Apple Chancery" panose="03020702040506060504" pitchFamily="66" charset="-79"/>
              </a:rPr>
              <a:t>K, D, L)   </a:t>
            </a:r>
            <a:endParaRPr lang="en-US" sz="2000" dirty="0"/>
          </a:p>
        </p:txBody>
      </p:sp>
      <p:sp>
        <p:nvSpPr>
          <p:cNvPr id="45" name="TextBox 44">
            <a:extLst>
              <a:ext uri="{FF2B5EF4-FFF2-40B4-BE49-F238E27FC236}">
                <a16:creationId xmlns:a16="http://schemas.microsoft.com/office/drawing/2014/main" id="{40E1C8B5-3C0A-F54E-B110-F0F61C6766DD}"/>
              </a:ext>
            </a:extLst>
          </p:cNvPr>
          <p:cNvSpPr txBox="1"/>
          <p:nvPr/>
        </p:nvSpPr>
        <p:spPr>
          <a:xfrm>
            <a:off x="920257" y="2513579"/>
            <a:ext cx="10268458" cy="2431435"/>
          </a:xfrm>
          <a:prstGeom prst="rect">
            <a:avLst/>
          </a:prstGeom>
          <a:noFill/>
        </p:spPr>
        <p:txBody>
          <a:bodyPr wrap="square" rtlCol="0">
            <a:spAutoFit/>
          </a:bodyPr>
          <a:lstStyle/>
          <a:p>
            <a:r>
              <a:rPr lang="en-US" sz="2200" dirty="0">
                <a:latin typeface="+mj-lt"/>
                <a:cs typeface="Apple Chancery" panose="03020702040506060504" pitchFamily="66" charset="-79"/>
              </a:rPr>
              <a:t>   </a:t>
            </a:r>
            <a:r>
              <a:rPr lang="en-US" sz="2200" b="1" dirty="0">
                <a:latin typeface="+mj-lt"/>
                <a:cs typeface="Apple Chancery" panose="03020702040506060504" pitchFamily="66" charset="-79"/>
              </a:rPr>
              <a:t>Steps for answer extraction</a:t>
            </a:r>
            <a:r>
              <a:rPr lang="en-US" sz="2200" dirty="0">
                <a:latin typeface="+mj-lt"/>
                <a:cs typeface="Apple Chancery" panose="03020702040506060504" pitchFamily="66" charset="-79"/>
              </a:rPr>
              <a:t>:</a:t>
            </a:r>
          </a:p>
          <a:p>
            <a:endParaRPr lang="en-US" sz="2000" dirty="0">
              <a:latin typeface="+mj-lt"/>
              <a:cs typeface="Apple Chancery" panose="03020702040506060504" pitchFamily="66" charset="-79"/>
            </a:endParaRPr>
          </a:p>
          <a:p>
            <a:pPr marL="457200" indent="-457200">
              <a:buAutoNum type="arabicPeriod"/>
            </a:pPr>
            <a:r>
              <a:rPr lang="en-US" sz="2000" dirty="0">
                <a:latin typeface="+mj-lt"/>
                <a:cs typeface="Apple Chancery" panose="03020702040506060504" pitchFamily="66" charset="-79"/>
              </a:rPr>
              <a:t>Extracting subgraph </a:t>
            </a:r>
            <a:r>
              <a:rPr lang="en-US" sz="2200" dirty="0" err="1">
                <a:latin typeface="Apple Chancery" panose="03020702040506060504" pitchFamily="66" charset="-79"/>
                <a:cs typeface="Apple Chancery" panose="03020702040506060504" pitchFamily="66" charset="-79"/>
              </a:rPr>
              <a:t>g</a:t>
            </a:r>
            <a:r>
              <a:rPr lang="en-US" sz="2200" i="1" baseline="-25000" dirty="0" err="1">
                <a:cs typeface="Apple Chancery" panose="03020702040506060504" pitchFamily="66" charset="-79"/>
              </a:rPr>
              <a:t>q</a:t>
            </a:r>
            <a:r>
              <a:rPr lang="en-US" sz="2200" dirty="0">
                <a:latin typeface="+mj-lt"/>
                <a:cs typeface="Apple Chancery" panose="03020702040506060504" pitchFamily="66" charset="-79"/>
              </a:rPr>
              <a:t> </a:t>
            </a:r>
            <a:r>
              <a:rPr lang="el-GR" sz="2200" dirty="0"/>
              <a:t>ϵ</a:t>
            </a:r>
            <a:r>
              <a:rPr lang="en-US" sz="2200" dirty="0"/>
              <a:t> </a:t>
            </a:r>
            <a:r>
              <a:rPr lang="en-US" sz="2200" dirty="0">
                <a:latin typeface="Apple Chancery" panose="03020702040506060504" pitchFamily="66" charset="-79"/>
                <a:cs typeface="Apple Chancery" panose="03020702040506060504" pitchFamily="66" charset="-79"/>
              </a:rPr>
              <a:t>g </a:t>
            </a:r>
            <a:r>
              <a:rPr lang="en-US" sz="2200" dirty="0">
                <a:latin typeface="+mj-lt"/>
                <a:cs typeface="Apple Chancery" panose="03020702040506060504" pitchFamily="66" charset="-79"/>
              </a:rPr>
              <a:t>which contains an answer to the question to ensure high recall for answers</a:t>
            </a:r>
          </a:p>
          <a:p>
            <a:pPr marL="457200" indent="-457200">
              <a:buAutoNum type="arabicPeriod"/>
            </a:pPr>
            <a:endParaRPr lang="en-US" sz="2200" dirty="0">
              <a:latin typeface="+mj-lt"/>
              <a:cs typeface="Apple Chancery" panose="03020702040506060504" pitchFamily="66" charset="-79"/>
            </a:endParaRPr>
          </a:p>
          <a:p>
            <a:pPr marL="457200" indent="-457200">
              <a:buAutoNum type="arabicPeriod"/>
            </a:pPr>
            <a:r>
              <a:rPr lang="en-US" sz="2200" dirty="0">
                <a:latin typeface="+mj-lt"/>
                <a:cs typeface="Apple Chancery" panose="03020702040506060504" pitchFamily="66" charset="-79"/>
              </a:rPr>
              <a:t>Use </a:t>
            </a:r>
            <a:r>
              <a:rPr lang="en-US" sz="2200" b="1" dirty="0">
                <a:latin typeface="+mj-lt"/>
                <a:cs typeface="Apple Chancery" panose="03020702040506060504" pitchFamily="66" charset="-79"/>
              </a:rPr>
              <a:t>Graft-net</a:t>
            </a:r>
            <a:r>
              <a:rPr lang="en-US" sz="2200" dirty="0">
                <a:latin typeface="+mj-lt"/>
                <a:cs typeface="Apple Chancery" panose="03020702040506060504" pitchFamily="66" charset="-79"/>
              </a:rPr>
              <a:t> to learn Node representation in the </a:t>
            </a:r>
            <a:r>
              <a:rPr lang="en-US" sz="2200" dirty="0" err="1">
                <a:latin typeface="Apple Chancery" panose="03020702040506060504" pitchFamily="66" charset="-79"/>
                <a:cs typeface="Apple Chancery" panose="03020702040506060504" pitchFamily="66" charset="-79"/>
              </a:rPr>
              <a:t>g</a:t>
            </a:r>
            <a:r>
              <a:rPr lang="en-US" sz="2200" i="1" baseline="-25000" dirty="0" err="1">
                <a:cs typeface="Apple Chancery" panose="03020702040506060504" pitchFamily="66" charset="-79"/>
              </a:rPr>
              <a:t>q</a:t>
            </a:r>
            <a:r>
              <a:rPr lang="en-US" sz="2200" i="1" baseline="-25000" dirty="0">
                <a:cs typeface="Apple Chancery" panose="03020702040506060504" pitchFamily="66" charset="-79"/>
              </a:rPr>
              <a:t> </a:t>
            </a:r>
            <a:r>
              <a:rPr lang="en-US" sz="2200" dirty="0">
                <a:latin typeface="+mj-lt"/>
                <a:cs typeface="Apple Chancery" panose="03020702040506060504" pitchFamily="66" charset="-79"/>
              </a:rPr>
              <a:t> conditioned to the question which are then used to classify the node as answer or not. </a:t>
            </a:r>
            <a:endParaRPr lang="en-US" sz="2200" dirty="0">
              <a:latin typeface="+mj-lt"/>
            </a:endParaRPr>
          </a:p>
        </p:txBody>
      </p:sp>
    </p:spTree>
    <p:extLst>
      <p:ext uri="{BB962C8B-B14F-4D97-AF65-F5344CB8AC3E}">
        <p14:creationId xmlns:p14="http://schemas.microsoft.com/office/powerpoint/2010/main" val="257082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5050"/>
            <a:ext cx="12192000" cy="823070"/>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Extracting Sub-graph from graph</a:t>
            </a:r>
            <a:endParaRPr lang="en-US" sz="2700" dirty="0"/>
          </a:p>
        </p:txBody>
      </p:sp>
      <p:grpSp>
        <p:nvGrpSpPr>
          <p:cNvPr id="15" name="Group 14">
            <a:extLst>
              <a:ext uri="{FF2B5EF4-FFF2-40B4-BE49-F238E27FC236}">
                <a16:creationId xmlns:a16="http://schemas.microsoft.com/office/drawing/2014/main" id="{65C6CAB8-BAB0-544C-877F-666792BDA42A}"/>
              </a:ext>
            </a:extLst>
          </p:cNvPr>
          <p:cNvGrpSpPr/>
          <p:nvPr/>
        </p:nvGrpSpPr>
        <p:grpSpPr>
          <a:xfrm>
            <a:off x="-11941" y="772929"/>
            <a:ext cx="12195303" cy="6111627"/>
            <a:chOff x="5644" y="772929"/>
            <a:chExt cx="12195303" cy="6111627"/>
          </a:xfrm>
        </p:grpSpPr>
        <p:sp>
          <p:nvSpPr>
            <p:cNvPr id="19" name="Rectangle 18">
              <a:extLst>
                <a:ext uri="{FF2B5EF4-FFF2-40B4-BE49-F238E27FC236}">
                  <a16:creationId xmlns:a16="http://schemas.microsoft.com/office/drawing/2014/main" id="{80270CE2-D322-E54A-8433-7744A8CCC061}"/>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Sub-graph extraction</a:t>
              </a:r>
            </a:p>
          </p:txBody>
        </p:sp>
        <p:sp>
          <p:nvSpPr>
            <p:cNvPr id="20" name="Rectangle 19">
              <a:extLst>
                <a:ext uri="{FF2B5EF4-FFF2-40B4-BE49-F238E27FC236}">
                  <a16:creationId xmlns:a16="http://schemas.microsoft.com/office/drawing/2014/main" id="{341C29EE-A1DD-2745-9604-2957DAA132CC}"/>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21" name="Rectangle 20">
              <a:extLst>
                <a:ext uri="{FF2B5EF4-FFF2-40B4-BE49-F238E27FC236}">
                  <a16:creationId xmlns:a16="http://schemas.microsoft.com/office/drawing/2014/main" id="{0E99FDEE-959F-0842-AA39-AD00C5F22F97}"/>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45" name="TextBox 44">
            <a:extLst>
              <a:ext uri="{FF2B5EF4-FFF2-40B4-BE49-F238E27FC236}">
                <a16:creationId xmlns:a16="http://schemas.microsoft.com/office/drawing/2014/main" id="{40E1C8B5-3C0A-F54E-B110-F0F61C6766DD}"/>
              </a:ext>
            </a:extLst>
          </p:cNvPr>
          <p:cNvSpPr txBox="1"/>
          <p:nvPr/>
        </p:nvSpPr>
        <p:spPr>
          <a:xfrm>
            <a:off x="920257" y="701935"/>
            <a:ext cx="10268458" cy="2589170"/>
          </a:xfrm>
          <a:prstGeom prst="rect">
            <a:avLst/>
          </a:prstGeom>
          <a:noFill/>
        </p:spPr>
        <p:txBody>
          <a:bodyPr wrap="square" rtlCol="0">
            <a:spAutoFit/>
          </a:bodyPr>
          <a:lstStyle/>
          <a:p>
            <a:pPr>
              <a:lnSpc>
                <a:spcPct val="150000"/>
              </a:lnSpc>
            </a:pPr>
            <a:r>
              <a:rPr lang="en-US" sz="2200" dirty="0">
                <a:latin typeface="+mj-lt"/>
                <a:cs typeface="Apple Chancery" panose="03020702040506060504" pitchFamily="66" charset="-79"/>
              </a:rPr>
              <a:t> </a:t>
            </a:r>
            <a:r>
              <a:rPr lang="en-US" sz="2200" b="1" dirty="0">
                <a:latin typeface="+mj-lt"/>
                <a:cs typeface="Apple Chancery" panose="03020702040506060504" pitchFamily="66" charset="-79"/>
              </a:rPr>
              <a:t>KB Retrieval:</a:t>
            </a:r>
            <a:endParaRPr lang="en-US" sz="2000" b="1" dirty="0">
              <a:latin typeface="+mj-lt"/>
              <a:cs typeface="Apple Chancery" panose="03020702040506060504" pitchFamily="66" charset="-79"/>
            </a:endParaRPr>
          </a:p>
          <a:p>
            <a:pPr marL="457200" indent="-457200">
              <a:lnSpc>
                <a:spcPct val="150000"/>
              </a:lnSpc>
              <a:buAutoNum type="arabicPeriod"/>
            </a:pPr>
            <a:r>
              <a:rPr lang="en-US" sz="2200" dirty="0">
                <a:latin typeface="+mj-lt"/>
                <a:cs typeface="Apple Chancery" panose="03020702040506060504" pitchFamily="66" charset="-79"/>
              </a:rPr>
              <a:t>Entity linking on question to produce seed entities </a:t>
            </a:r>
            <a:r>
              <a:rPr lang="en-US" sz="2200" b="1" dirty="0" err="1">
                <a:latin typeface="Apple Chancery" panose="03020702040506060504" pitchFamily="66" charset="-79"/>
                <a:cs typeface="Apple Chancery" panose="03020702040506060504" pitchFamily="66" charset="-79"/>
              </a:rPr>
              <a:t>S</a:t>
            </a:r>
            <a:r>
              <a:rPr lang="en-US" sz="2200" b="1" baseline="-25000" dirty="0" err="1">
                <a:latin typeface="Apple Chancery" panose="03020702040506060504" pitchFamily="66" charset="-79"/>
                <a:cs typeface="Apple Chancery" panose="03020702040506060504" pitchFamily="66" charset="-79"/>
              </a:rPr>
              <a:t>q</a:t>
            </a:r>
            <a:r>
              <a:rPr lang="en-US" sz="2200" dirty="0">
                <a:latin typeface="+mj-lt"/>
                <a:cs typeface="Apple Chancery" panose="03020702040506060504" pitchFamily="66" charset="-79"/>
              </a:rPr>
              <a:t> </a:t>
            </a:r>
          </a:p>
          <a:p>
            <a:pPr marL="457200" indent="-457200">
              <a:lnSpc>
                <a:spcPct val="150000"/>
              </a:lnSpc>
              <a:buAutoNum type="arabicPeriod"/>
            </a:pPr>
            <a:r>
              <a:rPr lang="en-US" sz="2200" dirty="0">
                <a:latin typeface="+mj-lt"/>
                <a:cs typeface="Apple Chancery" panose="03020702040506060504" pitchFamily="66" charset="-79"/>
              </a:rPr>
              <a:t>Run </a:t>
            </a:r>
            <a:r>
              <a:rPr lang="en-US" sz="2200" b="1" dirty="0">
                <a:latin typeface="+mj-lt"/>
                <a:cs typeface="Apple Chancery" panose="03020702040506060504" pitchFamily="66" charset="-79"/>
              </a:rPr>
              <a:t>PPR</a:t>
            </a:r>
            <a:r>
              <a:rPr lang="en-US" sz="2200" dirty="0">
                <a:latin typeface="+mj-lt"/>
                <a:cs typeface="Apple Chancery" panose="03020702040506060504" pitchFamily="66" charset="-79"/>
              </a:rPr>
              <a:t> (</a:t>
            </a:r>
            <a:r>
              <a:rPr lang="en-US" sz="2200" dirty="0" err="1">
                <a:solidFill>
                  <a:schemeClr val="accent1">
                    <a:lumMod val="75000"/>
                  </a:schemeClr>
                </a:solidFill>
                <a:latin typeface="+mj-lt"/>
                <a:cs typeface="Apple Chancery" panose="03020702040506060504" pitchFamily="66" charset="-79"/>
              </a:rPr>
              <a:t>Haveliwala</a:t>
            </a:r>
            <a:r>
              <a:rPr lang="en-US" sz="2200" dirty="0">
                <a:solidFill>
                  <a:schemeClr val="accent1">
                    <a:lumMod val="75000"/>
                  </a:schemeClr>
                </a:solidFill>
                <a:latin typeface="+mj-lt"/>
                <a:cs typeface="Apple Chancery" panose="03020702040506060504" pitchFamily="66" charset="-79"/>
              </a:rPr>
              <a:t>, 2002</a:t>
            </a:r>
            <a:r>
              <a:rPr lang="en-US" sz="2200" dirty="0">
                <a:latin typeface="+mj-lt"/>
                <a:cs typeface="Apple Chancery" panose="03020702040506060504" pitchFamily="66" charset="-79"/>
              </a:rPr>
              <a:t>) around </a:t>
            </a:r>
            <a:r>
              <a:rPr lang="en-US" sz="2200" b="1" dirty="0" err="1">
                <a:latin typeface="Apple Chancery" panose="03020702040506060504" pitchFamily="66" charset="-79"/>
                <a:cs typeface="Apple Chancery" panose="03020702040506060504" pitchFamily="66" charset="-79"/>
              </a:rPr>
              <a:t>S</a:t>
            </a:r>
            <a:r>
              <a:rPr lang="en-US" sz="2200" b="1" baseline="-25000" dirty="0" err="1">
                <a:latin typeface="Apple Chancery" panose="03020702040506060504" pitchFamily="66" charset="-79"/>
                <a:cs typeface="Apple Chancery" panose="03020702040506060504" pitchFamily="66" charset="-79"/>
              </a:rPr>
              <a:t>q</a:t>
            </a:r>
            <a:r>
              <a:rPr lang="en-US" sz="2200" dirty="0">
                <a:cs typeface="Apple Chancery" panose="03020702040506060504" pitchFamily="66" charset="-79"/>
              </a:rPr>
              <a:t>  </a:t>
            </a:r>
            <a:r>
              <a:rPr lang="en-US" sz="2200" dirty="0">
                <a:latin typeface="+mj-lt"/>
                <a:cs typeface="Apple Chancery" panose="03020702040506060504" pitchFamily="66" charset="-79"/>
              </a:rPr>
              <a:t>to identify top 50 entities which might be an answer to the question</a:t>
            </a:r>
          </a:p>
          <a:p>
            <a:pPr marL="457200" indent="-457200">
              <a:lnSpc>
                <a:spcPct val="150000"/>
              </a:lnSpc>
              <a:buAutoNum type="arabicPeriod"/>
            </a:pPr>
            <a:r>
              <a:rPr lang="en-US" sz="2200" dirty="0">
                <a:latin typeface="+mj-lt"/>
                <a:cs typeface="Apple Chancery" panose="03020702040506060504" pitchFamily="66" charset="-79"/>
              </a:rPr>
              <a:t>Add the Top entities by </a:t>
            </a:r>
            <a:r>
              <a:rPr lang="en-US" sz="2200" b="1" dirty="0">
                <a:latin typeface="+mj-lt"/>
                <a:cs typeface="Apple Chancery" panose="03020702040506060504" pitchFamily="66" charset="-79"/>
              </a:rPr>
              <a:t>PPR</a:t>
            </a:r>
            <a:r>
              <a:rPr lang="en-US" sz="2200" dirty="0">
                <a:latin typeface="+mj-lt"/>
                <a:cs typeface="Apple Chancery" panose="03020702040506060504" pitchFamily="66" charset="-79"/>
              </a:rPr>
              <a:t> score and edges between them to the </a:t>
            </a:r>
            <a:r>
              <a:rPr lang="en-US" sz="2200" dirty="0" err="1">
                <a:latin typeface="Apple Chancery" panose="03020702040506060504" pitchFamily="66" charset="-79"/>
                <a:cs typeface="Apple Chancery" panose="03020702040506060504" pitchFamily="66" charset="-79"/>
              </a:rPr>
              <a:t>g</a:t>
            </a:r>
            <a:r>
              <a:rPr lang="en-US" sz="2200" i="1" baseline="-25000" dirty="0" err="1">
                <a:cs typeface="Apple Chancery" panose="03020702040506060504" pitchFamily="66" charset="-79"/>
              </a:rPr>
              <a:t>q</a:t>
            </a:r>
            <a:r>
              <a:rPr lang="en-US" sz="2200" dirty="0">
                <a:latin typeface="+mj-lt"/>
                <a:cs typeface="Apple Chancery" panose="03020702040506060504" pitchFamily="66" charset="-79"/>
              </a:rPr>
              <a:t> </a:t>
            </a:r>
          </a:p>
        </p:txBody>
      </p:sp>
      <p:sp>
        <p:nvSpPr>
          <p:cNvPr id="12" name="TextBox 11">
            <a:extLst>
              <a:ext uri="{FF2B5EF4-FFF2-40B4-BE49-F238E27FC236}">
                <a16:creationId xmlns:a16="http://schemas.microsoft.com/office/drawing/2014/main" id="{7358DE9C-8982-E145-B7D4-5FB7B5783103}"/>
              </a:ext>
            </a:extLst>
          </p:cNvPr>
          <p:cNvSpPr txBox="1"/>
          <p:nvPr/>
        </p:nvSpPr>
        <p:spPr>
          <a:xfrm>
            <a:off x="914395" y="3334192"/>
            <a:ext cx="10268458" cy="3097002"/>
          </a:xfrm>
          <a:prstGeom prst="rect">
            <a:avLst/>
          </a:prstGeom>
          <a:noFill/>
        </p:spPr>
        <p:txBody>
          <a:bodyPr wrap="square" rtlCol="0">
            <a:spAutoFit/>
          </a:bodyPr>
          <a:lstStyle/>
          <a:p>
            <a:pPr>
              <a:lnSpc>
                <a:spcPct val="150000"/>
              </a:lnSpc>
            </a:pPr>
            <a:r>
              <a:rPr lang="en-US" sz="2200" dirty="0">
                <a:latin typeface="+mj-lt"/>
                <a:cs typeface="Apple Chancery" panose="03020702040506060504" pitchFamily="66" charset="-79"/>
              </a:rPr>
              <a:t> </a:t>
            </a:r>
            <a:r>
              <a:rPr lang="en-US" sz="2200" b="1" dirty="0">
                <a:latin typeface="+mj-lt"/>
                <a:cs typeface="Apple Chancery" panose="03020702040506060504" pitchFamily="66" charset="-79"/>
              </a:rPr>
              <a:t>Text Retrieval:</a:t>
            </a:r>
            <a:endParaRPr lang="en-US" sz="2000" b="1" dirty="0">
              <a:latin typeface="+mj-lt"/>
              <a:cs typeface="Apple Chancery" panose="03020702040506060504" pitchFamily="66" charset="-79"/>
            </a:endParaRPr>
          </a:p>
          <a:p>
            <a:pPr marL="457200" indent="-457200">
              <a:lnSpc>
                <a:spcPct val="150000"/>
              </a:lnSpc>
              <a:buAutoNum type="arabicPeriod"/>
            </a:pPr>
            <a:r>
              <a:rPr lang="en-US" sz="2200" dirty="0">
                <a:latin typeface="+mj-lt"/>
                <a:cs typeface="Apple Chancery" panose="03020702040506060504" pitchFamily="66" charset="-79"/>
              </a:rPr>
              <a:t>Retrieve top 5 most relevant Wikipedia articles using weighted bag of words model from (</a:t>
            </a:r>
            <a:r>
              <a:rPr lang="en-US" sz="2200" dirty="0">
                <a:solidFill>
                  <a:schemeClr val="accent1">
                    <a:lumMod val="75000"/>
                  </a:schemeClr>
                </a:solidFill>
                <a:latin typeface="+mj-lt"/>
                <a:cs typeface="Apple Chancery" panose="03020702040506060504" pitchFamily="66" charset="-79"/>
              </a:rPr>
              <a:t>Chen et al 2017</a:t>
            </a:r>
            <a:r>
              <a:rPr lang="en-US" sz="2200" dirty="0">
                <a:latin typeface="+mj-lt"/>
                <a:cs typeface="Apple Chancery" panose="03020702040506060504" pitchFamily="66" charset="-79"/>
              </a:rPr>
              <a:t>)   </a:t>
            </a:r>
          </a:p>
          <a:p>
            <a:pPr marL="457200" indent="-457200">
              <a:lnSpc>
                <a:spcPct val="150000"/>
              </a:lnSpc>
              <a:buAutoNum type="arabicPeriod"/>
            </a:pPr>
            <a:r>
              <a:rPr lang="en-US" sz="2200" dirty="0">
                <a:latin typeface="+mj-lt"/>
                <a:cs typeface="Apple Chancery" panose="03020702040506060504" pitchFamily="66" charset="-79"/>
              </a:rPr>
              <a:t>Populate </a:t>
            </a:r>
            <a:r>
              <a:rPr lang="en-US" sz="2200" b="1" dirty="0">
                <a:latin typeface="+mj-lt"/>
                <a:cs typeface="Apple Chancery" panose="03020702040506060504" pitchFamily="66" charset="-79"/>
              </a:rPr>
              <a:t>Lucene index </a:t>
            </a:r>
            <a:r>
              <a:rPr lang="en-US" sz="2200" dirty="0">
                <a:latin typeface="+mj-lt"/>
                <a:cs typeface="Apple Chancery" panose="03020702040506060504" pitchFamily="66" charset="-79"/>
              </a:rPr>
              <a:t>with sentences from the article and retrieve the top ranking documents based on words in the question.</a:t>
            </a:r>
          </a:p>
          <a:p>
            <a:pPr marL="457200" indent="-457200">
              <a:lnSpc>
                <a:spcPct val="150000"/>
              </a:lnSpc>
              <a:buAutoNum type="arabicPeriod"/>
            </a:pPr>
            <a:r>
              <a:rPr lang="en-US" sz="2200" dirty="0">
                <a:latin typeface="+mj-lt"/>
                <a:cs typeface="Apple Chancery" panose="03020702040506060504" pitchFamily="66" charset="-79"/>
              </a:rPr>
              <a:t>Add the retrieved documents with entities linked to them to the </a:t>
            </a:r>
            <a:r>
              <a:rPr lang="en-US" sz="2200" dirty="0" err="1">
                <a:latin typeface="Apple Chancery" panose="03020702040506060504" pitchFamily="66" charset="-79"/>
                <a:cs typeface="Apple Chancery" panose="03020702040506060504" pitchFamily="66" charset="-79"/>
              </a:rPr>
              <a:t>g</a:t>
            </a:r>
            <a:r>
              <a:rPr lang="en-US" sz="2200" i="1" baseline="-25000" dirty="0" err="1">
                <a:cs typeface="Apple Chancery" panose="03020702040506060504" pitchFamily="66" charset="-79"/>
              </a:rPr>
              <a:t>q</a:t>
            </a:r>
            <a:r>
              <a:rPr lang="en-US" sz="2200" dirty="0">
                <a:latin typeface="+mj-lt"/>
                <a:cs typeface="Apple Chancery" panose="03020702040506060504" pitchFamily="66" charset="-79"/>
              </a:rPr>
              <a:t> </a:t>
            </a:r>
          </a:p>
        </p:txBody>
      </p:sp>
    </p:spTree>
    <p:extLst>
      <p:ext uri="{BB962C8B-B14F-4D97-AF65-F5344CB8AC3E}">
        <p14:creationId xmlns:p14="http://schemas.microsoft.com/office/powerpoint/2010/main" val="591151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1032"/>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Sub-graph</a:t>
            </a:r>
            <a:endParaRPr lang="en-US" sz="2700" dirty="0"/>
          </a:p>
        </p:txBody>
      </p:sp>
      <p:grpSp>
        <p:nvGrpSpPr>
          <p:cNvPr id="15" name="Group 14">
            <a:extLst>
              <a:ext uri="{FF2B5EF4-FFF2-40B4-BE49-F238E27FC236}">
                <a16:creationId xmlns:a16="http://schemas.microsoft.com/office/drawing/2014/main" id="{65C6CAB8-BAB0-544C-877F-666792BDA42A}"/>
              </a:ext>
            </a:extLst>
          </p:cNvPr>
          <p:cNvGrpSpPr/>
          <p:nvPr/>
        </p:nvGrpSpPr>
        <p:grpSpPr>
          <a:xfrm>
            <a:off x="-11941" y="772929"/>
            <a:ext cx="12195303" cy="6111627"/>
            <a:chOff x="5644" y="772929"/>
            <a:chExt cx="12195303" cy="6111627"/>
          </a:xfrm>
        </p:grpSpPr>
        <p:sp>
          <p:nvSpPr>
            <p:cNvPr id="19" name="Rectangle 18">
              <a:extLst>
                <a:ext uri="{FF2B5EF4-FFF2-40B4-BE49-F238E27FC236}">
                  <a16:creationId xmlns:a16="http://schemas.microsoft.com/office/drawing/2014/main" id="{80270CE2-D322-E54A-8433-7744A8CCC061}"/>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Subgraph</a:t>
              </a:r>
            </a:p>
          </p:txBody>
        </p:sp>
        <p:sp>
          <p:nvSpPr>
            <p:cNvPr id="20" name="Rectangle 19">
              <a:extLst>
                <a:ext uri="{FF2B5EF4-FFF2-40B4-BE49-F238E27FC236}">
                  <a16:creationId xmlns:a16="http://schemas.microsoft.com/office/drawing/2014/main" id="{341C29EE-A1DD-2745-9604-2957DAA132CC}"/>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21" name="Rectangle 20">
              <a:extLst>
                <a:ext uri="{FF2B5EF4-FFF2-40B4-BE49-F238E27FC236}">
                  <a16:creationId xmlns:a16="http://schemas.microsoft.com/office/drawing/2014/main" id="{0E99FDEE-959F-0842-AA39-AD00C5F22F97}"/>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45" name="TextBox 44">
            <a:extLst>
              <a:ext uri="{FF2B5EF4-FFF2-40B4-BE49-F238E27FC236}">
                <a16:creationId xmlns:a16="http://schemas.microsoft.com/office/drawing/2014/main" id="{40E1C8B5-3C0A-F54E-B110-F0F61C6766DD}"/>
              </a:ext>
            </a:extLst>
          </p:cNvPr>
          <p:cNvSpPr txBox="1"/>
          <p:nvPr/>
        </p:nvSpPr>
        <p:spPr>
          <a:xfrm>
            <a:off x="797164" y="1599182"/>
            <a:ext cx="10268458" cy="4062651"/>
          </a:xfrm>
          <a:prstGeom prst="rect">
            <a:avLst/>
          </a:prstGeom>
          <a:noFill/>
        </p:spPr>
        <p:txBody>
          <a:bodyPr wrap="square" rtlCol="0">
            <a:spAutoFit/>
          </a:bodyPr>
          <a:lstStyle/>
          <a:p>
            <a:r>
              <a:rPr lang="en-US" sz="2200" dirty="0">
                <a:latin typeface="+mj-lt"/>
                <a:cs typeface="Apple Chancery" panose="03020702040506060504" pitchFamily="66" charset="-79"/>
              </a:rPr>
              <a:t> Final Sub-graph becomes: </a:t>
            </a:r>
            <a:r>
              <a:rPr lang="en-US" sz="2200" dirty="0" err="1">
                <a:latin typeface="Apple Chancery" panose="03020702040506060504" pitchFamily="66" charset="-79"/>
                <a:cs typeface="Apple Chancery" panose="03020702040506060504" pitchFamily="66" charset="-79"/>
              </a:rPr>
              <a:t>g</a:t>
            </a:r>
            <a:r>
              <a:rPr lang="en-US" sz="2200" i="1" baseline="-25000" dirty="0" err="1">
                <a:cs typeface="Apple Chancery" panose="03020702040506060504" pitchFamily="66" charset="-79"/>
              </a:rPr>
              <a:t>q</a:t>
            </a:r>
            <a:r>
              <a:rPr lang="en-US" sz="2200" dirty="0">
                <a:cs typeface="Apple Chancery" panose="03020702040506060504" pitchFamily="66" charset="-79"/>
              </a:rPr>
              <a:t> = </a:t>
            </a:r>
            <a:r>
              <a:rPr lang="en-US" sz="2400" dirty="0">
                <a:latin typeface="Apple Chancery" panose="03020702040506060504" pitchFamily="66" charset="-79"/>
                <a:cs typeface="Apple Chancery" panose="03020702040506060504" pitchFamily="66" charset="-79"/>
              </a:rPr>
              <a:t>(</a:t>
            </a:r>
            <a:r>
              <a:rPr lang="en-US" sz="2400" dirty="0" err="1">
                <a:latin typeface="Apple Chancery" panose="03020702040506060504" pitchFamily="66" charset="-79"/>
                <a:cs typeface="Apple Chancery" panose="03020702040506060504" pitchFamily="66" charset="-79"/>
              </a:rPr>
              <a:t>V</a:t>
            </a:r>
            <a:r>
              <a:rPr lang="en-US" sz="2400" i="1" baseline="-25000" dirty="0" err="1">
                <a:cs typeface="Apple Chancery" panose="03020702040506060504" pitchFamily="66" charset="-79"/>
              </a:rPr>
              <a:t>q</a:t>
            </a:r>
            <a:r>
              <a:rPr lang="en-US" sz="2400" dirty="0">
                <a:latin typeface="Apple Chancery" panose="03020702040506060504" pitchFamily="66" charset="-79"/>
                <a:cs typeface="Apple Chancery" panose="03020702040506060504" pitchFamily="66" charset="-79"/>
              </a:rPr>
              <a:t>,</a:t>
            </a:r>
            <a:r>
              <a:rPr lang="en-US" sz="3200" dirty="0">
                <a:latin typeface="Apple Chancery" panose="03020702040506060504" pitchFamily="66" charset="-79"/>
                <a:cs typeface="Apple Chancery" panose="03020702040506060504" pitchFamily="66" charset="-79"/>
              </a:rPr>
              <a:t> </a:t>
            </a:r>
            <a:r>
              <a:rPr lang="el-GR" sz="3200" dirty="0">
                <a:cs typeface="Apple Chancery" panose="03020702040506060504" pitchFamily="66" charset="-79"/>
              </a:rPr>
              <a:t>ε</a:t>
            </a:r>
            <a:r>
              <a:rPr lang="en-US" sz="2400" i="1" baseline="-25000" dirty="0">
                <a:cs typeface="Apple Chancery" panose="03020702040506060504" pitchFamily="66" charset="-79"/>
              </a:rPr>
              <a:t>q</a:t>
            </a:r>
            <a:r>
              <a:rPr lang="en-US" sz="2400" dirty="0">
                <a:latin typeface="Apple Chancery" panose="03020702040506060504" pitchFamily="66" charset="-79"/>
                <a:cs typeface="Apple Chancery" panose="03020702040506060504" pitchFamily="66" charset="-79"/>
              </a:rPr>
              <a:t>, R</a:t>
            </a:r>
            <a:r>
              <a:rPr lang="en-US" sz="2400" baseline="30000" dirty="0">
                <a:latin typeface="Apple Chancery" panose="03020702040506060504" pitchFamily="66" charset="-79"/>
                <a:cs typeface="Apple Chancery" panose="03020702040506060504" pitchFamily="66" charset="-79"/>
              </a:rPr>
              <a:t>+</a:t>
            </a:r>
            <a:r>
              <a:rPr lang="en-US" sz="2400" dirty="0">
                <a:latin typeface="Apple Chancery" panose="03020702040506060504" pitchFamily="66" charset="-79"/>
                <a:cs typeface="Apple Chancery" panose="03020702040506060504" pitchFamily="66" charset="-79"/>
              </a:rPr>
              <a:t>). </a:t>
            </a:r>
            <a:r>
              <a:rPr lang="en-US" sz="2200" dirty="0">
                <a:latin typeface="+mj-lt"/>
                <a:cs typeface="Apple Chancery" panose="03020702040506060504" pitchFamily="66" charset="-79"/>
              </a:rPr>
              <a:t>Where;</a:t>
            </a:r>
          </a:p>
          <a:p>
            <a:endParaRPr lang="en-US" sz="2400" dirty="0">
              <a:latin typeface="Apple Chancery" panose="03020702040506060504" pitchFamily="66" charset="-79"/>
              <a:cs typeface="Apple Chancery" panose="03020702040506060504" pitchFamily="66" charset="-79"/>
            </a:endParaRPr>
          </a:p>
          <a:p>
            <a:r>
              <a:rPr lang="en-US" sz="2400" b="1" dirty="0" err="1">
                <a:latin typeface="Apple Chancery" panose="03020702040506060504" pitchFamily="66" charset="-79"/>
                <a:cs typeface="Apple Chancery" panose="03020702040506060504" pitchFamily="66" charset="-79"/>
              </a:rPr>
              <a:t>V</a:t>
            </a:r>
            <a:r>
              <a:rPr lang="en-US" sz="2400" b="1" i="1" baseline="-25000" dirty="0" err="1">
                <a:cs typeface="Apple Chancery" panose="03020702040506060504" pitchFamily="66" charset="-79"/>
              </a:rPr>
              <a:t>q</a:t>
            </a:r>
            <a:r>
              <a:rPr lang="en-US" sz="2400" b="1" i="1" baseline="-25000" dirty="0">
                <a:cs typeface="Apple Chancery" panose="03020702040506060504" pitchFamily="66" charset="-79"/>
              </a:rPr>
              <a:t> </a:t>
            </a:r>
            <a:r>
              <a:rPr lang="en-US" sz="2400" b="1" dirty="0">
                <a:cs typeface="Apple Chancery" panose="03020702040506060504" pitchFamily="66" charset="-79"/>
              </a:rPr>
              <a:t>:</a:t>
            </a:r>
            <a:r>
              <a:rPr lang="en-US" sz="2400" b="1" i="1" baseline="-25000" dirty="0">
                <a:cs typeface="Apple Chancery" panose="03020702040506060504" pitchFamily="66" charset="-79"/>
              </a:rPr>
              <a:t>  </a:t>
            </a:r>
            <a:r>
              <a:rPr lang="en-US" sz="2000" dirty="0">
                <a:latin typeface="+mj-lt"/>
                <a:cs typeface="Apple Chancery" panose="03020702040506060504" pitchFamily="66" charset="-79"/>
              </a:rPr>
              <a:t>All retrieved entities and Documents</a:t>
            </a:r>
          </a:p>
          <a:p>
            <a:r>
              <a:rPr lang="en-US" sz="2400" dirty="0">
                <a:latin typeface="Apple Chancery" panose="03020702040506060504" pitchFamily="66" charset="-79"/>
                <a:cs typeface="Apple Chancery" panose="03020702040506060504" pitchFamily="66" charset="-79"/>
              </a:rPr>
              <a:t>	</a:t>
            </a:r>
            <a:r>
              <a:rPr lang="en-US" sz="2200" b="1" dirty="0" err="1">
                <a:latin typeface="Apple Chancery" panose="03020702040506060504" pitchFamily="66" charset="-79"/>
                <a:cs typeface="Apple Chancery" panose="03020702040506060504" pitchFamily="66" charset="-79"/>
              </a:rPr>
              <a:t>V</a:t>
            </a:r>
            <a:r>
              <a:rPr lang="en-US" sz="2200" b="1" i="1" baseline="-25000" dirty="0" err="1">
                <a:cs typeface="Apple Chancery" panose="03020702040506060504" pitchFamily="66" charset="-79"/>
              </a:rPr>
              <a:t>q</a:t>
            </a:r>
            <a:r>
              <a:rPr lang="en-US" sz="2200" b="1" i="1" baseline="-25000" dirty="0">
                <a:cs typeface="Apple Chancery" panose="03020702040506060504" pitchFamily="66" charset="-79"/>
              </a:rPr>
              <a:t>  </a:t>
            </a:r>
            <a:r>
              <a:rPr lang="en-US" sz="2200" b="1" i="1" dirty="0">
                <a:latin typeface="+mj-lt"/>
                <a:cs typeface="Apple Chancery" panose="03020702040506060504" pitchFamily="66" charset="-79"/>
              </a:rPr>
              <a:t>= </a:t>
            </a:r>
            <a:r>
              <a:rPr lang="en-US" sz="2200" b="1" dirty="0">
                <a:latin typeface="+mj-lt"/>
                <a:cs typeface="Apple Chancery" panose="03020702040506060504" pitchFamily="66" charset="-79"/>
              </a:rPr>
              <a:t>{</a:t>
            </a:r>
            <a:r>
              <a:rPr lang="en-US" sz="2200" b="1" i="1" dirty="0">
                <a:latin typeface="+mj-lt"/>
                <a:cs typeface="Apple Chancery" panose="03020702040506060504" pitchFamily="66" charset="-79"/>
              </a:rPr>
              <a:t>v</a:t>
            </a:r>
            <a:r>
              <a:rPr lang="en-US" sz="2200" b="1" i="1" baseline="-25000" dirty="0">
                <a:latin typeface="+mj-lt"/>
                <a:cs typeface="Apple Chancery" panose="03020702040506060504" pitchFamily="66" charset="-79"/>
              </a:rPr>
              <a:t>1</a:t>
            </a:r>
            <a:r>
              <a:rPr lang="en-US" sz="2200" b="1" i="1" dirty="0">
                <a:latin typeface="+mj-lt"/>
                <a:cs typeface="Apple Chancery" panose="03020702040506060504" pitchFamily="66" charset="-79"/>
              </a:rPr>
              <a:t>, v</a:t>
            </a:r>
            <a:r>
              <a:rPr lang="en-US" sz="2200" b="1" i="1" baseline="-25000" dirty="0">
                <a:latin typeface="+mj-lt"/>
                <a:cs typeface="Apple Chancery" panose="03020702040506060504" pitchFamily="66" charset="-79"/>
              </a:rPr>
              <a:t>2</a:t>
            </a:r>
            <a:r>
              <a:rPr lang="en-US" sz="2200" b="1" i="1" dirty="0">
                <a:latin typeface="+mj-lt"/>
                <a:cs typeface="Apple Chancery" panose="03020702040506060504" pitchFamily="66" charset="-79"/>
              </a:rPr>
              <a:t>, …….., </a:t>
            </a:r>
            <a:r>
              <a:rPr lang="en-US" sz="2200" b="1" i="1" dirty="0" err="1">
                <a:latin typeface="+mj-lt"/>
                <a:cs typeface="Apple Chancery" panose="03020702040506060504" pitchFamily="66" charset="-79"/>
              </a:rPr>
              <a:t>v</a:t>
            </a:r>
            <a:r>
              <a:rPr lang="en-US" sz="2200" b="1" i="1" baseline="-25000" dirty="0" err="1">
                <a:latin typeface="+mj-lt"/>
                <a:cs typeface="Apple Chancery" panose="03020702040506060504" pitchFamily="66" charset="-79"/>
              </a:rPr>
              <a:t>E</a:t>
            </a:r>
            <a:r>
              <a:rPr lang="en-US" sz="2200" b="1" dirty="0">
                <a:latin typeface="+mj-lt"/>
                <a:cs typeface="Apple Chancery" panose="03020702040506060504" pitchFamily="66" charset="-79"/>
              </a:rPr>
              <a:t>}</a:t>
            </a:r>
            <a:r>
              <a:rPr lang="en-US" sz="2200" b="1" i="1" dirty="0">
                <a:latin typeface="+mj-lt"/>
                <a:cs typeface="Apple Chancery" panose="03020702040506060504" pitchFamily="66" charset="-79"/>
              </a:rPr>
              <a:t> </a:t>
            </a:r>
            <a:r>
              <a:rPr lang="en-US" sz="2200" b="1" dirty="0">
                <a:latin typeface="+mj-lt"/>
                <a:cs typeface="Apple Chancery" panose="03020702040506060504" pitchFamily="66" charset="-79"/>
              </a:rPr>
              <a:t>U</a:t>
            </a:r>
            <a:r>
              <a:rPr lang="en-US" sz="2200" b="1" i="1" dirty="0">
                <a:latin typeface="+mj-lt"/>
                <a:cs typeface="Apple Chancery" panose="03020702040506060504" pitchFamily="66" charset="-79"/>
              </a:rPr>
              <a:t> </a:t>
            </a:r>
            <a:r>
              <a:rPr lang="en-US" sz="2200" b="1" dirty="0">
                <a:latin typeface="+mj-lt"/>
                <a:cs typeface="Apple Chancery" panose="03020702040506060504" pitchFamily="66" charset="-79"/>
              </a:rPr>
              <a:t>{</a:t>
            </a:r>
            <a:r>
              <a:rPr lang="en-US" sz="2200" b="1" i="1" dirty="0">
                <a:latin typeface="+mj-lt"/>
                <a:cs typeface="Apple Chancery" panose="03020702040506060504" pitchFamily="66" charset="-79"/>
              </a:rPr>
              <a:t>d</a:t>
            </a:r>
            <a:r>
              <a:rPr lang="en-US" sz="2200" b="1" i="1" baseline="-25000" dirty="0">
                <a:latin typeface="+mj-lt"/>
                <a:cs typeface="Apple Chancery" panose="03020702040506060504" pitchFamily="66" charset="-79"/>
              </a:rPr>
              <a:t>1</a:t>
            </a:r>
            <a:r>
              <a:rPr lang="en-US" sz="2200" b="1" i="1" dirty="0">
                <a:latin typeface="+mj-lt"/>
                <a:cs typeface="Apple Chancery" panose="03020702040506060504" pitchFamily="66" charset="-79"/>
              </a:rPr>
              <a:t>, d</a:t>
            </a:r>
            <a:r>
              <a:rPr lang="en-US" sz="2200" b="1" i="1" baseline="-25000" dirty="0">
                <a:latin typeface="+mj-lt"/>
                <a:cs typeface="Apple Chancery" panose="03020702040506060504" pitchFamily="66" charset="-79"/>
              </a:rPr>
              <a:t>2</a:t>
            </a:r>
            <a:r>
              <a:rPr lang="en-US" sz="2200" b="1" i="1" dirty="0">
                <a:latin typeface="+mj-lt"/>
                <a:cs typeface="Apple Chancery" panose="03020702040506060504" pitchFamily="66" charset="-79"/>
              </a:rPr>
              <a:t>, ………, </a:t>
            </a:r>
            <a:r>
              <a:rPr lang="en-US" sz="2200" b="1" i="1" dirty="0" err="1">
                <a:latin typeface="+mj-lt"/>
                <a:cs typeface="Apple Chancery" panose="03020702040506060504" pitchFamily="66" charset="-79"/>
              </a:rPr>
              <a:t>d</a:t>
            </a:r>
            <a:r>
              <a:rPr lang="en-US" sz="2200" b="1" i="1" baseline="-25000" dirty="0" err="1">
                <a:latin typeface="+mj-lt"/>
                <a:cs typeface="Apple Chancery" panose="03020702040506060504" pitchFamily="66" charset="-79"/>
              </a:rPr>
              <a:t>D</a:t>
            </a:r>
            <a:r>
              <a:rPr lang="en-US" sz="2200" b="1" dirty="0">
                <a:latin typeface="+mj-lt"/>
                <a:cs typeface="Apple Chancery" panose="03020702040506060504" pitchFamily="66" charset="-79"/>
              </a:rPr>
              <a:t>}</a:t>
            </a:r>
          </a:p>
          <a:p>
            <a:endParaRPr lang="en-US" sz="2200" b="1" i="1" dirty="0">
              <a:latin typeface="+mj-lt"/>
              <a:cs typeface="Apple Chancery" panose="03020702040506060504" pitchFamily="66" charset="-79"/>
            </a:endParaRPr>
          </a:p>
          <a:p>
            <a:r>
              <a:rPr lang="el-GR" sz="2400" dirty="0">
                <a:cs typeface="Apple Chancery" panose="03020702040506060504" pitchFamily="66" charset="-79"/>
              </a:rPr>
              <a:t>ε</a:t>
            </a:r>
            <a:r>
              <a:rPr lang="en-US" i="1" baseline="-25000" dirty="0">
                <a:cs typeface="Apple Chancery" panose="03020702040506060504" pitchFamily="66" charset="-79"/>
              </a:rPr>
              <a:t>q </a:t>
            </a:r>
            <a:r>
              <a:rPr lang="en-US" dirty="0">
                <a:cs typeface="Apple Chancery" panose="03020702040506060504" pitchFamily="66" charset="-79"/>
              </a:rPr>
              <a:t>: </a:t>
            </a:r>
            <a:r>
              <a:rPr lang="en-US" sz="2000" dirty="0">
                <a:latin typeface="+mj-lt"/>
                <a:cs typeface="Apple Chancery" panose="03020702040506060504" pitchFamily="66" charset="-79"/>
              </a:rPr>
              <a:t>All relations from the KB and entity links between documents and entities</a:t>
            </a:r>
            <a:endParaRPr lang="en-US" sz="2000" b="1" dirty="0">
              <a:latin typeface="+mj-lt"/>
              <a:cs typeface="Apple Chancery" panose="03020702040506060504" pitchFamily="66" charset="-79"/>
            </a:endParaRPr>
          </a:p>
          <a:p>
            <a:r>
              <a:rPr lang="el-GR" dirty="0">
                <a:cs typeface="Apple Chancery" panose="03020702040506060504" pitchFamily="66" charset="-79"/>
              </a:rPr>
              <a:t> </a:t>
            </a:r>
            <a:r>
              <a:rPr lang="en-US" dirty="0">
                <a:cs typeface="Apple Chancery" panose="03020702040506060504" pitchFamily="66" charset="-79"/>
              </a:rPr>
              <a:t>	</a:t>
            </a:r>
            <a:r>
              <a:rPr lang="el-GR" sz="2200" dirty="0">
                <a:cs typeface="Apple Chancery" panose="03020702040506060504" pitchFamily="66" charset="-79"/>
              </a:rPr>
              <a:t>ε</a:t>
            </a:r>
            <a:r>
              <a:rPr lang="en-US" sz="2200" i="1" baseline="-25000" dirty="0">
                <a:cs typeface="Apple Chancery" panose="03020702040506060504" pitchFamily="66" charset="-79"/>
              </a:rPr>
              <a:t>q </a:t>
            </a:r>
            <a:r>
              <a:rPr lang="en-US" sz="2200" i="1" dirty="0">
                <a:cs typeface="Apple Chancery" panose="03020702040506060504" pitchFamily="66" charset="-79"/>
              </a:rPr>
              <a:t>= </a:t>
            </a:r>
            <a:r>
              <a:rPr lang="en-US" sz="2200" dirty="0">
                <a:cs typeface="Apple Chancery" panose="03020702040506060504" pitchFamily="66" charset="-79"/>
              </a:rPr>
              <a:t>{(s, r, o)</a:t>
            </a:r>
            <a:r>
              <a:rPr lang="en-US" sz="2200" i="1" dirty="0">
                <a:cs typeface="Apple Chancery" panose="03020702040506060504" pitchFamily="66" charset="-79"/>
              </a:rPr>
              <a:t> </a:t>
            </a:r>
            <a:r>
              <a:rPr lang="el-GR" sz="2200" dirty="0"/>
              <a:t>ϵ</a:t>
            </a:r>
            <a:r>
              <a:rPr lang="en-US" sz="2200" dirty="0"/>
              <a:t> </a:t>
            </a:r>
            <a:r>
              <a:rPr lang="el-GR" sz="2200" dirty="0">
                <a:cs typeface="Apple Chancery" panose="03020702040506060504" pitchFamily="66" charset="-79"/>
              </a:rPr>
              <a:t>ε</a:t>
            </a:r>
            <a:r>
              <a:rPr lang="en-US" sz="2200" dirty="0">
                <a:cs typeface="Apple Chancery" panose="03020702040506060504" pitchFamily="66" charset="-79"/>
              </a:rPr>
              <a:t>: </a:t>
            </a:r>
            <a:r>
              <a:rPr lang="en-US" sz="2200" dirty="0" err="1">
                <a:cs typeface="Apple Chancery" panose="03020702040506060504" pitchFamily="66" charset="-79"/>
              </a:rPr>
              <a:t>s,o</a:t>
            </a:r>
            <a:r>
              <a:rPr lang="en-US" sz="2200" dirty="0">
                <a:cs typeface="Apple Chancery" panose="03020702040506060504" pitchFamily="66" charset="-79"/>
              </a:rPr>
              <a:t> </a:t>
            </a:r>
            <a:r>
              <a:rPr lang="el-GR" sz="2200" dirty="0"/>
              <a:t>ϵ</a:t>
            </a:r>
            <a:r>
              <a:rPr lang="en-US" sz="2200" dirty="0"/>
              <a:t> </a:t>
            </a:r>
            <a:r>
              <a:rPr lang="en-US" sz="2200" dirty="0" err="1">
                <a:latin typeface="Apple Chancery" panose="03020702040506060504" pitchFamily="66" charset="-79"/>
                <a:cs typeface="Apple Chancery" panose="03020702040506060504" pitchFamily="66" charset="-79"/>
              </a:rPr>
              <a:t>V</a:t>
            </a:r>
            <a:r>
              <a:rPr lang="en-US" sz="2200" i="1" baseline="-25000" dirty="0" err="1">
                <a:cs typeface="Apple Chancery" panose="03020702040506060504" pitchFamily="66" charset="-79"/>
              </a:rPr>
              <a:t>q</a:t>
            </a:r>
            <a:r>
              <a:rPr lang="en-US" sz="2200" i="1" baseline="-25000" dirty="0">
                <a:cs typeface="Apple Chancery" panose="03020702040506060504" pitchFamily="66" charset="-79"/>
              </a:rPr>
              <a:t>, </a:t>
            </a:r>
            <a:r>
              <a:rPr lang="en-US" sz="2200" i="1" dirty="0">
                <a:cs typeface="Apple Chancery" panose="03020702040506060504" pitchFamily="66" charset="-79"/>
              </a:rPr>
              <a:t>r </a:t>
            </a:r>
            <a:r>
              <a:rPr lang="el-GR" sz="2200" dirty="0"/>
              <a:t>ϵ</a:t>
            </a:r>
            <a:r>
              <a:rPr lang="en-US" sz="2200" dirty="0"/>
              <a:t> </a:t>
            </a:r>
            <a:r>
              <a:rPr lang="en-US" sz="2200" dirty="0">
                <a:latin typeface="Apple Chancery" panose="03020702040506060504" pitchFamily="66" charset="-79"/>
                <a:cs typeface="Apple Chancery" panose="03020702040506060504" pitchFamily="66" charset="-79"/>
              </a:rPr>
              <a:t>R} </a:t>
            </a:r>
            <a:r>
              <a:rPr lang="en-US" sz="2200" i="1" dirty="0">
                <a:cs typeface="Apple Chancery" panose="03020702040506060504" pitchFamily="66" charset="-79"/>
              </a:rPr>
              <a:t>U</a:t>
            </a:r>
            <a:r>
              <a:rPr lang="en-US" sz="2200" b="1" i="1" dirty="0">
                <a:cs typeface="Apple Chancery" panose="03020702040506060504" pitchFamily="66" charset="-79"/>
              </a:rPr>
              <a:t> </a:t>
            </a:r>
            <a:r>
              <a:rPr lang="en-US" sz="2200" dirty="0">
                <a:latin typeface="+mj-lt"/>
                <a:cs typeface="Apple Chancery" panose="03020702040506060504" pitchFamily="66" charset="-79"/>
              </a:rPr>
              <a:t>{(</a:t>
            </a:r>
            <a:r>
              <a:rPr lang="en-US" sz="2200" dirty="0">
                <a:latin typeface="Apple Chancery" panose="03020702040506060504" pitchFamily="66" charset="-79"/>
                <a:cs typeface="Apple Chancery" panose="03020702040506060504" pitchFamily="66" charset="-79"/>
              </a:rPr>
              <a:t>v, </a:t>
            </a:r>
            <a:r>
              <a:rPr lang="en-US" sz="2200" dirty="0" err="1">
                <a:latin typeface="Apple Chancery" panose="03020702040506060504" pitchFamily="66" charset="-79"/>
                <a:cs typeface="Apple Chancery" panose="03020702040506060504" pitchFamily="66" charset="-79"/>
              </a:rPr>
              <a:t>d</a:t>
            </a:r>
            <a:r>
              <a:rPr lang="en-US" sz="2200" baseline="-25000" dirty="0" err="1">
                <a:latin typeface="Apple Chancery" panose="03020702040506060504" pitchFamily="66" charset="-79"/>
                <a:cs typeface="Apple Chancery" panose="03020702040506060504" pitchFamily="66" charset="-79"/>
              </a:rPr>
              <a:t>p</a:t>
            </a:r>
            <a:r>
              <a:rPr lang="en-US" sz="2200" baseline="-25000" dirty="0">
                <a:latin typeface="Apple Chancery" panose="03020702040506060504" pitchFamily="66" charset="-79"/>
                <a:cs typeface="Apple Chancery" panose="03020702040506060504" pitchFamily="66" charset="-79"/>
              </a:rPr>
              <a:t>, </a:t>
            </a:r>
            <a:r>
              <a:rPr lang="en-US" sz="2200" dirty="0" err="1">
                <a:latin typeface="Apple Chancery" panose="03020702040506060504" pitchFamily="66" charset="-79"/>
                <a:cs typeface="Apple Chancery" panose="03020702040506060504" pitchFamily="66" charset="-79"/>
              </a:rPr>
              <a:t>r</a:t>
            </a:r>
            <a:r>
              <a:rPr lang="en-US" sz="2200" dirty="0" err="1">
                <a:latin typeface="+mj-lt"/>
                <a:cs typeface="Apple Chancery" panose="03020702040506060504" pitchFamily="66" charset="-79"/>
              </a:rPr>
              <a:t>L</a:t>
            </a:r>
            <a:r>
              <a:rPr lang="en-US" sz="2200" dirty="0">
                <a:latin typeface="+mj-lt"/>
                <a:cs typeface="Apple Chancery" panose="03020702040506060504" pitchFamily="66" charset="-79"/>
              </a:rPr>
              <a:t>)</a:t>
            </a:r>
            <a:r>
              <a:rPr lang="en-US" sz="2200" baseline="-25000" dirty="0">
                <a:latin typeface="+mj-lt"/>
                <a:cs typeface="Apple Chancery" panose="03020702040506060504" pitchFamily="66" charset="-79"/>
              </a:rPr>
              <a:t>: </a:t>
            </a:r>
            <a:r>
              <a:rPr lang="en-US" sz="2200" dirty="0">
                <a:latin typeface="+mj-lt"/>
                <a:cs typeface="Apple Chancery" panose="03020702040506060504" pitchFamily="66" charset="-79"/>
              </a:rPr>
              <a:t>(</a:t>
            </a:r>
            <a:r>
              <a:rPr lang="en-US" sz="2200" dirty="0">
                <a:latin typeface="Apple Chancery" panose="03020702040506060504" pitchFamily="66" charset="-79"/>
                <a:cs typeface="Apple Chancery" panose="03020702040506060504" pitchFamily="66" charset="-79"/>
              </a:rPr>
              <a:t>v, </a:t>
            </a:r>
            <a:r>
              <a:rPr lang="en-US" sz="2200" dirty="0" err="1">
                <a:latin typeface="Apple Chancery" panose="03020702040506060504" pitchFamily="66" charset="-79"/>
                <a:cs typeface="Apple Chancery" panose="03020702040506060504" pitchFamily="66" charset="-79"/>
              </a:rPr>
              <a:t>d</a:t>
            </a:r>
            <a:r>
              <a:rPr lang="en-US" sz="2200" baseline="-25000" dirty="0" err="1">
                <a:latin typeface="Apple Chancery" panose="03020702040506060504" pitchFamily="66" charset="-79"/>
                <a:cs typeface="Apple Chancery" panose="03020702040506060504" pitchFamily="66" charset="-79"/>
              </a:rPr>
              <a:t>p</a:t>
            </a:r>
            <a:r>
              <a:rPr lang="en-US" sz="2200" dirty="0">
                <a:latin typeface="Apple Chancery" panose="03020702040506060504" pitchFamily="66" charset="-79"/>
                <a:cs typeface="Apple Chancery" panose="03020702040506060504" pitchFamily="66" charset="-79"/>
              </a:rPr>
              <a:t>)</a:t>
            </a:r>
            <a:r>
              <a:rPr lang="el-GR" sz="2200" dirty="0"/>
              <a:t> ϵ</a:t>
            </a:r>
            <a:r>
              <a:rPr lang="en-US" sz="2200" dirty="0"/>
              <a:t> </a:t>
            </a:r>
            <a:r>
              <a:rPr lang="en-US" sz="2200" dirty="0" err="1">
                <a:latin typeface="Apple Chancery" panose="03020702040506060504" pitchFamily="66" charset="-79"/>
                <a:cs typeface="Apple Chancery" panose="03020702040506060504" pitchFamily="66" charset="-79"/>
              </a:rPr>
              <a:t>L</a:t>
            </a:r>
            <a:r>
              <a:rPr lang="en-US" sz="2200" baseline="-25000" dirty="0" err="1">
                <a:latin typeface="Apple Chancery" panose="03020702040506060504" pitchFamily="66" charset="-79"/>
                <a:cs typeface="Apple Chancery" panose="03020702040506060504" pitchFamily="66" charset="-79"/>
              </a:rPr>
              <a:t>d</a:t>
            </a:r>
            <a:r>
              <a:rPr lang="en-US" sz="2200" dirty="0">
                <a:latin typeface="Apple Chancery" panose="03020702040506060504" pitchFamily="66" charset="-79"/>
                <a:cs typeface="Apple Chancery" panose="03020702040506060504" pitchFamily="66" charset="-79"/>
              </a:rPr>
              <a:t>,</a:t>
            </a:r>
            <a:r>
              <a:rPr lang="en-US" sz="2200" baseline="-25000" dirty="0">
                <a:latin typeface="Apple Chancery" panose="03020702040506060504" pitchFamily="66" charset="-79"/>
                <a:cs typeface="Apple Chancery" panose="03020702040506060504" pitchFamily="66" charset="-79"/>
              </a:rPr>
              <a:t> </a:t>
            </a:r>
            <a:r>
              <a:rPr lang="en-US" sz="2200" dirty="0">
                <a:latin typeface="Apple Chancery" panose="03020702040506060504" pitchFamily="66" charset="-79"/>
                <a:cs typeface="Apple Chancery" panose="03020702040506060504" pitchFamily="66" charset="-79"/>
              </a:rPr>
              <a:t>d</a:t>
            </a:r>
            <a:r>
              <a:rPr lang="en-US" sz="2200" baseline="-25000" dirty="0">
                <a:latin typeface="Apple Chancery" panose="03020702040506060504" pitchFamily="66" charset="-79"/>
                <a:cs typeface="Apple Chancery" panose="03020702040506060504" pitchFamily="66" charset="-79"/>
              </a:rPr>
              <a:t> </a:t>
            </a:r>
            <a:r>
              <a:rPr lang="el-GR" sz="2200" dirty="0"/>
              <a:t>ϵ</a:t>
            </a:r>
            <a:r>
              <a:rPr lang="en-US" sz="2200" dirty="0"/>
              <a:t> </a:t>
            </a:r>
            <a:r>
              <a:rPr lang="en-US" sz="2200" b="1" dirty="0" err="1">
                <a:latin typeface="Apple Chancery" panose="03020702040506060504" pitchFamily="66" charset="-79"/>
                <a:cs typeface="Apple Chancery" panose="03020702040506060504" pitchFamily="66" charset="-79"/>
              </a:rPr>
              <a:t>V</a:t>
            </a:r>
            <a:r>
              <a:rPr lang="en-US" sz="2200" b="1" i="1" baseline="-25000" dirty="0" err="1">
                <a:cs typeface="Apple Chancery" panose="03020702040506060504" pitchFamily="66" charset="-79"/>
              </a:rPr>
              <a:t>q</a:t>
            </a:r>
            <a:r>
              <a:rPr lang="en-US" sz="2200" dirty="0">
                <a:cs typeface="Apple Chancery" panose="03020702040506060504" pitchFamily="66" charset="-79"/>
              </a:rPr>
              <a:t>}</a:t>
            </a:r>
          </a:p>
          <a:p>
            <a:r>
              <a:rPr lang="en-US" sz="2200" baseline="-25000" dirty="0">
                <a:latin typeface="Apple Chancery" panose="03020702040506060504" pitchFamily="66" charset="-79"/>
                <a:cs typeface="Apple Chancery" panose="03020702040506060504" pitchFamily="66" charset="-79"/>
              </a:rPr>
              <a:t>  </a:t>
            </a:r>
            <a:r>
              <a:rPr lang="en-US" sz="2200" dirty="0"/>
              <a:t> </a:t>
            </a:r>
            <a:r>
              <a:rPr lang="en-US" sz="2200" baseline="-25000" dirty="0">
                <a:latin typeface="Apple Chancery" panose="03020702040506060504" pitchFamily="66" charset="-79"/>
                <a:cs typeface="Apple Chancery" panose="03020702040506060504" pitchFamily="66" charset="-79"/>
              </a:rPr>
              <a:t> </a:t>
            </a:r>
            <a:endParaRPr lang="en-US" sz="2200" b="1" dirty="0">
              <a:latin typeface="+mj-lt"/>
              <a:cs typeface="Apple Chancery" panose="03020702040506060504" pitchFamily="66" charset="-79"/>
            </a:endParaRPr>
          </a:p>
          <a:p>
            <a:r>
              <a:rPr lang="en-US" sz="2000" dirty="0">
                <a:latin typeface="Apple Chancery" panose="03020702040506060504" pitchFamily="66" charset="-79"/>
                <a:cs typeface="Apple Chancery" panose="03020702040506060504" pitchFamily="66" charset="-79"/>
              </a:rPr>
              <a:t>R</a:t>
            </a:r>
            <a:r>
              <a:rPr lang="en-US" sz="2000" baseline="30000" dirty="0">
                <a:latin typeface="Apple Chancery" panose="03020702040506060504" pitchFamily="66" charset="-79"/>
                <a:cs typeface="Apple Chancery" panose="03020702040506060504" pitchFamily="66" charset="-79"/>
              </a:rPr>
              <a:t>+  </a:t>
            </a:r>
            <a:r>
              <a:rPr lang="en-US" sz="2000" dirty="0">
                <a:latin typeface="Apple Chancery" panose="03020702040506060504" pitchFamily="66" charset="-79"/>
                <a:cs typeface="Apple Chancery" panose="03020702040506060504" pitchFamily="66" charset="-79"/>
              </a:rPr>
              <a:t>: </a:t>
            </a:r>
            <a:r>
              <a:rPr lang="en-US" sz="2000" dirty="0">
                <a:latin typeface="+mj-lt"/>
                <a:cs typeface="Apple Chancery" panose="03020702040506060504" pitchFamily="66" charset="-79"/>
              </a:rPr>
              <a:t>Set of all edge types in the subgraph</a:t>
            </a:r>
          </a:p>
          <a:p>
            <a:r>
              <a:rPr lang="en-US" sz="2000" dirty="0">
                <a:latin typeface="Apple Chancery" panose="03020702040506060504" pitchFamily="66" charset="-79"/>
                <a:cs typeface="Apple Chancery" panose="03020702040506060504" pitchFamily="66" charset="-79"/>
              </a:rPr>
              <a:t>	R</a:t>
            </a:r>
            <a:r>
              <a:rPr lang="en-US" sz="2000" baseline="30000" dirty="0">
                <a:latin typeface="Apple Chancery" panose="03020702040506060504" pitchFamily="66" charset="-79"/>
                <a:cs typeface="Apple Chancery" panose="03020702040506060504" pitchFamily="66" charset="-79"/>
              </a:rPr>
              <a:t>+  </a:t>
            </a:r>
            <a:r>
              <a:rPr lang="en-US" sz="2000" dirty="0">
                <a:latin typeface="Apple Chancery" panose="03020702040506060504" pitchFamily="66" charset="-79"/>
                <a:cs typeface="Apple Chancery" panose="03020702040506060504" pitchFamily="66" charset="-79"/>
              </a:rPr>
              <a:t>= R</a:t>
            </a:r>
            <a:r>
              <a:rPr lang="en-US" sz="2000" baseline="30000" dirty="0">
                <a:latin typeface="Apple Chancery" panose="03020702040506060504" pitchFamily="66" charset="-79"/>
                <a:cs typeface="Apple Chancery" panose="03020702040506060504" pitchFamily="66" charset="-79"/>
              </a:rPr>
              <a:t> </a:t>
            </a:r>
            <a:r>
              <a:rPr lang="en-US" sz="2200" dirty="0">
                <a:cs typeface="Apple Chancery" panose="03020702040506060504" pitchFamily="66" charset="-79"/>
              </a:rPr>
              <a:t>U {</a:t>
            </a:r>
            <a:r>
              <a:rPr lang="en-US" sz="2200" dirty="0" err="1">
                <a:cs typeface="Apple Chancery" panose="03020702040506060504" pitchFamily="66" charset="-79"/>
              </a:rPr>
              <a:t>rL</a:t>
            </a:r>
            <a:r>
              <a:rPr lang="en-US" sz="2200" dirty="0">
                <a:cs typeface="Apple Chancery" panose="03020702040506060504" pitchFamily="66" charset="-79"/>
              </a:rPr>
              <a:t>} </a:t>
            </a:r>
            <a:endParaRPr lang="en-US" sz="2200" dirty="0">
              <a:latin typeface="+mj-lt"/>
              <a:cs typeface="Apple Chancery" panose="03020702040506060504" pitchFamily="66" charset="-79"/>
            </a:endParaRPr>
          </a:p>
          <a:p>
            <a:endParaRPr lang="en-US" sz="2200" dirty="0">
              <a:latin typeface="+mj-lt"/>
              <a:cs typeface="Apple Chancery" panose="03020702040506060504" pitchFamily="66" charset="-79"/>
            </a:endParaRPr>
          </a:p>
        </p:txBody>
      </p:sp>
    </p:spTree>
    <p:extLst>
      <p:ext uri="{BB962C8B-B14F-4D97-AF65-F5344CB8AC3E}">
        <p14:creationId xmlns:p14="http://schemas.microsoft.com/office/powerpoint/2010/main" val="325971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4A68D-86AF-DA43-8918-C1C752A18B58}"/>
              </a:ext>
            </a:extLst>
          </p:cNvPr>
          <p:cNvSpPr>
            <a:spLocks noGrp="1"/>
          </p:cNvSpPr>
          <p:nvPr>
            <p:ph idx="1"/>
          </p:nvPr>
        </p:nvSpPr>
        <p:spPr>
          <a:xfrm>
            <a:off x="838199" y="2317448"/>
            <a:ext cx="9993923" cy="3028823"/>
          </a:xfrm>
        </p:spPr>
        <p:txBody>
          <a:bodyPr>
            <a:noAutofit/>
          </a:bodyPr>
          <a:lstStyle/>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Introduction</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Representation of Text and Knowledge Base</a:t>
            </a:r>
          </a:p>
          <a:p>
            <a:pPr>
              <a:lnSpc>
                <a:spcPct val="150000"/>
              </a:lnSpc>
            </a:pPr>
            <a:r>
              <a:rPr lang="en-US" sz="2500" dirty="0">
                <a:solidFill>
                  <a:schemeClr val="tx1">
                    <a:lumMod val="75000"/>
                    <a:lumOff val="25000"/>
                  </a:schemeClr>
                </a:solidFill>
                <a:latin typeface="Arial" panose="020B0604020202020204" pitchFamily="34" charset="0"/>
                <a:cs typeface="Arial" panose="020B0604020202020204" pitchFamily="34" charset="0"/>
              </a:rPr>
              <a:t>Embedding Propagation on graphs</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Results and Discussion</a:t>
            </a: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D88B0D5-D204-7E40-9F8A-0D97B4841C8D}"/>
              </a:ext>
            </a:extLst>
          </p:cNvPr>
          <p:cNvSpPr/>
          <p:nvPr/>
        </p:nvSpPr>
        <p:spPr>
          <a:xfrm>
            <a:off x="0" y="-17591"/>
            <a:ext cx="12192000" cy="1325563"/>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Presentation </a:t>
            </a:r>
            <a:r>
              <a:rPr lang="en-US" sz="2700" dirty="0"/>
              <a:t>Outline</a:t>
            </a:r>
          </a:p>
        </p:txBody>
      </p:sp>
      <p:grpSp>
        <p:nvGrpSpPr>
          <p:cNvPr id="2" name="Group 1">
            <a:extLst>
              <a:ext uri="{FF2B5EF4-FFF2-40B4-BE49-F238E27FC236}">
                <a16:creationId xmlns:a16="http://schemas.microsoft.com/office/drawing/2014/main" id="{1D729C23-E8DE-434F-BAD9-C22DB2A1A9F9}"/>
              </a:ext>
            </a:extLst>
          </p:cNvPr>
          <p:cNvGrpSpPr/>
          <p:nvPr/>
        </p:nvGrpSpPr>
        <p:grpSpPr>
          <a:xfrm>
            <a:off x="6665391" y="3555143"/>
            <a:ext cx="5112664" cy="2939280"/>
            <a:chOff x="6665391" y="3555143"/>
            <a:chExt cx="5112664" cy="2939280"/>
          </a:xfrm>
        </p:grpSpPr>
        <p:sp>
          <p:nvSpPr>
            <p:cNvPr id="6" name="Rounded Rectangle 5">
              <a:extLst>
                <a:ext uri="{FF2B5EF4-FFF2-40B4-BE49-F238E27FC236}">
                  <a16:creationId xmlns:a16="http://schemas.microsoft.com/office/drawing/2014/main" id="{9A3285A2-5887-A04E-8816-B40C78320FC5}"/>
                </a:ext>
              </a:extLst>
            </p:cNvPr>
            <p:cNvSpPr/>
            <p:nvPr/>
          </p:nvSpPr>
          <p:spPr>
            <a:xfrm>
              <a:off x="7114151" y="5190606"/>
              <a:ext cx="4410219" cy="484909"/>
            </a:xfrm>
            <a:prstGeom prst="roundRect">
              <a:avLst/>
            </a:prstGeom>
            <a:noFill/>
            <a:ln>
              <a:solidFill>
                <a:schemeClr val="tx2">
                  <a:lumMod val="50000"/>
                  <a:alpha val="1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75000"/>
                    </a:schemeClr>
                  </a:solidFill>
                </a:rPr>
                <a:t>Combined data structure</a:t>
              </a:r>
            </a:p>
          </p:txBody>
        </p:sp>
        <p:sp>
          <p:nvSpPr>
            <p:cNvPr id="7" name="Oval 6">
              <a:extLst>
                <a:ext uri="{FF2B5EF4-FFF2-40B4-BE49-F238E27FC236}">
                  <a16:creationId xmlns:a16="http://schemas.microsoft.com/office/drawing/2014/main" id="{A5208D28-CCCA-C34E-ADB7-6CBD32BBAD89}"/>
                </a:ext>
              </a:extLst>
            </p:cNvPr>
            <p:cNvSpPr/>
            <p:nvPr/>
          </p:nvSpPr>
          <p:spPr>
            <a:xfrm>
              <a:off x="8238274" y="4279220"/>
              <a:ext cx="2156108" cy="51615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Joint_model</a:t>
              </a:r>
              <a:endParaRPr lang="en-US" dirty="0">
                <a:solidFill>
                  <a:schemeClr val="tx1"/>
                </a:solidFill>
              </a:endParaRPr>
            </a:p>
          </p:txBody>
        </p:sp>
        <p:sp>
          <p:nvSpPr>
            <p:cNvPr id="8" name="Rectangle 7">
              <a:extLst>
                <a:ext uri="{FF2B5EF4-FFF2-40B4-BE49-F238E27FC236}">
                  <a16:creationId xmlns:a16="http://schemas.microsoft.com/office/drawing/2014/main" id="{662C62D0-B686-7C4E-8302-655ACD2E4C72}"/>
                </a:ext>
              </a:extLst>
            </p:cNvPr>
            <p:cNvSpPr/>
            <p:nvPr/>
          </p:nvSpPr>
          <p:spPr>
            <a:xfrm>
              <a:off x="8808718" y="3555143"/>
              <a:ext cx="1005840" cy="387795"/>
            </a:xfrm>
            <a:prstGeom prst="rect">
              <a:avLst/>
            </a:prstGeom>
            <a:noFill/>
            <a:ln>
              <a:solidFill>
                <a:schemeClr val="tx2">
                  <a:lumMod val="50000"/>
                  <a:alpha val="3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Results</a:t>
              </a:r>
            </a:p>
          </p:txBody>
        </p:sp>
        <p:pic>
          <p:nvPicPr>
            <p:cNvPr id="9" name="Picture 8">
              <a:extLst>
                <a:ext uri="{FF2B5EF4-FFF2-40B4-BE49-F238E27FC236}">
                  <a16:creationId xmlns:a16="http://schemas.microsoft.com/office/drawing/2014/main" id="{0AEBA593-A331-844D-A5D2-B3F7C91D7AFA}"/>
                </a:ext>
              </a:extLst>
            </p:cNvPr>
            <p:cNvPicPr>
              <a:picLocks noChangeAspect="1"/>
            </p:cNvPicPr>
            <p:nvPr/>
          </p:nvPicPr>
          <p:blipFill>
            <a:blip r:embed="rId3"/>
            <a:stretch>
              <a:fillRect/>
            </a:stretch>
          </p:blipFill>
          <p:spPr>
            <a:xfrm>
              <a:off x="10095247" y="6095407"/>
              <a:ext cx="1682808" cy="399016"/>
            </a:xfrm>
            <a:prstGeom prst="rect">
              <a:avLst/>
            </a:prstGeom>
          </p:spPr>
        </p:pic>
        <p:pic>
          <p:nvPicPr>
            <p:cNvPr id="10" name="Picture 9">
              <a:extLst>
                <a:ext uri="{FF2B5EF4-FFF2-40B4-BE49-F238E27FC236}">
                  <a16:creationId xmlns:a16="http://schemas.microsoft.com/office/drawing/2014/main" id="{02342DBB-B75D-CE4A-8DA0-DC29716F5D70}"/>
                </a:ext>
              </a:extLst>
            </p:cNvPr>
            <p:cNvPicPr>
              <a:picLocks noChangeAspect="1"/>
            </p:cNvPicPr>
            <p:nvPr/>
          </p:nvPicPr>
          <p:blipFill>
            <a:blip r:embed="rId4"/>
            <a:stretch>
              <a:fillRect/>
            </a:stretch>
          </p:blipFill>
          <p:spPr>
            <a:xfrm>
              <a:off x="6665391" y="6073444"/>
              <a:ext cx="1770698" cy="394285"/>
            </a:xfrm>
            <a:prstGeom prst="rect">
              <a:avLst/>
            </a:prstGeom>
          </p:spPr>
        </p:pic>
        <p:cxnSp>
          <p:nvCxnSpPr>
            <p:cNvPr id="14" name="Straight Arrow Connector 13">
              <a:extLst>
                <a:ext uri="{FF2B5EF4-FFF2-40B4-BE49-F238E27FC236}">
                  <a16:creationId xmlns:a16="http://schemas.microsoft.com/office/drawing/2014/main" id="{39C617A4-ACC9-0447-B28F-485E74457D4C}"/>
                </a:ext>
              </a:extLst>
            </p:cNvPr>
            <p:cNvCxnSpPr/>
            <p:nvPr/>
          </p:nvCxnSpPr>
          <p:spPr>
            <a:xfrm flipH="1" flipV="1">
              <a:off x="10886231" y="5659294"/>
              <a:ext cx="5080" cy="539388"/>
            </a:xfrm>
            <a:prstGeom prst="straightConnector1">
              <a:avLst/>
            </a:prstGeom>
            <a:ln>
              <a:solidFill>
                <a:schemeClr val="tx2">
                  <a:lumMod val="50000"/>
                  <a:alpha val="13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A7FAF4A-7E44-5849-9EF6-F655491B5B3E}"/>
                </a:ext>
              </a:extLst>
            </p:cNvPr>
            <p:cNvCxnSpPr/>
            <p:nvPr/>
          </p:nvCxnSpPr>
          <p:spPr>
            <a:xfrm flipH="1" flipV="1">
              <a:off x="7907644" y="5660453"/>
              <a:ext cx="5080" cy="490353"/>
            </a:xfrm>
            <a:prstGeom prst="straightConnector1">
              <a:avLst/>
            </a:prstGeom>
            <a:ln>
              <a:solidFill>
                <a:schemeClr val="tx2">
                  <a:lumMod val="50000"/>
                  <a:alpha val="13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DA1D411-3911-B74C-8DC9-821F4319CEE1}"/>
                </a:ext>
              </a:extLst>
            </p:cNvPr>
            <p:cNvCxnSpPr/>
            <p:nvPr/>
          </p:nvCxnSpPr>
          <p:spPr>
            <a:xfrm flipH="1" flipV="1">
              <a:off x="9315341" y="3944449"/>
              <a:ext cx="5080" cy="334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20EB61C-7786-564C-8B21-7E89DBF5EB24}"/>
                </a:ext>
              </a:extLst>
            </p:cNvPr>
            <p:cNvCxnSpPr>
              <a:stCxn id="6" idx="0"/>
            </p:cNvCxnSpPr>
            <p:nvPr/>
          </p:nvCxnSpPr>
          <p:spPr>
            <a:xfrm flipH="1" flipV="1">
              <a:off x="9319260" y="4795376"/>
              <a:ext cx="1" cy="395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468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4A68D-86AF-DA43-8918-C1C752A18B58}"/>
              </a:ext>
            </a:extLst>
          </p:cNvPr>
          <p:cNvSpPr>
            <a:spLocks noGrp="1"/>
          </p:cNvSpPr>
          <p:nvPr>
            <p:ph idx="1"/>
          </p:nvPr>
        </p:nvSpPr>
        <p:spPr>
          <a:xfrm>
            <a:off x="1172309" y="2985662"/>
            <a:ext cx="9993923" cy="3028823"/>
          </a:xfrm>
          <a:ln>
            <a:solidFill>
              <a:schemeClr val="accent1">
                <a:shade val="50000"/>
              </a:schemeClr>
            </a:solidFill>
            <a:prstDash val="dash"/>
          </a:ln>
        </p:spPr>
        <p:txBody>
          <a:bodyPr>
            <a:noAutofit/>
          </a:bodyPr>
          <a:lstStyle/>
          <a:p>
            <a:pPr marL="0" indent="0">
              <a:lnSpc>
                <a:spcPct val="150000"/>
              </a:lnSpc>
              <a:buNone/>
            </a:pPr>
            <a:endParaRPr lang="en-US"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D88B0D5-D204-7E40-9F8A-0D97B4841C8D}"/>
              </a:ext>
            </a:extLst>
          </p:cNvPr>
          <p:cNvSpPr/>
          <p:nvPr/>
        </p:nvSpPr>
        <p:spPr>
          <a:xfrm>
            <a:off x="0" y="-10094"/>
            <a:ext cx="12192000" cy="1205058"/>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Embedding Propagation</a:t>
            </a:r>
            <a:endParaRPr lang="en-US" sz="2700" dirty="0"/>
          </a:p>
        </p:txBody>
      </p:sp>
      <p:grpSp>
        <p:nvGrpSpPr>
          <p:cNvPr id="15" name="Group 14">
            <a:extLst>
              <a:ext uri="{FF2B5EF4-FFF2-40B4-BE49-F238E27FC236}">
                <a16:creationId xmlns:a16="http://schemas.microsoft.com/office/drawing/2014/main" id="{65C6CAB8-BAB0-544C-877F-666792BDA42A}"/>
              </a:ext>
            </a:extLst>
          </p:cNvPr>
          <p:cNvGrpSpPr/>
          <p:nvPr/>
        </p:nvGrpSpPr>
        <p:grpSpPr>
          <a:xfrm>
            <a:off x="-11941" y="772929"/>
            <a:ext cx="12195303" cy="6111627"/>
            <a:chOff x="5644" y="772929"/>
            <a:chExt cx="12195303" cy="6111627"/>
          </a:xfrm>
        </p:grpSpPr>
        <p:sp>
          <p:nvSpPr>
            <p:cNvPr id="19" name="Rectangle 18">
              <a:extLst>
                <a:ext uri="{FF2B5EF4-FFF2-40B4-BE49-F238E27FC236}">
                  <a16:creationId xmlns:a16="http://schemas.microsoft.com/office/drawing/2014/main" id="{80270CE2-D322-E54A-8433-7744A8CCC061}"/>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Propagation</a:t>
              </a:r>
            </a:p>
          </p:txBody>
        </p:sp>
        <p:sp>
          <p:nvSpPr>
            <p:cNvPr id="20" name="Rectangle 19">
              <a:extLst>
                <a:ext uri="{FF2B5EF4-FFF2-40B4-BE49-F238E27FC236}">
                  <a16:creationId xmlns:a16="http://schemas.microsoft.com/office/drawing/2014/main" id="{341C29EE-A1DD-2745-9604-2957DAA132CC}"/>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25, 2019           </a:t>
              </a:r>
            </a:p>
          </p:txBody>
        </p:sp>
        <p:sp>
          <p:nvSpPr>
            <p:cNvPr id="21" name="Rectangle 20">
              <a:extLst>
                <a:ext uri="{FF2B5EF4-FFF2-40B4-BE49-F238E27FC236}">
                  <a16:creationId xmlns:a16="http://schemas.microsoft.com/office/drawing/2014/main" id="{0E99FDEE-959F-0842-AA39-AD00C5F22F97}"/>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12" name="TextBox 11">
            <a:extLst>
              <a:ext uri="{FF2B5EF4-FFF2-40B4-BE49-F238E27FC236}">
                <a16:creationId xmlns:a16="http://schemas.microsoft.com/office/drawing/2014/main" id="{546A8C61-5296-AF47-A691-D0568A3DE78C}"/>
              </a:ext>
            </a:extLst>
          </p:cNvPr>
          <p:cNvSpPr txBox="1"/>
          <p:nvPr/>
        </p:nvSpPr>
        <p:spPr>
          <a:xfrm>
            <a:off x="3890308" y="1390811"/>
            <a:ext cx="4544785" cy="461665"/>
          </a:xfrm>
          <a:prstGeom prst="rect">
            <a:avLst/>
          </a:prstGeom>
          <a:noFill/>
          <a:ln>
            <a:solidFill>
              <a:schemeClr val="bg2">
                <a:lumMod val="25000"/>
                <a:alpha val="30000"/>
              </a:schemeClr>
            </a:solidFill>
          </a:ln>
        </p:spPr>
        <p:txBody>
          <a:bodyPr wrap="square" rtlCol="0">
            <a:spAutoFit/>
          </a:bodyPr>
          <a:lstStyle/>
          <a:p>
            <a:r>
              <a:rPr lang="en-US" sz="2400" dirty="0"/>
              <a:t>Q. Who voiced Meg in Family Guy?</a:t>
            </a:r>
          </a:p>
        </p:txBody>
      </p:sp>
      <p:sp>
        <p:nvSpPr>
          <p:cNvPr id="33" name="TextBox 32">
            <a:extLst>
              <a:ext uri="{FF2B5EF4-FFF2-40B4-BE49-F238E27FC236}">
                <a16:creationId xmlns:a16="http://schemas.microsoft.com/office/drawing/2014/main" id="{34EAD3DD-A874-F14E-9361-8AFCD55263C2}"/>
              </a:ext>
            </a:extLst>
          </p:cNvPr>
          <p:cNvSpPr txBox="1"/>
          <p:nvPr/>
        </p:nvSpPr>
        <p:spPr>
          <a:xfrm>
            <a:off x="1570895" y="6046212"/>
            <a:ext cx="1088247" cy="369332"/>
          </a:xfrm>
          <a:prstGeom prst="rect">
            <a:avLst/>
          </a:prstGeom>
          <a:noFill/>
        </p:spPr>
        <p:txBody>
          <a:bodyPr wrap="none" rtlCol="0">
            <a:spAutoFit/>
          </a:bodyPr>
          <a:lstStyle/>
          <a:p>
            <a:r>
              <a:rPr lang="en-US" dirty="0" err="1"/>
              <a:t>KB_Entity</a:t>
            </a:r>
            <a:endParaRPr lang="en-US" dirty="0"/>
          </a:p>
        </p:txBody>
      </p:sp>
      <p:sp>
        <p:nvSpPr>
          <p:cNvPr id="34" name="TextBox 33">
            <a:extLst>
              <a:ext uri="{FF2B5EF4-FFF2-40B4-BE49-F238E27FC236}">
                <a16:creationId xmlns:a16="http://schemas.microsoft.com/office/drawing/2014/main" id="{94292189-C530-B540-BFB6-6D52EC0B2F59}"/>
              </a:ext>
            </a:extLst>
          </p:cNvPr>
          <p:cNvSpPr txBox="1"/>
          <p:nvPr/>
        </p:nvSpPr>
        <p:spPr>
          <a:xfrm>
            <a:off x="4396158" y="6057932"/>
            <a:ext cx="1598771" cy="369332"/>
          </a:xfrm>
          <a:prstGeom prst="rect">
            <a:avLst/>
          </a:prstGeom>
          <a:noFill/>
        </p:spPr>
        <p:txBody>
          <a:bodyPr wrap="none" rtlCol="0">
            <a:spAutoFit/>
          </a:bodyPr>
          <a:lstStyle/>
          <a:p>
            <a:r>
              <a:rPr lang="en-US" dirty="0"/>
              <a:t>Text Document</a:t>
            </a:r>
          </a:p>
        </p:txBody>
      </p:sp>
      <p:sp>
        <p:nvSpPr>
          <p:cNvPr id="35" name="TextBox 34">
            <a:extLst>
              <a:ext uri="{FF2B5EF4-FFF2-40B4-BE49-F238E27FC236}">
                <a16:creationId xmlns:a16="http://schemas.microsoft.com/office/drawing/2014/main" id="{C8373477-1A0C-9E4C-8F5F-3A2A942BEF4D}"/>
              </a:ext>
            </a:extLst>
          </p:cNvPr>
          <p:cNvSpPr txBox="1"/>
          <p:nvPr/>
        </p:nvSpPr>
        <p:spPr>
          <a:xfrm>
            <a:off x="7221418" y="6052067"/>
            <a:ext cx="1254126" cy="369332"/>
          </a:xfrm>
          <a:prstGeom prst="rect">
            <a:avLst/>
          </a:prstGeom>
          <a:noFill/>
        </p:spPr>
        <p:txBody>
          <a:bodyPr wrap="none" rtlCol="0">
            <a:spAutoFit/>
          </a:bodyPr>
          <a:lstStyle/>
          <a:p>
            <a:r>
              <a:rPr lang="en-US" dirty="0"/>
              <a:t>KB Relation</a:t>
            </a:r>
          </a:p>
        </p:txBody>
      </p:sp>
      <p:sp>
        <p:nvSpPr>
          <p:cNvPr id="36" name="TextBox 35">
            <a:extLst>
              <a:ext uri="{FF2B5EF4-FFF2-40B4-BE49-F238E27FC236}">
                <a16:creationId xmlns:a16="http://schemas.microsoft.com/office/drawing/2014/main" id="{F6136B76-1030-EB4B-B92D-2E5257162895}"/>
              </a:ext>
            </a:extLst>
          </p:cNvPr>
          <p:cNvSpPr txBox="1"/>
          <p:nvPr/>
        </p:nvSpPr>
        <p:spPr>
          <a:xfrm>
            <a:off x="9642231" y="6063787"/>
            <a:ext cx="1586268" cy="369332"/>
          </a:xfrm>
          <a:prstGeom prst="rect">
            <a:avLst/>
          </a:prstGeom>
          <a:noFill/>
        </p:spPr>
        <p:txBody>
          <a:bodyPr wrap="none" rtlCol="0">
            <a:spAutoFit/>
          </a:bodyPr>
          <a:lstStyle/>
          <a:p>
            <a:r>
              <a:rPr lang="en-US" dirty="0"/>
              <a:t>Entity Mention</a:t>
            </a:r>
          </a:p>
        </p:txBody>
      </p:sp>
      <p:sp>
        <p:nvSpPr>
          <p:cNvPr id="37" name="Rounded Rectangle 36">
            <a:extLst>
              <a:ext uri="{FF2B5EF4-FFF2-40B4-BE49-F238E27FC236}">
                <a16:creationId xmlns:a16="http://schemas.microsoft.com/office/drawing/2014/main" id="{7F3AFDC1-3012-9A45-B813-AEF2870F6E0B}"/>
              </a:ext>
            </a:extLst>
          </p:cNvPr>
          <p:cNvSpPr/>
          <p:nvPr/>
        </p:nvSpPr>
        <p:spPr>
          <a:xfrm>
            <a:off x="1172309" y="6110687"/>
            <a:ext cx="398586" cy="219776"/>
          </a:xfrm>
          <a:prstGeom prst="roundRect">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3870274-4B50-1D40-B623-31EAE5E8E013}"/>
              </a:ext>
            </a:extLst>
          </p:cNvPr>
          <p:cNvSpPr/>
          <p:nvPr/>
        </p:nvSpPr>
        <p:spPr>
          <a:xfrm>
            <a:off x="3895241" y="6134185"/>
            <a:ext cx="469232" cy="18090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828F3FEE-A10A-DD41-9FF0-C0353B1CB379}"/>
              </a:ext>
            </a:extLst>
          </p:cNvPr>
          <p:cNvCxnSpPr>
            <a:cxnSpLocks/>
          </p:cNvCxnSpPr>
          <p:nvPr/>
        </p:nvCxnSpPr>
        <p:spPr>
          <a:xfrm flipV="1">
            <a:off x="6741026" y="6236733"/>
            <a:ext cx="472865" cy="5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49AF987-B06C-3740-AEEF-CF047A76CE68}"/>
              </a:ext>
            </a:extLst>
          </p:cNvPr>
          <p:cNvCxnSpPr>
            <a:cxnSpLocks/>
          </p:cNvCxnSpPr>
          <p:nvPr/>
        </p:nvCxnSpPr>
        <p:spPr>
          <a:xfrm flipV="1">
            <a:off x="9144255" y="6266038"/>
            <a:ext cx="472865" cy="58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FD67E9A-5123-3F44-9A9D-5BB121947BC2}"/>
              </a:ext>
            </a:extLst>
          </p:cNvPr>
          <p:cNvSpPr/>
          <p:nvPr/>
        </p:nvSpPr>
        <p:spPr>
          <a:xfrm>
            <a:off x="7022461" y="3877649"/>
            <a:ext cx="3783137" cy="134183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Meg was originally voiced by Lacey </a:t>
            </a:r>
            <a:r>
              <a:rPr lang="en-US" dirty="0" err="1">
                <a:solidFill>
                  <a:schemeClr val="tx1">
                    <a:lumMod val="75000"/>
                    <a:lumOff val="25000"/>
                  </a:schemeClr>
                </a:solidFill>
              </a:rPr>
              <a:t>Chabert</a:t>
            </a:r>
            <a:r>
              <a:rPr lang="en-US" dirty="0">
                <a:solidFill>
                  <a:schemeClr val="tx1">
                    <a:lumMod val="75000"/>
                    <a:lumOff val="25000"/>
                  </a:schemeClr>
                </a:solidFill>
              </a:rPr>
              <a:t> during the first season….</a:t>
            </a:r>
          </a:p>
        </p:txBody>
      </p:sp>
      <p:pic>
        <p:nvPicPr>
          <p:cNvPr id="39" name="Picture 38">
            <a:extLst>
              <a:ext uri="{FF2B5EF4-FFF2-40B4-BE49-F238E27FC236}">
                <a16:creationId xmlns:a16="http://schemas.microsoft.com/office/drawing/2014/main" id="{A38F8D9F-99CC-F04E-855C-B5896AC46CB1}"/>
              </a:ext>
            </a:extLst>
          </p:cNvPr>
          <p:cNvPicPr>
            <a:picLocks noChangeAspect="1"/>
          </p:cNvPicPr>
          <p:nvPr/>
        </p:nvPicPr>
        <p:blipFill>
          <a:blip r:embed="rId3"/>
          <a:stretch>
            <a:fillRect/>
          </a:stretch>
        </p:blipFill>
        <p:spPr>
          <a:xfrm>
            <a:off x="6824504" y="2138869"/>
            <a:ext cx="1682808" cy="399016"/>
          </a:xfrm>
          <a:prstGeom prst="rect">
            <a:avLst/>
          </a:prstGeom>
        </p:spPr>
      </p:pic>
      <p:pic>
        <p:nvPicPr>
          <p:cNvPr id="42" name="Picture 41">
            <a:extLst>
              <a:ext uri="{FF2B5EF4-FFF2-40B4-BE49-F238E27FC236}">
                <a16:creationId xmlns:a16="http://schemas.microsoft.com/office/drawing/2014/main" id="{CA2FD5B8-7E99-A445-9BC1-4F3FB3DE4814}"/>
              </a:ext>
            </a:extLst>
          </p:cNvPr>
          <p:cNvPicPr>
            <a:picLocks noChangeAspect="1"/>
          </p:cNvPicPr>
          <p:nvPr/>
        </p:nvPicPr>
        <p:blipFill>
          <a:blip r:embed="rId4"/>
          <a:stretch>
            <a:fillRect/>
          </a:stretch>
        </p:blipFill>
        <p:spPr>
          <a:xfrm>
            <a:off x="3851853" y="2116906"/>
            <a:ext cx="1770698" cy="394285"/>
          </a:xfrm>
          <a:prstGeom prst="rect">
            <a:avLst/>
          </a:prstGeom>
        </p:spPr>
      </p:pic>
      <p:grpSp>
        <p:nvGrpSpPr>
          <p:cNvPr id="27" name="Group 26">
            <a:extLst>
              <a:ext uri="{FF2B5EF4-FFF2-40B4-BE49-F238E27FC236}">
                <a16:creationId xmlns:a16="http://schemas.microsoft.com/office/drawing/2014/main" id="{D149A001-1ADA-5E48-94B4-121D5B0EFA75}"/>
              </a:ext>
            </a:extLst>
          </p:cNvPr>
          <p:cNvGrpSpPr/>
          <p:nvPr/>
        </p:nvGrpSpPr>
        <p:grpSpPr>
          <a:xfrm>
            <a:off x="4687119" y="1834052"/>
            <a:ext cx="2999714" cy="995710"/>
            <a:chOff x="4687119" y="1834052"/>
            <a:chExt cx="2999714" cy="995710"/>
          </a:xfrm>
        </p:grpSpPr>
        <p:cxnSp>
          <p:nvCxnSpPr>
            <p:cNvPr id="6" name="Straight Connector 5">
              <a:extLst>
                <a:ext uri="{FF2B5EF4-FFF2-40B4-BE49-F238E27FC236}">
                  <a16:creationId xmlns:a16="http://schemas.microsoft.com/office/drawing/2014/main" id="{94349ACE-819A-E74E-BC9B-DC4E3340845D}"/>
                </a:ext>
              </a:extLst>
            </p:cNvPr>
            <p:cNvCxnSpPr/>
            <p:nvPr/>
          </p:nvCxnSpPr>
          <p:spPr>
            <a:xfrm>
              <a:off x="4687119" y="2018505"/>
              <a:ext cx="2993005"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FF9A180-E291-BB4F-ADA1-DDD62CC2C311}"/>
                </a:ext>
              </a:extLst>
            </p:cNvPr>
            <p:cNvCxnSpPr>
              <a:cxnSpLocks/>
            </p:cNvCxnSpPr>
            <p:nvPr/>
          </p:nvCxnSpPr>
          <p:spPr>
            <a:xfrm>
              <a:off x="6163271" y="1834052"/>
              <a:ext cx="5430" cy="18528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A7AEF9-B045-7640-A206-236CBD2C37F9}"/>
                </a:ext>
              </a:extLst>
            </p:cNvPr>
            <p:cNvCxnSpPr>
              <a:cxnSpLocks/>
            </p:cNvCxnSpPr>
            <p:nvPr/>
          </p:nvCxnSpPr>
          <p:spPr>
            <a:xfrm>
              <a:off x="4697884" y="2012357"/>
              <a:ext cx="5430" cy="20381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16DF98E-65BF-AF41-93F3-99B33ECD95AF}"/>
                </a:ext>
              </a:extLst>
            </p:cNvPr>
            <p:cNvCxnSpPr>
              <a:cxnSpLocks/>
            </p:cNvCxnSpPr>
            <p:nvPr/>
          </p:nvCxnSpPr>
          <p:spPr>
            <a:xfrm>
              <a:off x="7681403" y="2024077"/>
              <a:ext cx="5430" cy="20381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443D32E-0D9C-2C4D-B6C3-75ED5D9DA662}"/>
                </a:ext>
              </a:extLst>
            </p:cNvPr>
            <p:cNvCxnSpPr>
              <a:cxnSpLocks/>
            </p:cNvCxnSpPr>
            <p:nvPr/>
          </p:nvCxnSpPr>
          <p:spPr>
            <a:xfrm flipV="1">
              <a:off x="7680968" y="2482000"/>
              <a:ext cx="0" cy="347762"/>
            </a:xfrm>
            <a:prstGeom prst="line">
              <a:avLst/>
            </a:prstGeom>
            <a:ln>
              <a:solidFill>
                <a:schemeClr val="bg2">
                  <a:lumMod val="50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0019365-F238-C94A-8D09-E04E4B29C07D}"/>
                </a:ext>
              </a:extLst>
            </p:cNvPr>
            <p:cNvCxnSpPr>
              <a:cxnSpLocks/>
            </p:cNvCxnSpPr>
            <p:nvPr/>
          </p:nvCxnSpPr>
          <p:spPr>
            <a:xfrm flipV="1">
              <a:off x="4720894" y="2476135"/>
              <a:ext cx="0" cy="347762"/>
            </a:xfrm>
            <a:prstGeom prst="line">
              <a:avLst/>
            </a:prstGeom>
            <a:ln>
              <a:solidFill>
                <a:schemeClr val="bg2">
                  <a:lumMod val="50000"/>
                </a:schemeClr>
              </a:solidFill>
              <a:headEnd type="triangle"/>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829C53A2-86D8-124A-9843-2A7F6CDB2439}"/>
              </a:ext>
            </a:extLst>
          </p:cNvPr>
          <p:cNvSpPr txBox="1"/>
          <p:nvPr/>
        </p:nvSpPr>
        <p:spPr>
          <a:xfrm>
            <a:off x="9003323" y="2584936"/>
            <a:ext cx="1963102" cy="369332"/>
          </a:xfrm>
          <a:prstGeom prst="rect">
            <a:avLst/>
          </a:prstGeom>
          <a:noFill/>
        </p:spPr>
        <p:txBody>
          <a:bodyPr wrap="none" rtlCol="0">
            <a:spAutoFit/>
          </a:bodyPr>
          <a:lstStyle/>
          <a:p>
            <a:r>
              <a:rPr lang="en-US" dirty="0"/>
              <a:t>Question subgraph</a:t>
            </a:r>
          </a:p>
        </p:txBody>
      </p:sp>
      <p:sp>
        <p:nvSpPr>
          <p:cNvPr id="54" name="Rounded Rectangle 53">
            <a:extLst>
              <a:ext uri="{FF2B5EF4-FFF2-40B4-BE49-F238E27FC236}">
                <a16:creationId xmlns:a16="http://schemas.microsoft.com/office/drawing/2014/main" id="{7C2FA0AF-A41B-C647-A32E-7EAA0175DF41}"/>
              </a:ext>
            </a:extLst>
          </p:cNvPr>
          <p:cNvSpPr/>
          <p:nvPr/>
        </p:nvSpPr>
        <p:spPr>
          <a:xfrm>
            <a:off x="5853033" y="1445924"/>
            <a:ext cx="573851" cy="3330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a:extLst>
              <a:ext uri="{FF2B5EF4-FFF2-40B4-BE49-F238E27FC236}">
                <a16:creationId xmlns:a16="http://schemas.microsoft.com/office/drawing/2014/main" id="{C55B3F27-3B8E-AC46-9CE8-4F138CA05D5C}"/>
              </a:ext>
            </a:extLst>
          </p:cNvPr>
          <p:cNvSpPr/>
          <p:nvPr/>
        </p:nvSpPr>
        <p:spPr>
          <a:xfrm>
            <a:off x="6776394" y="1457644"/>
            <a:ext cx="1353111" cy="33301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a:extLst>
              <a:ext uri="{FF2B5EF4-FFF2-40B4-BE49-F238E27FC236}">
                <a16:creationId xmlns:a16="http://schemas.microsoft.com/office/drawing/2014/main" id="{A711FE00-535C-2247-B1B8-985F736F9DF5}"/>
              </a:ext>
            </a:extLst>
          </p:cNvPr>
          <p:cNvSpPr/>
          <p:nvPr/>
        </p:nvSpPr>
        <p:spPr>
          <a:xfrm>
            <a:off x="4112343" y="4255126"/>
            <a:ext cx="1429253" cy="369971"/>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Family_Guy</a:t>
            </a:r>
            <a:endParaRPr lang="en-US" dirty="0">
              <a:solidFill>
                <a:schemeClr val="tx1">
                  <a:lumMod val="75000"/>
                  <a:lumOff val="25000"/>
                </a:schemeClr>
              </a:solidFill>
            </a:endParaRPr>
          </a:p>
        </p:txBody>
      </p:sp>
      <p:sp>
        <p:nvSpPr>
          <p:cNvPr id="57" name="Rounded Rectangle 56">
            <a:extLst>
              <a:ext uri="{FF2B5EF4-FFF2-40B4-BE49-F238E27FC236}">
                <a16:creationId xmlns:a16="http://schemas.microsoft.com/office/drawing/2014/main" id="{19371FF4-C34D-0143-8938-BC27929E63CE}"/>
              </a:ext>
            </a:extLst>
          </p:cNvPr>
          <p:cNvSpPr/>
          <p:nvPr/>
        </p:nvSpPr>
        <p:spPr>
          <a:xfrm>
            <a:off x="4106482" y="3387615"/>
            <a:ext cx="1429253" cy="36997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Meg_Griffin</a:t>
            </a:r>
            <a:endParaRPr lang="en-US" dirty="0">
              <a:solidFill>
                <a:schemeClr val="tx1">
                  <a:lumMod val="75000"/>
                  <a:lumOff val="25000"/>
                </a:schemeClr>
              </a:solidFill>
            </a:endParaRPr>
          </a:p>
        </p:txBody>
      </p:sp>
      <p:sp>
        <p:nvSpPr>
          <p:cNvPr id="58" name="TextBox 57">
            <a:extLst>
              <a:ext uri="{FF2B5EF4-FFF2-40B4-BE49-F238E27FC236}">
                <a16:creationId xmlns:a16="http://schemas.microsoft.com/office/drawing/2014/main" id="{EE20E984-3E45-374E-A252-ACACEBF43697}"/>
              </a:ext>
            </a:extLst>
          </p:cNvPr>
          <p:cNvSpPr txBox="1"/>
          <p:nvPr/>
        </p:nvSpPr>
        <p:spPr>
          <a:xfrm>
            <a:off x="4460631" y="3036275"/>
            <a:ext cx="529312" cy="369332"/>
          </a:xfrm>
          <a:prstGeom prst="rect">
            <a:avLst/>
          </a:prstGeom>
          <a:noFill/>
        </p:spPr>
        <p:txBody>
          <a:bodyPr wrap="none" rtlCol="0">
            <a:spAutoFit/>
          </a:bodyPr>
          <a:lstStyle/>
          <a:p>
            <a:r>
              <a:rPr lang="en-US" dirty="0"/>
              <a:t>T=0</a:t>
            </a:r>
          </a:p>
        </p:txBody>
      </p:sp>
      <p:sp>
        <p:nvSpPr>
          <p:cNvPr id="59" name="TextBox 58">
            <a:extLst>
              <a:ext uri="{FF2B5EF4-FFF2-40B4-BE49-F238E27FC236}">
                <a16:creationId xmlns:a16="http://schemas.microsoft.com/office/drawing/2014/main" id="{6AA82768-A454-614E-A035-937CA9586FF8}"/>
              </a:ext>
            </a:extLst>
          </p:cNvPr>
          <p:cNvSpPr txBox="1"/>
          <p:nvPr/>
        </p:nvSpPr>
        <p:spPr>
          <a:xfrm>
            <a:off x="4454766" y="3839310"/>
            <a:ext cx="529312" cy="369332"/>
          </a:xfrm>
          <a:prstGeom prst="rect">
            <a:avLst/>
          </a:prstGeom>
          <a:noFill/>
        </p:spPr>
        <p:txBody>
          <a:bodyPr wrap="none" rtlCol="0">
            <a:spAutoFit/>
          </a:bodyPr>
          <a:lstStyle/>
          <a:p>
            <a:r>
              <a:rPr lang="en-US" dirty="0"/>
              <a:t>T=0</a:t>
            </a:r>
          </a:p>
        </p:txBody>
      </p:sp>
      <p:sp>
        <p:nvSpPr>
          <p:cNvPr id="60" name="TextBox 59">
            <a:extLst>
              <a:ext uri="{FF2B5EF4-FFF2-40B4-BE49-F238E27FC236}">
                <a16:creationId xmlns:a16="http://schemas.microsoft.com/office/drawing/2014/main" id="{EBF000B8-A599-3D44-B44C-7BBB52DFBB9C}"/>
              </a:ext>
            </a:extLst>
          </p:cNvPr>
          <p:cNvSpPr txBox="1"/>
          <p:nvPr/>
        </p:nvSpPr>
        <p:spPr>
          <a:xfrm>
            <a:off x="2080841" y="3856889"/>
            <a:ext cx="1156470" cy="369332"/>
          </a:xfrm>
          <a:prstGeom prst="rect">
            <a:avLst/>
          </a:prstGeom>
          <a:noFill/>
        </p:spPr>
        <p:txBody>
          <a:bodyPr wrap="none" rtlCol="0">
            <a:spAutoFit/>
          </a:bodyPr>
          <a:lstStyle/>
          <a:p>
            <a:r>
              <a:rPr lang="en-US" dirty="0" err="1"/>
              <a:t>Voiced_by</a:t>
            </a:r>
            <a:endParaRPr lang="en-US" dirty="0"/>
          </a:p>
        </p:txBody>
      </p:sp>
      <p:sp>
        <p:nvSpPr>
          <p:cNvPr id="61" name="TextBox 60">
            <a:extLst>
              <a:ext uri="{FF2B5EF4-FFF2-40B4-BE49-F238E27FC236}">
                <a16:creationId xmlns:a16="http://schemas.microsoft.com/office/drawing/2014/main" id="{01472007-0DF9-1B4D-BDB5-8373BBF749A2}"/>
              </a:ext>
            </a:extLst>
          </p:cNvPr>
          <p:cNvSpPr txBox="1"/>
          <p:nvPr/>
        </p:nvSpPr>
        <p:spPr>
          <a:xfrm>
            <a:off x="2057391" y="4695095"/>
            <a:ext cx="1332865" cy="369332"/>
          </a:xfrm>
          <a:prstGeom prst="rect">
            <a:avLst/>
          </a:prstGeom>
          <a:noFill/>
        </p:spPr>
        <p:txBody>
          <a:bodyPr wrap="none" rtlCol="0">
            <a:spAutoFit/>
          </a:bodyPr>
          <a:lstStyle/>
          <a:p>
            <a:r>
              <a:rPr lang="en-US" dirty="0"/>
              <a:t>Character-in</a:t>
            </a:r>
          </a:p>
        </p:txBody>
      </p:sp>
      <p:sp>
        <p:nvSpPr>
          <p:cNvPr id="62" name="TextBox 61">
            <a:extLst>
              <a:ext uri="{FF2B5EF4-FFF2-40B4-BE49-F238E27FC236}">
                <a16:creationId xmlns:a16="http://schemas.microsoft.com/office/drawing/2014/main" id="{65499F08-847E-7249-BD68-13743485A0E1}"/>
              </a:ext>
            </a:extLst>
          </p:cNvPr>
          <p:cNvSpPr txBox="1"/>
          <p:nvPr/>
        </p:nvSpPr>
        <p:spPr>
          <a:xfrm>
            <a:off x="2432536" y="3557959"/>
            <a:ext cx="529312" cy="369332"/>
          </a:xfrm>
          <a:prstGeom prst="rect">
            <a:avLst/>
          </a:prstGeom>
          <a:noFill/>
        </p:spPr>
        <p:txBody>
          <a:bodyPr wrap="none" rtlCol="0">
            <a:spAutoFit/>
          </a:bodyPr>
          <a:lstStyle/>
          <a:p>
            <a:r>
              <a:rPr lang="en-US" dirty="0"/>
              <a:t>T=1</a:t>
            </a:r>
          </a:p>
        </p:txBody>
      </p:sp>
      <p:sp>
        <p:nvSpPr>
          <p:cNvPr id="63" name="TextBox 62">
            <a:extLst>
              <a:ext uri="{FF2B5EF4-FFF2-40B4-BE49-F238E27FC236}">
                <a16:creationId xmlns:a16="http://schemas.microsoft.com/office/drawing/2014/main" id="{F52B98E5-A688-384E-A133-7A1B1C11F18A}"/>
              </a:ext>
            </a:extLst>
          </p:cNvPr>
          <p:cNvSpPr txBox="1"/>
          <p:nvPr/>
        </p:nvSpPr>
        <p:spPr>
          <a:xfrm>
            <a:off x="2356331" y="4431332"/>
            <a:ext cx="529312" cy="369332"/>
          </a:xfrm>
          <a:prstGeom prst="rect">
            <a:avLst/>
          </a:prstGeom>
          <a:noFill/>
        </p:spPr>
        <p:txBody>
          <a:bodyPr wrap="none" rtlCol="0">
            <a:spAutoFit/>
          </a:bodyPr>
          <a:lstStyle/>
          <a:p>
            <a:r>
              <a:rPr lang="en-US" dirty="0"/>
              <a:t>T=1</a:t>
            </a:r>
          </a:p>
        </p:txBody>
      </p:sp>
      <p:sp>
        <p:nvSpPr>
          <p:cNvPr id="64" name="Rounded Rectangle 63">
            <a:extLst>
              <a:ext uri="{FF2B5EF4-FFF2-40B4-BE49-F238E27FC236}">
                <a16:creationId xmlns:a16="http://schemas.microsoft.com/office/drawing/2014/main" id="{51168671-97CE-2744-A902-BBBD0132D325}"/>
              </a:ext>
            </a:extLst>
          </p:cNvPr>
          <p:cNvSpPr/>
          <p:nvPr/>
        </p:nvSpPr>
        <p:spPr>
          <a:xfrm>
            <a:off x="2039806" y="3895234"/>
            <a:ext cx="1162335" cy="3309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a:extLst>
              <a:ext uri="{FF2B5EF4-FFF2-40B4-BE49-F238E27FC236}">
                <a16:creationId xmlns:a16="http://schemas.microsoft.com/office/drawing/2014/main" id="{63938C3C-1B69-E143-BC12-5E8278B6F3AE}"/>
              </a:ext>
            </a:extLst>
          </p:cNvPr>
          <p:cNvSpPr/>
          <p:nvPr/>
        </p:nvSpPr>
        <p:spPr>
          <a:xfrm>
            <a:off x="2028581" y="4715851"/>
            <a:ext cx="1278569" cy="3309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Curved Connector 66">
            <a:extLst>
              <a:ext uri="{FF2B5EF4-FFF2-40B4-BE49-F238E27FC236}">
                <a16:creationId xmlns:a16="http://schemas.microsoft.com/office/drawing/2014/main" id="{C8FB8B55-C0E3-B048-AEBC-80AF3B326BC2}"/>
              </a:ext>
            </a:extLst>
          </p:cNvPr>
          <p:cNvCxnSpPr>
            <a:stCxn id="57" idx="1"/>
            <a:endCxn id="64" idx="3"/>
          </p:cNvCxnSpPr>
          <p:nvPr/>
        </p:nvCxnSpPr>
        <p:spPr>
          <a:xfrm rot="10800000" flipV="1">
            <a:off x="3202142" y="3572601"/>
            <a:ext cx="904341" cy="488130"/>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4FDF1A5F-EA2A-7545-A5E1-C87D36B67C1A}"/>
              </a:ext>
            </a:extLst>
          </p:cNvPr>
          <p:cNvCxnSpPr/>
          <p:nvPr/>
        </p:nvCxnSpPr>
        <p:spPr>
          <a:xfrm rot="10800000" flipV="1">
            <a:off x="3301786" y="4393220"/>
            <a:ext cx="816416" cy="470545"/>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a:extLst>
              <a:ext uri="{FF2B5EF4-FFF2-40B4-BE49-F238E27FC236}">
                <a16:creationId xmlns:a16="http://schemas.microsoft.com/office/drawing/2014/main" id="{5AFBA0D4-079B-7A45-A13A-13B538258875}"/>
              </a:ext>
            </a:extLst>
          </p:cNvPr>
          <p:cNvSpPr/>
          <p:nvPr/>
        </p:nvSpPr>
        <p:spPr>
          <a:xfrm>
            <a:off x="7659667" y="4148726"/>
            <a:ext cx="500945" cy="27796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70" name="Rounded Rectangle 69">
            <a:extLst>
              <a:ext uri="{FF2B5EF4-FFF2-40B4-BE49-F238E27FC236}">
                <a16:creationId xmlns:a16="http://schemas.microsoft.com/office/drawing/2014/main" id="{6E5E1DA3-BBEA-C64D-9B7F-A9DBD658EFD1}"/>
              </a:ext>
            </a:extLst>
          </p:cNvPr>
          <p:cNvSpPr/>
          <p:nvPr/>
        </p:nvSpPr>
        <p:spPr>
          <a:xfrm>
            <a:off x="8081102" y="4424220"/>
            <a:ext cx="1299323" cy="277965"/>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cxnSp>
        <p:nvCxnSpPr>
          <p:cNvPr id="72" name="Straight Arrow Connector 71">
            <a:extLst>
              <a:ext uri="{FF2B5EF4-FFF2-40B4-BE49-F238E27FC236}">
                <a16:creationId xmlns:a16="http://schemas.microsoft.com/office/drawing/2014/main" id="{4FC932B1-355F-F749-9EE9-28ACFFB66EBD}"/>
              </a:ext>
            </a:extLst>
          </p:cNvPr>
          <p:cNvCxnSpPr>
            <a:stCxn id="57" idx="3"/>
          </p:cNvCxnSpPr>
          <p:nvPr/>
        </p:nvCxnSpPr>
        <p:spPr>
          <a:xfrm>
            <a:off x="5535735" y="3572601"/>
            <a:ext cx="2123932" cy="682525"/>
          </a:xfrm>
          <a:prstGeom prst="straightConnector1">
            <a:avLst/>
          </a:prstGeom>
          <a:ln w="254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Rounded Rectangle 72">
            <a:extLst>
              <a:ext uri="{FF2B5EF4-FFF2-40B4-BE49-F238E27FC236}">
                <a16:creationId xmlns:a16="http://schemas.microsoft.com/office/drawing/2014/main" id="{4202C2C0-8B4F-5F45-8296-D7A30B9CE17E}"/>
              </a:ext>
            </a:extLst>
          </p:cNvPr>
          <p:cNvSpPr/>
          <p:nvPr/>
        </p:nvSpPr>
        <p:spPr>
          <a:xfrm>
            <a:off x="4035019" y="5269173"/>
            <a:ext cx="1572178" cy="36997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Lacey </a:t>
            </a:r>
            <a:r>
              <a:rPr lang="en-US" dirty="0" err="1">
                <a:solidFill>
                  <a:schemeClr val="tx1">
                    <a:lumMod val="75000"/>
                    <a:lumOff val="25000"/>
                  </a:schemeClr>
                </a:solidFill>
              </a:rPr>
              <a:t>Chabert</a:t>
            </a:r>
            <a:endParaRPr lang="en-US" dirty="0">
              <a:solidFill>
                <a:schemeClr val="tx1">
                  <a:lumMod val="75000"/>
                  <a:lumOff val="25000"/>
                </a:schemeClr>
              </a:solidFill>
            </a:endParaRPr>
          </a:p>
        </p:txBody>
      </p:sp>
      <p:cxnSp>
        <p:nvCxnSpPr>
          <p:cNvPr id="75" name="Straight Arrow Connector 74">
            <a:extLst>
              <a:ext uri="{FF2B5EF4-FFF2-40B4-BE49-F238E27FC236}">
                <a16:creationId xmlns:a16="http://schemas.microsoft.com/office/drawing/2014/main" id="{B974E9FD-9F06-B745-A399-A18B261CEBEF}"/>
              </a:ext>
            </a:extLst>
          </p:cNvPr>
          <p:cNvCxnSpPr>
            <a:stCxn id="73" idx="3"/>
          </p:cNvCxnSpPr>
          <p:nvPr/>
        </p:nvCxnSpPr>
        <p:spPr>
          <a:xfrm flipV="1">
            <a:off x="5607197" y="4625097"/>
            <a:ext cx="2522308" cy="8290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C8D1243A-B9A7-684D-B751-A095F9B58045}"/>
              </a:ext>
            </a:extLst>
          </p:cNvPr>
          <p:cNvCxnSpPr>
            <a:stCxn id="64" idx="3"/>
            <a:endCxn id="73" idx="1"/>
          </p:cNvCxnSpPr>
          <p:nvPr/>
        </p:nvCxnSpPr>
        <p:spPr>
          <a:xfrm>
            <a:off x="3202141" y="4060731"/>
            <a:ext cx="832878" cy="139342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a:extLst>
              <a:ext uri="{FF2B5EF4-FFF2-40B4-BE49-F238E27FC236}">
                <a16:creationId xmlns:a16="http://schemas.microsoft.com/office/drawing/2014/main" id="{84BBB45E-D61A-AE4C-B31C-572B5E3001B2}"/>
              </a:ext>
            </a:extLst>
          </p:cNvPr>
          <p:cNvCxnSpPr>
            <a:cxnSpLocks/>
          </p:cNvCxnSpPr>
          <p:nvPr/>
        </p:nvCxnSpPr>
        <p:spPr>
          <a:xfrm rot="5400000" flipH="1" flipV="1">
            <a:off x="3256637" y="3857625"/>
            <a:ext cx="1089553" cy="882019"/>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615C564-B0B7-5F4A-845D-60E42868ED95}"/>
              </a:ext>
            </a:extLst>
          </p:cNvPr>
          <p:cNvCxnSpPr>
            <a:stCxn id="73" idx="3"/>
          </p:cNvCxnSpPr>
          <p:nvPr/>
        </p:nvCxnSpPr>
        <p:spPr>
          <a:xfrm>
            <a:off x="5607197" y="5454159"/>
            <a:ext cx="576424" cy="383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urved Connector 85">
            <a:extLst>
              <a:ext uri="{FF2B5EF4-FFF2-40B4-BE49-F238E27FC236}">
                <a16:creationId xmlns:a16="http://schemas.microsoft.com/office/drawing/2014/main" id="{00F0EEDC-AE65-5F42-B028-1919299FABE0}"/>
              </a:ext>
            </a:extLst>
          </p:cNvPr>
          <p:cNvCxnSpPr>
            <a:cxnSpLocks/>
          </p:cNvCxnSpPr>
          <p:nvPr/>
        </p:nvCxnSpPr>
        <p:spPr>
          <a:xfrm rot="10800000" flipV="1">
            <a:off x="3512972" y="5489329"/>
            <a:ext cx="495768" cy="19196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5A3BF64-A890-DB44-8541-A0DD4840903A}"/>
              </a:ext>
            </a:extLst>
          </p:cNvPr>
          <p:cNvSpPr txBox="1"/>
          <p:nvPr/>
        </p:nvSpPr>
        <p:spPr>
          <a:xfrm>
            <a:off x="4519241" y="4888531"/>
            <a:ext cx="529312" cy="369332"/>
          </a:xfrm>
          <a:prstGeom prst="rect">
            <a:avLst/>
          </a:prstGeom>
          <a:noFill/>
        </p:spPr>
        <p:txBody>
          <a:bodyPr wrap="none" rtlCol="0">
            <a:spAutoFit/>
          </a:bodyPr>
          <a:lstStyle/>
          <a:p>
            <a:r>
              <a:rPr lang="en-US" dirty="0"/>
              <a:t>T=2</a:t>
            </a:r>
          </a:p>
        </p:txBody>
      </p:sp>
      <p:sp>
        <p:nvSpPr>
          <p:cNvPr id="88" name="TextBox 87">
            <a:extLst>
              <a:ext uri="{FF2B5EF4-FFF2-40B4-BE49-F238E27FC236}">
                <a16:creationId xmlns:a16="http://schemas.microsoft.com/office/drawing/2014/main" id="{9CB283F5-9979-044A-AF3E-5ACEF4AF171B}"/>
              </a:ext>
            </a:extLst>
          </p:cNvPr>
          <p:cNvSpPr txBox="1"/>
          <p:nvPr/>
        </p:nvSpPr>
        <p:spPr>
          <a:xfrm>
            <a:off x="6852135" y="5568467"/>
            <a:ext cx="529312" cy="369332"/>
          </a:xfrm>
          <a:prstGeom prst="rect">
            <a:avLst/>
          </a:prstGeom>
          <a:noFill/>
        </p:spPr>
        <p:txBody>
          <a:bodyPr wrap="none" rtlCol="0">
            <a:spAutoFit/>
          </a:bodyPr>
          <a:lstStyle/>
          <a:p>
            <a:r>
              <a:rPr lang="en-US" dirty="0"/>
              <a:t>T=3</a:t>
            </a:r>
          </a:p>
        </p:txBody>
      </p:sp>
      <p:sp>
        <p:nvSpPr>
          <p:cNvPr id="89" name="TextBox 88">
            <a:extLst>
              <a:ext uri="{FF2B5EF4-FFF2-40B4-BE49-F238E27FC236}">
                <a16:creationId xmlns:a16="http://schemas.microsoft.com/office/drawing/2014/main" id="{03255F40-836F-5F40-B95C-1918FBADD684}"/>
              </a:ext>
            </a:extLst>
          </p:cNvPr>
          <p:cNvSpPr txBox="1"/>
          <p:nvPr/>
        </p:nvSpPr>
        <p:spPr>
          <a:xfrm>
            <a:off x="6318734" y="5615357"/>
            <a:ext cx="458780" cy="369332"/>
          </a:xfrm>
          <a:prstGeom prst="rect">
            <a:avLst/>
          </a:prstGeom>
          <a:noFill/>
        </p:spPr>
        <p:txBody>
          <a:bodyPr wrap="none" rtlCol="0">
            <a:spAutoFit/>
          </a:bodyPr>
          <a:lstStyle/>
          <a:p>
            <a:r>
              <a:rPr lang="en-US" dirty="0"/>
              <a:t>…..</a:t>
            </a:r>
          </a:p>
        </p:txBody>
      </p:sp>
      <p:sp>
        <p:nvSpPr>
          <p:cNvPr id="90" name="TextBox 89">
            <a:extLst>
              <a:ext uri="{FF2B5EF4-FFF2-40B4-BE49-F238E27FC236}">
                <a16:creationId xmlns:a16="http://schemas.microsoft.com/office/drawing/2014/main" id="{D660FE58-4737-8D42-8EE4-EED247165187}"/>
              </a:ext>
            </a:extLst>
          </p:cNvPr>
          <p:cNvSpPr txBox="1"/>
          <p:nvPr/>
        </p:nvSpPr>
        <p:spPr>
          <a:xfrm>
            <a:off x="2954211" y="5503984"/>
            <a:ext cx="458780"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718288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58" grpId="0"/>
      <p:bldP spid="59" grpId="0"/>
      <p:bldP spid="60" grpId="0"/>
      <p:bldP spid="61" grpId="0"/>
      <p:bldP spid="62" grpId="0"/>
      <p:bldP spid="63" grpId="0"/>
      <p:bldP spid="64" grpId="0" animBg="1"/>
      <p:bldP spid="65" grpId="0" animBg="1"/>
      <p:bldP spid="69" grpId="0" animBg="1"/>
      <p:bldP spid="70" grpId="0" animBg="1"/>
      <p:bldP spid="73" grpId="0" animBg="1"/>
      <p:bldP spid="87" grpId="0"/>
      <p:bldP spid="88" grpId="0"/>
      <p:bldP spid="89" grpId="0"/>
      <p:bldP spid="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4A68D-86AF-DA43-8918-C1C752A18B58}"/>
              </a:ext>
            </a:extLst>
          </p:cNvPr>
          <p:cNvSpPr>
            <a:spLocks noGrp="1"/>
          </p:cNvSpPr>
          <p:nvPr>
            <p:ph idx="1"/>
          </p:nvPr>
        </p:nvSpPr>
        <p:spPr>
          <a:xfrm>
            <a:off x="1172309" y="2985662"/>
            <a:ext cx="9993923" cy="3028823"/>
          </a:xfrm>
          <a:ln>
            <a:solidFill>
              <a:schemeClr val="accent1">
                <a:shade val="50000"/>
              </a:schemeClr>
            </a:solidFill>
            <a:prstDash val="dash"/>
          </a:ln>
        </p:spPr>
        <p:txBody>
          <a:bodyPr>
            <a:noAutofit/>
          </a:bodyPr>
          <a:lstStyle/>
          <a:p>
            <a:pPr marL="0" indent="0">
              <a:lnSpc>
                <a:spcPct val="150000"/>
              </a:lnSpc>
              <a:buNone/>
            </a:pPr>
            <a:endParaRPr lang="en-US"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D88B0D5-D204-7E40-9F8A-0D97B4841C8D}"/>
              </a:ext>
            </a:extLst>
          </p:cNvPr>
          <p:cNvSpPr/>
          <p:nvPr/>
        </p:nvSpPr>
        <p:spPr>
          <a:xfrm>
            <a:off x="0" y="-10094"/>
            <a:ext cx="12192000" cy="1205058"/>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Fact Dropout</a:t>
            </a:r>
            <a:endParaRPr lang="en-US" sz="2700" dirty="0"/>
          </a:p>
        </p:txBody>
      </p:sp>
      <p:grpSp>
        <p:nvGrpSpPr>
          <p:cNvPr id="15" name="Group 14">
            <a:extLst>
              <a:ext uri="{FF2B5EF4-FFF2-40B4-BE49-F238E27FC236}">
                <a16:creationId xmlns:a16="http://schemas.microsoft.com/office/drawing/2014/main" id="{65C6CAB8-BAB0-544C-877F-666792BDA42A}"/>
              </a:ext>
            </a:extLst>
          </p:cNvPr>
          <p:cNvGrpSpPr/>
          <p:nvPr/>
        </p:nvGrpSpPr>
        <p:grpSpPr>
          <a:xfrm>
            <a:off x="-11941" y="772929"/>
            <a:ext cx="12195303" cy="6111627"/>
            <a:chOff x="5644" y="772929"/>
            <a:chExt cx="12195303" cy="6111627"/>
          </a:xfrm>
        </p:grpSpPr>
        <p:sp>
          <p:nvSpPr>
            <p:cNvPr id="19" name="Rectangle 18">
              <a:extLst>
                <a:ext uri="{FF2B5EF4-FFF2-40B4-BE49-F238E27FC236}">
                  <a16:creationId xmlns:a16="http://schemas.microsoft.com/office/drawing/2014/main" id="{80270CE2-D322-E54A-8433-7744A8CCC061}"/>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Regularization</a:t>
              </a:r>
            </a:p>
          </p:txBody>
        </p:sp>
        <p:sp>
          <p:nvSpPr>
            <p:cNvPr id="20" name="Rectangle 19">
              <a:extLst>
                <a:ext uri="{FF2B5EF4-FFF2-40B4-BE49-F238E27FC236}">
                  <a16:creationId xmlns:a16="http://schemas.microsoft.com/office/drawing/2014/main" id="{341C29EE-A1DD-2745-9604-2957DAA132CC}"/>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21" name="Rectangle 20">
              <a:extLst>
                <a:ext uri="{FF2B5EF4-FFF2-40B4-BE49-F238E27FC236}">
                  <a16:creationId xmlns:a16="http://schemas.microsoft.com/office/drawing/2014/main" id="{0E99FDEE-959F-0842-AA39-AD00C5F22F97}"/>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65" name="Rounded Rectangle 64">
            <a:extLst>
              <a:ext uri="{FF2B5EF4-FFF2-40B4-BE49-F238E27FC236}">
                <a16:creationId xmlns:a16="http://schemas.microsoft.com/office/drawing/2014/main" id="{63938C3C-1B69-E143-BC12-5E8278B6F3AE}"/>
              </a:ext>
            </a:extLst>
          </p:cNvPr>
          <p:cNvSpPr/>
          <p:nvPr/>
        </p:nvSpPr>
        <p:spPr>
          <a:xfrm>
            <a:off x="2028581" y="4715851"/>
            <a:ext cx="1278569" cy="3309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A1CC6FA7-985F-C241-9E4C-C96174933018}"/>
              </a:ext>
            </a:extLst>
          </p:cNvPr>
          <p:cNvGrpSpPr/>
          <p:nvPr/>
        </p:nvGrpSpPr>
        <p:grpSpPr>
          <a:xfrm>
            <a:off x="1172309" y="6046212"/>
            <a:ext cx="10056190" cy="386907"/>
            <a:chOff x="1172309" y="6046212"/>
            <a:chExt cx="10056190" cy="386907"/>
          </a:xfrm>
        </p:grpSpPr>
        <p:sp>
          <p:nvSpPr>
            <p:cNvPr id="33" name="TextBox 32">
              <a:extLst>
                <a:ext uri="{FF2B5EF4-FFF2-40B4-BE49-F238E27FC236}">
                  <a16:creationId xmlns:a16="http://schemas.microsoft.com/office/drawing/2014/main" id="{34EAD3DD-A874-F14E-9361-8AFCD55263C2}"/>
                </a:ext>
              </a:extLst>
            </p:cNvPr>
            <p:cNvSpPr txBox="1"/>
            <p:nvPr/>
          </p:nvSpPr>
          <p:spPr>
            <a:xfrm>
              <a:off x="1570895" y="6046212"/>
              <a:ext cx="1088247" cy="369332"/>
            </a:xfrm>
            <a:prstGeom prst="rect">
              <a:avLst/>
            </a:prstGeom>
            <a:noFill/>
          </p:spPr>
          <p:txBody>
            <a:bodyPr wrap="none" rtlCol="0">
              <a:spAutoFit/>
            </a:bodyPr>
            <a:lstStyle/>
            <a:p>
              <a:r>
                <a:rPr lang="en-US" dirty="0" err="1"/>
                <a:t>KB_Entity</a:t>
              </a:r>
              <a:endParaRPr lang="en-US" dirty="0"/>
            </a:p>
          </p:txBody>
        </p:sp>
        <p:sp>
          <p:nvSpPr>
            <p:cNvPr id="34" name="TextBox 33">
              <a:extLst>
                <a:ext uri="{FF2B5EF4-FFF2-40B4-BE49-F238E27FC236}">
                  <a16:creationId xmlns:a16="http://schemas.microsoft.com/office/drawing/2014/main" id="{94292189-C530-B540-BFB6-6D52EC0B2F59}"/>
                </a:ext>
              </a:extLst>
            </p:cNvPr>
            <p:cNvSpPr txBox="1"/>
            <p:nvPr/>
          </p:nvSpPr>
          <p:spPr>
            <a:xfrm>
              <a:off x="4396158" y="6057932"/>
              <a:ext cx="1598771" cy="369332"/>
            </a:xfrm>
            <a:prstGeom prst="rect">
              <a:avLst/>
            </a:prstGeom>
            <a:noFill/>
          </p:spPr>
          <p:txBody>
            <a:bodyPr wrap="none" rtlCol="0">
              <a:spAutoFit/>
            </a:bodyPr>
            <a:lstStyle/>
            <a:p>
              <a:r>
                <a:rPr lang="en-US" dirty="0"/>
                <a:t>Text Document</a:t>
              </a:r>
            </a:p>
          </p:txBody>
        </p:sp>
        <p:sp>
          <p:nvSpPr>
            <p:cNvPr id="35" name="TextBox 34">
              <a:extLst>
                <a:ext uri="{FF2B5EF4-FFF2-40B4-BE49-F238E27FC236}">
                  <a16:creationId xmlns:a16="http://schemas.microsoft.com/office/drawing/2014/main" id="{C8373477-1A0C-9E4C-8F5F-3A2A942BEF4D}"/>
                </a:ext>
              </a:extLst>
            </p:cNvPr>
            <p:cNvSpPr txBox="1"/>
            <p:nvPr/>
          </p:nvSpPr>
          <p:spPr>
            <a:xfrm>
              <a:off x="7221418" y="6052067"/>
              <a:ext cx="1254126" cy="369332"/>
            </a:xfrm>
            <a:prstGeom prst="rect">
              <a:avLst/>
            </a:prstGeom>
            <a:noFill/>
          </p:spPr>
          <p:txBody>
            <a:bodyPr wrap="none" rtlCol="0">
              <a:spAutoFit/>
            </a:bodyPr>
            <a:lstStyle/>
            <a:p>
              <a:r>
                <a:rPr lang="en-US" dirty="0"/>
                <a:t>KB Relation</a:t>
              </a:r>
            </a:p>
          </p:txBody>
        </p:sp>
        <p:sp>
          <p:nvSpPr>
            <p:cNvPr id="36" name="TextBox 35">
              <a:extLst>
                <a:ext uri="{FF2B5EF4-FFF2-40B4-BE49-F238E27FC236}">
                  <a16:creationId xmlns:a16="http://schemas.microsoft.com/office/drawing/2014/main" id="{F6136B76-1030-EB4B-B92D-2E5257162895}"/>
                </a:ext>
              </a:extLst>
            </p:cNvPr>
            <p:cNvSpPr txBox="1"/>
            <p:nvPr/>
          </p:nvSpPr>
          <p:spPr>
            <a:xfrm>
              <a:off x="9642231" y="6063787"/>
              <a:ext cx="1586268" cy="369332"/>
            </a:xfrm>
            <a:prstGeom prst="rect">
              <a:avLst/>
            </a:prstGeom>
            <a:noFill/>
          </p:spPr>
          <p:txBody>
            <a:bodyPr wrap="none" rtlCol="0">
              <a:spAutoFit/>
            </a:bodyPr>
            <a:lstStyle/>
            <a:p>
              <a:r>
                <a:rPr lang="en-US" dirty="0"/>
                <a:t>Entity Mention</a:t>
              </a:r>
            </a:p>
          </p:txBody>
        </p:sp>
        <p:sp>
          <p:nvSpPr>
            <p:cNvPr id="37" name="Rounded Rectangle 36">
              <a:extLst>
                <a:ext uri="{FF2B5EF4-FFF2-40B4-BE49-F238E27FC236}">
                  <a16:creationId xmlns:a16="http://schemas.microsoft.com/office/drawing/2014/main" id="{7F3AFDC1-3012-9A45-B813-AEF2870F6E0B}"/>
                </a:ext>
              </a:extLst>
            </p:cNvPr>
            <p:cNvSpPr/>
            <p:nvPr/>
          </p:nvSpPr>
          <p:spPr>
            <a:xfrm>
              <a:off x="1172309" y="6110687"/>
              <a:ext cx="398586" cy="219776"/>
            </a:xfrm>
            <a:prstGeom prst="roundRect">
              <a:avLst/>
            </a:prstGeom>
            <a:no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3870274-4B50-1D40-B623-31EAE5E8E013}"/>
                </a:ext>
              </a:extLst>
            </p:cNvPr>
            <p:cNvSpPr/>
            <p:nvPr/>
          </p:nvSpPr>
          <p:spPr>
            <a:xfrm>
              <a:off x="3895241" y="6134185"/>
              <a:ext cx="469232" cy="180909"/>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828F3FEE-A10A-DD41-9FF0-C0353B1CB379}"/>
                </a:ext>
              </a:extLst>
            </p:cNvPr>
            <p:cNvCxnSpPr>
              <a:cxnSpLocks/>
            </p:cNvCxnSpPr>
            <p:nvPr/>
          </p:nvCxnSpPr>
          <p:spPr>
            <a:xfrm flipV="1">
              <a:off x="6741026" y="6236733"/>
              <a:ext cx="472865" cy="5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49AF987-B06C-3740-AEEF-CF047A76CE68}"/>
                </a:ext>
              </a:extLst>
            </p:cNvPr>
            <p:cNvCxnSpPr>
              <a:cxnSpLocks/>
            </p:cNvCxnSpPr>
            <p:nvPr/>
          </p:nvCxnSpPr>
          <p:spPr>
            <a:xfrm flipV="1">
              <a:off x="9144255" y="6266038"/>
              <a:ext cx="472865" cy="586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2EE2945C-C682-4142-8B42-F639E7C0BE36}"/>
              </a:ext>
            </a:extLst>
          </p:cNvPr>
          <p:cNvGrpSpPr/>
          <p:nvPr/>
        </p:nvGrpSpPr>
        <p:grpSpPr>
          <a:xfrm>
            <a:off x="3851853" y="1390811"/>
            <a:ext cx="7114572" cy="1563457"/>
            <a:chOff x="3851853" y="1390811"/>
            <a:chExt cx="7114572" cy="1563457"/>
          </a:xfrm>
        </p:grpSpPr>
        <p:sp>
          <p:nvSpPr>
            <p:cNvPr id="28" name="TextBox 27">
              <a:extLst>
                <a:ext uri="{FF2B5EF4-FFF2-40B4-BE49-F238E27FC236}">
                  <a16:creationId xmlns:a16="http://schemas.microsoft.com/office/drawing/2014/main" id="{829C53A2-86D8-124A-9843-2A7F6CDB2439}"/>
                </a:ext>
              </a:extLst>
            </p:cNvPr>
            <p:cNvSpPr txBox="1"/>
            <p:nvPr/>
          </p:nvSpPr>
          <p:spPr>
            <a:xfrm>
              <a:off x="9003323" y="2584936"/>
              <a:ext cx="1963102" cy="369332"/>
            </a:xfrm>
            <a:prstGeom prst="rect">
              <a:avLst/>
            </a:prstGeom>
            <a:noFill/>
          </p:spPr>
          <p:txBody>
            <a:bodyPr wrap="none" rtlCol="0">
              <a:spAutoFit/>
            </a:bodyPr>
            <a:lstStyle/>
            <a:p>
              <a:r>
                <a:rPr lang="en-US" dirty="0"/>
                <a:t>Question subgraph</a:t>
              </a:r>
            </a:p>
          </p:txBody>
        </p:sp>
        <p:grpSp>
          <p:nvGrpSpPr>
            <p:cNvPr id="2" name="Group 1">
              <a:extLst>
                <a:ext uri="{FF2B5EF4-FFF2-40B4-BE49-F238E27FC236}">
                  <a16:creationId xmlns:a16="http://schemas.microsoft.com/office/drawing/2014/main" id="{AB41E01F-1DD8-6246-B0F3-471B895DC883}"/>
                </a:ext>
              </a:extLst>
            </p:cNvPr>
            <p:cNvGrpSpPr/>
            <p:nvPr/>
          </p:nvGrpSpPr>
          <p:grpSpPr>
            <a:xfrm>
              <a:off x="3851853" y="1390811"/>
              <a:ext cx="4655459" cy="1438951"/>
              <a:chOff x="3851853" y="1390811"/>
              <a:chExt cx="4655459" cy="1438951"/>
            </a:xfrm>
          </p:grpSpPr>
          <p:sp>
            <p:nvSpPr>
              <p:cNvPr id="12" name="TextBox 11">
                <a:extLst>
                  <a:ext uri="{FF2B5EF4-FFF2-40B4-BE49-F238E27FC236}">
                    <a16:creationId xmlns:a16="http://schemas.microsoft.com/office/drawing/2014/main" id="{546A8C61-5296-AF47-A691-D0568A3DE78C}"/>
                  </a:ext>
                </a:extLst>
              </p:cNvPr>
              <p:cNvSpPr txBox="1"/>
              <p:nvPr/>
            </p:nvSpPr>
            <p:spPr>
              <a:xfrm>
                <a:off x="3890308" y="1390811"/>
                <a:ext cx="4544785" cy="461665"/>
              </a:xfrm>
              <a:prstGeom prst="rect">
                <a:avLst/>
              </a:prstGeom>
              <a:noFill/>
              <a:ln>
                <a:solidFill>
                  <a:schemeClr val="bg2">
                    <a:lumMod val="25000"/>
                    <a:alpha val="30000"/>
                  </a:schemeClr>
                </a:solidFill>
              </a:ln>
            </p:spPr>
            <p:txBody>
              <a:bodyPr wrap="square" rtlCol="0">
                <a:spAutoFit/>
              </a:bodyPr>
              <a:lstStyle/>
              <a:p>
                <a:r>
                  <a:rPr lang="en-US" sz="2400" dirty="0"/>
                  <a:t>Q. Who voiced Meg in Family Guy?</a:t>
                </a:r>
              </a:p>
            </p:txBody>
          </p:sp>
          <p:pic>
            <p:nvPicPr>
              <p:cNvPr id="39" name="Picture 38">
                <a:extLst>
                  <a:ext uri="{FF2B5EF4-FFF2-40B4-BE49-F238E27FC236}">
                    <a16:creationId xmlns:a16="http://schemas.microsoft.com/office/drawing/2014/main" id="{A38F8D9F-99CC-F04E-855C-B5896AC46CB1}"/>
                  </a:ext>
                </a:extLst>
              </p:cNvPr>
              <p:cNvPicPr>
                <a:picLocks noChangeAspect="1"/>
              </p:cNvPicPr>
              <p:nvPr/>
            </p:nvPicPr>
            <p:blipFill>
              <a:blip r:embed="rId3"/>
              <a:stretch>
                <a:fillRect/>
              </a:stretch>
            </p:blipFill>
            <p:spPr>
              <a:xfrm>
                <a:off x="6824504" y="2138869"/>
                <a:ext cx="1682808" cy="399016"/>
              </a:xfrm>
              <a:prstGeom prst="rect">
                <a:avLst/>
              </a:prstGeom>
            </p:spPr>
          </p:pic>
          <p:pic>
            <p:nvPicPr>
              <p:cNvPr id="42" name="Picture 41">
                <a:extLst>
                  <a:ext uri="{FF2B5EF4-FFF2-40B4-BE49-F238E27FC236}">
                    <a16:creationId xmlns:a16="http://schemas.microsoft.com/office/drawing/2014/main" id="{CA2FD5B8-7E99-A445-9BC1-4F3FB3DE4814}"/>
                  </a:ext>
                </a:extLst>
              </p:cNvPr>
              <p:cNvPicPr>
                <a:picLocks noChangeAspect="1"/>
              </p:cNvPicPr>
              <p:nvPr/>
            </p:nvPicPr>
            <p:blipFill>
              <a:blip r:embed="rId4"/>
              <a:stretch>
                <a:fillRect/>
              </a:stretch>
            </p:blipFill>
            <p:spPr>
              <a:xfrm>
                <a:off x="3851853" y="2116906"/>
                <a:ext cx="1770698" cy="394285"/>
              </a:xfrm>
              <a:prstGeom prst="rect">
                <a:avLst/>
              </a:prstGeom>
            </p:spPr>
          </p:pic>
          <p:grpSp>
            <p:nvGrpSpPr>
              <p:cNvPr id="27" name="Group 26">
                <a:extLst>
                  <a:ext uri="{FF2B5EF4-FFF2-40B4-BE49-F238E27FC236}">
                    <a16:creationId xmlns:a16="http://schemas.microsoft.com/office/drawing/2014/main" id="{D149A001-1ADA-5E48-94B4-121D5B0EFA75}"/>
                  </a:ext>
                </a:extLst>
              </p:cNvPr>
              <p:cNvGrpSpPr/>
              <p:nvPr/>
            </p:nvGrpSpPr>
            <p:grpSpPr>
              <a:xfrm>
                <a:off x="4687119" y="1834052"/>
                <a:ext cx="2999714" cy="995710"/>
                <a:chOff x="4687119" y="1834052"/>
                <a:chExt cx="2999714" cy="995710"/>
              </a:xfrm>
            </p:grpSpPr>
            <p:cxnSp>
              <p:nvCxnSpPr>
                <p:cNvPr id="6" name="Straight Connector 5">
                  <a:extLst>
                    <a:ext uri="{FF2B5EF4-FFF2-40B4-BE49-F238E27FC236}">
                      <a16:creationId xmlns:a16="http://schemas.microsoft.com/office/drawing/2014/main" id="{94349ACE-819A-E74E-BC9B-DC4E3340845D}"/>
                    </a:ext>
                  </a:extLst>
                </p:cNvPr>
                <p:cNvCxnSpPr/>
                <p:nvPr/>
              </p:nvCxnSpPr>
              <p:spPr>
                <a:xfrm>
                  <a:off x="4687119" y="2018505"/>
                  <a:ext cx="2993005"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FF9A180-E291-BB4F-ADA1-DDD62CC2C311}"/>
                    </a:ext>
                  </a:extLst>
                </p:cNvPr>
                <p:cNvCxnSpPr>
                  <a:cxnSpLocks/>
                </p:cNvCxnSpPr>
                <p:nvPr/>
              </p:nvCxnSpPr>
              <p:spPr>
                <a:xfrm>
                  <a:off x="6163271" y="1834052"/>
                  <a:ext cx="5430" cy="185285"/>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5A7AEF9-B045-7640-A206-236CBD2C37F9}"/>
                    </a:ext>
                  </a:extLst>
                </p:cNvPr>
                <p:cNvCxnSpPr>
                  <a:cxnSpLocks/>
                </p:cNvCxnSpPr>
                <p:nvPr/>
              </p:nvCxnSpPr>
              <p:spPr>
                <a:xfrm>
                  <a:off x="4697884" y="2012357"/>
                  <a:ext cx="5430" cy="20381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16DF98E-65BF-AF41-93F3-99B33ECD95AF}"/>
                    </a:ext>
                  </a:extLst>
                </p:cNvPr>
                <p:cNvCxnSpPr>
                  <a:cxnSpLocks/>
                </p:cNvCxnSpPr>
                <p:nvPr/>
              </p:nvCxnSpPr>
              <p:spPr>
                <a:xfrm>
                  <a:off x="7681403" y="2024077"/>
                  <a:ext cx="5430" cy="203814"/>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443D32E-0D9C-2C4D-B6C3-75ED5D9DA662}"/>
                    </a:ext>
                  </a:extLst>
                </p:cNvPr>
                <p:cNvCxnSpPr>
                  <a:cxnSpLocks/>
                </p:cNvCxnSpPr>
                <p:nvPr/>
              </p:nvCxnSpPr>
              <p:spPr>
                <a:xfrm flipV="1">
                  <a:off x="7680968" y="2482000"/>
                  <a:ext cx="0" cy="347762"/>
                </a:xfrm>
                <a:prstGeom prst="line">
                  <a:avLst/>
                </a:prstGeom>
                <a:ln>
                  <a:solidFill>
                    <a:schemeClr val="bg2">
                      <a:lumMod val="50000"/>
                    </a:schemeClr>
                  </a:solidFill>
                  <a:head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0019365-F238-C94A-8D09-E04E4B29C07D}"/>
                    </a:ext>
                  </a:extLst>
                </p:cNvPr>
                <p:cNvCxnSpPr>
                  <a:cxnSpLocks/>
                </p:cNvCxnSpPr>
                <p:nvPr/>
              </p:nvCxnSpPr>
              <p:spPr>
                <a:xfrm flipV="1">
                  <a:off x="4720894" y="2476135"/>
                  <a:ext cx="0" cy="347762"/>
                </a:xfrm>
                <a:prstGeom prst="line">
                  <a:avLst/>
                </a:prstGeom>
                <a:ln>
                  <a:solidFill>
                    <a:schemeClr val="bg2">
                      <a:lumMod val="50000"/>
                    </a:schemeClr>
                  </a:solidFill>
                  <a:headEnd type="triangle"/>
                </a:ln>
              </p:spPr>
              <p:style>
                <a:lnRef idx="1">
                  <a:schemeClr val="accent1"/>
                </a:lnRef>
                <a:fillRef idx="0">
                  <a:schemeClr val="accent1"/>
                </a:fillRef>
                <a:effectRef idx="0">
                  <a:schemeClr val="accent1"/>
                </a:effectRef>
                <a:fontRef idx="minor">
                  <a:schemeClr val="tx1"/>
                </a:fontRef>
              </p:style>
            </p:cxnSp>
          </p:grpSp>
          <p:sp>
            <p:nvSpPr>
              <p:cNvPr id="54" name="Rounded Rectangle 53">
                <a:extLst>
                  <a:ext uri="{FF2B5EF4-FFF2-40B4-BE49-F238E27FC236}">
                    <a16:creationId xmlns:a16="http://schemas.microsoft.com/office/drawing/2014/main" id="{7C2FA0AF-A41B-C647-A32E-7EAA0175DF41}"/>
                  </a:ext>
                </a:extLst>
              </p:cNvPr>
              <p:cNvSpPr/>
              <p:nvPr/>
            </p:nvSpPr>
            <p:spPr>
              <a:xfrm>
                <a:off x="5853033" y="1445924"/>
                <a:ext cx="573851" cy="33301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a:extLst>
                  <a:ext uri="{FF2B5EF4-FFF2-40B4-BE49-F238E27FC236}">
                    <a16:creationId xmlns:a16="http://schemas.microsoft.com/office/drawing/2014/main" id="{C55B3F27-3B8E-AC46-9CE8-4F138CA05D5C}"/>
                  </a:ext>
                </a:extLst>
              </p:cNvPr>
              <p:cNvSpPr/>
              <p:nvPr/>
            </p:nvSpPr>
            <p:spPr>
              <a:xfrm>
                <a:off x="6776394" y="1457644"/>
                <a:ext cx="1353111" cy="333014"/>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0EF6F7EB-448F-8743-A164-D9DBFDBCE9D4}"/>
              </a:ext>
            </a:extLst>
          </p:cNvPr>
          <p:cNvGrpSpPr/>
          <p:nvPr/>
        </p:nvGrpSpPr>
        <p:grpSpPr>
          <a:xfrm>
            <a:off x="2039806" y="3264520"/>
            <a:ext cx="8765792" cy="2409794"/>
            <a:chOff x="2039806" y="3264520"/>
            <a:chExt cx="8765792" cy="2409794"/>
          </a:xfrm>
        </p:grpSpPr>
        <p:sp>
          <p:nvSpPr>
            <p:cNvPr id="60" name="TextBox 59">
              <a:extLst>
                <a:ext uri="{FF2B5EF4-FFF2-40B4-BE49-F238E27FC236}">
                  <a16:creationId xmlns:a16="http://schemas.microsoft.com/office/drawing/2014/main" id="{EBF000B8-A599-3D44-B44C-7BBB52DFBB9C}"/>
                </a:ext>
              </a:extLst>
            </p:cNvPr>
            <p:cNvSpPr txBox="1"/>
            <p:nvPr/>
          </p:nvSpPr>
          <p:spPr>
            <a:xfrm>
              <a:off x="2080841" y="3856889"/>
              <a:ext cx="1156470" cy="369332"/>
            </a:xfrm>
            <a:prstGeom prst="rect">
              <a:avLst/>
            </a:prstGeom>
            <a:noFill/>
          </p:spPr>
          <p:txBody>
            <a:bodyPr wrap="none" rtlCol="0">
              <a:spAutoFit/>
            </a:bodyPr>
            <a:lstStyle/>
            <a:p>
              <a:r>
                <a:rPr lang="en-US" dirty="0" err="1"/>
                <a:t>Voiced_by</a:t>
              </a:r>
              <a:endParaRPr lang="en-US" dirty="0"/>
            </a:p>
          </p:txBody>
        </p:sp>
        <p:grpSp>
          <p:nvGrpSpPr>
            <p:cNvPr id="5" name="Group 4">
              <a:extLst>
                <a:ext uri="{FF2B5EF4-FFF2-40B4-BE49-F238E27FC236}">
                  <a16:creationId xmlns:a16="http://schemas.microsoft.com/office/drawing/2014/main" id="{F29F9C9D-6B1D-D04A-A294-4362076CF6E1}"/>
                </a:ext>
              </a:extLst>
            </p:cNvPr>
            <p:cNvGrpSpPr/>
            <p:nvPr/>
          </p:nvGrpSpPr>
          <p:grpSpPr>
            <a:xfrm>
              <a:off x="2039806" y="3264520"/>
              <a:ext cx="8765792" cy="2409794"/>
              <a:chOff x="2039806" y="3264520"/>
              <a:chExt cx="8765792" cy="2409794"/>
            </a:xfrm>
          </p:grpSpPr>
          <p:sp>
            <p:nvSpPr>
              <p:cNvPr id="41" name="Oval 40">
                <a:extLst>
                  <a:ext uri="{FF2B5EF4-FFF2-40B4-BE49-F238E27FC236}">
                    <a16:creationId xmlns:a16="http://schemas.microsoft.com/office/drawing/2014/main" id="{8FD67E9A-5123-3F44-9A9D-5BB121947BC2}"/>
                  </a:ext>
                </a:extLst>
              </p:cNvPr>
              <p:cNvSpPr/>
              <p:nvPr/>
            </p:nvSpPr>
            <p:spPr>
              <a:xfrm>
                <a:off x="7022461" y="3877649"/>
                <a:ext cx="3783137" cy="1341832"/>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Meg was originally voiced by Lacey </a:t>
                </a:r>
                <a:r>
                  <a:rPr lang="en-US" dirty="0" err="1">
                    <a:solidFill>
                      <a:schemeClr val="tx1">
                        <a:lumMod val="75000"/>
                        <a:lumOff val="25000"/>
                      </a:schemeClr>
                    </a:solidFill>
                  </a:rPr>
                  <a:t>Chabert</a:t>
                </a:r>
                <a:r>
                  <a:rPr lang="en-US" dirty="0">
                    <a:solidFill>
                      <a:schemeClr val="tx1">
                        <a:lumMod val="75000"/>
                        <a:lumOff val="25000"/>
                      </a:schemeClr>
                    </a:solidFill>
                  </a:rPr>
                  <a:t> during the first season….</a:t>
                </a:r>
              </a:p>
            </p:txBody>
          </p:sp>
          <p:sp>
            <p:nvSpPr>
              <p:cNvPr id="56" name="Rounded Rectangle 55">
                <a:extLst>
                  <a:ext uri="{FF2B5EF4-FFF2-40B4-BE49-F238E27FC236}">
                    <a16:creationId xmlns:a16="http://schemas.microsoft.com/office/drawing/2014/main" id="{A711FE00-535C-2247-B1B8-985F736F9DF5}"/>
                  </a:ext>
                </a:extLst>
              </p:cNvPr>
              <p:cNvSpPr/>
              <p:nvPr/>
            </p:nvSpPr>
            <p:spPr>
              <a:xfrm>
                <a:off x="4270608" y="4255126"/>
                <a:ext cx="1429253" cy="369971"/>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Family_Guy</a:t>
                </a:r>
                <a:endParaRPr lang="en-US" dirty="0">
                  <a:solidFill>
                    <a:schemeClr val="tx1">
                      <a:lumMod val="75000"/>
                      <a:lumOff val="25000"/>
                    </a:schemeClr>
                  </a:solidFill>
                </a:endParaRPr>
              </a:p>
            </p:txBody>
          </p:sp>
          <p:sp>
            <p:nvSpPr>
              <p:cNvPr id="57" name="Rounded Rectangle 56">
                <a:extLst>
                  <a:ext uri="{FF2B5EF4-FFF2-40B4-BE49-F238E27FC236}">
                    <a16:creationId xmlns:a16="http://schemas.microsoft.com/office/drawing/2014/main" id="{19371FF4-C34D-0143-8938-BC27929E63CE}"/>
                  </a:ext>
                </a:extLst>
              </p:cNvPr>
              <p:cNvSpPr/>
              <p:nvPr/>
            </p:nvSpPr>
            <p:spPr>
              <a:xfrm>
                <a:off x="4282332" y="3264520"/>
                <a:ext cx="1429253" cy="36997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lumMod val="75000"/>
                        <a:lumOff val="25000"/>
                      </a:schemeClr>
                    </a:solidFill>
                  </a:rPr>
                  <a:t>Meg_Griffin</a:t>
                </a:r>
                <a:endParaRPr lang="en-US" dirty="0">
                  <a:solidFill>
                    <a:schemeClr val="tx1">
                      <a:lumMod val="75000"/>
                      <a:lumOff val="25000"/>
                    </a:schemeClr>
                  </a:solidFill>
                </a:endParaRPr>
              </a:p>
            </p:txBody>
          </p:sp>
          <p:sp>
            <p:nvSpPr>
              <p:cNvPr id="61" name="TextBox 60">
                <a:extLst>
                  <a:ext uri="{FF2B5EF4-FFF2-40B4-BE49-F238E27FC236}">
                    <a16:creationId xmlns:a16="http://schemas.microsoft.com/office/drawing/2014/main" id="{01472007-0DF9-1B4D-BDB5-8373BBF749A2}"/>
                  </a:ext>
                </a:extLst>
              </p:cNvPr>
              <p:cNvSpPr txBox="1"/>
              <p:nvPr/>
            </p:nvSpPr>
            <p:spPr>
              <a:xfrm>
                <a:off x="2057391" y="4695095"/>
                <a:ext cx="1332865" cy="369332"/>
              </a:xfrm>
              <a:prstGeom prst="rect">
                <a:avLst/>
              </a:prstGeom>
              <a:noFill/>
            </p:spPr>
            <p:txBody>
              <a:bodyPr wrap="none" rtlCol="0">
                <a:spAutoFit/>
              </a:bodyPr>
              <a:lstStyle/>
              <a:p>
                <a:r>
                  <a:rPr lang="en-US" dirty="0"/>
                  <a:t>Character-in</a:t>
                </a:r>
              </a:p>
            </p:txBody>
          </p:sp>
          <p:sp>
            <p:nvSpPr>
              <p:cNvPr id="64" name="Rounded Rectangle 63">
                <a:extLst>
                  <a:ext uri="{FF2B5EF4-FFF2-40B4-BE49-F238E27FC236}">
                    <a16:creationId xmlns:a16="http://schemas.microsoft.com/office/drawing/2014/main" id="{51168671-97CE-2744-A902-BBBD0132D325}"/>
                  </a:ext>
                </a:extLst>
              </p:cNvPr>
              <p:cNvSpPr/>
              <p:nvPr/>
            </p:nvSpPr>
            <p:spPr>
              <a:xfrm>
                <a:off x="2039806" y="3877649"/>
                <a:ext cx="1162335" cy="3309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Curved Connector 66">
                <a:extLst>
                  <a:ext uri="{FF2B5EF4-FFF2-40B4-BE49-F238E27FC236}">
                    <a16:creationId xmlns:a16="http://schemas.microsoft.com/office/drawing/2014/main" id="{C8FB8B55-C0E3-B048-AEBC-80AF3B326BC2}"/>
                  </a:ext>
                </a:extLst>
              </p:cNvPr>
              <p:cNvCxnSpPr>
                <a:stCxn id="57" idx="1"/>
                <a:endCxn id="64" idx="3"/>
              </p:cNvCxnSpPr>
              <p:nvPr/>
            </p:nvCxnSpPr>
            <p:spPr>
              <a:xfrm rot="10800000" flipV="1">
                <a:off x="3202142" y="3449506"/>
                <a:ext cx="1080191" cy="593640"/>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67">
                <a:extLst>
                  <a:ext uri="{FF2B5EF4-FFF2-40B4-BE49-F238E27FC236}">
                    <a16:creationId xmlns:a16="http://schemas.microsoft.com/office/drawing/2014/main" id="{4FDF1A5F-EA2A-7545-A5E1-C87D36B67C1A}"/>
                  </a:ext>
                </a:extLst>
              </p:cNvPr>
              <p:cNvCxnSpPr>
                <a:cxnSpLocks/>
              </p:cNvCxnSpPr>
              <p:nvPr/>
            </p:nvCxnSpPr>
            <p:spPr>
              <a:xfrm rot="10800000" flipV="1">
                <a:off x="3301588" y="4393219"/>
                <a:ext cx="933838" cy="45019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ounded Rectangle 68">
                <a:extLst>
                  <a:ext uri="{FF2B5EF4-FFF2-40B4-BE49-F238E27FC236}">
                    <a16:creationId xmlns:a16="http://schemas.microsoft.com/office/drawing/2014/main" id="{5AFBA0D4-079B-7A45-A13A-13B538258875}"/>
                  </a:ext>
                </a:extLst>
              </p:cNvPr>
              <p:cNvSpPr/>
              <p:nvPr/>
            </p:nvSpPr>
            <p:spPr>
              <a:xfrm>
                <a:off x="7659667" y="4148726"/>
                <a:ext cx="500945" cy="27796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sp>
            <p:nvSpPr>
              <p:cNvPr id="70" name="Rounded Rectangle 69">
                <a:extLst>
                  <a:ext uri="{FF2B5EF4-FFF2-40B4-BE49-F238E27FC236}">
                    <a16:creationId xmlns:a16="http://schemas.microsoft.com/office/drawing/2014/main" id="{6E5E1DA3-BBEA-C64D-9B7F-A9DBD658EFD1}"/>
                  </a:ext>
                </a:extLst>
              </p:cNvPr>
              <p:cNvSpPr/>
              <p:nvPr/>
            </p:nvSpPr>
            <p:spPr>
              <a:xfrm>
                <a:off x="8081102" y="4424220"/>
                <a:ext cx="1299323" cy="277965"/>
              </a:xfrm>
              <a:prstGeom prst="round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p:txBody>
          </p:sp>
          <p:cxnSp>
            <p:nvCxnSpPr>
              <p:cNvPr id="72" name="Straight Arrow Connector 71">
                <a:extLst>
                  <a:ext uri="{FF2B5EF4-FFF2-40B4-BE49-F238E27FC236}">
                    <a16:creationId xmlns:a16="http://schemas.microsoft.com/office/drawing/2014/main" id="{4FC932B1-355F-F749-9EE9-28ACFFB66EBD}"/>
                  </a:ext>
                </a:extLst>
              </p:cNvPr>
              <p:cNvCxnSpPr>
                <a:cxnSpLocks/>
                <a:stCxn id="57" idx="3"/>
                <a:endCxn id="69" idx="1"/>
              </p:cNvCxnSpPr>
              <p:nvPr/>
            </p:nvCxnSpPr>
            <p:spPr>
              <a:xfrm>
                <a:off x="5711585" y="3449506"/>
                <a:ext cx="1948082" cy="838203"/>
              </a:xfrm>
              <a:prstGeom prst="straightConnector1">
                <a:avLst/>
              </a:prstGeom>
              <a:ln w="254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Rounded Rectangle 72">
                <a:extLst>
                  <a:ext uri="{FF2B5EF4-FFF2-40B4-BE49-F238E27FC236}">
                    <a16:creationId xmlns:a16="http://schemas.microsoft.com/office/drawing/2014/main" id="{4202C2C0-8B4F-5F45-8296-D7A30B9CE17E}"/>
                  </a:ext>
                </a:extLst>
              </p:cNvPr>
              <p:cNvSpPr/>
              <p:nvPr/>
            </p:nvSpPr>
            <p:spPr>
              <a:xfrm>
                <a:off x="4281209" y="5304343"/>
                <a:ext cx="1572178" cy="369971"/>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Lacey </a:t>
                </a:r>
                <a:r>
                  <a:rPr lang="en-US" dirty="0" err="1">
                    <a:solidFill>
                      <a:schemeClr val="tx1">
                        <a:lumMod val="75000"/>
                        <a:lumOff val="25000"/>
                      </a:schemeClr>
                    </a:solidFill>
                  </a:rPr>
                  <a:t>Chabert</a:t>
                </a:r>
                <a:endParaRPr lang="en-US" dirty="0">
                  <a:solidFill>
                    <a:schemeClr val="tx1">
                      <a:lumMod val="75000"/>
                      <a:lumOff val="25000"/>
                    </a:schemeClr>
                  </a:solidFill>
                </a:endParaRPr>
              </a:p>
            </p:txBody>
          </p:sp>
          <p:cxnSp>
            <p:nvCxnSpPr>
              <p:cNvPr id="75" name="Straight Arrow Connector 74">
                <a:extLst>
                  <a:ext uri="{FF2B5EF4-FFF2-40B4-BE49-F238E27FC236}">
                    <a16:creationId xmlns:a16="http://schemas.microsoft.com/office/drawing/2014/main" id="{B974E9FD-9F06-B745-A399-A18B261CEBEF}"/>
                  </a:ext>
                </a:extLst>
              </p:cNvPr>
              <p:cNvCxnSpPr>
                <a:cxnSpLocks/>
                <a:stCxn id="73" idx="3"/>
              </p:cNvCxnSpPr>
              <p:nvPr/>
            </p:nvCxnSpPr>
            <p:spPr>
              <a:xfrm flipV="1">
                <a:off x="5853387" y="4625097"/>
                <a:ext cx="2307225" cy="8642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Curved Connector 76">
                <a:extLst>
                  <a:ext uri="{FF2B5EF4-FFF2-40B4-BE49-F238E27FC236}">
                    <a16:creationId xmlns:a16="http://schemas.microsoft.com/office/drawing/2014/main" id="{C8D1243A-B9A7-684D-B751-A095F9B58045}"/>
                  </a:ext>
                </a:extLst>
              </p:cNvPr>
              <p:cNvCxnSpPr>
                <a:stCxn id="64" idx="3"/>
                <a:endCxn id="73" idx="1"/>
              </p:cNvCxnSpPr>
              <p:nvPr/>
            </p:nvCxnSpPr>
            <p:spPr>
              <a:xfrm>
                <a:off x="3202141" y="4043146"/>
                <a:ext cx="1079068" cy="1446183"/>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urved Connector 78">
                <a:extLst>
                  <a:ext uri="{FF2B5EF4-FFF2-40B4-BE49-F238E27FC236}">
                    <a16:creationId xmlns:a16="http://schemas.microsoft.com/office/drawing/2014/main" id="{84BBB45E-D61A-AE4C-B31C-572B5E3001B2}"/>
                  </a:ext>
                </a:extLst>
              </p:cNvPr>
              <p:cNvCxnSpPr>
                <a:cxnSpLocks/>
              </p:cNvCxnSpPr>
              <p:nvPr/>
            </p:nvCxnSpPr>
            <p:spPr>
              <a:xfrm rot="5400000" flipH="1" flipV="1">
                <a:off x="3186939" y="3749139"/>
                <a:ext cx="1208920" cy="979624"/>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77610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4A68D-86AF-DA43-8918-C1C752A18B58}"/>
              </a:ext>
            </a:extLst>
          </p:cNvPr>
          <p:cNvSpPr>
            <a:spLocks noGrp="1"/>
          </p:cNvSpPr>
          <p:nvPr>
            <p:ph idx="1"/>
          </p:nvPr>
        </p:nvSpPr>
        <p:spPr>
          <a:xfrm>
            <a:off x="838199" y="2317448"/>
            <a:ext cx="9993923" cy="3028823"/>
          </a:xfrm>
        </p:spPr>
        <p:txBody>
          <a:bodyPr>
            <a:noAutofit/>
          </a:bodyPr>
          <a:lstStyle/>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Introduction</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Representation of Text and Knowledge Base</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Embedding Propagation on graphs</a:t>
            </a:r>
          </a:p>
          <a:p>
            <a:pPr>
              <a:lnSpc>
                <a:spcPct val="150000"/>
              </a:lnSpc>
            </a:pPr>
            <a:r>
              <a:rPr lang="en-US" sz="2500" dirty="0">
                <a:solidFill>
                  <a:schemeClr val="tx1">
                    <a:lumMod val="75000"/>
                    <a:lumOff val="25000"/>
                  </a:schemeClr>
                </a:solidFill>
                <a:latin typeface="Arial" panose="020B0604020202020204" pitchFamily="34" charset="0"/>
                <a:cs typeface="Arial" panose="020B0604020202020204" pitchFamily="34" charset="0"/>
              </a:rPr>
              <a:t>Results and Discussion</a:t>
            </a: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D88B0D5-D204-7E40-9F8A-0D97B4841C8D}"/>
              </a:ext>
            </a:extLst>
          </p:cNvPr>
          <p:cNvSpPr/>
          <p:nvPr/>
        </p:nvSpPr>
        <p:spPr>
          <a:xfrm>
            <a:off x="0" y="-17591"/>
            <a:ext cx="12192000" cy="1325563"/>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Presentation </a:t>
            </a:r>
            <a:r>
              <a:rPr lang="en-US" sz="2700" dirty="0"/>
              <a:t>Outline</a:t>
            </a:r>
          </a:p>
        </p:txBody>
      </p:sp>
    </p:spTree>
    <p:extLst>
      <p:ext uri="{BB962C8B-B14F-4D97-AF65-F5344CB8AC3E}">
        <p14:creationId xmlns:p14="http://schemas.microsoft.com/office/powerpoint/2010/main" val="125968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4A68D-86AF-DA43-8918-C1C752A18B58}"/>
              </a:ext>
            </a:extLst>
          </p:cNvPr>
          <p:cNvSpPr>
            <a:spLocks noGrp="1"/>
          </p:cNvSpPr>
          <p:nvPr>
            <p:ph idx="1"/>
          </p:nvPr>
        </p:nvSpPr>
        <p:spPr>
          <a:xfrm>
            <a:off x="838199" y="2317448"/>
            <a:ext cx="9993923" cy="3028823"/>
          </a:xfrm>
        </p:spPr>
        <p:txBody>
          <a:bodyPr>
            <a:noAutofit/>
          </a:bodyPr>
          <a:lstStyle/>
          <a:p>
            <a:pPr>
              <a:lnSpc>
                <a:spcPct val="150000"/>
              </a:lnSpc>
            </a:pPr>
            <a:r>
              <a:rPr lang="en-US" sz="2500" dirty="0">
                <a:solidFill>
                  <a:schemeClr val="tx1">
                    <a:lumMod val="75000"/>
                    <a:lumOff val="25000"/>
                  </a:schemeClr>
                </a:solidFill>
                <a:latin typeface="Arial" panose="020B0604020202020204" pitchFamily="34" charset="0"/>
                <a:cs typeface="Arial" panose="020B0604020202020204" pitchFamily="34" charset="0"/>
              </a:rPr>
              <a:t>Introduction</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Representation of Text and Knowledge Base</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Embedding Propagation on graphs</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Results and Discussion</a:t>
            </a: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D88B0D5-D204-7E40-9F8A-0D97B4841C8D}"/>
              </a:ext>
            </a:extLst>
          </p:cNvPr>
          <p:cNvSpPr/>
          <p:nvPr/>
        </p:nvSpPr>
        <p:spPr>
          <a:xfrm>
            <a:off x="0" y="-17591"/>
            <a:ext cx="12192000" cy="1325563"/>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Presentation </a:t>
            </a:r>
            <a:r>
              <a:rPr lang="en-US" sz="2700" dirty="0"/>
              <a:t>Outline</a:t>
            </a:r>
          </a:p>
        </p:txBody>
      </p:sp>
    </p:spTree>
    <p:extLst>
      <p:ext uri="{BB962C8B-B14F-4D97-AF65-F5344CB8AC3E}">
        <p14:creationId xmlns:p14="http://schemas.microsoft.com/office/powerpoint/2010/main" val="1928953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4A68D-86AF-DA43-8918-C1C752A18B58}"/>
              </a:ext>
            </a:extLst>
          </p:cNvPr>
          <p:cNvSpPr>
            <a:spLocks noGrp="1"/>
          </p:cNvSpPr>
          <p:nvPr>
            <p:ph idx="1"/>
          </p:nvPr>
        </p:nvSpPr>
        <p:spPr>
          <a:xfrm>
            <a:off x="1101970" y="1156856"/>
            <a:ext cx="9993923" cy="3028823"/>
          </a:xfrm>
        </p:spPr>
        <p:txBody>
          <a:bodyPr>
            <a:noAutofit/>
          </a:bodyPr>
          <a:lstStyle/>
          <a:p>
            <a:pPr>
              <a:lnSpc>
                <a:spcPct val="150000"/>
              </a:lnSpc>
            </a:pPr>
            <a:r>
              <a:rPr lang="en-US" sz="2500" dirty="0" err="1">
                <a:solidFill>
                  <a:schemeClr val="tx1">
                    <a:lumMod val="50000"/>
                    <a:lumOff val="50000"/>
                  </a:schemeClr>
                </a:solidFill>
                <a:latin typeface="Arial" panose="020B0604020202020204" pitchFamily="34" charset="0"/>
                <a:cs typeface="Arial" panose="020B0604020202020204" pitchFamily="34" charset="0"/>
              </a:rPr>
              <a:t>WikiMovies</a:t>
            </a:r>
            <a:r>
              <a:rPr lang="en-US" sz="2500" dirty="0">
                <a:solidFill>
                  <a:schemeClr val="tx1">
                    <a:lumMod val="50000"/>
                    <a:lumOff val="50000"/>
                  </a:schemeClr>
                </a:solidFill>
                <a:latin typeface="Arial" panose="020B0604020202020204" pitchFamily="34" charset="0"/>
                <a:cs typeface="Arial" panose="020B0604020202020204" pitchFamily="34" charset="0"/>
              </a:rPr>
              <a:t> (Miller et al, 2016)</a:t>
            </a:r>
          </a:p>
          <a:p>
            <a:pPr lvl="1">
              <a:lnSpc>
                <a:spcPct val="150000"/>
              </a:lnSpc>
            </a:pPr>
            <a:r>
              <a:rPr lang="en-US" sz="2100" dirty="0">
                <a:solidFill>
                  <a:schemeClr val="tx1">
                    <a:lumMod val="50000"/>
                    <a:lumOff val="50000"/>
                  </a:schemeClr>
                </a:solidFill>
                <a:latin typeface="Arial" panose="020B0604020202020204" pitchFamily="34" charset="0"/>
                <a:cs typeface="Arial" panose="020B0604020202020204" pitchFamily="34" charset="0"/>
              </a:rPr>
              <a:t>KB: OMDB – 43,233 entities</a:t>
            </a:r>
          </a:p>
          <a:p>
            <a:pPr lvl="1">
              <a:lnSpc>
                <a:spcPct val="150000"/>
              </a:lnSpc>
            </a:pPr>
            <a:r>
              <a:rPr lang="en-US" sz="2100" dirty="0">
                <a:solidFill>
                  <a:schemeClr val="tx1">
                    <a:lumMod val="50000"/>
                    <a:lumOff val="50000"/>
                  </a:schemeClr>
                </a:solidFill>
                <a:latin typeface="Arial" panose="020B0604020202020204" pitchFamily="34" charset="0"/>
                <a:cs typeface="Arial" panose="020B0604020202020204" pitchFamily="34" charset="0"/>
              </a:rPr>
              <a:t>Text: Wikipedia – 79,728 documents</a:t>
            </a:r>
          </a:p>
          <a:p>
            <a:pPr>
              <a:lnSpc>
                <a:spcPct val="150000"/>
              </a:lnSpc>
            </a:pPr>
            <a:r>
              <a:rPr lang="en-US" sz="2500" dirty="0" err="1">
                <a:solidFill>
                  <a:schemeClr val="tx1">
                    <a:lumMod val="50000"/>
                    <a:lumOff val="50000"/>
                  </a:schemeClr>
                </a:solidFill>
                <a:latin typeface="Arial" panose="020B0604020202020204" pitchFamily="34" charset="0"/>
                <a:cs typeface="Arial" panose="020B0604020202020204" pitchFamily="34" charset="0"/>
              </a:rPr>
              <a:t>WebQuestionSP</a:t>
            </a:r>
            <a:r>
              <a:rPr lang="en-US" sz="2500" dirty="0">
                <a:solidFill>
                  <a:schemeClr val="tx1">
                    <a:lumMod val="50000"/>
                    <a:lumOff val="50000"/>
                  </a:schemeClr>
                </a:solidFill>
                <a:latin typeface="Arial" panose="020B0604020202020204" pitchFamily="34" charset="0"/>
                <a:cs typeface="Arial" panose="020B0604020202020204" pitchFamily="34" charset="0"/>
              </a:rPr>
              <a:t> (</a:t>
            </a:r>
            <a:r>
              <a:rPr lang="en-US" sz="2500" dirty="0" err="1">
                <a:solidFill>
                  <a:schemeClr val="tx1">
                    <a:lumMod val="50000"/>
                    <a:lumOff val="50000"/>
                  </a:schemeClr>
                </a:solidFill>
                <a:latin typeface="Arial" panose="020B0604020202020204" pitchFamily="34" charset="0"/>
                <a:cs typeface="Arial" panose="020B0604020202020204" pitchFamily="34" charset="0"/>
              </a:rPr>
              <a:t>Yih</a:t>
            </a:r>
            <a:r>
              <a:rPr lang="en-US" sz="2500" dirty="0">
                <a:solidFill>
                  <a:schemeClr val="tx1">
                    <a:lumMod val="50000"/>
                    <a:lumOff val="50000"/>
                  </a:schemeClr>
                </a:solidFill>
                <a:latin typeface="Arial" panose="020B0604020202020204" pitchFamily="34" charset="0"/>
                <a:cs typeface="Arial" panose="020B0604020202020204" pitchFamily="34" charset="0"/>
              </a:rPr>
              <a:t> et al, 2016)</a:t>
            </a:r>
          </a:p>
          <a:p>
            <a:pPr lvl="1">
              <a:lnSpc>
                <a:spcPct val="150000"/>
              </a:lnSpc>
            </a:pPr>
            <a:r>
              <a:rPr lang="en-US" sz="2100" dirty="0">
                <a:solidFill>
                  <a:schemeClr val="tx1">
                    <a:lumMod val="50000"/>
                    <a:lumOff val="50000"/>
                  </a:schemeClr>
                </a:solidFill>
                <a:latin typeface="Arial" panose="020B0604020202020204" pitchFamily="34" charset="0"/>
                <a:cs typeface="Arial" panose="020B0604020202020204" pitchFamily="34" charset="0"/>
              </a:rPr>
              <a:t>KB: Freebase – 528,617</a:t>
            </a:r>
          </a:p>
          <a:p>
            <a:pPr lvl="1">
              <a:lnSpc>
                <a:spcPct val="150000"/>
              </a:lnSpc>
            </a:pPr>
            <a:r>
              <a:rPr lang="en-US" sz="2100" dirty="0">
                <a:solidFill>
                  <a:schemeClr val="tx1">
                    <a:lumMod val="50000"/>
                    <a:lumOff val="50000"/>
                  </a:schemeClr>
                </a:solidFill>
                <a:latin typeface="Arial" panose="020B0604020202020204" pitchFamily="34" charset="0"/>
                <a:cs typeface="Arial" panose="020B0604020202020204" pitchFamily="34" charset="0"/>
              </a:rPr>
              <a:t>Text: Wikipedia – 235,567 documents</a:t>
            </a:r>
          </a:p>
          <a:p>
            <a:pPr>
              <a:lnSpc>
                <a:spcPct val="150000"/>
              </a:lnSpc>
            </a:pPr>
            <a:r>
              <a:rPr lang="en-US" sz="2500" dirty="0">
                <a:solidFill>
                  <a:schemeClr val="bg2">
                    <a:lumMod val="50000"/>
                  </a:schemeClr>
                </a:solidFill>
                <a:latin typeface="Arial" panose="020B0604020202020204" pitchFamily="34" charset="0"/>
                <a:cs typeface="Arial" panose="020B0604020202020204" pitchFamily="34" charset="0"/>
              </a:rPr>
              <a:t>Simulated datasets with </a:t>
            </a:r>
            <a:r>
              <a:rPr lang="en-US" sz="2500" dirty="0">
                <a:solidFill>
                  <a:schemeClr val="tx1">
                    <a:lumMod val="85000"/>
                    <a:lumOff val="15000"/>
                  </a:schemeClr>
                </a:solidFill>
                <a:latin typeface="Arial" panose="020B0604020202020204" pitchFamily="34" charset="0"/>
                <a:cs typeface="Arial" panose="020B0604020202020204" pitchFamily="34" charset="0"/>
              </a:rPr>
              <a:t>incomplete</a:t>
            </a:r>
            <a:r>
              <a:rPr lang="en-US" sz="2500" dirty="0">
                <a:solidFill>
                  <a:schemeClr val="bg2">
                    <a:lumMod val="50000"/>
                  </a:schemeClr>
                </a:solidFill>
                <a:latin typeface="Arial" panose="020B0604020202020204" pitchFamily="34" charset="0"/>
                <a:cs typeface="Arial" panose="020B0604020202020204" pitchFamily="34" charset="0"/>
              </a:rPr>
              <a:t> KB:</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Uniformly sample KB: 10%, 50%</a:t>
            </a:r>
          </a:p>
          <a:p>
            <a:pPr marL="0" indent="0">
              <a:lnSpc>
                <a:spcPct val="150000"/>
              </a:lnSpc>
              <a:buNone/>
            </a:pPr>
            <a:endParaRPr lang="en-US"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D88B0D5-D204-7E40-9F8A-0D97B4841C8D}"/>
              </a:ext>
            </a:extLst>
          </p:cNvPr>
          <p:cNvSpPr/>
          <p:nvPr/>
        </p:nvSpPr>
        <p:spPr>
          <a:xfrm>
            <a:off x="0" y="6553"/>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Experiments Datasets</a:t>
            </a:r>
            <a:endParaRPr lang="en-US" sz="2700" dirty="0"/>
          </a:p>
        </p:txBody>
      </p:sp>
    </p:spTree>
    <p:extLst>
      <p:ext uri="{BB962C8B-B14F-4D97-AF65-F5344CB8AC3E}">
        <p14:creationId xmlns:p14="http://schemas.microsoft.com/office/powerpoint/2010/main" val="816184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74A68D-86AF-DA43-8918-C1C752A18B58}"/>
              </a:ext>
            </a:extLst>
          </p:cNvPr>
          <p:cNvSpPr>
            <a:spLocks noGrp="1"/>
          </p:cNvSpPr>
          <p:nvPr>
            <p:ph idx="1"/>
          </p:nvPr>
        </p:nvSpPr>
        <p:spPr>
          <a:xfrm>
            <a:off x="838199" y="2370203"/>
            <a:ext cx="9993923" cy="3028823"/>
          </a:xfrm>
        </p:spPr>
        <p:txBody>
          <a:bodyPr>
            <a:noAutofit/>
          </a:bodyPr>
          <a:lstStyle/>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Can we use multiple knowledge Sources (KB and Text) for QA?</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Is early fusion better than late fusion?</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Does Graph structure help?</a:t>
            </a:r>
          </a:p>
          <a:p>
            <a:pPr lvl="1">
              <a:lnSpc>
                <a:spcPct val="150000"/>
              </a:lnSpc>
            </a:pPr>
            <a:r>
              <a:rPr lang="en-US" sz="2100" dirty="0">
                <a:solidFill>
                  <a:schemeClr val="tx1">
                    <a:lumMod val="50000"/>
                    <a:lumOff val="50000"/>
                  </a:schemeClr>
                </a:solidFill>
                <a:latin typeface="Arial" panose="020B0604020202020204" pitchFamily="34" charset="0"/>
                <a:cs typeface="Arial" panose="020B0604020202020204" pitchFamily="34" charset="0"/>
              </a:rPr>
              <a:t>Compare with Key-Value memory Network (Miller et al. 2016)</a:t>
            </a:r>
            <a:endParaRPr lang="en-US" sz="2100" dirty="0">
              <a:solidFill>
                <a:schemeClr val="tx1">
                  <a:lumMod val="75000"/>
                  <a:lumOff val="25000"/>
                </a:schemeClr>
              </a:solidFill>
              <a:latin typeface="Arial" panose="020B0604020202020204" pitchFamily="34" charset="0"/>
              <a:cs typeface="Arial" panose="020B0604020202020204" pitchFamily="34" charset="0"/>
            </a:endParaRP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D88B0D5-D204-7E40-9F8A-0D97B4841C8D}"/>
              </a:ext>
            </a:extLst>
          </p:cNvPr>
          <p:cNvSpPr/>
          <p:nvPr/>
        </p:nvSpPr>
        <p:spPr>
          <a:xfrm>
            <a:off x="0" y="-17591"/>
            <a:ext cx="12192000" cy="1325563"/>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Experimental Questions</a:t>
            </a:r>
            <a:endParaRPr lang="en-US" sz="2700" dirty="0"/>
          </a:p>
        </p:txBody>
      </p:sp>
      <p:grpSp>
        <p:nvGrpSpPr>
          <p:cNvPr id="5" name="Group 4">
            <a:extLst>
              <a:ext uri="{FF2B5EF4-FFF2-40B4-BE49-F238E27FC236}">
                <a16:creationId xmlns:a16="http://schemas.microsoft.com/office/drawing/2014/main" id="{8DD9D405-730D-1441-93EF-CB46165AB09D}"/>
              </a:ext>
            </a:extLst>
          </p:cNvPr>
          <p:cNvGrpSpPr/>
          <p:nvPr/>
        </p:nvGrpSpPr>
        <p:grpSpPr>
          <a:xfrm>
            <a:off x="-11941" y="772929"/>
            <a:ext cx="12195303" cy="6111627"/>
            <a:chOff x="5644" y="772929"/>
            <a:chExt cx="12195303" cy="6111627"/>
          </a:xfrm>
        </p:grpSpPr>
        <p:sp>
          <p:nvSpPr>
            <p:cNvPr id="6" name="Rectangle 5">
              <a:extLst>
                <a:ext uri="{FF2B5EF4-FFF2-40B4-BE49-F238E27FC236}">
                  <a16:creationId xmlns:a16="http://schemas.microsoft.com/office/drawing/2014/main" id="{B2C0CAFF-495C-234D-93A8-A45C58499E36}"/>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Experiment</a:t>
              </a:r>
            </a:p>
          </p:txBody>
        </p:sp>
        <p:sp>
          <p:nvSpPr>
            <p:cNvPr id="7" name="Rectangle 6">
              <a:extLst>
                <a:ext uri="{FF2B5EF4-FFF2-40B4-BE49-F238E27FC236}">
                  <a16:creationId xmlns:a16="http://schemas.microsoft.com/office/drawing/2014/main" id="{555E4D2C-0918-E144-9751-1926FF08A96A}"/>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8" name="Rectangle 7">
              <a:extLst>
                <a:ext uri="{FF2B5EF4-FFF2-40B4-BE49-F238E27FC236}">
                  <a16:creationId xmlns:a16="http://schemas.microsoft.com/office/drawing/2014/main" id="{8B74D1D8-846B-834D-8218-CC2FD2FF3A8F}"/>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Tree>
    <p:extLst>
      <p:ext uri="{BB962C8B-B14F-4D97-AF65-F5344CB8AC3E}">
        <p14:creationId xmlns:p14="http://schemas.microsoft.com/office/powerpoint/2010/main" val="1224389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ounded Rectangle 68">
            <a:extLst>
              <a:ext uri="{FF2B5EF4-FFF2-40B4-BE49-F238E27FC236}">
                <a16:creationId xmlns:a16="http://schemas.microsoft.com/office/drawing/2014/main" id="{9D114007-2C0F-1146-BA11-78A7921BCB46}"/>
              </a:ext>
            </a:extLst>
          </p:cNvPr>
          <p:cNvSpPr/>
          <p:nvPr/>
        </p:nvSpPr>
        <p:spPr>
          <a:xfrm>
            <a:off x="904925" y="1196747"/>
            <a:ext cx="272240" cy="165121"/>
          </a:xfrm>
          <a:prstGeom prst="roundRect">
            <a:avLst/>
          </a:prstGeom>
          <a:solidFill>
            <a:srgbClr val="2F92FF"/>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302DA194-BA23-8D4B-A125-7985E1B09E07}"/>
              </a:ext>
            </a:extLst>
          </p:cNvPr>
          <p:cNvSpPr/>
          <p:nvPr/>
        </p:nvSpPr>
        <p:spPr>
          <a:xfrm>
            <a:off x="2868544" y="1208467"/>
            <a:ext cx="272240" cy="165121"/>
          </a:xfrm>
          <a:prstGeom prst="roundRect">
            <a:avLst/>
          </a:prstGeom>
          <a:solidFill>
            <a:srgbClr val="FF962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ounded Rectangle 70">
            <a:extLst>
              <a:ext uri="{FF2B5EF4-FFF2-40B4-BE49-F238E27FC236}">
                <a16:creationId xmlns:a16="http://schemas.microsoft.com/office/drawing/2014/main" id="{EDD21CEC-3590-D24B-B9BC-83820C90B013}"/>
              </a:ext>
            </a:extLst>
          </p:cNvPr>
          <p:cNvSpPr/>
          <p:nvPr/>
        </p:nvSpPr>
        <p:spPr>
          <a:xfrm>
            <a:off x="4730628" y="1220187"/>
            <a:ext cx="299464" cy="165121"/>
          </a:xfrm>
          <a:prstGeom prst="roundRect">
            <a:avLst/>
          </a:prstGeom>
          <a:solidFill>
            <a:srgbClr val="E3E11A"/>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ounded Rectangle 71">
            <a:extLst>
              <a:ext uri="{FF2B5EF4-FFF2-40B4-BE49-F238E27FC236}">
                <a16:creationId xmlns:a16="http://schemas.microsoft.com/office/drawing/2014/main" id="{415FBE99-357D-FE49-9D36-75ADB0678AEC}"/>
              </a:ext>
            </a:extLst>
          </p:cNvPr>
          <p:cNvSpPr/>
          <p:nvPr/>
        </p:nvSpPr>
        <p:spPr>
          <a:xfrm>
            <a:off x="6764588" y="1196737"/>
            <a:ext cx="299464" cy="165121"/>
          </a:xfrm>
          <a:prstGeom prst="roundRect">
            <a:avLst/>
          </a:prstGeom>
          <a:solidFill>
            <a:srgbClr val="009614"/>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a:extLst>
              <a:ext uri="{FF2B5EF4-FFF2-40B4-BE49-F238E27FC236}">
                <a16:creationId xmlns:a16="http://schemas.microsoft.com/office/drawing/2014/main" id="{7E7E0159-BBF0-E74A-8887-99A352CDF6EE}"/>
              </a:ext>
            </a:extLst>
          </p:cNvPr>
          <p:cNvSpPr/>
          <p:nvPr/>
        </p:nvSpPr>
        <p:spPr>
          <a:xfrm>
            <a:off x="9058345" y="1190872"/>
            <a:ext cx="272240" cy="165121"/>
          </a:xfrm>
          <a:prstGeom prst="roundRect">
            <a:avLst/>
          </a:prstGeom>
          <a:solidFill>
            <a:srgbClr val="FFB75E"/>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B7D55B-EE6E-9A41-8510-0676CE6C6EA6}"/>
              </a:ext>
            </a:extLst>
          </p:cNvPr>
          <p:cNvSpPr txBox="1"/>
          <p:nvPr/>
        </p:nvSpPr>
        <p:spPr>
          <a:xfrm>
            <a:off x="1406762" y="1093204"/>
            <a:ext cx="979564" cy="369332"/>
          </a:xfrm>
          <a:prstGeom prst="rect">
            <a:avLst/>
          </a:prstGeom>
          <a:noFill/>
        </p:spPr>
        <p:txBody>
          <a:bodyPr wrap="none" rtlCol="0">
            <a:spAutoFit/>
          </a:bodyPr>
          <a:lstStyle/>
          <a:p>
            <a:r>
              <a:rPr lang="en-US" dirty="0"/>
              <a:t>KV-mem</a:t>
            </a:r>
          </a:p>
        </p:txBody>
      </p:sp>
      <p:sp>
        <p:nvSpPr>
          <p:cNvPr id="75" name="TextBox 74">
            <a:extLst>
              <a:ext uri="{FF2B5EF4-FFF2-40B4-BE49-F238E27FC236}">
                <a16:creationId xmlns:a16="http://schemas.microsoft.com/office/drawing/2014/main" id="{E8FC4371-1168-4B43-8154-3643F78078A2}"/>
              </a:ext>
            </a:extLst>
          </p:cNvPr>
          <p:cNvSpPr txBox="1"/>
          <p:nvPr/>
        </p:nvSpPr>
        <p:spPr>
          <a:xfrm>
            <a:off x="3159369" y="1104925"/>
            <a:ext cx="1018997" cy="369332"/>
          </a:xfrm>
          <a:prstGeom prst="rect">
            <a:avLst/>
          </a:prstGeom>
          <a:noFill/>
        </p:spPr>
        <p:txBody>
          <a:bodyPr wrap="none" rtlCol="0">
            <a:spAutoFit/>
          </a:bodyPr>
          <a:lstStyle/>
          <a:p>
            <a:r>
              <a:rPr lang="en-US" dirty="0"/>
              <a:t>Text only</a:t>
            </a:r>
          </a:p>
        </p:txBody>
      </p:sp>
      <p:sp>
        <p:nvSpPr>
          <p:cNvPr id="76" name="TextBox 75">
            <a:extLst>
              <a:ext uri="{FF2B5EF4-FFF2-40B4-BE49-F238E27FC236}">
                <a16:creationId xmlns:a16="http://schemas.microsoft.com/office/drawing/2014/main" id="{343A3CAE-FD2B-4E4E-BB72-1E8F053BEA5F}"/>
              </a:ext>
            </a:extLst>
          </p:cNvPr>
          <p:cNvSpPr txBox="1"/>
          <p:nvPr/>
        </p:nvSpPr>
        <p:spPr>
          <a:xfrm>
            <a:off x="5228498" y="1116645"/>
            <a:ext cx="883575" cy="369332"/>
          </a:xfrm>
          <a:prstGeom prst="rect">
            <a:avLst/>
          </a:prstGeom>
          <a:noFill/>
        </p:spPr>
        <p:txBody>
          <a:bodyPr wrap="none" rtlCol="0">
            <a:spAutoFit/>
          </a:bodyPr>
          <a:lstStyle/>
          <a:p>
            <a:r>
              <a:rPr lang="en-US" dirty="0"/>
              <a:t>KB only</a:t>
            </a:r>
          </a:p>
        </p:txBody>
      </p:sp>
      <p:sp>
        <p:nvSpPr>
          <p:cNvPr id="77" name="TextBox 76">
            <a:extLst>
              <a:ext uri="{FF2B5EF4-FFF2-40B4-BE49-F238E27FC236}">
                <a16:creationId xmlns:a16="http://schemas.microsoft.com/office/drawing/2014/main" id="{B2EC9AFF-D08F-9349-8B75-28FE48BAC733}"/>
              </a:ext>
            </a:extLst>
          </p:cNvPr>
          <p:cNvSpPr txBox="1"/>
          <p:nvPr/>
        </p:nvSpPr>
        <p:spPr>
          <a:xfrm>
            <a:off x="7209710" y="1093197"/>
            <a:ext cx="1247649" cy="369332"/>
          </a:xfrm>
          <a:prstGeom prst="rect">
            <a:avLst/>
          </a:prstGeom>
          <a:noFill/>
        </p:spPr>
        <p:txBody>
          <a:bodyPr wrap="none" rtlCol="0">
            <a:spAutoFit/>
          </a:bodyPr>
          <a:lstStyle/>
          <a:p>
            <a:r>
              <a:rPr lang="en-US" dirty="0"/>
              <a:t>Late Fusion</a:t>
            </a:r>
          </a:p>
        </p:txBody>
      </p:sp>
      <p:sp>
        <p:nvSpPr>
          <p:cNvPr id="78" name="TextBox 77">
            <a:extLst>
              <a:ext uri="{FF2B5EF4-FFF2-40B4-BE49-F238E27FC236}">
                <a16:creationId xmlns:a16="http://schemas.microsoft.com/office/drawing/2014/main" id="{C500B4B9-8DF6-2A4C-821A-FFC334AC7DA0}"/>
              </a:ext>
            </a:extLst>
          </p:cNvPr>
          <p:cNvSpPr txBox="1"/>
          <p:nvPr/>
        </p:nvSpPr>
        <p:spPr>
          <a:xfrm>
            <a:off x="9366766" y="1087332"/>
            <a:ext cx="1307730" cy="369332"/>
          </a:xfrm>
          <a:prstGeom prst="rect">
            <a:avLst/>
          </a:prstGeom>
          <a:noFill/>
        </p:spPr>
        <p:txBody>
          <a:bodyPr wrap="none" rtlCol="0">
            <a:spAutoFit/>
          </a:bodyPr>
          <a:lstStyle/>
          <a:p>
            <a:r>
              <a:rPr lang="en-US" dirty="0"/>
              <a:t>Early Fusion</a:t>
            </a:r>
          </a:p>
        </p:txBody>
      </p:sp>
      <p:grpSp>
        <p:nvGrpSpPr>
          <p:cNvPr id="79" name="Group 78">
            <a:extLst>
              <a:ext uri="{FF2B5EF4-FFF2-40B4-BE49-F238E27FC236}">
                <a16:creationId xmlns:a16="http://schemas.microsoft.com/office/drawing/2014/main" id="{DFB3BBFC-4C95-8D40-895E-CC482759FFA5}"/>
              </a:ext>
            </a:extLst>
          </p:cNvPr>
          <p:cNvGrpSpPr/>
          <p:nvPr/>
        </p:nvGrpSpPr>
        <p:grpSpPr>
          <a:xfrm>
            <a:off x="-11941" y="772929"/>
            <a:ext cx="12195303" cy="6111627"/>
            <a:chOff x="5644" y="772929"/>
            <a:chExt cx="12195303" cy="6111627"/>
          </a:xfrm>
        </p:grpSpPr>
        <p:sp>
          <p:nvSpPr>
            <p:cNvPr id="80" name="Rectangle 79">
              <a:extLst>
                <a:ext uri="{FF2B5EF4-FFF2-40B4-BE49-F238E27FC236}">
                  <a16:creationId xmlns:a16="http://schemas.microsoft.com/office/drawing/2014/main" id="{FAF3D27D-9596-E74F-A8E5-DEB9779BC2E9}"/>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Experiment</a:t>
              </a:r>
            </a:p>
          </p:txBody>
        </p:sp>
        <p:sp>
          <p:nvSpPr>
            <p:cNvPr id="81" name="Rectangle 80">
              <a:extLst>
                <a:ext uri="{FF2B5EF4-FFF2-40B4-BE49-F238E27FC236}">
                  <a16:creationId xmlns:a16="http://schemas.microsoft.com/office/drawing/2014/main" id="{208F8397-B7B7-7541-8EA4-F86D834AA096}"/>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82" name="Rectangle 81">
              <a:extLst>
                <a:ext uri="{FF2B5EF4-FFF2-40B4-BE49-F238E27FC236}">
                  <a16:creationId xmlns:a16="http://schemas.microsoft.com/office/drawing/2014/main" id="{645C6307-CFDF-C74E-BE76-7A7D709DCBEA}"/>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83" name="Rectangle 82">
            <a:extLst>
              <a:ext uri="{FF2B5EF4-FFF2-40B4-BE49-F238E27FC236}">
                <a16:creationId xmlns:a16="http://schemas.microsoft.com/office/drawing/2014/main" id="{3639E910-C771-C740-82C2-9F05EE41D383}"/>
              </a:ext>
            </a:extLst>
          </p:cNvPr>
          <p:cNvSpPr/>
          <p:nvPr/>
        </p:nvSpPr>
        <p:spPr>
          <a:xfrm>
            <a:off x="0" y="-46202"/>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Results Web-Questions</a:t>
            </a:r>
            <a:endParaRPr lang="en-US" sz="2700" dirty="0"/>
          </a:p>
        </p:txBody>
      </p:sp>
      <p:grpSp>
        <p:nvGrpSpPr>
          <p:cNvPr id="112" name="Group 111">
            <a:extLst>
              <a:ext uri="{FF2B5EF4-FFF2-40B4-BE49-F238E27FC236}">
                <a16:creationId xmlns:a16="http://schemas.microsoft.com/office/drawing/2014/main" id="{43CF6DA2-74D2-AD4F-9FC2-A011136EF214}"/>
              </a:ext>
            </a:extLst>
          </p:cNvPr>
          <p:cNvGrpSpPr/>
          <p:nvPr/>
        </p:nvGrpSpPr>
        <p:grpSpPr>
          <a:xfrm>
            <a:off x="975778" y="2114611"/>
            <a:ext cx="8346374" cy="4191061"/>
            <a:chOff x="975778" y="2114611"/>
            <a:chExt cx="8346374" cy="4191061"/>
          </a:xfrm>
        </p:grpSpPr>
        <p:cxnSp>
          <p:nvCxnSpPr>
            <p:cNvPr id="84" name="Straight Connector 83">
              <a:extLst>
                <a:ext uri="{FF2B5EF4-FFF2-40B4-BE49-F238E27FC236}">
                  <a16:creationId xmlns:a16="http://schemas.microsoft.com/office/drawing/2014/main" id="{0F567CEC-A2FA-9B4A-A0F2-83AE5795A5A3}"/>
                </a:ext>
              </a:extLst>
            </p:cNvPr>
            <p:cNvCxnSpPr>
              <a:cxnSpLocks/>
            </p:cNvCxnSpPr>
            <p:nvPr/>
          </p:nvCxnSpPr>
          <p:spPr>
            <a:xfrm flipH="1">
              <a:off x="1609616" y="5902558"/>
              <a:ext cx="771253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1602E0FE-2B01-EC4A-AE0A-B31778886D0C}"/>
                </a:ext>
              </a:extLst>
            </p:cNvPr>
            <p:cNvSpPr txBox="1"/>
            <p:nvPr/>
          </p:nvSpPr>
          <p:spPr>
            <a:xfrm>
              <a:off x="3015596" y="5924620"/>
              <a:ext cx="583814" cy="369332"/>
            </a:xfrm>
            <a:prstGeom prst="rect">
              <a:avLst/>
            </a:prstGeom>
            <a:noFill/>
          </p:spPr>
          <p:txBody>
            <a:bodyPr wrap="none" rtlCol="0">
              <a:spAutoFit/>
            </a:bodyPr>
            <a:lstStyle/>
            <a:p>
              <a:r>
                <a:rPr lang="en-US" dirty="0"/>
                <a:t>10%</a:t>
              </a:r>
            </a:p>
          </p:txBody>
        </p:sp>
        <p:sp>
          <p:nvSpPr>
            <p:cNvPr id="86" name="TextBox 85">
              <a:extLst>
                <a:ext uri="{FF2B5EF4-FFF2-40B4-BE49-F238E27FC236}">
                  <a16:creationId xmlns:a16="http://schemas.microsoft.com/office/drawing/2014/main" id="{F2FC4369-A83A-9141-9858-39137F88A9D4}"/>
                </a:ext>
              </a:extLst>
            </p:cNvPr>
            <p:cNvSpPr txBox="1"/>
            <p:nvPr/>
          </p:nvSpPr>
          <p:spPr>
            <a:xfrm>
              <a:off x="5278163" y="5936340"/>
              <a:ext cx="583814" cy="369332"/>
            </a:xfrm>
            <a:prstGeom prst="rect">
              <a:avLst/>
            </a:prstGeom>
            <a:noFill/>
          </p:spPr>
          <p:txBody>
            <a:bodyPr wrap="none" rtlCol="0">
              <a:spAutoFit/>
            </a:bodyPr>
            <a:lstStyle/>
            <a:p>
              <a:r>
                <a:rPr lang="en-US" dirty="0"/>
                <a:t>50%</a:t>
              </a:r>
            </a:p>
          </p:txBody>
        </p:sp>
        <p:sp>
          <p:nvSpPr>
            <p:cNvPr id="87" name="TextBox 86">
              <a:extLst>
                <a:ext uri="{FF2B5EF4-FFF2-40B4-BE49-F238E27FC236}">
                  <a16:creationId xmlns:a16="http://schemas.microsoft.com/office/drawing/2014/main" id="{198BED0B-15F0-7F4D-873A-C4C17C3E3487}"/>
                </a:ext>
              </a:extLst>
            </p:cNvPr>
            <p:cNvSpPr txBox="1"/>
            <p:nvPr/>
          </p:nvSpPr>
          <p:spPr>
            <a:xfrm>
              <a:off x="7523145" y="5930479"/>
              <a:ext cx="700833" cy="369332"/>
            </a:xfrm>
            <a:prstGeom prst="rect">
              <a:avLst/>
            </a:prstGeom>
            <a:noFill/>
          </p:spPr>
          <p:txBody>
            <a:bodyPr wrap="none" rtlCol="0">
              <a:spAutoFit/>
            </a:bodyPr>
            <a:lstStyle/>
            <a:p>
              <a:r>
                <a:rPr lang="en-US" dirty="0"/>
                <a:t>100%</a:t>
              </a:r>
            </a:p>
          </p:txBody>
        </p:sp>
        <p:sp>
          <p:nvSpPr>
            <p:cNvPr id="88" name="TextBox 87">
              <a:extLst>
                <a:ext uri="{FF2B5EF4-FFF2-40B4-BE49-F238E27FC236}">
                  <a16:creationId xmlns:a16="http://schemas.microsoft.com/office/drawing/2014/main" id="{0D83BA06-552F-B344-9BA8-769360959FF1}"/>
                </a:ext>
              </a:extLst>
            </p:cNvPr>
            <p:cNvSpPr txBox="1"/>
            <p:nvPr/>
          </p:nvSpPr>
          <p:spPr>
            <a:xfrm>
              <a:off x="987504" y="5760497"/>
              <a:ext cx="301686" cy="369332"/>
            </a:xfrm>
            <a:prstGeom prst="rect">
              <a:avLst/>
            </a:prstGeom>
            <a:noFill/>
          </p:spPr>
          <p:txBody>
            <a:bodyPr wrap="none" rtlCol="0">
              <a:spAutoFit/>
            </a:bodyPr>
            <a:lstStyle/>
            <a:p>
              <a:r>
                <a:rPr lang="en-US" dirty="0">
                  <a:solidFill>
                    <a:schemeClr val="bg2">
                      <a:lumMod val="75000"/>
                    </a:schemeClr>
                  </a:solidFill>
                </a:rPr>
                <a:t>0</a:t>
              </a:r>
            </a:p>
          </p:txBody>
        </p:sp>
        <p:cxnSp>
          <p:nvCxnSpPr>
            <p:cNvPr id="89" name="Straight Connector 88">
              <a:extLst>
                <a:ext uri="{FF2B5EF4-FFF2-40B4-BE49-F238E27FC236}">
                  <a16:creationId xmlns:a16="http://schemas.microsoft.com/office/drawing/2014/main" id="{D86CCE50-9A6A-F94A-8DA1-C5E69A37AEED}"/>
                </a:ext>
              </a:extLst>
            </p:cNvPr>
            <p:cNvCxnSpPr>
              <a:cxnSpLocks/>
            </p:cNvCxnSpPr>
            <p:nvPr/>
          </p:nvCxnSpPr>
          <p:spPr>
            <a:xfrm flipH="1">
              <a:off x="1586166" y="5087809"/>
              <a:ext cx="7712536" cy="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95BD7C56-5C22-7A40-976C-BBDD112ECEB4}"/>
                </a:ext>
              </a:extLst>
            </p:cNvPr>
            <p:cNvCxnSpPr>
              <a:cxnSpLocks/>
            </p:cNvCxnSpPr>
            <p:nvPr/>
          </p:nvCxnSpPr>
          <p:spPr>
            <a:xfrm flipH="1">
              <a:off x="1580301" y="4167555"/>
              <a:ext cx="7712536" cy="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6DB308E-E93F-3C47-880B-7A666C6DBB64}"/>
                </a:ext>
              </a:extLst>
            </p:cNvPr>
            <p:cNvCxnSpPr>
              <a:cxnSpLocks/>
            </p:cNvCxnSpPr>
            <p:nvPr/>
          </p:nvCxnSpPr>
          <p:spPr>
            <a:xfrm flipH="1">
              <a:off x="1592023" y="3247287"/>
              <a:ext cx="7712536" cy="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3815FA2-4F87-014D-B0AF-234645DB6CD2}"/>
                </a:ext>
              </a:extLst>
            </p:cNvPr>
            <p:cNvCxnSpPr>
              <a:cxnSpLocks/>
            </p:cNvCxnSpPr>
            <p:nvPr/>
          </p:nvCxnSpPr>
          <p:spPr>
            <a:xfrm flipH="1">
              <a:off x="1603745" y="2309448"/>
              <a:ext cx="7712536" cy="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543097C1-B723-604F-87D2-CFB2FD4FA953}"/>
                </a:ext>
              </a:extLst>
            </p:cNvPr>
            <p:cNvSpPr txBox="1"/>
            <p:nvPr/>
          </p:nvSpPr>
          <p:spPr>
            <a:xfrm>
              <a:off x="981642" y="4910572"/>
              <a:ext cx="418704" cy="369332"/>
            </a:xfrm>
            <a:prstGeom prst="rect">
              <a:avLst/>
            </a:prstGeom>
            <a:noFill/>
          </p:spPr>
          <p:txBody>
            <a:bodyPr wrap="none" rtlCol="0">
              <a:spAutoFit/>
            </a:bodyPr>
            <a:lstStyle/>
            <a:p>
              <a:r>
                <a:rPr lang="en-US" dirty="0">
                  <a:solidFill>
                    <a:schemeClr val="bg2">
                      <a:lumMod val="75000"/>
                    </a:schemeClr>
                  </a:solidFill>
                </a:rPr>
                <a:t>20</a:t>
              </a:r>
            </a:p>
          </p:txBody>
        </p:sp>
        <p:sp>
          <p:nvSpPr>
            <p:cNvPr id="94" name="TextBox 93">
              <a:extLst>
                <a:ext uri="{FF2B5EF4-FFF2-40B4-BE49-F238E27FC236}">
                  <a16:creationId xmlns:a16="http://schemas.microsoft.com/office/drawing/2014/main" id="{DB14CF0B-4D64-6344-B7DC-42CF1251CEBA}"/>
                </a:ext>
              </a:extLst>
            </p:cNvPr>
            <p:cNvSpPr txBox="1"/>
            <p:nvPr/>
          </p:nvSpPr>
          <p:spPr>
            <a:xfrm>
              <a:off x="975778" y="3972721"/>
              <a:ext cx="418704" cy="369332"/>
            </a:xfrm>
            <a:prstGeom prst="rect">
              <a:avLst/>
            </a:prstGeom>
            <a:noFill/>
          </p:spPr>
          <p:txBody>
            <a:bodyPr wrap="none" rtlCol="0">
              <a:spAutoFit/>
            </a:bodyPr>
            <a:lstStyle/>
            <a:p>
              <a:r>
                <a:rPr lang="en-US" dirty="0">
                  <a:solidFill>
                    <a:schemeClr val="bg2">
                      <a:lumMod val="75000"/>
                    </a:schemeClr>
                  </a:solidFill>
                </a:rPr>
                <a:t>40</a:t>
              </a:r>
            </a:p>
          </p:txBody>
        </p:sp>
        <p:sp>
          <p:nvSpPr>
            <p:cNvPr id="95" name="TextBox 94">
              <a:extLst>
                <a:ext uri="{FF2B5EF4-FFF2-40B4-BE49-F238E27FC236}">
                  <a16:creationId xmlns:a16="http://schemas.microsoft.com/office/drawing/2014/main" id="{75236BF3-81DE-3A43-B8A9-2C4D8AB3D734}"/>
                </a:ext>
              </a:extLst>
            </p:cNvPr>
            <p:cNvSpPr txBox="1"/>
            <p:nvPr/>
          </p:nvSpPr>
          <p:spPr>
            <a:xfrm>
              <a:off x="1005085" y="3087628"/>
              <a:ext cx="418704" cy="369332"/>
            </a:xfrm>
            <a:prstGeom prst="rect">
              <a:avLst/>
            </a:prstGeom>
            <a:noFill/>
          </p:spPr>
          <p:txBody>
            <a:bodyPr wrap="none" rtlCol="0">
              <a:spAutoFit/>
            </a:bodyPr>
            <a:lstStyle/>
            <a:p>
              <a:r>
                <a:rPr lang="en-US" dirty="0">
                  <a:solidFill>
                    <a:schemeClr val="bg2">
                      <a:lumMod val="75000"/>
                    </a:schemeClr>
                  </a:solidFill>
                </a:rPr>
                <a:t>60</a:t>
              </a:r>
            </a:p>
          </p:txBody>
        </p:sp>
        <p:sp>
          <p:nvSpPr>
            <p:cNvPr id="96" name="TextBox 95">
              <a:extLst>
                <a:ext uri="{FF2B5EF4-FFF2-40B4-BE49-F238E27FC236}">
                  <a16:creationId xmlns:a16="http://schemas.microsoft.com/office/drawing/2014/main" id="{D3D1C554-85C4-0E49-BEEE-ECFACD8E2421}"/>
                </a:ext>
              </a:extLst>
            </p:cNvPr>
            <p:cNvSpPr txBox="1"/>
            <p:nvPr/>
          </p:nvSpPr>
          <p:spPr>
            <a:xfrm>
              <a:off x="999221" y="2114611"/>
              <a:ext cx="418704" cy="369332"/>
            </a:xfrm>
            <a:prstGeom prst="rect">
              <a:avLst/>
            </a:prstGeom>
            <a:noFill/>
          </p:spPr>
          <p:txBody>
            <a:bodyPr wrap="none" rtlCol="0">
              <a:spAutoFit/>
            </a:bodyPr>
            <a:lstStyle/>
            <a:p>
              <a:r>
                <a:rPr lang="en-US" dirty="0">
                  <a:solidFill>
                    <a:schemeClr val="bg2">
                      <a:lumMod val="75000"/>
                    </a:schemeClr>
                  </a:solidFill>
                </a:rPr>
                <a:t>80</a:t>
              </a:r>
            </a:p>
          </p:txBody>
        </p:sp>
      </p:grpSp>
      <p:pic>
        <p:nvPicPr>
          <p:cNvPr id="97" name="Picture 96">
            <a:extLst>
              <a:ext uri="{FF2B5EF4-FFF2-40B4-BE49-F238E27FC236}">
                <a16:creationId xmlns:a16="http://schemas.microsoft.com/office/drawing/2014/main" id="{133E5177-48FC-B744-8B91-49D57C6A2ECE}"/>
              </a:ext>
            </a:extLst>
          </p:cNvPr>
          <p:cNvPicPr>
            <a:picLocks noChangeAspect="1"/>
          </p:cNvPicPr>
          <p:nvPr/>
        </p:nvPicPr>
        <p:blipFill>
          <a:blip r:embed="rId3"/>
          <a:stretch>
            <a:fillRect/>
          </a:stretch>
        </p:blipFill>
        <p:spPr>
          <a:xfrm>
            <a:off x="2560216" y="4428725"/>
            <a:ext cx="307340" cy="1459865"/>
          </a:xfrm>
          <a:prstGeom prst="rect">
            <a:avLst/>
          </a:prstGeom>
        </p:spPr>
      </p:pic>
      <p:pic>
        <p:nvPicPr>
          <p:cNvPr id="98" name="Picture 97">
            <a:extLst>
              <a:ext uri="{FF2B5EF4-FFF2-40B4-BE49-F238E27FC236}">
                <a16:creationId xmlns:a16="http://schemas.microsoft.com/office/drawing/2014/main" id="{F7CD0C9F-90EF-8C47-8E67-A8F5AD4DFA44}"/>
              </a:ext>
            </a:extLst>
          </p:cNvPr>
          <p:cNvPicPr>
            <a:picLocks noChangeAspect="1"/>
          </p:cNvPicPr>
          <p:nvPr/>
        </p:nvPicPr>
        <p:blipFill>
          <a:blip r:embed="rId4"/>
          <a:stretch>
            <a:fillRect/>
          </a:stretch>
        </p:blipFill>
        <p:spPr>
          <a:xfrm>
            <a:off x="2865638" y="4422860"/>
            <a:ext cx="322707" cy="1459865"/>
          </a:xfrm>
          <a:prstGeom prst="rect">
            <a:avLst/>
          </a:prstGeom>
        </p:spPr>
      </p:pic>
      <p:pic>
        <p:nvPicPr>
          <p:cNvPr id="99" name="Picture 98">
            <a:extLst>
              <a:ext uri="{FF2B5EF4-FFF2-40B4-BE49-F238E27FC236}">
                <a16:creationId xmlns:a16="http://schemas.microsoft.com/office/drawing/2014/main" id="{25D66724-4955-E949-A0D8-1128E0B72E36}"/>
              </a:ext>
            </a:extLst>
          </p:cNvPr>
          <p:cNvPicPr>
            <a:picLocks noChangeAspect="1"/>
          </p:cNvPicPr>
          <p:nvPr/>
        </p:nvPicPr>
        <p:blipFill>
          <a:blip r:embed="rId5"/>
          <a:stretch>
            <a:fillRect/>
          </a:stretch>
        </p:blipFill>
        <p:spPr>
          <a:xfrm>
            <a:off x="3185582" y="4860257"/>
            <a:ext cx="322707" cy="1029589"/>
          </a:xfrm>
          <a:prstGeom prst="rect">
            <a:avLst/>
          </a:prstGeom>
        </p:spPr>
      </p:pic>
      <p:pic>
        <p:nvPicPr>
          <p:cNvPr id="100" name="Picture 99">
            <a:extLst>
              <a:ext uri="{FF2B5EF4-FFF2-40B4-BE49-F238E27FC236}">
                <a16:creationId xmlns:a16="http://schemas.microsoft.com/office/drawing/2014/main" id="{E42E1986-C743-A047-9B89-B69A7A681A10}"/>
              </a:ext>
            </a:extLst>
          </p:cNvPr>
          <p:cNvPicPr>
            <a:picLocks noChangeAspect="1"/>
          </p:cNvPicPr>
          <p:nvPr/>
        </p:nvPicPr>
        <p:blipFill>
          <a:blip r:embed="rId6"/>
          <a:stretch>
            <a:fillRect/>
          </a:stretch>
        </p:blipFill>
        <p:spPr>
          <a:xfrm>
            <a:off x="3492060" y="4200637"/>
            <a:ext cx="322707" cy="1690370"/>
          </a:xfrm>
          <a:prstGeom prst="rect">
            <a:avLst/>
          </a:prstGeom>
        </p:spPr>
      </p:pic>
      <p:pic>
        <p:nvPicPr>
          <p:cNvPr id="101" name="Picture 100">
            <a:extLst>
              <a:ext uri="{FF2B5EF4-FFF2-40B4-BE49-F238E27FC236}">
                <a16:creationId xmlns:a16="http://schemas.microsoft.com/office/drawing/2014/main" id="{C2388142-ADE2-454A-B3D9-F64E7DF51A79}"/>
              </a:ext>
            </a:extLst>
          </p:cNvPr>
          <p:cNvPicPr>
            <a:picLocks noChangeAspect="1"/>
          </p:cNvPicPr>
          <p:nvPr/>
        </p:nvPicPr>
        <p:blipFill>
          <a:blip r:embed="rId7"/>
          <a:stretch>
            <a:fillRect/>
          </a:stretch>
        </p:blipFill>
        <p:spPr>
          <a:xfrm>
            <a:off x="3801598" y="4103387"/>
            <a:ext cx="338074" cy="1797939"/>
          </a:xfrm>
          <a:prstGeom prst="rect">
            <a:avLst/>
          </a:prstGeom>
        </p:spPr>
      </p:pic>
      <p:pic>
        <p:nvPicPr>
          <p:cNvPr id="102" name="Picture 101">
            <a:extLst>
              <a:ext uri="{FF2B5EF4-FFF2-40B4-BE49-F238E27FC236}">
                <a16:creationId xmlns:a16="http://schemas.microsoft.com/office/drawing/2014/main" id="{3DDE4FA5-00D1-AA40-9C96-285728E739B5}"/>
              </a:ext>
            </a:extLst>
          </p:cNvPr>
          <p:cNvPicPr>
            <a:picLocks noChangeAspect="1"/>
          </p:cNvPicPr>
          <p:nvPr/>
        </p:nvPicPr>
        <p:blipFill>
          <a:blip r:embed="rId8"/>
          <a:stretch>
            <a:fillRect/>
          </a:stretch>
        </p:blipFill>
        <p:spPr>
          <a:xfrm>
            <a:off x="4775805" y="4015628"/>
            <a:ext cx="307340" cy="1874774"/>
          </a:xfrm>
          <a:prstGeom prst="rect">
            <a:avLst/>
          </a:prstGeom>
        </p:spPr>
      </p:pic>
      <p:pic>
        <p:nvPicPr>
          <p:cNvPr id="103" name="Picture 102">
            <a:extLst>
              <a:ext uri="{FF2B5EF4-FFF2-40B4-BE49-F238E27FC236}">
                <a16:creationId xmlns:a16="http://schemas.microsoft.com/office/drawing/2014/main" id="{2FABD1C8-51C2-2A4C-91F2-A7067724F204}"/>
              </a:ext>
            </a:extLst>
          </p:cNvPr>
          <p:cNvPicPr>
            <a:picLocks noChangeAspect="1"/>
          </p:cNvPicPr>
          <p:nvPr/>
        </p:nvPicPr>
        <p:blipFill>
          <a:blip r:embed="rId9"/>
          <a:stretch>
            <a:fillRect/>
          </a:stretch>
        </p:blipFill>
        <p:spPr>
          <a:xfrm>
            <a:off x="5081227" y="4438366"/>
            <a:ext cx="322707" cy="1444498"/>
          </a:xfrm>
          <a:prstGeom prst="rect">
            <a:avLst/>
          </a:prstGeom>
        </p:spPr>
      </p:pic>
      <p:pic>
        <p:nvPicPr>
          <p:cNvPr id="104" name="Picture 103">
            <a:extLst>
              <a:ext uri="{FF2B5EF4-FFF2-40B4-BE49-F238E27FC236}">
                <a16:creationId xmlns:a16="http://schemas.microsoft.com/office/drawing/2014/main" id="{FDDFDE91-C56E-9147-A1B3-E1E890FCE3BB}"/>
              </a:ext>
            </a:extLst>
          </p:cNvPr>
          <p:cNvPicPr>
            <a:picLocks noChangeAspect="1"/>
          </p:cNvPicPr>
          <p:nvPr/>
        </p:nvPicPr>
        <p:blipFill>
          <a:blip r:embed="rId10"/>
          <a:stretch>
            <a:fillRect/>
          </a:stretch>
        </p:blipFill>
        <p:spPr>
          <a:xfrm>
            <a:off x="5401240" y="3325860"/>
            <a:ext cx="322707" cy="2550922"/>
          </a:xfrm>
          <a:prstGeom prst="rect">
            <a:avLst/>
          </a:prstGeom>
        </p:spPr>
      </p:pic>
      <p:pic>
        <p:nvPicPr>
          <p:cNvPr id="105" name="Picture 104">
            <a:extLst>
              <a:ext uri="{FF2B5EF4-FFF2-40B4-BE49-F238E27FC236}">
                <a16:creationId xmlns:a16="http://schemas.microsoft.com/office/drawing/2014/main" id="{9469214D-618C-C147-A9D4-DB9731DE2FFA}"/>
              </a:ext>
            </a:extLst>
          </p:cNvPr>
          <p:cNvPicPr>
            <a:picLocks noChangeAspect="1"/>
          </p:cNvPicPr>
          <p:nvPr/>
        </p:nvPicPr>
        <p:blipFill>
          <a:blip r:embed="rId11"/>
          <a:stretch>
            <a:fillRect/>
          </a:stretch>
        </p:blipFill>
        <p:spPr>
          <a:xfrm>
            <a:off x="5725446" y="3417029"/>
            <a:ext cx="307340" cy="2474087"/>
          </a:xfrm>
          <a:prstGeom prst="rect">
            <a:avLst/>
          </a:prstGeom>
        </p:spPr>
      </p:pic>
      <p:pic>
        <p:nvPicPr>
          <p:cNvPr id="106" name="Picture 105">
            <a:extLst>
              <a:ext uri="{FF2B5EF4-FFF2-40B4-BE49-F238E27FC236}">
                <a16:creationId xmlns:a16="http://schemas.microsoft.com/office/drawing/2014/main" id="{04A9AEE3-F288-8B44-AD6E-47E868864FFB}"/>
              </a:ext>
            </a:extLst>
          </p:cNvPr>
          <p:cNvPicPr>
            <a:picLocks noChangeAspect="1"/>
          </p:cNvPicPr>
          <p:nvPr/>
        </p:nvPicPr>
        <p:blipFill>
          <a:blip r:embed="rId12"/>
          <a:stretch>
            <a:fillRect/>
          </a:stretch>
        </p:blipFill>
        <p:spPr>
          <a:xfrm>
            <a:off x="6034292" y="3219319"/>
            <a:ext cx="322707" cy="2658491"/>
          </a:xfrm>
          <a:prstGeom prst="rect">
            <a:avLst/>
          </a:prstGeom>
        </p:spPr>
      </p:pic>
      <p:pic>
        <p:nvPicPr>
          <p:cNvPr id="107" name="Picture 106">
            <a:extLst>
              <a:ext uri="{FF2B5EF4-FFF2-40B4-BE49-F238E27FC236}">
                <a16:creationId xmlns:a16="http://schemas.microsoft.com/office/drawing/2014/main" id="{96EE64BD-788D-394E-AA89-EAC02284118D}"/>
              </a:ext>
            </a:extLst>
          </p:cNvPr>
          <p:cNvPicPr>
            <a:picLocks noChangeAspect="1"/>
          </p:cNvPicPr>
          <p:nvPr/>
        </p:nvPicPr>
        <p:blipFill>
          <a:blip r:embed="rId13"/>
          <a:stretch>
            <a:fillRect/>
          </a:stretch>
        </p:blipFill>
        <p:spPr>
          <a:xfrm>
            <a:off x="7026715" y="3670744"/>
            <a:ext cx="307340" cy="2212848"/>
          </a:xfrm>
          <a:prstGeom prst="rect">
            <a:avLst/>
          </a:prstGeom>
        </p:spPr>
      </p:pic>
      <p:pic>
        <p:nvPicPr>
          <p:cNvPr id="108" name="Picture 107">
            <a:extLst>
              <a:ext uri="{FF2B5EF4-FFF2-40B4-BE49-F238E27FC236}">
                <a16:creationId xmlns:a16="http://schemas.microsoft.com/office/drawing/2014/main" id="{D1402B7A-63B1-7C49-88B7-7CF807F95939}"/>
              </a:ext>
            </a:extLst>
          </p:cNvPr>
          <p:cNvPicPr>
            <a:picLocks noChangeAspect="1"/>
          </p:cNvPicPr>
          <p:nvPr/>
        </p:nvPicPr>
        <p:blipFill>
          <a:blip r:embed="rId14"/>
          <a:stretch>
            <a:fillRect/>
          </a:stretch>
        </p:blipFill>
        <p:spPr>
          <a:xfrm>
            <a:off x="7335555" y="4368196"/>
            <a:ext cx="322707" cy="1521333"/>
          </a:xfrm>
          <a:prstGeom prst="rect">
            <a:avLst/>
          </a:prstGeom>
        </p:spPr>
      </p:pic>
      <p:pic>
        <p:nvPicPr>
          <p:cNvPr id="109" name="Picture 108">
            <a:extLst>
              <a:ext uri="{FF2B5EF4-FFF2-40B4-BE49-F238E27FC236}">
                <a16:creationId xmlns:a16="http://schemas.microsoft.com/office/drawing/2014/main" id="{5A24790C-85D7-0F44-821D-A6DDAA095916}"/>
              </a:ext>
            </a:extLst>
          </p:cNvPr>
          <p:cNvPicPr>
            <a:picLocks noChangeAspect="1"/>
          </p:cNvPicPr>
          <p:nvPr/>
        </p:nvPicPr>
        <p:blipFill>
          <a:blip r:embed="rId15"/>
          <a:stretch>
            <a:fillRect/>
          </a:stretch>
        </p:blipFill>
        <p:spPr>
          <a:xfrm>
            <a:off x="7655010" y="2465743"/>
            <a:ext cx="322707" cy="3411474"/>
          </a:xfrm>
          <a:prstGeom prst="rect">
            <a:avLst/>
          </a:prstGeom>
        </p:spPr>
      </p:pic>
      <p:pic>
        <p:nvPicPr>
          <p:cNvPr id="110" name="Picture 109">
            <a:extLst>
              <a:ext uri="{FF2B5EF4-FFF2-40B4-BE49-F238E27FC236}">
                <a16:creationId xmlns:a16="http://schemas.microsoft.com/office/drawing/2014/main" id="{78177394-50CF-2F4C-9E68-E2040A3F18FF}"/>
              </a:ext>
            </a:extLst>
          </p:cNvPr>
          <p:cNvPicPr>
            <a:picLocks noChangeAspect="1"/>
          </p:cNvPicPr>
          <p:nvPr/>
        </p:nvPicPr>
        <p:blipFill>
          <a:blip r:embed="rId16"/>
          <a:stretch>
            <a:fillRect/>
          </a:stretch>
        </p:blipFill>
        <p:spPr>
          <a:xfrm>
            <a:off x="7968603" y="2473555"/>
            <a:ext cx="322707" cy="3411474"/>
          </a:xfrm>
          <a:prstGeom prst="rect">
            <a:avLst/>
          </a:prstGeom>
        </p:spPr>
      </p:pic>
      <p:pic>
        <p:nvPicPr>
          <p:cNvPr id="111" name="Picture 110">
            <a:extLst>
              <a:ext uri="{FF2B5EF4-FFF2-40B4-BE49-F238E27FC236}">
                <a16:creationId xmlns:a16="http://schemas.microsoft.com/office/drawing/2014/main" id="{74E4C0E4-2376-2F49-BEF6-33FF5F9214E4}"/>
              </a:ext>
            </a:extLst>
          </p:cNvPr>
          <p:cNvPicPr>
            <a:picLocks noChangeAspect="1"/>
          </p:cNvPicPr>
          <p:nvPr/>
        </p:nvPicPr>
        <p:blipFill>
          <a:blip r:embed="rId17"/>
          <a:stretch>
            <a:fillRect/>
          </a:stretch>
        </p:blipFill>
        <p:spPr>
          <a:xfrm>
            <a:off x="8285133" y="2407651"/>
            <a:ext cx="322707" cy="3472942"/>
          </a:xfrm>
          <a:prstGeom prst="rect">
            <a:avLst/>
          </a:prstGeom>
        </p:spPr>
      </p:pic>
      <p:sp>
        <p:nvSpPr>
          <p:cNvPr id="113" name="TextBox 112">
            <a:extLst>
              <a:ext uri="{FF2B5EF4-FFF2-40B4-BE49-F238E27FC236}">
                <a16:creationId xmlns:a16="http://schemas.microsoft.com/office/drawing/2014/main" id="{D1696A7A-7942-384C-9AEF-39BD687C3DDF}"/>
              </a:ext>
            </a:extLst>
          </p:cNvPr>
          <p:cNvSpPr txBox="1"/>
          <p:nvPr/>
        </p:nvSpPr>
        <p:spPr>
          <a:xfrm>
            <a:off x="4243777" y="6195478"/>
            <a:ext cx="2531847" cy="353943"/>
          </a:xfrm>
          <a:prstGeom prst="rect">
            <a:avLst/>
          </a:prstGeom>
          <a:noFill/>
        </p:spPr>
        <p:txBody>
          <a:bodyPr wrap="none" rtlCol="0">
            <a:spAutoFit/>
          </a:bodyPr>
          <a:lstStyle/>
          <a:p>
            <a:r>
              <a:rPr lang="en-US" sz="1700" dirty="0"/>
              <a:t>Percentage of KB coverage</a:t>
            </a:r>
          </a:p>
        </p:txBody>
      </p:sp>
      <p:sp>
        <p:nvSpPr>
          <p:cNvPr id="114" name="TextBox 113">
            <a:extLst>
              <a:ext uri="{FF2B5EF4-FFF2-40B4-BE49-F238E27FC236}">
                <a16:creationId xmlns:a16="http://schemas.microsoft.com/office/drawing/2014/main" id="{34ABB64C-1689-6A40-ABDC-A6B9D87D596C}"/>
              </a:ext>
            </a:extLst>
          </p:cNvPr>
          <p:cNvSpPr txBox="1"/>
          <p:nvPr/>
        </p:nvSpPr>
        <p:spPr>
          <a:xfrm rot="16200000">
            <a:off x="234478" y="4070854"/>
            <a:ext cx="872355" cy="369332"/>
          </a:xfrm>
          <a:prstGeom prst="rect">
            <a:avLst/>
          </a:prstGeom>
          <a:noFill/>
        </p:spPr>
        <p:txBody>
          <a:bodyPr wrap="none" rtlCol="0">
            <a:spAutoFit/>
          </a:bodyPr>
          <a:lstStyle/>
          <a:p>
            <a:r>
              <a:rPr lang="en-US" dirty="0"/>
              <a:t>Hits@1</a:t>
            </a:r>
          </a:p>
        </p:txBody>
      </p:sp>
    </p:spTree>
    <p:extLst>
      <p:ext uri="{BB962C8B-B14F-4D97-AF65-F5344CB8AC3E}">
        <p14:creationId xmlns:p14="http://schemas.microsoft.com/office/powerpoint/2010/main" val="269678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ounded Rectangle 29">
            <a:extLst>
              <a:ext uri="{FF2B5EF4-FFF2-40B4-BE49-F238E27FC236}">
                <a16:creationId xmlns:a16="http://schemas.microsoft.com/office/drawing/2014/main" id="{CDF07B55-4BC0-454A-93CF-E8A376A8CD6F}"/>
              </a:ext>
            </a:extLst>
          </p:cNvPr>
          <p:cNvSpPr/>
          <p:nvPr/>
        </p:nvSpPr>
        <p:spPr>
          <a:xfrm>
            <a:off x="4730628" y="1220187"/>
            <a:ext cx="299464" cy="165121"/>
          </a:xfrm>
          <a:prstGeom prst="roundRect">
            <a:avLst/>
          </a:prstGeom>
          <a:solidFill>
            <a:srgbClr val="E3E11A"/>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D5C97FF6-D654-BC4E-BEFE-DF78F7CEADE0}"/>
              </a:ext>
            </a:extLst>
          </p:cNvPr>
          <p:cNvSpPr/>
          <p:nvPr/>
        </p:nvSpPr>
        <p:spPr>
          <a:xfrm>
            <a:off x="6764588" y="1196737"/>
            <a:ext cx="299464" cy="165121"/>
          </a:xfrm>
          <a:prstGeom prst="roundRect">
            <a:avLst/>
          </a:prstGeom>
          <a:solidFill>
            <a:srgbClr val="009614"/>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6A9B712-3E1E-8648-801F-BE3F4708D696}"/>
              </a:ext>
            </a:extLst>
          </p:cNvPr>
          <p:cNvSpPr txBox="1"/>
          <p:nvPr/>
        </p:nvSpPr>
        <p:spPr>
          <a:xfrm>
            <a:off x="1406762" y="1093204"/>
            <a:ext cx="979564" cy="369332"/>
          </a:xfrm>
          <a:prstGeom prst="rect">
            <a:avLst/>
          </a:prstGeom>
          <a:noFill/>
        </p:spPr>
        <p:txBody>
          <a:bodyPr wrap="none" rtlCol="0">
            <a:spAutoFit/>
          </a:bodyPr>
          <a:lstStyle/>
          <a:p>
            <a:r>
              <a:rPr lang="en-US" dirty="0"/>
              <a:t>KV-mem</a:t>
            </a:r>
          </a:p>
        </p:txBody>
      </p:sp>
      <p:sp>
        <p:nvSpPr>
          <p:cNvPr id="34" name="TextBox 33">
            <a:extLst>
              <a:ext uri="{FF2B5EF4-FFF2-40B4-BE49-F238E27FC236}">
                <a16:creationId xmlns:a16="http://schemas.microsoft.com/office/drawing/2014/main" id="{B438F5BA-9610-D14E-BAE2-E51A056F347B}"/>
              </a:ext>
            </a:extLst>
          </p:cNvPr>
          <p:cNvSpPr txBox="1"/>
          <p:nvPr/>
        </p:nvSpPr>
        <p:spPr>
          <a:xfrm>
            <a:off x="3159369" y="1104925"/>
            <a:ext cx="1018997" cy="369332"/>
          </a:xfrm>
          <a:prstGeom prst="rect">
            <a:avLst/>
          </a:prstGeom>
          <a:noFill/>
        </p:spPr>
        <p:txBody>
          <a:bodyPr wrap="none" rtlCol="0">
            <a:spAutoFit/>
          </a:bodyPr>
          <a:lstStyle/>
          <a:p>
            <a:r>
              <a:rPr lang="en-US" dirty="0"/>
              <a:t>Text only</a:t>
            </a:r>
          </a:p>
        </p:txBody>
      </p:sp>
      <p:sp>
        <p:nvSpPr>
          <p:cNvPr id="35" name="TextBox 34">
            <a:extLst>
              <a:ext uri="{FF2B5EF4-FFF2-40B4-BE49-F238E27FC236}">
                <a16:creationId xmlns:a16="http://schemas.microsoft.com/office/drawing/2014/main" id="{F7B2B7B6-34B1-4F42-BD86-8A2A4F0B3BE1}"/>
              </a:ext>
            </a:extLst>
          </p:cNvPr>
          <p:cNvSpPr txBox="1"/>
          <p:nvPr/>
        </p:nvSpPr>
        <p:spPr>
          <a:xfrm>
            <a:off x="5228498" y="1116645"/>
            <a:ext cx="883575" cy="369332"/>
          </a:xfrm>
          <a:prstGeom prst="rect">
            <a:avLst/>
          </a:prstGeom>
          <a:noFill/>
        </p:spPr>
        <p:txBody>
          <a:bodyPr wrap="none" rtlCol="0">
            <a:spAutoFit/>
          </a:bodyPr>
          <a:lstStyle/>
          <a:p>
            <a:r>
              <a:rPr lang="en-US" dirty="0"/>
              <a:t>KB only</a:t>
            </a:r>
          </a:p>
        </p:txBody>
      </p:sp>
      <p:sp>
        <p:nvSpPr>
          <p:cNvPr id="36" name="TextBox 35">
            <a:extLst>
              <a:ext uri="{FF2B5EF4-FFF2-40B4-BE49-F238E27FC236}">
                <a16:creationId xmlns:a16="http://schemas.microsoft.com/office/drawing/2014/main" id="{54971BBC-75A6-A144-8B00-16B1EE32D03C}"/>
              </a:ext>
            </a:extLst>
          </p:cNvPr>
          <p:cNvSpPr txBox="1"/>
          <p:nvPr/>
        </p:nvSpPr>
        <p:spPr>
          <a:xfrm>
            <a:off x="7209710" y="1093197"/>
            <a:ext cx="1247649" cy="369332"/>
          </a:xfrm>
          <a:prstGeom prst="rect">
            <a:avLst/>
          </a:prstGeom>
          <a:noFill/>
        </p:spPr>
        <p:txBody>
          <a:bodyPr wrap="none" rtlCol="0">
            <a:spAutoFit/>
          </a:bodyPr>
          <a:lstStyle/>
          <a:p>
            <a:r>
              <a:rPr lang="en-US" dirty="0"/>
              <a:t>Late Fusion</a:t>
            </a:r>
          </a:p>
        </p:txBody>
      </p:sp>
      <p:sp>
        <p:nvSpPr>
          <p:cNvPr id="37" name="TextBox 36">
            <a:extLst>
              <a:ext uri="{FF2B5EF4-FFF2-40B4-BE49-F238E27FC236}">
                <a16:creationId xmlns:a16="http://schemas.microsoft.com/office/drawing/2014/main" id="{F2E381D3-D7AD-A04A-9621-324F4CE1EC0F}"/>
              </a:ext>
            </a:extLst>
          </p:cNvPr>
          <p:cNvSpPr txBox="1"/>
          <p:nvPr/>
        </p:nvSpPr>
        <p:spPr>
          <a:xfrm>
            <a:off x="9366766" y="1087332"/>
            <a:ext cx="1307730" cy="369332"/>
          </a:xfrm>
          <a:prstGeom prst="rect">
            <a:avLst/>
          </a:prstGeom>
          <a:noFill/>
        </p:spPr>
        <p:txBody>
          <a:bodyPr wrap="none" rtlCol="0">
            <a:spAutoFit/>
          </a:bodyPr>
          <a:lstStyle/>
          <a:p>
            <a:r>
              <a:rPr lang="en-US" dirty="0"/>
              <a:t>Early Fusion</a:t>
            </a:r>
          </a:p>
        </p:txBody>
      </p:sp>
      <p:sp>
        <p:nvSpPr>
          <p:cNvPr id="38" name="Rounded Rectangle 37">
            <a:extLst>
              <a:ext uri="{FF2B5EF4-FFF2-40B4-BE49-F238E27FC236}">
                <a16:creationId xmlns:a16="http://schemas.microsoft.com/office/drawing/2014/main" id="{07A4256D-736F-C344-9D7A-77A12AA767C6}"/>
              </a:ext>
            </a:extLst>
          </p:cNvPr>
          <p:cNvSpPr/>
          <p:nvPr/>
        </p:nvSpPr>
        <p:spPr>
          <a:xfrm>
            <a:off x="9058345" y="1190872"/>
            <a:ext cx="272240" cy="165121"/>
          </a:xfrm>
          <a:prstGeom prst="roundRect">
            <a:avLst/>
          </a:prstGeom>
          <a:solidFill>
            <a:srgbClr val="FFB75E"/>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24C9457-DB7F-4845-8406-1B0187A48B4D}"/>
              </a:ext>
            </a:extLst>
          </p:cNvPr>
          <p:cNvGrpSpPr/>
          <p:nvPr/>
        </p:nvGrpSpPr>
        <p:grpSpPr>
          <a:xfrm>
            <a:off x="-11941" y="772929"/>
            <a:ext cx="12195303" cy="6111627"/>
            <a:chOff x="5644" y="772929"/>
            <a:chExt cx="12195303" cy="6111627"/>
          </a:xfrm>
        </p:grpSpPr>
        <p:sp>
          <p:nvSpPr>
            <p:cNvPr id="40" name="Rectangle 39">
              <a:extLst>
                <a:ext uri="{FF2B5EF4-FFF2-40B4-BE49-F238E27FC236}">
                  <a16:creationId xmlns:a16="http://schemas.microsoft.com/office/drawing/2014/main" id="{EC00539A-E6FD-DD46-A5FF-1FF0230A79B6}"/>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Experiment</a:t>
              </a:r>
            </a:p>
          </p:txBody>
        </p:sp>
        <p:sp>
          <p:nvSpPr>
            <p:cNvPr id="41" name="Rectangle 40">
              <a:extLst>
                <a:ext uri="{FF2B5EF4-FFF2-40B4-BE49-F238E27FC236}">
                  <a16:creationId xmlns:a16="http://schemas.microsoft.com/office/drawing/2014/main" id="{08AF3217-C1F5-A044-AD0E-7B7E9EF8608A}"/>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42" name="Rectangle 41">
              <a:extLst>
                <a:ext uri="{FF2B5EF4-FFF2-40B4-BE49-F238E27FC236}">
                  <a16:creationId xmlns:a16="http://schemas.microsoft.com/office/drawing/2014/main" id="{EC9AD3EA-EDDB-C148-A31B-62FBE0F021B4}"/>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43" name="Rectangle 42">
            <a:extLst>
              <a:ext uri="{FF2B5EF4-FFF2-40B4-BE49-F238E27FC236}">
                <a16:creationId xmlns:a16="http://schemas.microsoft.com/office/drawing/2014/main" id="{1BB8AA85-06CB-4A48-B4F2-F139B63C9309}"/>
              </a:ext>
            </a:extLst>
          </p:cNvPr>
          <p:cNvSpPr/>
          <p:nvPr/>
        </p:nvSpPr>
        <p:spPr>
          <a:xfrm>
            <a:off x="0" y="6553"/>
            <a:ext cx="12192000" cy="995915"/>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Results </a:t>
            </a:r>
            <a:r>
              <a:rPr lang="en-US" sz="2500" dirty="0" err="1"/>
              <a:t>WikiMovie</a:t>
            </a:r>
            <a:endParaRPr lang="en-US" sz="2700" dirty="0"/>
          </a:p>
        </p:txBody>
      </p:sp>
      <p:sp>
        <p:nvSpPr>
          <p:cNvPr id="45" name="Rounded Rectangle 44">
            <a:extLst>
              <a:ext uri="{FF2B5EF4-FFF2-40B4-BE49-F238E27FC236}">
                <a16:creationId xmlns:a16="http://schemas.microsoft.com/office/drawing/2014/main" id="{58B22FED-9533-BA44-B935-D25643E24932}"/>
              </a:ext>
            </a:extLst>
          </p:cNvPr>
          <p:cNvSpPr/>
          <p:nvPr/>
        </p:nvSpPr>
        <p:spPr>
          <a:xfrm>
            <a:off x="899060" y="1190882"/>
            <a:ext cx="272240" cy="165121"/>
          </a:xfrm>
          <a:prstGeom prst="roundRect">
            <a:avLst/>
          </a:prstGeom>
          <a:solidFill>
            <a:srgbClr val="2F92FF"/>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a:extLst>
              <a:ext uri="{FF2B5EF4-FFF2-40B4-BE49-F238E27FC236}">
                <a16:creationId xmlns:a16="http://schemas.microsoft.com/office/drawing/2014/main" id="{832D18F0-4751-9047-BEA8-C6B6CCF962D9}"/>
              </a:ext>
            </a:extLst>
          </p:cNvPr>
          <p:cNvSpPr/>
          <p:nvPr/>
        </p:nvSpPr>
        <p:spPr>
          <a:xfrm>
            <a:off x="2827509" y="1220191"/>
            <a:ext cx="272240" cy="165121"/>
          </a:xfrm>
          <a:prstGeom prst="roundRect">
            <a:avLst/>
          </a:prstGeom>
          <a:solidFill>
            <a:srgbClr val="FF962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B2AC2F9B-6494-C441-8D69-75DDB5F29549}"/>
              </a:ext>
            </a:extLst>
          </p:cNvPr>
          <p:cNvGrpSpPr/>
          <p:nvPr/>
        </p:nvGrpSpPr>
        <p:grpSpPr>
          <a:xfrm>
            <a:off x="975778" y="2114611"/>
            <a:ext cx="8346374" cy="4261400"/>
            <a:chOff x="975778" y="2114611"/>
            <a:chExt cx="8346374" cy="4261400"/>
          </a:xfrm>
        </p:grpSpPr>
        <p:cxnSp>
          <p:nvCxnSpPr>
            <p:cNvPr id="44" name="Straight Connector 43">
              <a:extLst>
                <a:ext uri="{FF2B5EF4-FFF2-40B4-BE49-F238E27FC236}">
                  <a16:creationId xmlns:a16="http://schemas.microsoft.com/office/drawing/2014/main" id="{37D52B85-206B-9541-86FF-A644F7107A37}"/>
                </a:ext>
              </a:extLst>
            </p:cNvPr>
            <p:cNvCxnSpPr>
              <a:cxnSpLocks/>
            </p:cNvCxnSpPr>
            <p:nvPr/>
          </p:nvCxnSpPr>
          <p:spPr>
            <a:xfrm flipH="1">
              <a:off x="1609616" y="6008068"/>
              <a:ext cx="7712536"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A03E0A0-EF78-A043-8973-304068D0B148}"/>
                </a:ext>
              </a:extLst>
            </p:cNvPr>
            <p:cNvSpPr txBox="1"/>
            <p:nvPr/>
          </p:nvSpPr>
          <p:spPr>
            <a:xfrm>
              <a:off x="3015596" y="5994959"/>
              <a:ext cx="583814" cy="369332"/>
            </a:xfrm>
            <a:prstGeom prst="rect">
              <a:avLst/>
            </a:prstGeom>
            <a:noFill/>
          </p:spPr>
          <p:txBody>
            <a:bodyPr wrap="none" rtlCol="0">
              <a:spAutoFit/>
            </a:bodyPr>
            <a:lstStyle/>
            <a:p>
              <a:r>
                <a:rPr lang="en-US" dirty="0"/>
                <a:t>10%</a:t>
              </a:r>
            </a:p>
          </p:txBody>
        </p:sp>
        <p:sp>
          <p:nvSpPr>
            <p:cNvPr id="49" name="TextBox 48">
              <a:extLst>
                <a:ext uri="{FF2B5EF4-FFF2-40B4-BE49-F238E27FC236}">
                  <a16:creationId xmlns:a16="http://schemas.microsoft.com/office/drawing/2014/main" id="{E0FDE122-9D1F-1748-8709-09E9617D19A4}"/>
                </a:ext>
              </a:extLst>
            </p:cNvPr>
            <p:cNvSpPr txBox="1"/>
            <p:nvPr/>
          </p:nvSpPr>
          <p:spPr>
            <a:xfrm>
              <a:off x="5278163" y="6006679"/>
              <a:ext cx="583814" cy="369332"/>
            </a:xfrm>
            <a:prstGeom prst="rect">
              <a:avLst/>
            </a:prstGeom>
            <a:noFill/>
          </p:spPr>
          <p:txBody>
            <a:bodyPr wrap="none" rtlCol="0">
              <a:spAutoFit/>
            </a:bodyPr>
            <a:lstStyle/>
            <a:p>
              <a:r>
                <a:rPr lang="en-US" dirty="0"/>
                <a:t>50%</a:t>
              </a:r>
            </a:p>
          </p:txBody>
        </p:sp>
        <p:sp>
          <p:nvSpPr>
            <p:cNvPr id="51" name="TextBox 50">
              <a:extLst>
                <a:ext uri="{FF2B5EF4-FFF2-40B4-BE49-F238E27FC236}">
                  <a16:creationId xmlns:a16="http://schemas.microsoft.com/office/drawing/2014/main" id="{97377E86-41C1-F347-A577-01B81D75B90E}"/>
                </a:ext>
              </a:extLst>
            </p:cNvPr>
            <p:cNvSpPr txBox="1"/>
            <p:nvPr/>
          </p:nvSpPr>
          <p:spPr>
            <a:xfrm>
              <a:off x="7523145" y="6000818"/>
              <a:ext cx="700833" cy="369332"/>
            </a:xfrm>
            <a:prstGeom prst="rect">
              <a:avLst/>
            </a:prstGeom>
            <a:noFill/>
          </p:spPr>
          <p:txBody>
            <a:bodyPr wrap="none" rtlCol="0">
              <a:spAutoFit/>
            </a:bodyPr>
            <a:lstStyle/>
            <a:p>
              <a:r>
                <a:rPr lang="en-US" dirty="0"/>
                <a:t>100%</a:t>
              </a:r>
            </a:p>
          </p:txBody>
        </p:sp>
        <p:sp>
          <p:nvSpPr>
            <p:cNvPr id="55" name="TextBox 54">
              <a:extLst>
                <a:ext uri="{FF2B5EF4-FFF2-40B4-BE49-F238E27FC236}">
                  <a16:creationId xmlns:a16="http://schemas.microsoft.com/office/drawing/2014/main" id="{512B317D-30C1-3747-9226-CFFA3BC5A552}"/>
                </a:ext>
              </a:extLst>
            </p:cNvPr>
            <p:cNvSpPr txBox="1"/>
            <p:nvPr/>
          </p:nvSpPr>
          <p:spPr>
            <a:xfrm>
              <a:off x="987504" y="5760497"/>
              <a:ext cx="301686" cy="369332"/>
            </a:xfrm>
            <a:prstGeom prst="rect">
              <a:avLst/>
            </a:prstGeom>
            <a:noFill/>
          </p:spPr>
          <p:txBody>
            <a:bodyPr wrap="none" rtlCol="0">
              <a:spAutoFit/>
            </a:bodyPr>
            <a:lstStyle/>
            <a:p>
              <a:r>
                <a:rPr lang="en-US" dirty="0">
                  <a:solidFill>
                    <a:schemeClr val="bg2">
                      <a:lumMod val="75000"/>
                    </a:schemeClr>
                  </a:solidFill>
                </a:rPr>
                <a:t>0</a:t>
              </a:r>
            </a:p>
          </p:txBody>
        </p:sp>
        <p:cxnSp>
          <p:nvCxnSpPr>
            <p:cNvPr id="56" name="Straight Connector 55">
              <a:extLst>
                <a:ext uri="{FF2B5EF4-FFF2-40B4-BE49-F238E27FC236}">
                  <a16:creationId xmlns:a16="http://schemas.microsoft.com/office/drawing/2014/main" id="{E1284494-62CA-0C40-BDFC-C150D3359147}"/>
                </a:ext>
              </a:extLst>
            </p:cNvPr>
            <p:cNvCxnSpPr>
              <a:cxnSpLocks/>
            </p:cNvCxnSpPr>
            <p:nvPr/>
          </p:nvCxnSpPr>
          <p:spPr>
            <a:xfrm flipH="1">
              <a:off x="1586166" y="5087809"/>
              <a:ext cx="7712536" cy="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1D77766-C3C7-A541-80EC-F272FE0CDA7B}"/>
                </a:ext>
              </a:extLst>
            </p:cNvPr>
            <p:cNvCxnSpPr>
              <a:cxnSpLocks/>
            </p:cNvCxnSpPr>
            <p:nvPr/>
          </p:nvCxnSpPr>
          <p:spPr>
            <a:xfrm flipH="1">
              <a:off x="1580301" y="4167555"/>
              <a:ext cx="7712536" cy="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21A6A7-AEC7-D04D-9F24-FC92D296F141}"/>
                </a:ext>
              </a:extLst>
            </p:cNvPr>
            <p:cNvCxnSpPr>
              <a:cxnSpLocks/>
            </p:cNvCxnSpPr>
            <p:nvPr/>
          </p:nvCxnSpPr>
          <p:spPr>
            <a:xfrm flipH="1">
              <a:off x="1592023" y="3247287"/>
              <a:ext cx="7712536" cy="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0F03DA8-BFEB-EB45-AE59-99CA90099760}"/>
                </a:ext>
              </a:extLst>
            </p:cNvPr>
            <p:cNvCxnSpPr>
              <a:cxnSpLocks/>
            </p:cNvCxnSpPr>
            <p:nvPr/>
          </p:nvCxnSpPr>
          <p:spPr>
            <a:xfrm flipH="1">
              <a:off x="1603745" y="2309448"/>
              <a:ext cx="7712536" cy="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9505D795-4434-A54D-8CE9-AADD0A34E17E}"/>
                </a:ext>
              </a:extLst>
            </p:cNvPr>
            <p:cNvPicPr>
              <a:picLocks noChangeAspect="1"/>
            </p:cNvPicPr>
            <p:nvPr/>
          </p:nvPicPr>
          <p:blipFill>
            <a:blip r:embed="rId3"/>
            <a:stretch>
              <a:fillRect/>
            </a:stretch>
          </p:blipFill>
          <p:spPr>
            <a:xfrm>
              <a:off x="7181471" y="2141370"/>
              <a:ext cx="1497297" cy="3863026"/>
            </a:xfrm>
            <a:prstGeom prst="rect">
              <a:avLst/>
            </a:prstGeom>
          </p:spPr>
        </p:pic>
        <p:pic>
          <p:nvPicPr>
            <p:cNvPr id="71" name="Picture 70">
              <a:extLst>
                <a:ext uri="{FF2B5EF4-FFF2-40B4-BE49-F238E27FC236}">
                  <a16:creationId xmlns:a16="http://schemas.microsoft.com/office/drawing/2014/main" id="{281C2913-59F2-2C43-A4F7-D05E5D5B42C3}"/>
                </a:ext>
              </a:extLst>
            </p:cNvPr>
            <p:cNvPicPr>
              <a:picLocks noChangeAspect="1"/>
            </p:cNvPicPr>
            <p:nvPr/>
          </p:nvPicPr>
          <p:blipFill>
            <a:blip r:embed="rId4"/>
            <a:stretch>
              <a:fillRect/>
            </a:stretch>
          </p:blipFill>
          <p:spPr>
            <a:xfrm>
              <a:off x="4899270" y="2466181"/>
              <a:ext cx="1467351" cy="3533621"/>
            </a:xfrm>
            <a:prstGeom prst="rect">
              <a:avLst/>
            </a:prstGeom>
          </p:spPr>
        </p:pic>
        <p:pic>
          <p:nvPicPr>
            <p:cNvPr id="72" name="Picture 71">
              <a:extLst>
                <a:ext uri="{FF2B5EF4-FFF2-40B4-BE49-F238E27FC236}">
                  <a16:creationId xmlns:a16="http://schemas.microsoft.com/office/drawing/2014/main" id="{0D6BEE0D-2C42-CE4A-BBC8-330DE231C1DD}"/>
                </a:ext>
              </a:extLst>
            </p:cNvPr>
            <p:cNvPicPr>
              <a:picLocks noChangeAspect="1"/>
            </p:cNvPicPr>
            <p:nvPr/>
          </p:nvPicPr>
          <p:blipFill>
            <a:blip r:embed="rId5"/>
            <a:stretch>
              <a:fillRect/>
            </a:stretch>
          </p:blipFill>
          <p:spPr>
            <a:xfrm>
              <a:off x="2721829" y="2928102"/>
              <a:ext cx="1467351" cy="3054487"/>
            </a:xfrm>
            <a:prstGeom prst="rect">
              <a:avLst/>
            </a:prstGeom>
          </p:spPr>
        </p:pic>
        <p:sp>
          <p:nvSpPr>
            <p:cNvPr id="73" name="TextBox 72">
              <a:extLst>
                <a:ext uri="{FF2B5EF4-FFF2-40B4-BE49-F238E27FC236}">
                  <a16:creationId xmlns:a16="http://schemas.microsoft.com/office/drawing/2014/main" id="{1DE8C37E-EA21-9449-81D1-3BA641DB6021}"/>
                </a:ext>
              </a:extLst>
            </p:cNvPr>
            <p:cNvSpPr txBox="1"/>
            <p:nvPr/>
          </p:nvSpPr>
          <p:spPr>
            <a:xfrm>
              <a:off x="981642" y="4910572"/>
              <a:ext cx="418704" cy="369332"/>
            </a:xfrm>
            <a:prstGeom prst="rect">
              <a:avLst/>
            </a:prstGeom>
            <a:noFill/>
          </p:spPr>
          <p:txBody>
            <a:bodyPr wrap="none" rtlCol="0">
              <a:spAutoFit/>
            </a:bodyPr>
            <a:lstStyle/>
            <a:p>
              <a:r>
                <a:rPr lang="en-US" dirty="0">
                  <a:solidFill>
                    <a:schemeClr val="bg2">
                      <a:lumMod val="75000"/>
                    </a:schemeClr>
                  </a:solidFill>
                </a:rPr>
                <a:t>25</a:t>
              </a:r>
            </a:p>
          </p:txBody>
        </p:sp>
        <p:sp>
          <p:nvSpPr>
            <p:cNvPr id="74" name="TextBox 73">
              <a:extLst>
                <a:ext uri="{FF2B5EF4-FFF2-40B4-BE49-F238E27FC236}">
                  <a16:creationId xmlns:a16="http://schemas.microsoft.com/office/drawing/2014/main" id="{A523EF86-4389-EC4D-A862-A698E2F8BE68}"/>
                </a:ext>
              </a:extLst>
            </p:cNvPr>
            <p:cNvSpPr txBox="1"/>
            <p:nvPr/>
          </p:nvSpPr>
          <p:spPr>
            <a:xfrm>
              <a:off x="975778" y="3972721"/>
              <a:ext cx="418704" cy="369332"/>
            </a:xfrm>
            <a:prstGeom prst="rect">
              <a:avLst/>
            </a:prstGeom>
            <a:noFill/>
          </p:spPr>
          <p:txBody>
            <a:bodyPr wrap="none" rtlCol="0">
              <a:spAutoFit/>
            </a:bodyPr>
            <a:lstStyle/>
            <a:p>
              <a:r>
                <a:rPr lang="en-US" dirty="0">
                  <a:solidFill>
                    <a:schemeClr val="bg2">
                      <a:lumMod val="75000"/>
                    </a:schemeClr>
                  </a:solidFill>
                </a:rPr>
                <a:t>50</a:t>
              </a:r>
            </a:p>
          </p:txBody>
        </p:sp>
        <p:sp>
          <p:nvSpPr>
            <p:cNvPr id="75" name="TextBox 74">
              <a:extLst>
                <a:ext uri="{FF2B5EF4-FFF2-40B4-BE49-F238E27FC236}">
                  <a16:creationId xmlns:a16="http://schemas.microsoft.com/office/drawing/2014/main" id="{B22644AD-B1F9-F645-A3ED-656FD4EFE1E9}"/>
                </a:ext>
              </a:extLst>
            </p:cNvPr>
            <p:cNvSpPr txBox="1"/>
            <p:nvPr/>
          </p:nvSpPr>
          <p:spPr>
            <a:xfrm>
              <a:off x="1005085" y="3087628"/>
              <a:ext cx="418704" cy="369332"/>
            </a:xfrm>
            <a:prstGeom prst="rect">
              <a:avLst/>
            </a:prstGeom>
            <a:noFill/>
          </p:spPr>
          <p:txBody>
            <a:bodyPr wrap="none" rtlCol="0">
              <a:spAutoFit/>
            </a:bodyPr>
            <a:lstStyle/>
            <a:p>
              <a:r>
                <a:rPr lang="en-US" dirty="0">
                  <a:solidFill>
                    <a:schemeClr val="bg2">
                      <a:lumMod val="75000"/>
                    </a:schemeClr>
                  </a:solidFill>
                </a:rPr>
                <a:t>75</a:t>
              </a:r>
            </a:p>
          </p:txBody>
        </p:sp>
        <p:sp>
          <p:nvSpPr>
            <p:cNvPr id="76" name="TextBox 75">
              <a:extLst>
                <a:ext uri="{FF2B5EF4-FFF2-40B4-BE49-F238E27FC236}">
                  <a16:creationId xmlns:a16="http://schemas.microsoft.com/office/drawing/2014/main" id="{94C047E3-00A1-5B41-8B1F-AB6B533ED109}"/>
                </a:ext>
              </a:extLst>
            </p:cNvPr>
            <p:cNvSpPr txBox="1"/>
            <p:nvPr/>
          </p:nvSpPr>
          <p:spPr>
            <a:xfrm>
              <a:off x="999221" y="2114611"/>
              <a:ext cx="535724" cy="369332"/>
            </a:xfrm>
            <a:prstGeom prst="rect">
              <a:avLst/>
            </a:prstGeom>
            <a:noFill/>
          </p:spPr>
          <p:txBody>
            <a:bodyPr wrap="none" rtlCol="0">
              <a:spAutoFit/>
            </a:bodyPr>
            <a:lstStyle/>
            <a:p>
              <a:r>
                <a:rPr lang="en-US" dirty="0">
                  <a:solidFill>
                    <a:schemeClr val="bg2">
                      <a:lumMod val="75000"/>
                    </a:schemeClr>
                  </a:solidFill>
                </a:rPr>
                <a:t>100</a:t>
              </a:r>
            </a:p>
          </p:txBody>
        </p:sp>
      </p:grpSp>
      <p:sp>
        <p:nvSpPr>
          <p:cNvPr id="77" name="TextBox 76">
            <a:extLst>
              <a:ext uri="{FF2B5EF4-FFF2-40B4-BE49-F238E27FC236}">
                <a16:creationId xmlns:a16="http://schemas.microsoft.com/office/drawing/2014/main" id="{485FD18F-FBDA-8D4D-940A-7CC8CF57F5EE}"/>
              </a:ext>
            </a:extLst>
          </p:cNvPr>
          <p:cNvSpPr txBox="1"/>
          <p:nvPr/>
        </p:nvSpPr>
        <p:spPr>
          <a:xfrm>
            <a:off x="4243777" y="6230648"/>
            <a:ext cx="2531847" cy="353943"/>
          </a:xfrm>
          <a:prstGeom prst="rect">
            <a:avLst/>
          </a:prstGeom>
          <a:noFill/>
        </p:spPr>
        <p:txBody>
          <a:bodyPr wrap="none" rtlCol="0">
            <a:spAutoFit/>
          </a:bodyPr>
          <a:lstStyle/>
          <a:p>
            <a:r>
              <a:rPr lang="en-US" sz="1700" dirty="0"/>
              <a:t>Percentage of KB coverage</a:t>
            </a:r>
          </a:p>
        </p:txBody>
      </p:sp>
      <p:sp>
        <p:nvSpPr>
          <p:cNvPr id="78" name="TextBox 77">
            <a:extLst>
              <a:ext uri="{FF2B5EF4-FFF2-40B4-BE49-F238E27FC236}">
                <a16:creationId xmlns:a16="http://schemas.microsoft.com/office/drawing/2014/main" id="{1F113EB1-A58A-4E4F-820F-F14C17C53609}"/>
              </a:ext>
            </a:extLst>
          </p:cNvPr>
          <p:cNvSpPr txBox="1"/>
          <p:nvPr/>
        </p:nvSpPr>
        <p:spPr>
          <a:xfrm rot="16200000">
            <a:off x="234478" y="4070854"/>
            <a:ext cx="872355" cy="369332"/>
          </a:xfrm>
          <a:prstGeom prst="rect">
            <a:avLst/>
          </a:prstGeom>
          <a:noFill/>
        </p:spPr>
        <p:txBody>
          <a:bodyPr wrap="none" rtlCol="0">
            <a:spAutoFit/>
          </a:bodyPr>
          <a:lstStyle/>
          <a:p>
            <a:r>
              <a:rPr lang="en-US" dirty="0"/>
              <a:t>Hits@1</a:t>
            </a:r>
          </a:p>
        </p:txBody>
      </p:sp>
    </p:spTree>
    <p:extLst>
      <p:ext uri="{BB962C8B-B14F-4D97-AF65-F5344CB8AC3E}">
        <p14:creationId xmlns:p14="http://schemas.microsoft.com/office/powerpoint/2010/main" val="1025199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17591"/>
            <a:ext cx="12192000" cy="1325563"/>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Conclusion and Future work</a:t>
            </a:r>
          </a:p>
        </p:txBody>
      </p:sp>
      <p:grpSp>
        <p:nvGrpSpPr>
          <p:cNvPr id="10" name="Group 9">
            <a:extLst>
              <a:ext uri="{FF2B5EF4-FFF2-40B4-BE49-F238E27FC236}">
                <a16:creationId xmlns:a16="http://schemas.microsoft.com/office/drawing/2014/main" id="{E46ED345-5719-3144-9875-81AD0B352EE6}"/>
              </a:ext>
            </a:extLst>
          </p:cNvPr>
          <p:cNvGrpSpPr/>
          <p:nvPr/>
        </p:nvGrpSpPr>
        <p:grpSpPr>
          <a:xfrm>
            <a:off x="5644" y="772929"/>
            <a:ext cx="12195303" cy="6111627"/>
            <a:chOff x="5644" y="772929"/>
            <a:chExt cx="12195303" cy="6111627"/>
          </a:xfrm>
        </p:grpSpPr>
        <p:sp>
          <p:nvSpPr>
            <p:cNvPr id="11" name="Rectangle 10">
              <a:extLst>
                <a:ext uri="{FF2B5EF4-FFF2-40B4-BE49-F238E27FC236}">
                  <a16:creationId xmlns:a16="http://schemas.microsoft.com/office/drawing/2014/main" id="{5DBF9DCF-231E-3C47-B593-758768353649}"/>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 Scheme For Factoid Question Answering over Knowledge Base</a:t>
              </a:r>
            </a:p>
          </p:txBody>
        </p:sp>
        <p:sp>
          <p:nvSpPr>
            <p:cNvPr id="12" name="Rectangle 11">
              <a:extLst>
                <a:ext uri="{FF2B5EF4-FFF2-40B4-BE49-F238E27FC236}">
                  <a16:creationId xmlns:a16="http://schemas.microsoft.com/office/drawing/2014/main" id="{54542C56-06FC-584C-ABA3-BD802AD7FA97}"/>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13" name="Rectangle 12">
              <a:extLst>
                <a:ext uri="{FF2B5EF4-FFF2-40B4-BE49-F238E27FC236}">
                  <a16:creationId xmlns:a16="http://schemas.microsoft.com/office/drawing/2014/main" id="{1A9DEB02-403B-7E47-B520-7BDAC3D90466}"/>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9" name="Content Placeholder 2">
            <a:extLst>
              <a:ext uri="{FF2B5EF4-FFF2-40B4-BE49-F238E27FC236}">
                <a16:creationId xmlns:a16="http://schemas.microsoft.com/office/drawing/2014/main" id="{DF82CE06-C5CE-2D44-BC01-AB0B2261D05F}"/>
              </a:ext>
            </a:extLst>
          </p:cNvPr>
          <p:cNvSpPr>
            <a:spLocks noGrp="1"/>
          </p:cNvSpPr>
          <p:nvPr>
            <p:ph idx="1"/>
          </p:nvPr>
        </p:nvSpPr>
        <p:spPr>
          <a:xfrm>
            <a:off x="838199" y="1974702"/>
            <a:ext cx="10444782" cy="1709691"/>
          </a:xfrm>
        </p:spPr>
        <p:txBody>
          <a:bodyPr>
            <a:noAutofit/>
          </a:bodyPr>
          <a:lstStyle/>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Graft-net can effectively use KB and Text for Question Answering</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Graft-net with early fusion of KB and Text works better than late fusion</a:t>
            </a: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582DB5FF-08B9-6242-BC90-61B13E00ED8D}"/>
              </a:ext>
            </a:extLst>
          </p:cNvPr>
          <p:cNvSpPr txBox="1">
            <a:spLocks/>
          </p:cNvSpPr>
          <p:nvPr/>
        </p:nvSpPr>
        <p:spPr>
          <a:xfrm>
            <a:off x="832333" y="4360358"/>
            <a:ext cx="10802340" cy="17096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Extend Graft-net to pick spans of text as answers rather than only entities</a:t>
            </a:r>
          </a:p>
          <a:p>
            <a:pPr>
              <a:lnSpc>
                <a:spcPct val="150000"/>
              </a:lnSpc>
            </a:pPr>
            <a:r>
              <a:rPr lang="en-US" sz="2500" dirty="0">
                <a:solidFill>
                  <a:schemeClr val="tx1">
                    <a:lumMod val="50000"/>
                    <a:lumOff val="50000"/>
                  </a:schemeClr>
                </a:solidFill>
                <a:latin typeface="Arial" panose="020B0604020202020204" pitchFamily="34" charset="0"/>
                <a:cs typeface="Arial" panose="020B0604020202020204" pitchFamily="34" charset="0"/>
              </a:rPr>
              <a:t>Improving subgraph retrieval process</a:t>
            </a:r>
          </a:p>
          <a:p>
            <a:pPr>
              <a:lnSpc>
                <a:spcPct val="150000"/>
              </a:lnSpc>
            </a:pP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DCBB497C-373E-934D-BAB0-890D754E1080}"/>
              </a:ext>
            </a:extLst>
          </p:cNvPr>
          <p:cNvSpPr txBox="1"/>
          <p:nvPr/>
        </p:nvSpPr>
        <p:spPr>
          <a:xfrm>
            <a:off x="920253" y="1389182"/>
            <a:ext cx="1345240" cy="400110"/>
          </a:xfrm>
          <a:prstGeom prst="rect">
            <a:avLst/>
          </a:prstGeom>
          <a:noFill/>
        </p:spPr>
        <p:txBody>
          <a:bodyPr wrap="none" rtlCol="0">
            <a:spAutoFit/>
          </a:bodyPr>
          <a:lstStyle/>
          <a:p>
            <a:r>
              <a:rPr lang="en-US" sz="2000" b="1" dirty="0"/>
              <a:t>Conclusion</a:t>
            </a:r>
          </a:p>
        </p:txBody>
      </p:sp>
      <p:sp>
        <p:nvSpPr>
          <p:cNvPr id="15" name="TextBox 14">
            <a:extLst>
              <a:ext uri="{FF2B5EF4-FFF2-40B4-BE49-F238E27FC236}">
                <a16:creationId xmlns:a16="http://schemas.microsoft.com/office/drawing/2014/main" id="{93C4E5CD-D26F-EC40-B7A3-41D5449F6284}"/>
              </a:ext>
            </a:extLst>
          </p:cNvPr>
          <p:cNvSpPr txBox="1"/>
          <p:nvPr/>
        </p:nvSpPr>
        <p:spPr>
          <a:xfrm>
            <a:off x="1037483" y="3704495"/>
            <a:ext cx="1516697" cy="400110"/>
          </a:xfrm>
          <a:prstGeom prst="rect">
            <a:avLst/>
          </a:prstGeom>
          <a:noFill/>
        </p:spPr>
        <p:txBody>
          <a:bodyPr wrap="none" rtlCol="0">
            <a:spAutoFit/>
          </a:bodyPr>
          <a:lstStyle/>
          <a:p>
            <a:r>
              <a:rPr lang="en-US" sz="2000" b="1" dirty="0"/>
              <a:t>Future Work</a:t>
            </a:r>
          </a:p>
        </p:txBody>
      </p:sp>
    </p:spTree>
    <p:extLst>
      <p:ext uri="{BB962C8B-B14F-4D97-AF65-F5344CB8AC3E}">
        <p14:creationId xmlns:p14="http://schemas.microsoft.com/office/powerpoint/2010/main" val="1822889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4F7D6D-CABF-624B-904A-9207907C21A8}"/>
              </a:ext>
            </a:extLst>
          </p:cNvPr>
          <p:cNvSpPr/>
          <p:nvPr/>
        </p:nvSpPr>
        <p:spPr>
          <a:xfrm>
            <a:off x="0" y="-50140"/>
            <a:ext cx="12192000" cy="823070"/>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Open Domain Question Answering</a:t>
            </a:r>
          </a:p>
        </p:txBody>
      </p:sp>
      <p:grpSp>
        <p:nvGrpSpPr>
          <p:cNvPr id="9" name="Group 8">
            <a:extLst>
              <a:ext uri="{FF2B5EF4-FFF2-40B4-BE49-F238E27FC236}">
                <a16:creationId xmlns:a16="http://schemas.microsoft.com/office/drawing/2014/main" id="{3DD5B51A-DD81-494A-8B60-982BB12A1D0E}"/>
              </a:ext>
            </a:extLst>
          </p:cNvPr>
          <p:cNvGrpSpPr/>
          <p:nvPr/>
        </p:nvGrpSpPr>
        <p:grpSpPr>
          <a:xfrm>
            <a:off x="-11941" y="772929"/>
            <a:ext cx="12195303" cy="6111627"/>
            <a:chOff x="5644" y="772929"/>
            <a:chExt cx="12195303" cy="6111627"/>
          </a:xfrm>
        </p:grpSpPr>
        <p:sp>
          <p:nvSpPr>
            <p:cNvPr id="10" name="Rectangle 9">
              <a:extLst>
                <a:ext uri="{FF2B5EF4-FFF2-40B4-BE49-F238E27FC236}">
                  <a16:creationId xmlns:a16="http://schemas.microsoft.com/office/drawing/2014/main" id="{AC1CDFA1-72F5-5841-8B2E-1412873EBA51}"/>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t>
              </a:r>
            </a:p>
          </p:txBody>
        </p:sp>
        <p:sp>
          <p:nvSpPr>
            <p:cNvPr id="11" name="Rectangle 10">
              <a:extLst>
                <a:ext uri="{FF2B5EF4-FFF2-40B4-BE49-F238E27FC236}">
                  <a16:creationId xmlns:a16="http://schemas.microsoft.com/office/drawing/2014/main" id="{12C74802-4A18-1C4F-8AD0-A9EA4FF08D84}"/>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12" name="Rectangle 11">
              <a:extLst>
                <a:ext uri="{FF2B5EF4-FFF2-40B4-BE49-F238E27FC236}">
                  <a16:creationId xmlns:a16="http://schemas.microsoft.com/office/drawing/2014/main" id="{FD6191B7-1BB4-7C4A-8F6B-8EFB565F346A}"/>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8" name="Title 1">
            <a:extLst>
              <a:ext uri="{FF2B5EF4-FFF2-40B4-BE49-F238E27FC236}">
                <a16:creationId xmlns:a16="http://schemas.microsoft.com/office/drawing/2014/main" id="{6113EC5F-3CE6-9A44-985E-2CF99803C92D}"/>
              </a:ext>
            </a:extLst>
          </p:cNvPr>
          <p:cNvSpPr txBox="1">
            <a:spLocks/>
          </p:cNvSpPr>
          <p:nvPr/>
        </p:nvSpPr>
        <p:spPr>
          <a:xfrm>
            <a:off x="1034054" y="1505570"/>
            <a:ext cx="10423360" cy="4279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buFont typeface="Wingdings" pitchFamily="2" charset="2"/>
              <a:buChar char="v"/>
            </a:pPr>
            <a:r>
              <a:rPr lang="en-US" sz="2200" dirty="0">
                <a:solidFill>
                  <a:schemeClr val="bg2">
                    <a:lumMod val="50000"/>
                  </a:schemeClr>
                </a:solidFill>
                <a:latin typeface="Arial" panose="020B0604020202020204" pitchFamily="34" charset="0"/>
                <a:cs typeface="Arial" panose="020B0604020202020204" pitchFamily="34" charset="0"/>
              </a:rPr>
              <a:t>The task of answering factual questions posed in natural language</a:t>
            </a:r>
          </a:p>
          <a:p>
            <a:pPr marL="342900" indent="-342900">
              <a:lnSpc>
                <a:spcPct val="150000"/>
              </a:lnSpc>
              <a:buFont typeface="Wingdings" pitchFamily="2" charset="2"/>
              <a:buChar char="v"/>
            </a:pPr>
            <a:r>
              <a:rPr lang="en-US" sz="2200" dirty="0">
                <a:solidFill>
                  <a:schemeClr val="bg2">
                    <a:lumMod val="50000"/>
                  </a:schemeClr>
                </a:solidFill>
                <a:latin typeface="Arial" panose="020B0604020202020204" pitchFamily="34" charset="0"/>
                <a:cs typeface="Arial" panose="020B0604020202020204" pitchFamily="34" charset="0"/>
              </a:rPr>
              <a:t>Example:</a:t>
            </a:r>
          </a:p>
          <a:p>
            <a:pPr>
              <a:lnSpc>
                <a:spcPct val="150000"/>
              </a:lnSpc>
            </a:pPr>
            <a:r>
              <a:rPr lang="en-US" sz="2200" dirty="0">
                <a:solidFill>
                  <a:schemeClr val="bg2">
                    <a:lumMod val="50000"/>
                  </a:schemeClr>
                </a:solidFill>
                <a:latin typeface="Arial" panose="020B0604020202020204" pitchFamily="34" charset="0"/>
                <a:cs typeface="Arial" panose="020B0604020202020204" pitchFamily="34" charset="0"/>
              </a:rPr>
              <a:t>	- Who voiced Meg in Family Guy?</a:t>
            </a:r>
          </a:p>
          <a:p>
            <a:pPr>
              <a:lnSpc>
                <a:spcPct val="150000"/>
              </a:lnSpc>
            </a:pPr>
            <a:r>
              <a:rPr lang="en-US" sz="2200" dirty="0">
                <a:solidFill>
                  <a:schemeClr val="bg2">
                    <a:lumMod val="50000"/>
                  </a:schemeClr>
                </a:solidFill>
                <a:latin typeface="Arial" panose="020B0604020202020204" pitchFamily="34" charset="0"/>
                <a:cs typeface="Arial" panose="020B0604020202020204" pitchFamily="34" charset="0"/>
              </a:rPr>
              <a:t>	 	Lacey </a:t>
            </a:r>
            <a:r>
              <a:rPr lang="en-US" sz="2200" dirty="0" err="1">
                <a:solidFill>
                  <a:schemeClr val="bg2">
                    <a:lumMod val="50000"/>
                  </a:schemeClr>
                </a:solidFill>
                <a:latin typeface="Arial" panose="020B0604020202020204" pitchFamily="34" charset="0"/>
                <a:cs typeface="Arial" panose="020B0604020202020204" pitchFamily="34" charset="0"/>
              </a:rPr>
              <a:t>Chabert</a:t>
            </a:r>
            <a:endParaRPr lang="en-US" sz="2200" dirty="0">
              <a:solidFill>
                <a:schemeClr val="bg2">
                  <a:lumMod val="50000"/>
                </a:schemeClr>
              </a:solidFill>
              <a:latin typeface="Arial" panose="020B0604020202020204" pitchFamily="34" charset="0"/>
              <a:cs typeface="Arial" panose="020B0604020202020204" pitchFamily="34" charset="0"/>
            </a:endParaRPr>
          </a:p>
          <a:p>
            <a:pPr>
              <a:lnSpc>
                <a:spcPct val="150000"/>
              </a:lnSpc>
            </a:pPr>
            <a:r>
              <a:rPr lang="en-US" sz="2200" dirty="0">
                <a:solidFill>
                  <a:schemeClr val="bg2">
                    <a:lumMod val="50000"/>
                  </a:schemeClr>
                </a:solidFill>
                <a:latin typeface="Arial" panose="020B0604020202020204" pitchFamily="34" charset="0"/>
                <a:cs typeface="Arial" panose="020B0604020202020204" pitchFamily="34" charset="0"/>
              </a:rPr>
              <a:t>	- Which club did </a:t>
            </a:r>
            <a:r>
              <a:rPr lang="en-US" sz="2200" dirty="0" err="1">
                <a:solidFill>
                  <a:schemeClr val="bg2">
                    <a:lumMod val="50000"/>
                  </a:schemeClr>
                </a:solidFill>
                <a:latin typeface="Arial" panose="020B0604020202020204" pitchFamily="34" charset="0"/>
                <a:cs typeface="Arial" panose="020B0604020202020204" pitchFamily="34" charset="0"/>
              </a:rPr>
              <a:t>Christiano</a:t>
            </a:r>
            <a:r>
              <a:rPr lang="en-US" sz="2200" dirty="0">
                <a:solidFill>
                  <a:schemeClr val="bg2">
                    <a:lumMod val="50000"/>
                  </a:schemeClr>
                </a:solidFill>
                <a:latin typeface="Arial" panose="020B0604020202020204" pitchFamily="34" charset="0"/>
                <a:cs typeface="Arial" panose="020B0604020202020204" pitchFamily="34" charset="0"/>
              </a:rPr>
              <a:t> Ronaldo play for in 2011?</a:t>
            </a:r>
          </a:p>
          <a:p>
            <a:pPr>
              <a:lnSpc>
                <a:spcPct val="150000"/>
              </a:lnSpc>
            </a:pPr>
            <a:r>
              <a:rPr lang="en-US" sz="2200" dirty="0">
                <a:solidFill>
                  <a:schemeClr val="bg2">
                    <a:lumMod val="50000"/>
                  </a:schemeClr>
                </a:solidFill>
                <a:latin typeface="Arial" panose="020B0604020202020204" pitchFamily="34" charset="0"/>
                <a:cs typeface="Arial" panose="020B0604020202020204" pitchFamily="34" charset="0"/>
              </a:rPr>
              <a:t>		Real Madrid</a:t>
            </a:r>
          </a:p>
          <a:p>
            <a:pPr marL="342900" indent="-342900">
              <a:lnSpc>
                <a:spcPct val="150000"/>
              </a:lnSpc>
              <a:buFont typeface="Wingdings" pitchFamily="2" charset="2"/>
              <a:buChar char="v"/>
            </a:pPr>
            <a:r>
              <a:rPr lang="en-US" sz="2200" dirty="0">
                <a:solidFill>
                  <a:schemeClr val="bg2">
                    <a:lumMod val="25000"/>
                  </a:schemeClr>
                </a:solidFill>
                <a:latin typeface="Arial" panose="020B0604020202020204" pitchFamily="34" charset="0"/>
                <a:cs typeface="Arial" panose="020B0604020202020204" pitchFamily="34" charset="0"/>
              </a:rPr>
              <a:t>Open-domain: Need to search for the answer in Web-scale data</a:t>
            </a:r>
          </a:p>
          <a:p>
            <a:pPr marL="800100" lvl="1" indent="-342900">
              <a:buFont typeface="Wingdings" pitchFamily="2" charset="2"/>
              <a:buChar char="v"/>
            </a:pPr>
            <a:endParaRPr lang="en-US" sz="100" dirty="0">
              <a:solidFill>
                <a:schemeClr val="bg2">
                  <a:lumMod val="50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3A8E041-6E41-F94C-9DCF-1676B8063D09}"/>
              </a:ext>
            </a:extLst>
          </p:cNvPr>
          <p:cNvSpPr/>
          <p:nvPr/>
        </p:nvSpPr>
        <p:spPr>
          <a:xfrm>
            <a:off x="1515615" y="6488668"/>
            <a:ext cx="1352230" cy="369332"/>
          </a:xfrm>
          <a:prstGeom prst="rect">
            <a:avLst/>
          </a:prstGeom>
        </p:spPr>
        <p:txBody>
          <a:bodyPr wrap="none">
            <a:spAutoFit/>
          </a:bodyPr>
          <a:lstStyle/>
          <a:p>
            <a:r>
              <a:rPr lang="en-US" dirty="0">
                <a:solidFill>
                  <a:schemeClr val="bg1"/>
                </a:solidFill>
              </a:rPr>
              <a:t>Introduction</a:t>
            </a:r>
          </a:p>
        </p:txBody>
      </p:sp>
    </p:spTree>
    <p:extLst>
      <p:ext uri="{BB962C8B-B14F-4D97-AF65-F5344CB8AC3E}">
        <p14:creationId xmlns:p14="http://schemas.microsoft.com/office/powerpoint/2010/main" val="368045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8073"/>
            <a:ext cx="12192000" cy="1095506"/>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Structured and Unstructured Knowledge</a:t>
            </a:r>
          </a:p>
        </p:txBody>
      </p:sp>
      <p:grpSp>
        <p:nvGrpSpPr>
          <p:cNvPr id="9" name="Group 8">
            <a:extLst>
              <a:ext uri="{FF2B5EF4-FFF2-40B4-BE49-F238E27FC236}">
                <a16:creationId xmlns:a16="http://schemas.microsoft.com/office/drawing/2014/main" id="{DA2AA444-B588-C645-93E1-771D5998D8EF}"/>
              </a:ext>
            </a:extLst>
          </p:cNvPr>
          <p:cNvGrpSpPr/>
          <p:nvPr/>
        </p:nvGrpSpPr>
        <p:grpSpPr>
          <a:xfrm>
            <a:off x="-11941" y="772929"/>
            <a:ext cx="12195303" cy="6111627"/>
            <a:chOff x="5644" y="772929"/>
            <a:chExt cx="12195303" cy="6111627"/>
          </a:xfrm>
        </p:grpSpPr>
        <p:sp>
          <p:nvSpPr>
            <p:cNvPr id="10" name="Rectangle 9">
              <a:extLst>
                <a:ext uri="{FF2B5EF4-FFF2-40B4-BE49-F238E27FC236}">
                  <a16:creationId xmlns:a16="http://schemas.microsoft.com/office/drawing/2014/main" id="{4E85FBAC-C16A-8243-BAB0-0C018F6DF264}"/>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Introduction</a:t>
              </a:r>
            </a:p>
          </p:txBody>
        </p:sp>
        <p:sp>
          <p:nvSpPr>
            <p:cNvPr id="11" name="Rectangle 10">
              <a:extLst>
                <a:ext uri="{FF2B5EF4-FFF2-40B4-BE49-F238E27FC236}">
                  <a16:creationId xmlns:a16="http://schemas.microsoft.com/office/drawing/2014/main" id="{F7A64297-8452-1A4E-A594-8B02A3F71E20}"/>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12" name="Rectangle 11">
              <a:extLst>
                <a:ext uri="{FF2B5EF4-FFF2-40B4-BE49-F238E27FC236}">
                  <a16:creationId xmlns:a16="http://schemas.microsoft.com/office/drawing/2014/main" id="{CFDC2ED2-1E51-5B42-B5AB-04CE86B36687}"/>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pic>
        <p:nvPicPr>
          <p:cNvPr id="8" name="Picture 7">
            <a:extLst>
              <a:ext uri="{FF2B5EF4-FFF2-40B4-BE49-F238E27FC236}">
                <a16:creationId xmlns:a16="http://schemas.microsoft.com/office/drawing/2014/main" id="{7C816F63-8A80-1244-83DB-FC97BDA6E08F}"/>
              </a:ext>
            </a:extLst>
          </p:cNvPr>
          <p:cNvPicPr>
            <a:picLocks noChangeAspect="1"/>
          </p:cNvPicPr>
          <p:nvPr/>
        </p:nvPicPr>
        <p:blipFill>
          <a:blip r:embed="rId3"/>
          <a:stretch>
            <a:fillRect/>
          </a:stretch>
        </p:blipFill>
        <p:spPr>
          <a:xfrm>
            <a:off x="895417" y="1499417"/>
            <a:ext cx="7763473" cy="693941"/>
          </a:xfrm>
          <a:prstGeom prst="rect">
            <a:avLst/>
          </a:prstGeom>
        </p:spPr>
      </p:pic>
      <p:pic>
        <p:nvPicPr>
          <p:cNvPr id="13" name="Picture 12">
            <a:extLst>
              <a:ext uri="{FF2B5EF4-FFF2-40B4-BE49-F238E27FC236}">
                <a16:creationId xmlns:a16="http://schemas.microsoft.com/office/drawing/2014/main" id="{69C2B2E3-40CE-6E42-92C6-F8971602E254}"/>
              </a:ext>
            </a:extLst>
          </p:cNvPr>
          <p:cNvPicPr>
            <a:picLocks noChangeAspect="1"/>
          </p:cNvPicPr>
          <p:nvPr/>
        </p:nvPicPr>
        <p:blipFill>
          <a:blip r:embed="rId4"/>
          <a:stretch>
            <a:fillRect/>
          </a:stretch>
        </p:blipFill>
        <p:spPr>
          <a:xfrm>
            <a:off x="863169" y="2137497"/>
            <a:ext cx="7546615" cy="789359"/>
          </a:xfrm>
          <a:prstGeom prst="rect">
            <a:avLst/>
          </a:prstGeom>
          <a:ln w="31750">
            <a:solidFill>
              <a:schemeClr val="accent2"/>
            </a:solidFill>
          </a:ln>
        </p:spPr>
      </p:pic>
      <p:pic>
        <p:nvPicPr>
          <p:cNvPr id="15" name="Picture 14">
            <a:extLst>
              <a:ext uri="{FF2B5EF4-FFF2-40B4-BE49-F238E27FC236}">
                <a16:creationId xmlns:a16="http://schemas.microsoft.com/office/drawing/2014/main" id="{8A46B4AA-7765-7A4E-A3A1-1E4D393C8C79}"/>
              </a:ext>
            </a:extLst>
          </p:cNvPr>
          <p:cNvPicPr>
            <a:picLocks noChangeAspect="1"/>
          </p:cNvPicPr>
          <p:nvPr/>
        </p:nvPicPr>
        <p:blipFill>
          <a:blip r:embed="rId5"/>
          <a:stretch>
            <a:fillRect/>
          </a:stretch>
        </p:blipFill>
        <p:spPr>
          <a:xfrm>
            <a:off x="2975713" y="2942518"/>
            <a:ext cx="5572351" cy="1641173"/>
          </a:xfrm>
          <a:prstGeom prst="rect">
            <a:avLst/>
          </a:prstGeom>
        </p:spPr>
      </p:pic>
      <p:pic>
        <p:nvPicPr>
          <p:cNvPr id="16" name="Picture 15">
            <a:extLst>
              <a:ext uri="{FF2B5EF4-FFF2-40B4-BE49-F238E27FC236}">
                <a16:creationId xmlns:a16="http://schemas.microsoft.com/office/drawing/2014/main" id="{BE017B63-2E68-EA4D-B737-28AA0E09E838}"/>
              </a:ext>
            </a:extLst>
          </p:cNvPr>
          <p:cNvPicPr>
            <a:picLocks noChangeAspect="1"/>
          </p:cNvPicPr>
          <p:nvPr/>
        </p:nvPicPr>
        <p:blipFill>
          <a:blip r:embed="rId6"/>
          <a:stretch>
            <a:fillRect/>
          </a:stretch>
        </p:blipFill>
        <p:spPr>
          <a:xfrm>
            <a:off x="1050685" y="2976906"/>
            <a:ext cx="1861026" cy="1924115"/>
          </a:xfrm>
          <a:prstGeom prst="rect">
            <a:avLst/>
          </a:prstGeom>
        </p:spPr>
      </p:pic>
      <p:pic>
        <p:nvPicPr>
          <p:cNvPr id="17" name="Picture 16">
            <a:extLst>
              <a:ext uri="{FF2B5EF4-FFF2-40B4-BE49-F238E27FC236}">
                <a16:creationId xmlns:a16="http://schemas.microsoft.com/office/drawing/2014/main" id="{B0062B0D-1E09-F342-8499-4B1822988BF7}"/>
              </a:ext>
            </a:extLst>
          </p:cNvPr>
          <p:cNvPicPr>
            <a:picLocks noChangeAspect="1"/>
          </p:cNvPicPr>
          <p:nvPr/>
        </p:nvPicPr>
        <p:blipFill>
          <a:blip r:embed="rId7"/>
          <a:stretch>
            <a:fillRect/>
          </a:stretch>
        </p:blipFill>
        <p:spPr>
          <a:xfrm>
            <a:off x="8868511" y="1922283"/>
            <a:ext cx="2192225" cy="2696910"/>
          </a:xfrm>
          <a:prstGeom prst="rect">
            <a:avLst/>
          </a:prstGeom>
          <a:ln w="31750">
            <a:solidFill>
              <a:schemeClr val="accent2"/>
            </a:solidFill>
          </a:ln>
        </p:spPr>
      </p:pic>
      <p:pic>
        <p:nvPicPr>
          <p:cNvPr id="19" name="Picture 18">
            <a:extLst>
              <a:ext uri="{FF2B5EF4-FFF2-40B4-BE49-F238E27FC236}">
                <a16:creationId xmlns:a16="http://schemas.microsoft.com/office/drawing/2014/main" id="{1EE89470-84B3-1F42-8243-6FFD0FF7A05D}"/>
              </a:ext>
            </a:extLst>
          </p:cNvPr>
          <p:cNvPicPr>
            <a:picLocks noChangeAspect="1"/>
          </p:cNvPicPr>
          <p:nvPr/>
        </p:nvPicPr>
        <p:blipFill>
          <a:blip r:embed="rId8"/>
          <a:stretch>
            <a:fillRect/>
          </a:stretch>
        </p:blipFill>
        <p:spPr>
          <a:xfrm>
            <a:off x="2903407" y="4901049"/>
            <a:ext cx="5259763" cy="1135541"/>
          </a:xfrm>
          <a:prstGeom prst="rect">
            <a:avLst/>
          </a:prstGeom>
          <a:ln w="31750">
            <a:solidFill>
              <a:schemeClr val="accent2"/>
            </a:solidFill>
          </a:ln>
        </p:spPr>
      </p:pic>
      <p:sp>
        <p:nvSpPr>
          <p:cNvPr id="20" name="TextBox 19">
            <a:extLst>
              <a:ext uri="{FF2B5EF4-FFF2-40B4-BE49-F238E27FC236}">
                <a16:creationId xmlns:a16="http://schemas.microsoft.com/office/drawing/2014/main" id="{38718375-FB10-CB41-8E77-D3C5405A9B65}"/>
              </a:ext>
            </a:extLst>
          </p:cNvPr>
          <p:cNvSpPr txBox="1"/>
          <p:nvPr/>
        </p:nvSpPr>
        <p:spPr>
          <a:xfrm>
            <a:off x="8868511" y="5380892"/>
            <a:ext cx="679610" cy="369332"/>
          </a:xfrm>
          <a:prstGeom prst="rect">
            <a:avLst/>
          </a:prstGeom>
          <a:noFill/>
        </p:spPr>
        <p:txBody>
          <a:bodyPr wrap="none" rtlCol="0">
            <a:spAutoFit/>
          </a:bodyPr>
          <a:lstStyle/>
          <a:p>
            <a:r>
              <a:rPr lang="en-US" dirty="0"/>
              <a:t>Table</a:t>
            </a:r>
          </a:p>
        </p:txBody>
      </p:sp>
      <p:sp>
        <p:nvSpPr>
          <p:cNvPr id="21" name="TextBox 20">
            <a:extLst>
              <a:ext uri="{FF2B5EF4-FFF2-40B4-BE49-F238E27FC236}">
                <a16:creationId xmlns:a16="http://schemas.microsoft.com/office/drawing/2014/main" id="{AED6A953-2109-EC4A-A223-14AC9359AA46}"/>
              </a:ext>
            </a:extLst>
          </p:cNvPr>
          <p:cNvSpPr txBox="1"/>
          <p:nvPr/>
        </p:nvSpPr>
        <p:spPr>
          <a:xfrm>
            <a:off x="4097210" y="1312987"/>
            <a:ext cx="565348" cy="369332"/>
          </a:xfrm>
          <a:prstGeom prst="rect">
            <a:avLst/>
          </a:prstGeom>
          <a:noFill/>
        </p:spPr>
        <p:txBody>
          <a:bodyPr wrap="none" rtlCol="0">
            <a:spAutoFit/>
          </a:bodyPr>
          <a:lstStyle/>
          <a:p>
            <a:r>
              <a:rPr lang="en-US" dirty="0"/>
              <a:t>Text</a:t>
            </a:r>
          </a:p>
        </p:txBody>
      </p:sp>
      <p:sp>
        <p:nvSpPr>
          <p:cNvPr id="22" name="TextBox 21">
            <a:extLst>
              <a:ext uri="{FF2B5EF4-FFF2-40B4-BE49-F238E27FC236}">
                <a16:creationId xmlns:a16="http://schemas.microsoft.com/office/drawing/2014/main" id="{33D3CABE-045D-B84F-A95D-30E91BB27285}"/>
              </a:ext>
            </a:extLst>
          </p:cNvPr>
          <p:cNvSpPr txBox="1"/>
          <p:nvPr/>
        </p:nvSpPr>
        <p:spPr>
          <a:xfrm>
            <a:off x="11283459" y="2625980"/>
            <a:ext cx="766748" cy="369332"/>
          </a:xfrm>
          <a:prstGeom prst="rect">
            <a:avLst/>
          </a:prstGeom>
          <a:noFill/>
        </p:spPr>
        <p:txBody>
          <a:bodyPr wrap="none" rtlCol="0">
            <a:spAutoFit/>
          </a:bodyPr>
          <a:lstStyle/>
          <a:p>
            <a:r>
              <a:rPr lang="en-US" dirty="0"/>
              <a:t>Figure</a:t>
            </a:r>
          </a:p>
        </p:txBody>
      </p:sp>
    </p:spTree>
    <p:extLst>
      <p:ext uri="{BB962C8B-B14F-4D97-AF65-F5344CB8AC3E}">
        <p14:creationId xmlns:p14="http://schemas.microsoft.com/office/powerpoint/2010/main" val="3429719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8073"/>
            <a:ext cx="12192000" cy="1095506"/>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Question answering with unstructured Knowledge (Text)</a:t>
            </a:r>
          </a:p>
        </p:txBody>
      </p:sp>
      <p:grpSp>
        <p:nvGrpSpPr>
          <p:cNvPr id="12" name="Group 11">
            <a:extLst>
              <a:ext uri="{FF2B5EF4-FFF2-40B4-BE49-F238E27FC236}">
                <a16:creationId xmlns:a16="http://schemas.microsoft.com/office/drawing/2014/main" id="{853C22CF-EE7B-0443-9A31-9A489083B9A4}"/>
              </a:ext>
            </a:extLst>
          </p:cNvPr>
          <p:cNvGrpSpPr/>
          <p:nvPr/>
        </p:nvGrpSpPr>
        <p:grpSpPr>
          <a:xfrm>
            <a:off x="-11941" y="772929"/>
            <a:ext cx="12195303" cy="6111627"/>
            <a:chOff x="5644" y="772929"/>
            <a:chExt cx="12195303" cy="6111627"/>
          </a:xfrm>
        </p:grpSpPr>
        <p:sp>
          <p:nvSpPr>
            <p:cNvPr id="13" name="Rectangle 12">
              <a:extLst>
                <a:ext uri="{FF2B5EF4-FFF2-40B4-BE49-F238E27FC236}">
                  <a16:creationId xmlns:a16="http://schemas.microsoft.com/office/drawing/2014/main" id="{A490BEF8-DD3C-F840-9F40-D039CA779BC6}"/>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Related work</a:t>
              </a:r>
            </a:p>
          </p:txBody>
        </p:sp>
        <p:sp>
          <p:nvSpPr>
            <p:cNvPr id="14" name="Rectangle 13">
              <a:extLst>
                <a:ext uri="{FF2B5EF4-FFF2-40B4-BE49-F238E27FC236}">
                  <a16:creationId xmlns:a16="http://schemas.microsoft.com/office/drawing/2014/main" id="{765799B2-079A-234C-B6C4-A20BF3972C34}"/>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15" name="Rectangle 14">
              <a:extLst>
                <a:ext uri="{FF2B5EF4-FFF2-40B4-BE49-F238E27FC236}">
                  <a16:creationId xmlns:a16="http://schemas.microsoft.com/office/drawing/2014/main" id="{428FB4CD-6EAE-6146-A30C-2919291A765B}"/>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pic>
        <p:nvPicPr>
          <p:cNvPr id="11" name="Picture 10">
            <a:extLst>
              <a:ext uri="{FF2B5EF4-FFF2-40B4-BE49-F238E27FC236}">
                <a16:creationId xmlns:a16="http://schemas.microsoft.com/office/drawing/2014/main" id="{80A756EE-4C01-684A-BCB6-A3C1BC28911B}"/>
              </a:ext>
            </a:extLst>
          </p:cNvPr>
          <p:cNvPicPr>
            <a:picLocks noChangeAspect="1"/>
          </p:cNvPicPr>
          <p:nvPr/>
        </p:nvPicPr>
        <p:blipFill>
          <a:blip r:embed="rId3"/>
          <a:stretch>
            <a:fillRect/>
          </a:stretch>
        </p:blipFill>
        <p:spPr>
          <a:xfrm>
            <a:off x="2118374" y="2350301"/>
            <a:ext cx="7884913" cy="3634519"/>
          </a:xfrm>
          <a:prstGeom prst="rect">
            <a:avLst/>
          </a:prstGeom>
        </p:spPr>
      </p:pic>
      <p:sp>
        <p:nvSpPr>
          <p:cNvPr id="16" name="TextBox 15">
            <a:extLst>
              <a:ext uri="{FF2B5EF4-FFF2-40B4-BE49-F238E27FC236}">
                <a16:creationId xmlns:a16="http://schemas.microsoft.com/office/drawing/2014/main" id="{2417D43A-F7FC-434A-96BD-5E8B4AF26F4A}"/>
              </a:ext>
            </a:extLst>
          </p:cNvPr>
          <p:cNvSpPr txBox="1"/>
          <p:nvPr/>
        </p:nvSpPr>
        <p:spPr>
          <a:xfrm>
            <a:off x="1289537" y="1414678"/>
            <a:ext cx="9624165" cy="784830"/>
          </a:xfrm>
          <a:prstGeom prst="rect">
            <a:avLst/>
          </a:prstGeom>
          <a:noFill/>
        </p:spPr>
        <p:txBody>
          <a:bodyPr wrap="square" rtlCol="0">
            <a:spAutoFit/>
          </a:bodyPr>
          <a:lstStyle/>
          <a:p>
            <a:pPr marL="285750" indent="-285750">
              <a:buFont typeface="Arial" panose="020B0604020202020204" pitchFamily="34" charset="0"/>
              <a:buChar char="•"/>
            </a:pPr>
            <a:r>
              <a:rPr lang="en-US" sz="2500" dirty="0"/>
              <a:t>Reading Comprehension</a:t>
            </a:r>
            <a:r>
              <a:rPr lang="en-US" dirty="0"/>
              <a:t>:</a:t>
            </a:r>
          </a:p>
          <a:p>
            <a:pPr marL="742950" lvl="1" indent="-285750">
              <a:buFont typeface="Arial" panose="020B0604020202020204" pitchFamily="34" charset="0"/>
              <a:buChar char="•"/>
            </a:pPr>
            <a:r>
              <a:rPr lang="en-US" sz="2000" dirty="0" err="1"/>
              <a:t>DrQA</a:t>
            </a:r>
            <a:r>
              <a:rPr lang="en-US" sz="2000" dirty="0"/>
              <a:t>: Reading </a:t>
            </a:r>
            <a:r>
              <a:rPr lang="en-US" sz="2000" dirty="0" err="1"/>
              <a:t>wikipedia</a:t>
            </a:r>
            <a:r>
              <a:rPr lang="en-US" sz="2000" dirty="0"/>
              <a:t> to answer Open Domain Questions (</a:t>
            </a:r>
            <a:r>
              <a:rPr lang="en-US" sz="2000" dirty="0" err="1"/>
              <a:t>chen</a:t>
            </a:r>
            <a:r>
              <a:rPr lang="en-US" sz="2000" dirty="0"/>
              <a:t> et al, ACL 2017)</a:t>
            </a:r>
          </a:p>
        </p:txBody>
      </p:sp>
      <p:sp>
        <p:nvSpPr>
          <p:cNvPr id="17" name="TextBox 16">
            <a:extLst>
              <a:ext uri="{FF2B5EF4-FFF2-40B4-BE49-F238E27FC236}">
                <a16:creationId xmlns:a16="http://schemas.microsoft.com/office/drawing/2014/main" id="{33DF2BD9-F0ED-1E43-8AEB-FC18FF28C1C5}"/>
              </a:ext>
            </a:extLst>
          </p:cNvPr>
          <p:cNvSpPr txBox="1"/>
          <p:nvPr/>
        </p:nvSpPr>
        <p:spPr>
          <a:xfrm>
            <a:off x="803992" y="5892896"/>
            <a:ext cx="10912262" cy="400110"/>
          </a:xfrm>
          <a:prstGeom prst="rect">
            <a:avLst/>
          </a:prstGeom>
          <a:noFill/>
        </p:spPr>
        <p:txBody>
          <a:bodyPr wrap="square" rtlCol="0">
            <a:spAutoFit/>
          </a:bodyPr>
          <a:lstStyle/>
          <a:p>
            <a:pPr lvl="1"/>
            <a:r>
              <a:rPr lang="en-US" sz="2000" dirty="0"/>
              <a:t>NB: High coverage of answers, but generally difficult to extract the answer in open-domain setting. </a:t>
            </a:r>
          </a:p>
        </p:txBody>
      </p:sp>
    </p:spTree>
    <p:extLst>
      <p:ext uri="{BB962C8B-B14F-4D97-AF65-F5344CB8AC3E}">
        <p14:creationId xmlns:p14="http://schemas.microsoft.com/office/powerpoint/2010/main" val="777640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D88B0D5-D204-7E40-9F8A-0D97B4841C8D}"/>
              </a:ext>
            </a:extLst>
          </p:cNvPr>
          <p:cNvSpPr/>
          <p:nvPr/>
        </p:nvSpPr>
        <p:spPr>
          <a:xfrm>
            <a:off x="0" y="-8073"/>
            <a:ext cx="12192000" cy="1095506"/>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Question Answering with Structured Knowledge (KB)</a:t>
            </a:r>
          </a:p>
        </p:txBody>
      </p:sp>
      <p:grpSp>
        <p:nvGrpSpPr>
          <p:cNvPr id="10" name="Group 9">
            <a:extLst>
              <a:ext uri="{FF2B5EF4-FFF2-40B4-BE49-F238E27FC236}">
                <a16:creationId xmlns:a16="http://schemas.microsoft.com/office/drawing/2014/main" id="{E46ED345-5719-3144-9875-81AD0B352EE6}"/>
              </a:ext>
            </a:extLst>
          </p:cNvPr>
          <p:cNvGrpSpPr/>
          <p:nvPr/>
        </p:nvGrpSpPr>
        <p:grpSpPr>
          <a:xfrm>
            <a:off x="-11941" y="772929"/>
            <a:ext cx="12195303" cy="6111627"/>
            <a:chOff x="5644" y="772929"/>
            <a:chExt cx="12195303" cy="6111627"/>
          </a:xfrm>
        </p:grpSpPr>
        <p:sp>
          <p:nvSpPr>
            <p:cNvPr id="11" name="Rectangle 10">
              <a:extLst>
                <a:ext uri="{FF2B5EF4-FFF2-40B4-BE49-F238E27FC236}">
                  <a16:creationId xmlns:a16="http://schemas.microsoft.com/office/drawing/2014/main" id="{5DBF9DCF-231E-3C47-B593-758768353649}"/>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Related work</a:t>
              </a:r>
            </a:p>
          </p:txBody>
        </p:sp>
        <p:sp>
          <p:nvSpPr>
            <p:cNvPr id="12" name="Rectangle 11">
              <a:extLst>
                <a:ext uri="{FF2B5EF4-FFF2-40B4-BE49-F238E27FC236}">
                  <a16:creationId xmlns:a16="http://schemas.microsoft.com/office/drawing/2014/main" id="{54542C56-06FC-584C-ABA3-BD802AD7FA97}"/>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13" name="Rectangle 12">
              <a:extLst>
                <a:ext uri="{FF2B5EF4-FFF2-40B4-BE49-F238E27FC236}">
                  <a16:creationId xmlns:a16="http://schemas.microsoft.com/office/drawing/2014/main" id="{1A9DEB02-403B-7E47-B520-7BDAC3D90466}"/>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9" name="TextBox 8">
            <a:extLst>
              <a:ext uri="{FF2B5EF4-FFF2-40B4-BE49-F238E27FC236}">
                <a16:creationId xmlns:a16="http://schemas.microsoft.com/office/drawing/2014/main" id="{7F274830-C0EC-9E40-8966-7605D7B6D83A}"/>
              </a:ext>
            </a:extLst>
          </p:cNvPr>
          <p:cNvSpPr txBox="1"/>
          <p:nvPr/>
        </p:nvSpPr>
        <p:spPr>
          <a:xfrm>
            <a:off x="1289537" y="1080568"/>
            <a:ext cx="9624165" cy="1092607"/>
          </a:xfrm>
          <a:prstGeom prst="rect">
            <a:avLst/>
          </a:prstGeom>
          <a:noFill/>
        </p:spPr>
        <p:txBody>
          <a:bodyPr wrap="square" rtlCol="0">
            <a:spAutoFit/>
          </a:bodyPr>
          <a:lstStyle/>
          <a:p>
            <a:pPr marL="285750" indent="-285750">
              <a:buFont typeface="Arial" panose="020B0604020202020204" pitchFamily="34" charset="0"/>
              <a:buChar char="•"/>
            </a:pPr>
            <a:r>
              <a:rPr lang="en-US" sz="2500" dirty="0"/>
              <a:t>Knowledge Base</a:t>
            </a:r>
          </a:p>
          <a:p>
            <a:pPr marL="742950" lvl="1" indent="-285750">
              <a:buFont typeface="Arial" panose="020B0604020202020204" pitchFamily="34" charset="0"/>
              <a:buChar char="•"/>
            </a:pPr>
            <a:r>
              <a:rPr lang="en-US" sz="2000" dirty="0"/>
              <a:t>(Subject, relation, Object)</a:t>
            </a:r>
          </a:p>
          <a:p>
            <a:pPr marL="742950" lvl="1" indent="-285750">
              <a:buFont typeface="Arial" panose="020B0604020202020204" pitchFamily="34" charset="0"/>
              <a:buChar char="•"/>
            </a:pPr>
            <a:r>
              <a:rPr lang="en-US" sz="2000" dirty="0"/>
              <a:t>Example, (</a:t>
            </a:r>
            <a:r>
              <a:rPr lang="en-US" sz="2000" dirty="0" err="1"/>
              <a:t>Meg_Griffin</a:t>
            </a:r>
            <a:r>
              <a:rPr lang="en-US" sz="2000" dirty="0"/>
              <a:t>, </a:t>
            </a:r>
            <a:r>
              <a:rPr lang="en-US" sz="2000" dirty="0" err="1"/>
              <a:t>voiced_by</a:t>
            </a:r>
            <a:r>
              <a:rPr lang="en-US" sz="2000" dirty="0"/>
              <a:t>, </a:t>
            </a:r>
            <a:r>
              <a:rPr lang="en-US" sz="2000" dirty="0" err="1"/>
              <a:t>Milla_Kunis</a:t>
            </a:r>
            <a:r>
              <a:rPr lang="en-US" dirty="0"/>
              <a:t>)</a:t>
            </a:r>
          </a:p>
        </p:txBody>
      </p:sp>
      <p:sp>
        <p:nvSpPr>
          <p:cNvPr id="14" name="TextBox 13">
            <a:extLst>
              <a:ext uri="{FF2B5EF4-FFF2-40B4-BE49-F238E27FC236}">
                <a16:creationId xmlns:a16="http://schemas.microsoft.com/office/drawing/2014/main" id="{2411F577-5494-344A-8F98-B62859972B4F}"/>
              </a:ext>
            </a:extLst>
          </p:cNvPr>
          <p:cNvSpPr txBox="1"/>
          <p:nvPr/>
        </p:nvSpPr>
        <p:spPr>
          <a:xfrm>
            <a:off x="1289537" y="2276323"/>
            <a:ext cx="9624165" cy="784830"/>
          </a:xfrm>
          <a:prstGeom prst="rect">
            <a:avLst/>
          </a:prstGeom>
          <a:noFill/>
        </p:spPr>
        <p:txBody>
          <a:bodyPr wrap="square" rtlCol="0">
            <a:spAutoFit/>
          </a:bodyPr>
          <a:lstStyle/>
          <a:p>
            <a:pPr marL="285750" indent="-285750">
              <a:buFont typeface="Arial" panose="020B0604020202020204" pitchFamily="34" charset="0"/>
              <a:buChar char="•"/>
            </a:pPr>
            <a:r>
              <a:rPr lang="en-US" sz="2500" dirty="0"/>
              <a:t>Semantic Parsing</a:t>
            </a:r>
            <a:r>
              <a:rPr lang="en-US" dirty="0"/>
              <a:t>:</a:t>
            </a:r>
          </a:p>
          <a:p>
            <a:pPr marL="742950" lvl="1" indent="-285750">
              <a:buFont typeface="Arial" panose="020B0604020202020204" pitchFamily="34" charset="0"/>
              <a:buChar char="•"/>
            </a:pPr>
            <a:r>
              <a:rPr lang="en-US" sz="2000" dirty="0"/>
              <a:t>Example, Neural Symbolic Machine (Liang et al, ACL 2017)</a:t>
            </a:r>
          </a:p>
        </p:txBody>
      </p:sp>
      <p:grpSp>
        <p:nvGrpSpPr>
          <p:cNvPr id="63" name="Group 62">
            <a:extLst>
              <a:ext uri="{FF2B5EF4-FFF2-40B4-BE49-F238E27FC236}">
                <a16:creationId xmlns:a16="http://schemas.microsoft.com/office/drawing/2014/main" id="{F9943A98-DFDC-404D-A96D-0B9345FFC3CB}"/>
              </a:ext>
            </a:extLst>
          </p:cNvPr>
          <p:cNvGrpSpPr/>
          <p:nvPr/>
        </p:nvGrpSpPr>
        <p:grpSpPr>
          <a:xfrm>
            <a:off x="2864260" y="3253147"/>
            <a:ext cx="6281698" cy="2057549"/>
            <a:chOff x="2864260" y="3780692"/>
            <a:chExt cx="6281698" cy="2057549"/>
          </a:xfrm>
        </p:grpSpPr>
        <p:sp>
          <p:nvSpPr>
            <p:cNvPr id="21" name="TextBox 20">
              <a:extLst>
                <a:ext uri="{FF2B5EF4-FFF2-40B4-BE49-F238E27FC236}">
                  <a16:creationId xmlns:a16="http://schemas.microsoft.com/office/drawing/2014/main" id="{771DAD1C-87FC-5147-9027-488AFC67C9FA}"/>
                </a:ext>
              </a:extLst>
            </p:cNvPr>
            <p:cNvSpPr txBox="1"/>
            <p:nvPr/>
          </p:nvSpPr>
          <p:spPr>
            <a:xfrm>
              <a:off x="4753146" y="5416176"/>
              <a:ext cx="514051" cy="338554"/>
            </a:xfrm>
            <a:prstGeom prst="rect">
              <a:avLst/>
            </a:prstGeom>
            <a:noFill/>
            <a:ln>
              <a:noFill/>
            </a:ln>
          </p:spPr>
          <p:txBody>
            <a:bodyPr wrap="none" rtlCol="0">
              <a:spAutoFit/>
            </a:bodyPr>
            <a:lstStyle/>
            <a:p>
              <a:r>
                <a:rPr lang="en-US" sz="1600" dirty="0"/>
                <a:t>cast</a:t>
              </a:r>
            </a:p>
          </p:txBody>
        </p:sp>
        <p:cxnSp>
          <p:nvCxnSpPr>
            <p:cNvPr id="27" name="Straight Arrow Connector 26">
              <a:extLst>
                <a:ext uri="{FF2B5EF4-FFF2-40B4-BE49-F238E27FC236}">
                  <a16:creationId xmlns:a16="http://schemas.microsoft.com/office/drawing/2014/main" id="{7EDC1CA2-2C6B-BC40-9236-195251C79F53}"/>
                </a:ext>
              </a:extLst>
            </p:cNvPr>
            <p:cNvCxnSpPr/>
            <p:nvPr/>
          </p:nvCxnSpPr>
          <p:spPr>
            <a:xfrm flipV="1">
              <a:off x="5248100" y="5597175"/>
              <a:ext cx="483921" cy="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605F7BB-C7BC-184D-AEEF-31BDB29FEA89}"/>
                </a:ext>
              </a:extLst>
            </p:cNvPr>
            <p:cNvCxnSpPr>
              <a:stCxn id="16" idx="3"/>
              <a:endCxn id="21" idx="1"/>
            </p:cNvCxnSpPr>
            <p:nvPr/>
          </p:nvCxnSpPr>
          <p:spPr>
            <a:xfrm flipV="1">
              <a:off x="4269225" y="5585453"/>
              <a:ext cx="483921" cy="3528"/>
            </a:xfrm>
            <a:prstGeom prst="line">
              <a:avLst/>
            </a:prstGeom>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37DAA93E-255F-C141-B7EF-5AE713A8806E}"/>
                </a:ext>
              </a:extLst>
            </p:cNvPr>
            <p:cNvGrpSpPr/>
            <p:nvPr/>
          </p:nvGrpSpPr>
          <p:grpSpPr>
            <a:xfrm>
              <a:off x="2864260" y="3780692"/>
              <a:ext cx="6281698" cy="2057549"/>
              <a:chOff x="2864260" y="3780692"/>
              <a:chExt cx="6281698" cy="2057549"/>
            </a:xfrm>
          </p:grpSpPr>
          <p:sp>
            <p:nvSpPr>
              <p:cNvPr id="3" name="TextBox 2">
                <a:extLst>
                  <a:ext uri="{FF2B5EF4-FFF2-40B4-BE49-F238E27FC236}">
                    <a16:creationId xmlns:a16="http://schemas.microsoft.com/office/drawing/2014/main" id="{91A1AE2C-CA09-CF4A-9F37-28C59A29C46A}"/>
                  </a:ext>
                </a:extLst>
              </p:cNvPr>
              <p:cNvSpPr txBox="1"/>
              <p:nvPr/>
            </p:nvSpPr>
            <p:spPr>
              <a:xfrm>
                <a:off x="3710354" y="3780692"/>
                <a:ext cx="3189976" cy="369332"/>
              </a:xfrm>
              <a:prstGeom prst="rect">
                <a:avLst/>
              </a:prstGeom>
              <a:noFill/>
            </p:spPr>
            <p:txBody>
              <a:bodyPr wrap="none" rtlCol="0">
                <a:spAutoFit/>
              </a:bodyPr>
              <a:lstStyle/>
              <a:p>
                <a:r>
                  <a:rPr lang="en-US" dirty="0"/>
                  <a:t>Who voiced Meg in Family Guy?</a:t>
                </a:r>
              </a:p>
            </p:txBody>
          </p:sp>
          <p:sp>
            <p:nvSpPr>
              <p:cNvPr id="15" name="Rounded Rectangle 14">
                <a:extLst>
                  <a:ext uri="{FF2B5EF4-FFF2-40B4-BE49-F238E27FC236}">
                    <a16:creationId xmlns:a16="http://schemas.microsoft.com/office/drawing/2014/main" id="{D7B2B32D-993B-4149-954F-13B63FCE2DF1}"/>
                  </a:ext>
                </a:extLst>
              </p:cNvPr>
              <p:cNvSpPr/>
              <p:nvPr/>
            </p:nvSpPr>
            <p:spPr>
              <a:xfrm>
                <a:off x="7600496" y="4084417"/>
                <a:ext cx="1545462" cy="383136"/>
              </a:xfrm>
              <a:prstGeom prst="round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rPr>
                  <a:t>Meg Griffin</a:t>
                </a:r>
              </a:p>
            </p:txBody>
          </p:sp>
          <p:sp>
            <p:nvSpPr>
              <p:cNvPr id="16" name="Rounded Rectangle 15">
                <a:extLst>
                  <a:ext uri="{FF2B5EF4-FFF2-40B4-BE49-F238E27FC236}">
                    <a16:creationId xmlns:a16="http://schemas.microsoft.com/office/drawing/2014/main" id="{AB6F657D-1A29-0344-B10A-5B89F6B36980}"/>
                  </a:ext>
                </a:extLst>
              </p:cNvPr>
              <p:cNvSpPr/>
              <p:nvPr/>
            </p:nvSpPr>
            <p:spPr>
              <a:xfrm>
                <a:off x="2864260" y="5378256"/>
                <a:ext cx="1404965" cy="4214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rPr>
                  <a:t>Family Guy</a:t>
                </a:r>
              </a:p>
            </p:txBody>
          </p:sp>
          <p:sp>
            <p:nvSpPr>
              <p:cNvPr id="6" name="Oval 5">
                <a:extLst>
                  <a:ext uri="{FF2B5EF4-FFF2-40B4-BE49-F238E27FC236}">
                    <a16:creationId xmlns:a16="http://schemas.microsoft.com/office/drawing/2014/main" id="{6144A0CF-6A49-AA4D-8F73-80FF0CEADF47}"/>
                  </a:ext>
                </a:extLst>
              </p:cNvPr>
              <p:cNvSpPr/>
              <p:nvPr/>
            </p:nvSpPr>
            <p:spPr>
              <a:xfrm>
                <a:off x="5708984" y="5357289"/>
                <a:ext cx="469232" cy="469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rPr>
                  <a:t>y</a:t>
                </a:r>
              </a:p>
            </p:txBody>
          </p:sp>
          <p:sp>
            <p:nvSpPr>
              <p:cNvPr id="17" name="Oval 16">
                <a:extLst>
                  <a:ext uri="{FF2B5EF4-FFF2-40B4-BE49-F238E27FC236}">
                    <a16:creationId xmlns:a16="http://schemas.microsoft.com/office/drawing/2014/main" id="{062EEA1C-2598-D049-A126-E908D2A47565}"/>
                  </a:ext>
                </a:extLst>
              </p:cNvPr>
              <p:cNvSpPr/>
              <p:nvPr/>
            </p:nvSpPr>
            <p:spPr>
              <a:xfrm>
                <a:off x="8200143" y="5369009"/>
                <a:ext cx="469232" cy="4692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lumMod val="25000"/>
                      </a:schemeClr>
                    </a:solidFill>
                  </a:rPr>
                  <a:t>x</a:t>
                </a:r>
              </a:p>
            </p:txBody>
          </p:sp>
          <p:sp>
            <p:nvSpPr>
              <p:cNvPr id="8" name="TextBox 7">
                <a:extLst>
                  <a:ext uri="{FF2B5EF4-FFF2-40B4-BE49-F238E27FC236}">
                    <a16:creationId xmlns:a16="http://schemas.microsoft.com/office/drawing/2014/main" id="{2270E721-F9A9-0A4C-B891-E2CE12ECB092}"/>
                  </a:ext>
                </a:extLst>
              </p:cNvPr>
              <p:cNvSpPr txBox="1"/>
              <p:nvPr/>
            </p:nvSpPr>
            <p:spPr>
              <a:xfrm>
                <a:off x="3241431" y="4290644"/>
                <a:ext cx="840358" cy="369332"/>
              </a:xfrm>
              <a:prstGeom prst="rect">
                <a:avLst/>
              </a:prstGeom>
              <a:noFill/>
              <a:ln>
                <a:solidFill>
                  <a:schemeClr val="accent1">
                    <a:lumMod val="75000"/>
                  </a:schemeClr>
                </a:solidFill>
              </a:ln>
            </p:spPr>
            <p:txBody>
              <a:bodyPr wrap="none" rtlCol="0">
                <a:spAutoFit/>
              </a:bodyPr>
              <a:lstStyle/>
              <a:p>
                <a:r>
                  <a:rPr lang="en-US" dirty="0" err="1"/>
                  <a:t>argmin</a:t>
                </a:r>
                <a:endParaRPr lang="en-US" dirty="0"/>
              </a:p>
            </p:txBody>
          </p:sp>
          <p:sp>
            <p:nvSpPr>
              <p:cNvPr id="19" name="TextBox 18">
                <a:extLst>
                  <a:ext uri="{FF2B5EF4-FFF2-40B4-BE49-F238E27FC236}">
                    <a16:creationId xmlns:a16="http://schemas.microsoft.com/office/drawing/2014/main" id="{27747850-32F7-A54A-A29B-B5977E193945}"/>
                  </a:ext>
                </a:extLst>
              </p:cNvPr>
              <p:cNvSpPr txBox="1"/>
              <p:nvPr/>
            </p:nvSpPr>
            <p:spPr>
              <a:xfrm rot="19630007">
                <a:off x="6438015" y="4777268"/>
                <a:ext cx="970137" cy="338554"/>
              </a:xfrm>
              <a:prstGeom prst="rect">
                <a:avLst/>
              </a:prstGeom>
              <a:noFill/>
              <a:ln>
                <a:noFill/>
              </a:ln>
            </p:spPr>
            <p:txBody>
              <a:bodyPr wrap="none" rtlCol="0">
                <a:spAutoFit/>
              </a:bodyPr>
              <a:lstStyle/>
              <a:p>
                <a:r>
                  <a:rPr lang="en-US" sz="1600" dirty="0"/>
                  <a:t>character</a:t>
                </a:r>
              </a:p>
            </p:txBody>
          </p:sp>
          <p:sp>
            <p:nvSpPr>
              <p:cNvPr id="20" name="TextBox 19">
                <a:extLst>
                  <a:ext uri="{FF2B5EF4-FFF2-40B4-BE49-F238E27FC236}">
                    <a16:creationId xmlns:a16="http://schemas.microsoft.com/office/drawing/2014/main" id="{BF795ECB-BB22-3642-B479-B5111FC92031}"/>
                  </a:ext>
                </a:extLst>
              </p:cNvPr>
              <p:cNvSpPr txBox="1"/>
              <p:nvPr/>
            </p:nvSpPr>
            <p:spPr>
              <a:xfrm rot="1974112">
                <a:off x="4829342" y="4876917"/>
                <a:ext cx="588494" cy="338554"/>
              </a:xfrm>
              <a:prstGeom prst="rect">
                <a:avLst/>
              </a:prstGeom>
              <a:noFill/>
              <a:ln>
                <a:noFill/>
              </a:ln>
            </p:spPr>
            <p:txBody>
              <a:bodyPr wrap="none" rtlCol="0">
                <a:spAutoFit/>
              </a:bodyPr>
              <a:lstStyle/>
              <a:p>
                <a:r>
                  <a:rPr lang="en-US" sz="1600" dirty="0"/>
                  <a:t>from</a:t>
                </a:r>
              </a:p>
            </p:txBody>
          </p:sp>
          <p:sp>
            <p:nvSpPr>
              <p:cNvPr id="22" name="TextBox 21">
                <a:extLst>
                  <a:ext uri="{FF2B5EF4-FFF2-40B4-BE49-F238E27FC236}">
                    <a16:creationId xmlns:a16="http://schemas.microsoft.com/office/drawing/2014/main" id="{193F8C83-3FC5-8F43-87CC-DF6FCD1744B0}"/>
                  </a:ext>
                </a:extLst>
              </p:cNvPr>
              <p:cNvSpPr txBox="1"/>
              <p:nvPr/>
            </p:nvSpPr>
            <p:spPr>
              <a:xfrm>
                <a:off x="6910194" y="5392726"/>
                <a:ext cx="617092" cy="338554"/>
              </a:xfrm>
              <a:prstGeom prst="rect">
                <a:avLst/>
              </a:prstGeom>
              <a:noFill/>
              <a:ln>
                <a:noFill/>
              </a:ln>
            </p:spPr>
            <p:txBody>
              <a:bodyPr wrap="none" rtlCol="0">
                <a:spAutoFit/>
              </a:bodyPr>
              <a:lstStyle/>
              <a:p>
                <a:r>
                  <a:rPr lang="en-US" sz="1600" dirty="0"/>
                  <a:t>actor</a:t>
                </a:r>
              </a:p>
            </p:txBody>
          </p:sp>
          <p:cxnSp>
            <p:nvCxnSpPr>
              <p:cNvPr id="30" name="Straight Arrow Connector 29">
                <a:extLst>
                  <a:ext uri="{FF2B5EF4-FFF2-40B4-BE49-F238E27FC236}">
                    <a16:creationId xmlns:a16="http://schemas.microsoft.com/office/drawing/2014/main" id="{277CFE0B-60D7-1343-8063-133A149296C9}"/>
                  </a:ext>
                </a:extLst>
              </p:cNvPr>
              <p:cNvCxnSpPr/>
              <p:nvPr/>
            </p:nvCxnSpPr>
            <p:spPr>
              <a:xfrm flipV="1">
                <a:off x="7500909" y="5591312"/>
                <a:ext cx="644098" cy="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AAC81C-5C0B-FA4A-9ECC-4C73856B4857}"/>
                  </a:ext>
                </a:extLst>
              </p:cNvPr>
              <p:cNvCxnSpPr/>
              <p:nvPr/>
            </p:nvCxnSpPr>
            <p:spPr>
              <a:xfrm flipV="1">
                <a:off x="6173301" y="5579590"/>
                <a:ext cx="708508" cy="3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09D4A5A-5441-634F-B99F-E8AC6F5240C3}"/>
                  </a:ext>
                </a:extLst>
              </p:cNvPr>
              <p:cNvCxnSpPr>
                <a:cxnSpLocks/>
                <a:stCxn id="20" idx="3"/>
                <a:endCxn id="6" idx="1"/>
              </p:cNvCxnSpPr>
              <p:nvPr/>
            </p:nvCxnSpPr>
            <p:spPr>
              <a:xfrm>
                <a:off x="5370639" y="5206030"/>
                <a:ext cx="407062" cy="219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A624FEE-615F-194B-8B30-F4980B7FC313}"/>
                  </a:ext>
                </a:extLst>
              </p:cNvPr>
              <p:cNvCxnSpPr>
                <a:cxnSpLocks/>
              </p:cNvCxnSpPr>
              <p:nvPr/>
            </p:nvCxnSpPr>
            <p:spPr>
              <a:xfrm flipH="1" flipV="1">
                <a:off x="4304397" y="4571243"/>
                <a:ext cx="506722" cy="305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30BB8-42C0-1142-9D28-DE5D154D0640}"/>
                  </a:ext>
                </a:extLst>
              </p:cNvPr>
              <p:cNvCxnSpPr>
                <a:cxnSpLocks/>
              </p:cNvCxnSpPr>
              <p:nvPr/>
            </p:nvCxnSpPr>
            <p:spPr>
              <a:xfrm flipH="1">
                <a:off x="6179841" y="5262302"/>
                <a:ext cx="318078" cy="2516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C2957CC-5CA7-7245-B5B6-74290AE5D826}"/>
                  </a:ext>
                </a:extLst>
              </p:cNvPr>
              <p:cNvCxnSpPr>
                <a:cxnSpLocks/>
                <a:stCxn id="19" idx="3"/>
              </p:cNvCxnSpPr>
              <p:nvPr/>
            </p:nvCxnSpPr>
            <p:spPr>
              <a:xfrm flipV="1">
                <a:off x="7330663" y="4476032"/>
                <a:ext cx="269833" cy="2075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62" name="Rounded Rectangle 61">
            <a:extLst>
              <a:ext uri="{FF2B5EF4-FFF2-40B4-BE49-F238E27FC236}">
                <a16:creationId xmlns:a16="http://schemas.microsoft.com/office/drawing/2014/main" id="{30F191FB-E061-FA43-8833-C7D0CFBD8D7B}"/>
              </a:ext>
            </a:extLst>
          </p:cNvPr>
          <p:cNvSpPr/>
          <p:nvPr/>
        </p:nvSpPr>
        <p:spPr>
          <a:xfrm>
            <a:off x="2690450" y="3102528"/>
            <a:ext cx="6611815" cy="2524543"/>
          </a:xfrm>
          <a:prstGeom prst="roundRect">
            <a:avLst/>
          </a:prstGeom>
          <a:solidFill>
            <a:schemeClr val="accent1">
              <a:alpha val="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D2C09640-9C55-7346-AB26-908D0FFBEB6D}"/>
              </a:ext>
            </a:extLst>
          </p:cNvPr>
          <p:cNvSpPr txBox="1"/>
          <p:nvPr/>
        </p:nvSpPr>
        <p:spPr>
          <a:xfrm>
            <a:off x="909502" y="5892896"/>
            <a:ext cx="10912262" cy="400110"/>
          </a:xfrm>
          <a:prstGeom prst="rect">
            <a:avLst/>
          </a:prstGeom>
          <a:noFill/>
        </p:spPr>
        <p:txBody>
          <a:bodyPr wrap="square" rtlCol="0">
            <a:spAutoFit/>
          </a:bodyPr>
          <a:lstStyle/>
          <a:p>
            <a:pPr lvl="1"/>
            <a:r>
              <a:rPr lang="en-US" sz="2000" b="1" dirty="0"/>
              <a:t>NB: High precision, but knowledge base is always incomplete</a:t>
            </a:r>
            <a:r>
              <a:rPr lang="en-US" sz="2000" dirty="0"/>
              <a:t>. </a:t>
            </a:r>
          </a:p>
        </p:txBody>
      </p:sp>
    </p:spTree>
    <p:extLst>
      <p:ext uri="{BB962C8B-B14F-4D97-AF65-F5344CB8AC3E}">
        <p14:creationId xmlns:p14="http://schemas.microsoft.com/office/powerpoint/2010/main" val="139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C2B2-8F4A-774F-8B97-35C3DE809A63}"/>
              </a:ext>
            </a:extLst>
          </p:cNvPr>
          <p:cNvSpPr>
            <a:spLocks noGrp="1"/>
          </p:cNvSpPr>
          <p:nvPr>
            <p:ph type="title"/>
          </p:nvPr>
        </p:nvSpPr>
        <p:spPr>
          <a:xfrm>
            <a:off x="838200" y="2103437"/>
            <a:ext cx="10515600" cy="1325563"/>
          </a:xfrm>
        </p:spPr>
        <p:txBody>
          <a:bodyPr>
            <a:normAutofit fontScale="90000"/>
          </a:bodyPr>
          <a:lstStyle/>
          <a:p>
            <a:r>
              <a:rPr lang="en-US" sz="4000" dirty="0">
                <a:solidFill>
                  <a:schemeClr val="bg1"/>
                </a:solidFill>
                <a:latin typeface="Arial" panose="020B0604020202020204" pitchFamily="34" charset="0"/>
                <a:cs typeface="Arial" panose="020B0604020202020204" pitchFamily="34" charset="0"/>
              </a:rPr>
              <a:t>Question</a:t>
            </a:r>
            <a:br>
              <a:rPr lang="en-US" sz="4000" dirty="0">
                <a:solidFill>
                  <a:schemeClr val="bg1"/>
                </a:solidFill>
                <a:latin typeface="Arial" panose="020B0604020202020204" pitchFamily="34" charset="0"/>
                <a:cs typeface="Arial" panose="020B0604020202020204" pitchFamily="34" charset="0"/>
              </a:rPr>
            </a:br>
            <a:br>
              <a:rPr lang="en-US" sz="40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Possibility of jointly using Structured and Unstructured Knowledge in QA</a:t>
            </a:r>
          </a:p>
        </p:txBody>
      </p:sp>
    </p:spTree>
    <p:extLst>
      <p:ext uri="{BB962C8B-B14F-4D97-AF65-F5344CB8AC3E}">
        <p14:creationId xmlns:p14="http://schemas.microsoft.com/office/powerpoint/2010/main" val="2695660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4F7D6D-CABF-624B-904A-9207907C21A8}"/>
              </a:ext>
            </a:extLst>
          </p:cNvPr>
          <p:cNvSpPr/>
          <p:nvPr/>
        </p:nvSpPr>
        <p:spPr>
          <a:xfrm>
            <a:off x="0" y="-50140"/>
            <a:ext cx="12192000" cy="823070"/>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Question Answering with Structured and Unstructured Knowledge </a:t>
            </a:r>
          </a:p>
        </p:txBody>
      </p:sp>
      <p:grpSp>
        <p:nvGrpSpPr>
          <p:cNvPr id="9" name="Group 8">
            <a:extLst>
              <a:ext uri="{FF2B5EF4-FFF2-40B4-BE49-F238E27FC236}">
                <a16:creationId xmlns:a16="http://schemas.microsoft.com/office/drawing/2014/main" id="{3DD5B51A-DD81-494A-8B60-982BB12A1D0E}"/>
              </a:ext>
            </a:extLst>
          </p:cNvPr>
          <p:cNvGrpSpPr/>
          <p:nvPr/>
        </p:nvGrpSpPr>
        <p:grpSpPr>
          <a:xfrm>
            <a:off x="-11941" y="772929"/>
            <a:ext cx="12195303" cy="6111627"/>
            <a:chOff x="5644" y="772929"/>
            <a:chExt cx="12195303" cy="6111627"/>
          </a:xfrm>
        </p:grpSpPr>
        <p:sp>
          <p:nvSpPr>
            <p:cNvPr id="10" name="Rectangle 9">
              <a:extLst>
                <a:ext uri="{FF2B5EF4-FFF2-40B4-BE49-F238E27FC236}">
                  <a16:creationId xmlns:a16="http://schemas.microsoft.com/office/drawing/2014/main" id="{AC1CDFA1-72F5-5841-8B2E-1412873EBA51}"/>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t>
              </a:r>
            </a:p>
          </p:txBody>
        </p:sp>
        <p:sp>
          <p:nvSpPr>
            <p:cNvPr id="11" name="Rectangle 10">
              <a:extLst>
                <a:ext uri="{FF2B5EF4-FFF2-40B4-BE49-F238E27FC236}">
                  <a16:creationId xmlns:a16="http://schemas.microsoft.com/office/drawing/2014/main" id="{12C74802-4A18-1C4F-8AD0-A9EA4FF08D84}"/>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12" name="Rectangle 11">
              <a:extLst>
                <a:ext uri="{FF2B5EF4-FFF2-40B4-BE49-F238E27FC236}">
                  <a16:creationId xmlns:a16="http://schemas.microsoft.com/office/drawing/2014/main" id="{FD6191B7-1BB4-7C4A-8F6B-8EFB565F346A}"/>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8" name="Title 1">
            <a:extLst>
              <a:ext uri="{FF2B5EF4-FFF2-40B4-BE49-F238E27FC236}">
                <a16:creationId xmlns:a16="http://schemas.microsoft.com/office/drawing/2014/main" id="{6113EC5F-3CE6-9A44-985E-2CF99803C92D}"/>
              </a:ext>
            </a:extLst>
          </p:cNvPr>
          <p:cNvSpPr txBox="1">
            <a:spLocks/>
          </p:cNvSpPr>
          <p:nvPr/>
        </p:nvSpPr>
        <p:spPr>
          <a:xfrm>
            <a:off x="1034054" y="784112"/>
            <a:ext cx="10423360" cy="1500035"/>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buFont typeface="Wingdings" pitchFamily="2" charset="2"/>
              <a:buChar char="v"/>
            </a:pPr>
            <a:r>
              <a:rPr lang="en-US" sz="2200" dirty="0">
                <a:solidFill>
                  <a:schemeClr val="bg2">
                    <a:lumMod val="50000"/>
                  </a:schemeClr>
                </a:solidFill>
                <a:latin typeface="Arial" panose="020B0604020202020204" pitchFamily="34" charset="0"/>
                <a:cs typeface="Arial" panose="020B0604020202020204" pitchFamily="34" charset="0"/>
              </a:rPr>
              <a:t>Option 1 Late Fusion</a:t>
            </a:r>
          </a:p>
          <a:p>
            <a:pPr>
              <a:lnSpc>
                <a:spcPct val="150000"/>
              </a:lnSpc>
            </a:pPr>
            <a:r>
              <a:rPr lang="en-US" sz="2200" dirty="0">
                <a:solidFill>
                  <a:schemeClr val="bg2">
                    <a:lumMod val="50000"/>
                  </a:schemeClr>
                </a:solidFill>
                <a:latin typeface="Arial" panose="020B0604020202020204" pitchFamily="34" charset="0"/>
                <a:cs typeface="Arial" panose="020B0604020202020204" pitchFamily="34" charset="0"/>
              </a:rPr>
              <a:t>	-  Train QA system on each Knowledge Source separately, and then 	ensemble the predictions 	</a:t>
            </a:r>
          </a:p>
          <a:p>
            <a:pPr marL="800100" lvl="1" indent="-342900">
              <a:buFont typeface="Wingdings" pitchFamily="2" charset="2"/>
              <a:buChar char="v"/>
            </a:pPr>
            <a:endParaRPr lang="en-US" sz="100" dirty="0">
              <a:solidFill>
                <a:schemeClr val="bg2">
                  <a:lumMod val="50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3A8E041-6E41-F94C-9DCF-1676B8063D09}"/>
              </a:ext>
            </a:extLst>
          </p:cNvPr>
          <p:cNvSpPr/>
          <p:nvPr/>
        </p:nvSpPr>
        <p:spPr>
          <a:xfrm>
            <a:off x="1515615" y="6488668"/>
            <a:ext cx="976036" cy="369332"/>
          </a:xfrm>
          <a:prstGeom prst="rect">
            <a:avLst/>
          </a:prstGeom>
        </p:spPr>
        <p:txBody>
          <a:bodyPr wrap="none">
            <a:spAutoFit/>
          </a:bodyPr>
          <a:lstStyle/>
          <a:p>
            <a:r>
              <a:rPr lang="en-US" dirty="0">
                <a:solidFill>
                  <a:schemeClr val="bg1"/>
                </a:solidFill>
              </a:rPr>
              <a:t>Problem</a:t>
            </a:r>
          </a:p>
        </p:txBody>
      </p:sp>
      <p:grpSp>
        <p:nvGrpSpPr>
          <p:cNvPr id="46" name="Group 45">
            <a:extLst>
              <a:ext uri="{FF2B5EF4-FFF2-40B4-BE49-F238E27FC236}">
                <a16:creationId xmlns:a16="http://schemas.microsoft.com/office/drawing/2014/main" id="{7E54C0E4-75BC-1B4C-AA83-1874FD23131C}"/>
              </a:ext>
            </a:extLst>
          </p:cNvPr>
          <p:cNvGrpSpPr/>
          <p:nvPr/>
        </p:nvGrpSpPr>
        <p:grpSpPr>
          <a:xfrm>
            <a:off x="683101" y="3585623"/>
            <a:ext cx="5361135" cy="2893560"/>
            <a:chOff x="683101" y="3585623"/>
            <a:chExt cx="5361135" cy="2893560"/>
          </a:xfrm>
        </p:grpSpPr>
        <p:sp>
          <p:nvSpPr>
            <p:cNvPr id="2" name="Rounded Rectangle 1">
              <a:extLst>
                <a:ext uri="{FF2B5EF4-FFF2-40B4-BE49-F238E27FC236}">
                  <a16:creationId xmlns:a16="http://schemas.microsoft.com/office/drawing/2014/main" id="{1A94D2EC-A963-2847-A6F0-D796DD8DF66E}"/>
                </a:ext>
              </a:extLst>
            </p:cNvPr>
            <p:cNvSpPr/>
            <p:nvPr/>
          </p:nvSpPr>
          <p:spPr>
            <a:xfrm>
              <a:off x="889964" y="5129646"/>
              <a:ext cx="1405232" cy="484909"/>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KB_Model</a:t>
              </a:r>
              <a:endParaRPr lang="en-US" dirty="0">
                <a:solidFill>
                  <a:schemeClr val="tx1"/>
                </a:solidFill>
              </a:endParaRPr>
            </a:p>
          </p:txBody>
        </p:sp>
        <p:sp>
          <p:nvSpPr>
            <p:cNvPr id="13" name="Rounded Rectangle 12">
              <a:extLst>
                <a:ext uri="{FF2B5EF4-FFF2-40B4-BE49-F238E27FC236}">
                  <a16:creationId xmlns:a16="http://schemas.microsoft.com/office/drawing/2014/main" id="{B632ED4D-E18E-D640-9B02-A0998482F333}"/>
                </a:ext>
              </a:extLst>
            </p:cNvPr>
            <p:cNvSpPr/>
            <p:nvPr/>
          </p:nvSpPr>
          <p:spPr>
            <a:xfrm>
              <a:off x="2779724" y="5129646"/>
              <a:ext cx="1405232" cy="484909"/>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Text_model</a:t>
              </a:r>
              <a:endParaRPr lang="en-US" dirty="0">
                <a:solidFill>
                  <a:schemeClr val="tx1"/>
                </a:solidFill>
              </a:endParaRPr>
            </a:p>
          </p:txBody>
        </p:sp>
        <p:sp>
          <p:nvSpPr>
            <p:cNvPr id="14" name="Rounded Rectangle 13">
              <a:extLst>
                <a:ext uri="{FF2B5EF4-FFF2-40B4-BE49-F238E27FC236}">
                  <a16:creationId xmlns:a16="http://schemas.microsoft.com/office/drawing/2014/main" id="{9162341A-4733-4D4C-9ECA-A86E3D78D7C1}"/>
                </a:ext>
              </a:extLst>
            </p:cNvPr>
            <p:cNvSpPr/>
            <p:nvPr/>
          </p:nvSpPr>
          <p:spPr>
            <a:xfrm>
              <a:off x="4639004" y="5129646"/>
              <a:ext cx="1405232" cy="484909"/>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Pic_model</a:t>
              </a:r>
              <a:endParaRPr lang="en-US" dirty="0">
                <a:solidFill>
                  <a:schemeClr val="tx1"/>
                </a:solidFill>
              </a:endParaRPr>
            </a:p>
          </p:txBody>
        </p:sp>
        <p:sp>
          <p:nvSpPr>
            <p:cNvPr id="5" name="Rectangle 4">
              <a:extLst>
                <a:ext uri="{FF2B5EF4-FFF2-40B4-BE49-F238E27FC236}">
                  <a16:creationId xmlns:a16="http://schemas.microsoft.com/office/drawing/2014/main" id="{0F92F30D-DD7B-4943-BF2F-864809EBE751}"/>
                </a:ext>
              </a:extLst>
            </p:cNvPr>
            <p:cNvSpPr/>
            <p:nvPr/>
          </p:nvSpPr>
          <p:spPr>
            <a:xfrm>
              <a:off x="2968285" y="3585623"/>
              <a:ext cx="1005840" cy="387795"/>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a:t>
              </a:r>
            </a:p>
          </p:txBody>
        </p:sp>
        <p:pic>
          <p:nvPicPr>
            <p:cNvPr id="7" name="Picture 6">
              <a:extLst>
                <a:ext uri="{FF2B5EF4-FFF2-40B4-BE49-F238E27FC236}">
                  <a16:creationId xmlns:a16="http://schemas.microsoft.com/office/drawing/2014/main" id="{88025CBB-8762-B143-9B09-045E9EEE41D3}"/>
                </a:ext>
              </a:extLst>
            </p:cNvPr>
            <p:cNvPicPr>
              <a:picLocks noChangeAspect="1"/>
            </p:cNvPicPr>
            <p:nvPr/>
          </p:nvPicPr>
          <p:blipFill>
            <a:blip r:embed="rId3"/>
            <a:stretch>
              <a:fillRect/>
            </a:stretch>
          </p:blipFill>
          <p:spPr>
            <a:xfrm>
              <a:off x="2635856" y="6080167"/>
              <a:ext cx="1682808" cy="399016"/>
            </a:xfrm>
            <a:prstGeom prst="rect">
              <a:avLst/>
            </a:prstGeom>
          </p:spPr>
        </p:pic>
        <p:pic>
          <p:nvPicPr>
            <p:cNvPr id="17" name="Picture 16">
              <a:extLst>
                <a:ext uri="{FF2B5EF4-FFF2-40B4-BE49-F238E27FC236}">
                  <a16:creationId xmlns:a16="http://schemas.microsoft.com/office/drawing/2014/main" id="{675C8229-0B07-154A-BA79-7B008FA9BBFE}"/>
                </a:ext>
              </a:extLst>
            </p:cNvPr>
            <p:cNvPicPr>
              <a:picLocks noChangeAspect="1"/>
            </p:cNvPicPr>
            <p:nvPr/>
          </p:nvPicPr>
          <p:blipFill>
            <a:blip r:embed="rId4"/>
            <a:stretch>
              <a:fillRect/>
            </a:stretch>
          </p:blipFill>
          <p:spPr>
            <a:xfrm>
              <a:off x="683101" y="6058204"/>
              <a:ext cx="1770698" cy="394285"/>
            </a:xfrm>
            <a:prstGeom prst="rect">
              <a:avLst/>
            </a:prstGeom>
          </p:spPr>
        </p:pic>
        <p:pic>
          <p:nvPicPr>
            <p:cNvPr id="18" name="Picture 17">
              <a:extLst>
                <a:ext uri="{FF2B5EF4-FFF2-40B4-BE49-F238E27FC236}">
                  <a16:creationId xmlns:a16="http://schemas.microsoft.com/office/drawing/2014/main" id="{62F96EFB-F930-7A47-AB71-D74E909B8350}"/>
                </a:ext>
              </a:extLst>
            </p:cNvPr>
            <p:cNvPicPr>
              <a:picLocks noChangeAspect="1"/>
            </p:cNvPicPr>
            <p:nvPr/>
          </p:nvPicPr>
          <p:blipFill>
            <a:blip r:embed="rId5"/>
            <a:stretch>
              <a:fillRect/>
            </a:stretch>
          </p:blipFill>
          <p:spPr>
            <a:xfrm>
              <a:off x="5678060" y="5914015"/>
              <a:ext cx="350936" cy="490065"/>
            </a:xfrm>
            <a:prstGeom prst="rect">
              <a:avLst/>
            </a:prstGeom>
          </p:spPr>
        </p:pic>
        <p:pic>
          <p:nvPicPr>
            <p:cNvPr id="19" name="Picture 18">
              <a:extLst>
                <a:ext uri="{FF2B5EF4-FFF2-40B4-BE49-F238E27FC236}">
                  <a16:creationId xmlns:a16="http://schemas.microsoft.com/office/drawing/2014/main" id="{9014F75F-E9DC-2343-8EA8-D5E69CA38FB4}"/>
                </a:ext>
              </a:extLst>
            </p:cNvPr>
            <p:cNvPicPr>
              <a:picLocks noChangeAspect="1"/>
            </p:cNvPicPr>
            <p:nvPr/>
          </p:nvPicPr>
          <p:blipFill>
            <a:blip r:embed="rId6"/>
            <a:stretch>
              <a:fillRect/>
            </a:stretch>
          </p:blipFill>
          <p:spPr>
            <a:xfrm>
              <a:off x="5152860" y="5934686"/>
              <a:ext cx="409340" cy="447042"/>
            </a:xfrm>
            <a:prstGeom prst="rect">
              <a:avLst/>
            </a:prstGeom>
          </p:spPr>
        </p:pic>
        <p:pic>
          <p:nvPicPr>
            <p:cNvPr id="20" name="Picture 19">
              <a:extLst>
                <a:ext uri="{FF2B5EF4-FFF2-40B4-BE49-F238E27FC236}">
                  <a16:creationId xmlns:a16="http://schemas.microsoft.com/office/drawing/2014/main" id="{EB5DF38B-13FC-0440-8CC2-C22A5F9B609B}"/>
                </a:ext>
              </a:extLst>
            </p:cNvPr>
            <p:cNvPicPr>
              <a:picLocks noChangeAspect="1"/>
            </p:cNvPicPr>
            <p:nvPr/>
          </p:nvPicPr>
          <p:blipFill>
            <a:blip r:embed="rId7"/>
            <a:stretch>
              <a:fillRect/>
            </a:stretch>
          </p:blipFill>
          <p:spPr>
            <a:xfrm>
              <a:off x="4681187" y="5886267"/>
              <a:ext cx="373955" cy="513806"/>
            </a:xfrm>
            <a:prstGeom prst="rect">
              <a:avLst/>
            </a:prstGeom>
          </p:spPr>
        </p:pic>
        <p:cxnSp>
          <p:nvCxnSpPr>
            <p:cNvPr id="29" name="Straight Arrow Connector 28">
              <a:extLst>
                <a:ext uri="{FF2B5EF4-FFF2-40B4-BE49-F238E27FC236}">
                  <a16:creationId xmlns:a16="http://schemas.microsoft.com/office/drawing/2014/main" id="{EA802DE9-58B5-FA49-9E77-0A2774AE2F6D}"/>
                </a:ext>
              </a:extLst>
            </p:cNvPr>
            <p:cNvCxnSpPr>
              <a:stCxn id="13" idx="0"/>
            </p:cNvCxnSpPr>
            <p:nvPr/>
          </p:nvCxnSpPr>
          <p:spPr>
            <a:xfrm flipH="1" flipV="1">
              <a:off x="3477260" y="3973418"/>
              <a:ext cx="5080" cy="1156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91F42E0-AC02-4947-A661-F8E8E0FEE7B5}"/>
                </a:ext>
              </a:extLst>
            </p:cNvPr>
            <p:cNvCxnSpPr>
              <a:cxnSpLocks/>
            </p:cNvCxnSpPr>
            <p:nvPr/>
          </p:nvCxnSpPr>
          <p:spPr>
            <a:xfrm flipH="1" flipV="1">
              <a:off x="3936388" y="3960523"/>
              <a:ext cx="1435712" cy="11867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18F8CB8-F13A-FC40-932C-EA6E2DE2D418}"/>
                </a:ext>
              </a:extLst>
            </p:cNvPr>
            <p:cNvCxnSpPr>
              <a:cxnSpLocks/>
            </p:cNvCxnSpPr>
            <p:nvPr/>
          </p:nvCxnSpPr>
          <p:spPr>
            <a:xfrm flipV="1">
              <a:off x="1595120" y="3986535"/>
              <a:ext cx="1364527" cy="11391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3407907-56E6-6A46-BF72-EAB73C0D039F}"/>
                </a:ext>
              </a:extLst>
            </p:cNvPr>
            <p:cNvCxnSpPr/>
            <p:nvPr/>
          </p:nvCxnSpPr>
          <p:spPr>
            <a:xfrm flipH="1" flipV="1">
              <a:off x="3506566" y="5629989"/>
              <a:ext cx="5080" cy="53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A052D4A-F871-5B40-BF74-15F975B0AF82}"/>
                </a:ext>
              </a:extLst>
            </p:cNvPr>
            <p:cNvCxnSpPr/>
            <p:nvPr/>
          </p:nvCxnSpPr>
          <p:spPr>
            <a:xfrm flipH="1" flipV="1">
              <a:off x="5364061" y="5612609"/>
              <a:ext cx="5080" cy="334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63DDDAD-B72C-254F-903D-EE73B49B84A2}"/>
                </a:ext>
              </a:extLst>
            </p:cNvPr>
            <p:cNvCxnSpPr/>
            <p:nvPr/>
          </p:nvCxnSpPr>
          <p:spPr>
            <a:xfrm flipH="1" flipV="1">
              <a:off x="1547878" y="5589045"/>
              <a:ext cx="5080" cy="53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7" name="Group 46">
            <a:extLst>
              <a:ext uri="{FF2B5EF4-FFF2-40B4-BE49-F238E27FC236}">
                <a16:creationId xmlns:a16="http://schemas.microsoft.com/office/drawing/2014/main" id="{9DB3B636-EE17-AA42-90A4-98311BA7D1D4}"/>
              </a:ext>
            </a:extLst>
          </p:cNvPr>
          <p:cNvGrpSpPr/>
          <p:nvPr/>
        </p:nvGrpSpPr>
        <p:grpSpPr>
          <a:xfrm>
            <a:off x="6489541" y="3555143"/>
            <a:ext cx="5345895" cy="2939280"/>
            <a:chOff x="6489541" y="3555143"/>
            <a:chExt cx="5345895" cy="2939280"/>
          </a:xfrm>
        </p:grpSpPr>
        <p:sp>
          <p:nvSpPr>
            <p:cNvPr id="15" name="Rounded Rectangle 14">
              <a:extLst>
                <a:ext uri="{FF2B5EF4-FFF2-40B4-BE49-F238E27FC236}">
                  <a16:creationId xmlns:a16="http://schemas.microsoft.com/office/drawing/2014/main" id="{1584C23D-4E42-1E4A-9B40-A2881F6FE2B2}"/>
                </a:ext>
              </a:extLst>
            </p:cNvPr>
            <p:cNvSpPr/>
            <p:nvPr/>
          </p:nvSpPr>
          <p:spPr>
            <a:xfrm>
              <a:off x="7114151" y="5190606"/>
              <a:ext cx="4410219" cy="484909"/>
            </a:xfrm>
            <a:prstGeom prst="round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Combined data structure</a:t>
              </a:r>
            </a:p>
          </p:txBody>
        </p:sp>
        <p:sp>
          <p:nvSpPr>
            <p:cNvPr id="6" name="Oval 5">
              <a:extLst>
                <a:ext uri="{FF2B5EF4-FFF2-40B4-BE49-F238E27FC236}">
                  <a16:creationId xmlns:a16="http://schemas.microsoft.com/office/drawing/2014/main" id="{AA99F5C0-F6DF-EE46-8F21-E17B33FFA692}"/>
                </a:ext>
              </a:extLst>
            </p:cNvPr>
            <p:cNvSpPr/>
            <p:nvPr/>
          </p:nvSpPr>
          <p:spPr>
            <a:xfrm>
              <a:off x="8238274" y="4279220"/>
              <a:ext cx="2156108" cy="516156"/>
            </a:xfrm>
            <a:prstGeom prst="ellipse">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Joint_model</a:t>
              </a:r>
              <a:endParaRPr lang="en-US" dirty="0">
                <a:solidFill>
                  <a:schemeClr val="tx1"/>
                </a:solidFill>
              </a:endParaRPr>
            </a:p>
          </p:txBody>
        </p:sp>
        <p:sp>
          <p:nvSpPr>
            <p:cNvPr id="16" name="Rectangle 15">
              <a:extLst>
                <a:ext uri="{FF2B5EF4-FFF2-40B4-BE49-F238E27FC236}">
                  <a16:creationId xmlns:a16="http://schemas.microsoft.com/office/drawing/2014/main" id="{489671F9-E831-2342-BD7C-33810C8D945D}"/>
                </a:ext>
              </a:extLst>
            </p:cNvPr>
            <p:cNvSpPr/>
            <p:nvPr/>
          </p:nvSpPr>
          <p:spPr>
            <a:xfrm>
              <a:off x="8808718" y="3555143"/>
              <a:ext cx="1005840" cy="387795"/>
            </a:xfrm>
            <a:prstGeom prst="rect">
              <a:avLst/>
            </a:prstGeom>
            <a:no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Results</a:t>
              </a:r>
            </a:p>
          </p:txBody>
        </p:sp>
        <p:pic>
          <p:nvPicPr>
            <p:cNvPr id="21" name="Picture 20">
              <a:extLst>
                <a:ext uri="{FF2B5EF4-FFF2-40B4-BE49-F238E27FC236}">
                  <a16:creationId xmlns:a16="http://schemas.microsoft.com/office/drawing/2014/main" id="{15BA078F-8062-B14B-B217-8438CAAC3B8D}"/>
                </a:ext>
              </a:extLst>
            </p:cNvPr>
            <p:cNvPicPr>
              <a:picLocks noChangeAspect="1"/>
            </p:cNvPicPr>
            <p:nvPr/>
          </p:nvPicPr>
          <p:blipFill>
            <a:blip r:embed="rId3"/>
            <a:stretch>
              <a:fillRect/>
            </a:stretch>
          </p:blipFill>
          <p:spPr>
            <a:xfrm>
              <a:off x="8442296" y="6095407"/>
              <a:ext cx="1682808" cy="399016"/>
            </a:xfrm>
            <a:prstGeom prst="rect">
              <a:avLst/>
            </a:prstGeom>
          </p:spPr>
        </p:pic>
        <p:pic>
          <p:nvPicPr>
            <p:cNvPr id="22" name="Picture 21">
              <a:extLst>
                <a:ext uri="{FF2B5EF4-FFF2-40B4-BE49-F238E27FC236}">
                  <a16:creationId xmlns:a16="http://schemas.microsoft.com/office/drawing/2014/main" id="{C681AD78-95CB-A84F-8925-59D729F10929}"/>
                </a:ext>
              </a:extLst>
            </p:cNvPr>
            <p:cNvPicPr>
              <a:picLocks noChangeAspect="1"/>
            </p:cNvPicPr>
            <p:nvPr/>
          </p:nvPicPr>
          <p:blipFill>
            <a:blip r:embed="rId4"/>
            <a:stretch>
              <a:fillRect/>
            </a:stretch>
          </p:blipFill>
          <p:spPr>
            <a:xfrm>
              <a:off x="6489541" y="6073444"/>
              <a:ext cx="1770698" cy="394285"/>
            </a:xfrm>
            <a:prstGeom prst="rect">
              <a:avLst/>
            </a:prstGeom>
          </p:spPr>
        </p:pic>
        <p:pic>
          <p:nvPicPr>
            <p:cNvPr id="23" name="Picture 22">
              <a:extLst>
                <a:ext uri="{FF2B5EF4-FFF2-40B4-BE49-F238E27FC236}">
                  <a16:creationId xmlns:a16="http://schemas.microsoft.com/office/drawing/2014/main" id="{B3E3E50D-88AF-0C40-A95B-363EC800C4A4}"/>
                </a:ext>
              </a:extLst>
            </p:cNvPr>
            <p:cNvPicPr>
              <a:picLocks noChangeAspect="1"/>
            </p:cNvPicPr>
            <p:nvPr/>
          </p:nvPicPr>
          <p:blipFill>
            <a:blip r:embed="rId5"/>
            <a:stretch>
              <a:fillRect/>
            </a:stretch>
          </p:blipFill>
          <p:spPr>
            <a:xfrm>
              <a:off x="11484500" y="5929255"/>
              <a:ext cx="350936" cy="490065"/>
            </a:xfrm>
            <a:prstGeom prst="rect">
              <a:avLst/>
            </a:prstGeom>
          </p:spPr>
        </p:pic>
        <p:pic>
          <p:nvPicPr>
            <p:cNvPr id="24" name="Picture 23">
              <a:extLst>
                <a:ext uri="{FF2B5EF4-FFF2-40B4-BE49-F238E27FC236}">
                  <a16:creationId xmlns:a16="http://schemas.microsoft.com/office/drawing/2014/main" id="{895FACDD-83C9-1941-8058-B88D88BB38A9}"/>
                </a:ext>
              </a:extLst>
            </p:cNvPr>
            <p:cNvPicPr>
              <a:picLocks noChangeAspect="1"/>
            </p:cNvPicPr>
            <p:nvPr/>
          </p:nvPicPr>
          <p:blipFill>
            <a:blip r:embed="rId6"/>
            <a:stretch>
              <a:fillRect/>
            </a:stretch>
          </p:blipFill>
          <p:spPr>
            <a:xfrm>
              <a:off x="10959300" y="5949926"/>
              <a:ext cx="409340" cy="447042"/>
            </a:xfrm>
            <a:prstGeom prst="rect">
              <a:avLst/>
            </a:prstGeom>
          </p:spPr>
        </p:pic>
        <p:pic>
          <p:nvPicPr>
            <p:cNvPr id="25" name="Picture 24">
              <a:extLst>
                <a:ext uri="{FF2B5EF4-FFF2-40B4-BE49-F238E27FC236}">
                  <a16:creationId xmlns:a16="http://schemas.microsoft.com/office/drawing/2014/main" id="{496D91DE-DF68-6E4C-9976-D73AA8557E77}"/>
                </a:ext>
              </a:extLst>
            </p:cNvPr>
            <p:cNvPicPr>
              <a:picLocks noChangeAspect="1"/>
            </p:cNvPicPr>
            <p:nvPr/>
          </p:nvPicPr>
          <p:blipFill>
            <a:blip r:embed="rId7"/>
            <a:stretch>
              <a:fillRect/>
            </a:stretch>
          </p:blipFill>
          <p:spPr>
            <a:xfrm>
              <a:off x="10487627" y="5901507"/>
              <a:ext cx="373955" cy="513806"/>
            </a:xfrm>
            <a:prstGeom prst="rect">
              <a:avLst/>
            </a:prstGeom>
          </p:spPr>
        </p:pic>
        <p:cxnSp>
          <p:nvCxnSpPr>
            <p:cNvPr id="38" name="Straight Arrow Connector 37">
              <a:extLst>
                <a:ext uri="{FF2B5EF4-FFF2-40B4-BE49-F238E27FC236}">
                  <a16:creationId xmlns:a16="http://schemas.microsoft.com/office/drawing/2014/main" id="{627CBE21-CCA1-5841-A167-A89A854055D6}"/>
                </a:ext>
              </a:extLst>
            </p:cNvPr>
            <p:cNvCxnSpPr/>
            <p:nvPr/>
          </p:nvCxnSpPr>
          <p:spPr>
            <a:xfrm flipH="1" flipV="1">
              <a:off x="9233280" y="5659294"/>
              <a:ext cx="5080" cy="5393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379753A-1078-6848-9698-9CDDA616E998}"/>
                </a:ext>
              </a:extLst>
            </p:cNvPr>
            <p:cNvCxnSpPr/>
            <p:nvPr/>
          </p:nvCxnSpPr>
          <p:spPr>
            <a:xfrm flipH="1" flipV="1">
              <a:off x="11143530" y="5657137"/>
              <a:ext cx="5080" cy="3044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11EE83C-BFA0-7440-9958-997CD55D7AA5}"/>
                </a:ext>
              </a:extLst>
            </p:cNvPr>
            <p:cNvCxnSpPr/>
            <p:nvPr/>
          </p:nvCxnSpPr>
          <p:spPr>
            <a:xfrm flipH="1" flipV="1">
              <a:off x="7731794" y="5660453"/>
              <a:ext cx="5080" cy="4903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A9BCA05-5EA1-684E-8BD5-017818CA0002}"/>
                </a:ext>
              </a:extLst>
            </p:cNvPr>
            <p:cNvCxnSpPr/>
            <p:nvPr/>
          </p:nvCxnSpPr>
          <p:spPr>
            <a:xfrm flipH="1" flipV="1">
              <a:off x="9315341" y="3944449"/>
              <a:ext cx="5080" cy="334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C3F9870-5B13-C847-8C20-CA7A9328C38C}"/>
                </a:ext>
              </a:extLst>
            </p:cNvPr>
            <p:cNvCxnSpPr>
              <a:stCxn id="15" idx="0"/>
            </p:cNvCxnSpPr>
            <p:nvPr/>
          </p:nvCxnSpPr>
          <p:spPr>
            <a:xfrm flipH="1" flipV="1">
              <a:off x="9319260" y="4795376"/>
              <a:ext cx="1" cy="395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itle 1">
            <a:extLst>
              <a:ext uri="{FF2B5EF4-FFF2-40B4-BE49-F238E27FC236}">
                <a16:creationId xmlns:a16="http://schemas.microsoft.com/office/drawing/2014/main" id="{29538B95-B85D-194C-8E43-16AEAC54D0FC}"/>
              </a:ext>
            </a:extLst>
          </p:cNvPr>
          <p:cNvSpPr txBox="1">
            <a:spLocks/>
          </p:cNvSpPr>
          <p:nvPr/>
        </p:nvSpPr>
        <p:spPr>
          <a:xfrm>
            <a:off x="1186454" y="2174510"/>
            <a:ext cx="10423360" cy="123969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buFont typeface="Wingdings" pitchFamily="2" charset="2"/>
              <a:buChar char="v"/>
            </a:pPr>
            <a:r>
              <a:rPr lang="en-US" sz="2200" dirty="0">
                <a:solidFill>
                  <a:schemeClr val="bg2">
                    <a:lumMod val="25000"/>
                  </a:schemeClr>
                </a:solidFill>
                <a:latin typeface="Arial" panose="020B0604020202020204" pitchFamily="34" charset="0"/>
                <a:cs typeface="Arial" panose="020B0604020202020204" pitchFamily="34" charset="0"/>
              </a:rPr>
              <a:t>Option 2: Early Fusion</a:t>
            </a:r>
          </a:p>
          <a:p>
            <a:pPr>
              <a:lnSpc>
                <a:spcPct val="150000"/>
              </a:lnSpc>
            </a:pPr>
            <a:r>
              <a:rPr lang="en-US" sz="2200" dirty="0">
                <a:solidFill>
                  <a:schemeClr val="bg2">
                    <a:lumMod val="25000"/>
                  </a:schemeClr>
                </a:solidFill>
                <a:latin typeface="Arial" panose="020B0604020202020204" pitchFamily="34" charset="0"/>
                <a:cs typeface="Arial" panose="020B0604020202020204" pitchFamily="34" charset="0"/>
              </a:rPr>
              <a:t>	- Combine all knowledge sources into a single data structure</a:t>
            </a:r>
          </a:p>
          <a:p>
            <a:pPr marL="800100" lvl="1" indent="-342900">
              <a:buFont typeface="Wingdings" pitchFamily="2" charset="2"/>
              <a:buChar char="v"/>
            </a:pPr>
            <a:endParaRPr lang="en-US" sz="100"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018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4F7D6D-CABF-624B-904A-9207907C21A8}"/>
              </a:ext>
            </a:extLst>
          </p:cNvPr>
          <p:cNvSpPr/>
          <p:nvPr/>
        </p:nvSpPr>
        <p:spPr>
          <a:xfrm>
            <a:off x="0" y="-50140"/>
            <a:ext cx="12192000" cy="823070"/>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500" dirty="0"/>
              <a:t>	</a:t>
            </a:r>
            <a:r>
              <a:rPr lang="en-US" sz="2700" dirty="0"/>
              <a:t>Proposed Model</a:t>
            </a:r>
          </a:p>
        </p:txBody>
      </p:sp>
      <p:grpSp>
        <p:nvGrpSpPr>
          <p:cNvPr id="9" name="Group 8">
            <a:extLst>
              <a:ext uri="{FF2B5EF4-FFF2-40B4-BE49-F238E27FC236}">
                <a16:creationId xmlns:a16="http://schemas.microsoft.com/office/drawing/2014/main" id="{3DD5B51A-DD81-494A-8B60-982BB12A1D0E}"/>
              </a:ext>
            </a:extLst>
          </p:cNvPr>
          <p:cNvGrpSpPr/>
          <p:nvPr/>
        </p:nvGrpSpPr>
        <p:grpSpPr>
          <a:xfrm>
            <a:off x="-11941" y="772929"/>
            <a:ext cx="12195303" cy="6111627"/>
            <a:chOff x="5644" y="772929"/>
            <a:chExt cx="12195303" cy="6111627"/>
          </a:xfrm>
        </p:grpSpPr>
        <p:sp>
          <p:nvSpPr>
            <p:cNvPr id="10" name="Rectangle 9">
              <a:extLst>
                <a:ext uri="{FF2B5EF4-FFF2-40B4-BE49-F238E27FC236}">
                  <a16:creationId xmlns:a16="http://schemas.microsoft.com/office/drawing/2014/main" id="{AC1CDFA1-72F5-5841-8B2E-1412873EBA51}"/>
                </a:ext>
              </a:extLst>
            </p:cNvPr>
            <p:cNvSpPr/>
            <p:nvPr/>
          </p:nvSpPr>
          <p:spPr>
            <a:xfrm>
              <a:off x="5644" y="6510816"/>
              <a:ext cx="7762405" cy="357606"/>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	</a:t>
              </a:r>
            </a:p>
          </p:txBody>
        </p:sp>
        <p:sp>
          <p:nvSpPr>
            <p:cNvPr id="11" name="Rectangle 10">
              <a:extLst>
                <a:ext uri="{FF2B5EF4-FFF2-40B4-BE49-F238E27FC236}">
                  <a16:creationId xmlns:a16="http://schemas.microsoft.com/office/drawing/2014/main" id="{12C74802-4A18-1C4F-8AD0-A9EA4FF08D84}"/>
                </a:ext>
              </a:extLst>
            </p:cNvPr>
            <p:cNvSpPr/>
            <p:nvPr/>
          </p:nvSpPr>
          <p:spPr>
            <a:xfrm>
              <a:off x="7768049" y="6510815"/>
              <a:ext cx="4432898" cy="373741"/>
            </a:xfrm>
            <a:prstGeom prst="rect">
              <a:avLst/>
            </a:prstGeom>
            <a:solidFill>
              <a:srgbClr val="3A6A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       February 20, 2019            </a:t>
              </a:r>
            </a:p>
          </p:txBody>
        </p:sp>
        <p:sp>
          <p:nvSpPr>
            <p:cNvPr id="12" name="Rectangle 11">
              <a:extLst>
                <a:ext uri="{FF2B5EF4-FFF2-40B4-BE49-F238E27FC236}">
                  <a16:creationId xmlns:a16="http://schemas.microsoft.com/office/drawing/2014/main" id="{FD6191B7-1BB4-7C4A-8F6B-8EFB565F346A}"/>
                </a:ext>
              </a:extLst>
            </p:cNvPr>
            <p:cNvSpPr/>
            <p:nvPr/>
          </p:nvSpPr>
          <p:spPr>
            <a:xfrm rot="5400000">
              <a:off x="9314255" y="3635694"/>
              <a:ext cx="5749457" cy="23927"/>
            </a:xfrm>
            <a:prstGeom prst="rect">
              <a:avLst/>
            </a:prstGeom>
            <a:solidFill>
              <a:srgbClr val="1B46C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000" dirty="0"/>
            </a:p>
          </p:txBody>
        </p:sp>
      </p:grpSp>
      <p:sp>
        <p:nvSpPr>
          <p:cNvPr id="8" name="Title 1">
            <a:extLst>
              <a:ext uri="{FF2B5EF4-FFF2-40B4-BE49-F238E27FC236}">
                <a16:creationId xmlns:a16="http://schemas.microsoft.com/office/drawing/2014/main" id="{6113EC5F-3CE6-9A44-985E-2CF99803C92D}"/>
              </a:ext>
            </a:extLst>
          </p:cNvPr>
          <p:cNvSpPr txBox="1">
            <a:spLocks/>
          </p:cNvSpPr>
          <p:nvPr/>
        </p:nvSpPr>
        <p:spPr>
          <a:xfrm>
            <a:off x="1034054" y="1505570"/>
            <a:ext cx="10423360" cy="4279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50000"/>
              </a:lnSpc>
              <a:buFont typeface="Wingdings" pitchFamily="2" charset="2"/>
              <a:buChar char="v"/>
            </a:pPr>
            <a:r>
              <a:rPr lang="en-US" sz="2200" b="1" dirty="0">
                <a:solidFill>
                  <a:schemeClr val="bg2">
                    <a:lumMod val="50000"/>
                  </a:schemeClr>
                </a:solidFill>
                <a:latin typeface="Arial" panose="020B0604020202020204" pitchFamily="34" charset="0"/>
                <a:cs typeface="Arial" panose="020B0604020202020204" pitchFamily="34" charset="0"/>
              </a:rPr>
              <a:t>GRAFT-Nets</a:t>
            </a:r>
          </a:p>
          <a:p>
            <a:pPr>
              <a:lnSpc>
                <a:spcPct val="150000"/>
              </a:lnSpc>
            </a:pPr>
            <a:endParaRPr lang="en-US" sz="2200" dirty="0">
              <a:solidFill>
                <a:schemeClr val="bg2">
                  <a:lumMod val="50000"/>
                </a:schemeClr>
              </a:solidFill>
              <a:latin typeface="Arial" panose="020B0604020202020204" pitchFamily="34" charset="0"/>
              <a:cs typeface="Arial" panose="020B0604020202020204" pitchFamily="34" charset="0"/>
            </a:endParaRPr>
          </a:p>
          <a:p>
            <a:pPr marL="342900" indent="-342900">
              <a:lnSpc>
                <a:spcPct val="150000"/>
              </a:lnSpc>
              <a:buFont typeface="Courier New" panose="02070309020205020404" pitchFamily="49" charset="0"/>
              <a:buChar char="o"/>
            </a:pPr>
            <a:r>
              <a:rPr lang="en-US" sz="2200" dirty="0">
                <a:solidFill>
                  <a:schemeClr val="bg2">
                    <a:lumMod val="50000"/>
                  </a:schemeClr>
                </a:solidFill>
                <a:latin typeface="Arial" panose="020B0604020202020204" pitchFamily="34" charset="0"/>
                <a:cs typeface="Arial" panose="020B0604020202020204" pitchFamily="34" charset="0"/>
              </a:rPr>
              <a:t>Can we use multiple knowledge sources for question answering</a:t>
            </a:r>
          </a:p>
          <a:p>
            <a:pPr>
              <a:lnSpc>
                <a:spcPct val="150000"/>
              </a:lnSpc>
            </a:pPr>
            <a:r>
              <a:rPr lang="en-US" sz="2200" dirty="0">
                <a:solidFill>
                  <a:schemeClr val="bg2">
                    <a:lumMod val="50000"/>
                  </a:schemeClr>
                </a:solidFill>
                <a:latin typeface="Arial" panose="020B0604020202020204" pitchFamily="34" charset="0"/>
                <a:cs typeface="Arial" panose="020B0604020202020204" pitchFamily="34" charset="0"/>
              </a:rPr>
              <a:t>         - Text and incomplete KB</a:t>
            </a:r>
          </a:p>
          <a:p>
            <a:pPr marL="342900" indent="-342900">
              <a:lnSpc>
                <a:spcPct val="150000"/>
              </a:lnSpc>
              <a:buFont typeface="Courier New" panose="02070309020205020404" pitchFamily="49" charset="0"/>
              <a:buChar char="o"/>
            </a:pPr>
            <a:r>
              <a:rPr lang="en-US" sz="2200" dirty="0">
                <a:solidFill>
                  <a:schemeClr val="bg2">
                    <a:lumMod val="50000"/>
                  </a:schemeClr>
                </a:solidFill>
                <a:latin typeface="Arial" panose="020B0604020202020204" pitchFamily="34" charset="0"/>
                <a:cs typeface="Arial" panose="020B0604020202020204" pitchFamily="34" charset="0"/>
              </a:rPr>
              <a:t>Is early fusion better than late fusion</a:t>
            </a:r>
          </a:p>
          <a:p>
            <a:pPr marL="800100" lvl="1" indent="-342900">
              <a:lnSpc>
                <a:spcPct val="150000"/>
              </a:lnSpc>
              <a:buFont typeface="Courier New" panose="02070309020205020404" pitchFamily="49" charset="0"/>
              <a:buChar char="o"/>
            </a:pPr>
            <a:endParaRPr lang="en-US" sz="100" dirty="0">
              <a:solidFill>
                <a:schemeClr val="bg2">
                  <a:lumMod val="50000"/>
                </a:schemeClr>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3A8E041-6E41-F94C-9DCF-1676B8063D09}"/>
              </a:ext>
            </a:extLst>
          </p:cNvPr>
          <p:cNvSpPr/>
          <p:nvPr/>
        </p:nvSpPr>
        <p:spPr>
          <a:xfrm>
            <a:off x="1515615" y="6488668"/>
            <a:ext cx="793807" cy="369332"/>
          </a:xfrm>
          <a:prstGeom prst="rect">
            <a:avLst/>
          </a:prstGeom>
        </p:spPr>
        <p:txBody>
          <a:bodyPr wrap="none">
            <a:spAutoFit/>
          </a:bodyPr>
          <a:lstStyle/>
          <a:p>
            <a:r>
              <a:rPr lang="en-US" dirty="0">
                <a:solidFill>
                  <a:schemeClr val="bg1"/>
                </a:solidFill>
              </a:rPr>
              <a:t>Model</a:t>
            </a:r>
          </a:p>
        </p:txBody>
      </p:sp>
    </p:spTree>
    <p:extLst>
      <p:ext uri="{BB962C8B-B14F-4D97-AF65-F5344CB8AC3E}">
        <p14:creationId xmlns:p14="http://schemas.microsoft.com/office/powerpoint/2010/main" val="2337449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26596</TotalTime>
  <Words>2328</Words>
  <Application>Microsoft Macintosh PowerPoint</Application>
  <PresentationFormat>Widescreen</PresentationFormat>
  <Paragraphs>380</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 Chancery</vt:lpstr>
      <vt:lpstr>Arial</vt:lpstr>
      <vt:lpstr>Calibri</vt:lpstr>
      <vt:lpstr>Calibri Light</vt:lpstr>
      <vt:lpstr>Courier New</vt:lpstr>
      <vt:lpstr>Wingdings</vt:lpstr>
      <vt:lpstr>Office Theme</vt:lpstr>
      <vt:lpstr>Open Domain Question Answering Using Early Fusion of Knowledge Bases and Text </vt:lpstr>
      <vt:lpstr>PowerPoint Presentation</vt:lpstr>
      <vt:lpstr>PowerPoint Presentation</vt:lpstr>
      <vt:lpstr>PowerPoint Presentation</vt:lpstr>
      <vt:lpstr>PowerPoint Presentation</vt:lpstr>
      <vt:lpstr>PowerPoint Presentation</vt:lpstr>
      <vt:lpstr>Question  Possibility of jointly using Structured and Unstructured Knowledge in QA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Happy Buzaaba</dc:creator>
  <cp:lastModifiedBy>Happy Buzaaba</cp:lastModifiedBy>
  <cp:revision>135</cp:revision>
  <cp:lastPrinted>2019-02-19T23:28:44Z</cp:lastPrinted>
  <dcterms:created xsi:type="dcterms:W3CDTF">2019-02-11T05:19:30Z</dcterms:created>
  <dcterms:modified xsi:type="dcterms:W3CDTF">2019-05-15T05:59:22Z</dcterms:modified>
</cp:coreProperties>
</file>