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4" r:id="rId11"/>
    <p:sldId id="301" r:id="rId12"/>
    <p:sldId id="296" r:id="rId13"/>
    <p:sldId id="297" r:id="rId14"/>
    <p:sldId id="303" r:id="rId15"/>
    <p:sldId id="298" r:id="rId16"/>
    <p:sldId id="302" r:id="rId17"/>
    <p:sldId id="299" r:id="rId18"/>
    <p:sldId id="300" r:id="rId19"/>
    <p:sldId id="274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D19"/>
    <a:srgbClr val="FFC000"/>
    <a:srgbClr val="D76315"/>
    <a:srgbClr val="BB58FF"/>
    <a:srgbClr val="65ACF0"/>
    <a:srgbClr val="B553FF"/>
    <a:srgbClr val="9D46E1"/>
    <a:srgbClr val="8EB178"/>
    <a:srgbClr val="84A7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721"/>
  </p:normalViewPr>
  <p:slideViewPr>
    <p:cSldViewPr snapToGrid="0">
      <p:cViewPr varScale="1">
        <p:scale>
          <a:sx n="108" d="100"/>
          <a:sy n="108" d="100"/>
        </p:scale>
        <p:origin x="1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AAD87F-AAC1-484A-AC9C-11EBC8EE3F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0B30E-2DF2-364B-BA56-1CDDB418A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95B3-5993-F84E-8247-6EA863D75F00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93D4E-0982-A748-A8A8-FEC1E52BFF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283E6-3AD3-9948-BBCA-D9E99D4CD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9A49-3C55-1243-AE86-0969BC6F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27EE8-0E12-EE49-B46A-C60A2777349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9F5F8-293E-A148-B04A-C3B2AA7B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4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Presents a system which learns to automatically answer questions from any topic or domain based on large scale knowledge bases.</a:t>
            </a:r>
          </a:p>
          <a:p>
            <a:endParaRPr lang="en-US" dirty="0"/>
          </a:p>
          <a:p>
            <a:r>
              <a:rPr lang="en-US" dirty="0"/>
              <a:t>The Open domain QA task can be classified into two main classes:</a:t>
            </a:r>
          </a:p>
          <a:p>
            <a:r>
              <a:rPr lang="en-US" dirty="0"/>
              <a:t>- Semantic parsing based: which focuses on the correct interpretation of the meaning of the question by semantic parsing and some work has been done by 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Information retrieval based : which first retrieve a broad set of candidate answers by querying the search API of KBs and then uses fine grained heuristics  to identify the exact answer.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above approaches have shown ability to handle large scale KBs, but they still involve a lot hand-crafting of grammars, lexicon to be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2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paper presents an embedding model which learns representations as low dimensional vectors of words and KBs elements.</a:t>
            </a:r>
          </a:p>
          <a:p>
            <a:endParaRPr lang="en-US" dirty="0"/>
          </a:p>
          <a:p>
            <a:r>
              <a:rPr lang="en-US" dirty="0"/>
              <a:t>The main contributions of this paper is the representation of answers which encodes the question answer path and the surrounding subgraph of the KB.</a:t>
            </a:r>
          </a:p>
          <a:p>
            <a:r>
              <a:rPr lang="en-US" dirty="0"/>
              <a:t>It requires less human supervision</a:t>
            </a:r>
          </a:p>
          <a:p>
            <a:r>
              <a:rPr lang="en-US" dirty="0"/>
              <a:t>It  also has the ability to answer more complicated questions </a:t>
            </a:r>
          </a:p>
          <a:p>
            <a:r>
              <a:rPr lang="en-US" dirty="0"/>
              <a:t>And a more </a:t>
            </a:r>
            <a:r>
              <a:rPr lang="en-US" dirty="0" err="1"/>
              <a:t>sophsiticated</a:t>
            </a:r>
            <a:r>
              <a:rPr lang="en-US" dirty="0"/>
              <a:t> inference procedure that is both efficient and consider longer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datasets used in this paper were based on freebase as the knowledge base of facts</a:t>
            </a:r>
          </a:p>
          <a:p>
            <a:r>
              <a:rPr lang="en-US" dirty="0"/>
              <a:t>since triple structure doesn't correspond to any structure one could find in language the triples are automatically turned into question answer pairs for training.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Webquestions</a:t>
            </a:r>
            <a:r>
              <a:rPr lang="en-US" dirty="0"/>
              <a:t> is one of them,</a:t>
            </a:r>
          </a:p>
          <a:p>
            <a:endParaRPr lang="en-US" dirty="0"/>
          </a:p>
          <a:p>
            <a:r>
              <a:rPr lang="en-US" dirty="0"/>
              <a:t>It was created by crawling questions from Google suggest API and answers from amazon </a:t>
            </a:r>
            <a:r>
              <a:rPr lang="en-US" dirty="0" err="1"/>
              <a:t>mechanicalturk</a:t>
            </a:r>
            <a:endParaRPr lang="en-US" dirty="0"/>
          </a:p>
          <a:p>
            <a:r>
              <a:rPr lang="en-US" dirty="0"/>
              <a:t>All answers are defined as freebase entities and one freebase entity was identified in each question using string matching </a:t>
            </a:r>
          </a:p>
          <a:p>
            <a:r>
              <a:rPr lang="en-US" dirty="0"/>
              <a:t>Between words of the question and entity names in Freebase.</a:t>
            </a:r>
          </a:p>
          <a:p>
            <a:r>
              <a:rPr lang="en-US" dirty="0"/>
              <a:t>When the same string matches multiple entities only the most popular entity is kept.</a:t>
            </a:r>
          </a:p>
          <a:p>
            <a:r>
              <a:rPr lang="en-US" dirty="0"/>
              <a:t> here is the example of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dataset used is </a:t>
            </a:r>
            <a:r>
              <a:rPr lang="en-US" dirty="0" err="1"/>
              <a:t>ClueWeb</a:t>
            </a:r>
            <a:r>
              <a:rPr lang="en-US" dirty="0"/>
              <a:t> introduced by Lin et al, this was used because Freebase questions have a fixed </a:t>
            </a:r>
            <a:r>
              <a:rPr lang="en-US" dirty="0" err="1"/>
              <a:t>lexcon</a:t>
            </a:r>
            <a:r>
              <a:rPr lang="en-US" dirty="0"/>
              <a:t> and </a:t>
            </a:r>
            <a:r>
              <a:rPr lang="en-US" dirty="0" err="1"/>
              <a:t>vocaburaly</a:t>
            </a:r>
            <a:endParaRPr lang="en-US" dirty="0"/>
          </a:p>
          <a:p>
            <a:r>
              <a:rPr lang="en-US" dirty="0"/>
              <a:t>So to counter this </a:t>
            </a:r>
            <a:r>
              <a:rPr lang="en-US" dirty="0" err="1"/>
              <a:t>Clueweb</a:t>
            </a:r>
            <a:r>
              <a:rPr lang="en-US" dirty="0"/>
              <a:t> was used and using string matching 2m triple extractions were generated with both subject and object linked to freebase.</a:t>
            </a:r>
          </a:p>
          <a:p>
            <a:r>
              <a:rPr lang="en-US" dirty="0"/>
              <a:t>And these triples were converted into questions using simple patterns and freebase types. An example 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was created by crawling questions from Google suggest API and answers from amazon </a:t>
            </a:r>
            <a:r>
              <a:rPr lang="en-US" dirty="0" err="1"/>
              <a:t>mechanicalturk</a:t>
            </a:r>
            <a:endParaRPr lang="en-US" dirty="0"/>
          </a:p>
          <a:p>
            <a:r>
              <a:rPr lang="en-US" dirty="0"/>
              <a:t>All answers are defined as freebase entities and one freebase entity was identified in each question using string matching </a:t>
            </a:r>
          </a:p>
          <a:p>
            <a:r>
              <a:rPr lang="en-US" dirty="0"/>
              <a:t>Between words of the question and entity names in Freebase.</a:t>
            </a:r>
          </a:p>
          <a:p>
            <a:r>
              <a:rPr lang="en-US" dirty="0"/>
              <a:t>When the same string matches multiple entities only the most popular entity is kept.</a:t>
            </a:r>
          </a:p>
          <a:p>
            <a:r>
              <a:rPr lang="en-US" dirty="0"/>
              <a:t> here is the example of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automatically generated questions to connect freebase triples and natural language, do not provide satisfactory modeling</a:t>
            </a:r>
          </a:p>
          <a:p>
            <a:r>
              <a:rPr lang="en-US" dirty="0"/>
              <a:t>Of natural language because of their semi-automatic wording and rigid syntax.</a:t>
            </a:r>
          </a:p>
          <a:p>
            <a:r>
              <a:rPr lang="en-US" dirty="0"/>
              <a:t>So the training data is supplemented by an indirect supervision signal made of pairs of question paraphrases  collected from WIKIANSWERS website</a:t>
            </a:r>
          </a:p>
          <a:p>
            <a:r>
              <a:rPr lang="en-US" dirty="0"/>
              <a:t>This was introduced by Feder et al., ‘13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automatically generated questions to connect freebase triples and natural language, do not provide satisfactory modeling</a:t>
            </a:r>
          </a:p>
          <a:p>
            <a:r>
              <a:rPr lang="en-US" dirty="0"/>
              <a:t>Of natural language because of their semi-automatic wording and rigid syntax.</a:t>
            </a:r>
          </a:p>
          <a:p>
            <a:r>
              <a:rPr lang="en-US" dirty="0"/>
              <a:t>So the training data is supplemented by an indirect supervision signal made of pairs of question paraphrases  collected from WIKIANSWERS website</a:t>
            </a:r>
          </a:p>
          <a:p>
            <a:r>
              <a:rPr lang="en-US" dirty="0"/>
              <a:t>This was introduced by Feder et al., ‘13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5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8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5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3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9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2D79-8AA2-4C84-9136-729A4088C64E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143000" y="255700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Muhammad Usman, </a:t>
            </a:r>
            <a:r>
              <a:rPr lang="en-US" altLang="zh-CN" sz="2000" dirty="0" err="1"/>
              <a:t>Sohail</a:t>
            </a:r>
            <a:r>
              <a:rPr lang="en-US" altLang="zh-CN" sz="2000" dirty="0"/>
              <a:t>. Asghar, Simon. Fong</a:t>
            </a:r>
          </a:p>
          <a:p>
            <a:r>
              <a:rPr lang="en-US" altLang="zh-CN" sz="2000" dirty="0"/>
              <a:t>‘IEEE ICDIM 10’</a:t>
            </a:r>
          </a:p>
          <a:p>
            <a:r>
              <a:rPr lang="en-US" altLang="zh-CN" sz="2000" dirty="0"/>
              <a:t>(Happy </a:t>
            </a:r>
            <a:r>
              <a:rPr lang="en-US" altLang="zh-CN" sz="2000" dirty="0" err="1"/>
              <a:t>Buzaaba</a:t>
            </a:r>
            <a:r>
              <a:rPr lang="en-US" altLang="zh-CN" sz="2000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F2754C-D1CF-F14A-9507-CC25425BD8E5}"/>
              </a:ext>
            </a:extLst>
          </p:cNvPr>
          <p:cNvSpPr/>
          <p:nvPr/>
        </p:nvSpPr>
        <p:spPr>
          <a:xfrm>
            <a:off x="1598427" y="1262743"/>
            <a:ext cx="7360377" cy="674914"/>
          </a:xfrm>
          <a:prstGeom prst="roundRect">
            <a:avLst/>
          </a:prstGeom>
          <a:solidFill>
            <a:srgbClr val="84A772"/>
          </a:solidFill>
          <a:effectLst>
            <a:innerShdw blurRad="63500" dist="50800" dir="27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Mining and Automatic OLAP Schema Generation</a:t>
            </a:r>
          </a:p>
        </p:txBody>
      </p:sp>
    </p:spTree>
    <p:extLst>
      <p:ext uri="{BB962C8B-B14F-4D97-AF65-F5344CB8AC3E}">
        <p14:creationId xmlns:p14="http://schemas.microsoft.com/office/powerpoint/2010/main" val="4938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030484"/>
            <a:ext cx="6945550" cy="387101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Examples of questions, answer paths and paraphrases used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E11D2-A864-8743-9869-656061AF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6" y="1497507"/>
            <a:ext cx="528830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8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Scoring function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FB974E-D0D2-3F40-A517-0C03776ED4C8}"/>
                  </a:ext>
                </a:extLst>
              </p:cNvPr>
              <p:cNvSpPr txBox="1"/>
              <p:nvPr/>
            </p:nvSpPr>
            <p:spPr>
              <a:xfrm>
                <a:off x="726623" y="1838024"/>
                <a:ext cx="7954389" cy="466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candidate answer.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learn the scoring function: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⏉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that: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score if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correct answer; low score otherwise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f(q) =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l-GR" sz="1600" dirty="0"/>
                  <a:t>φ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g(a) =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l-GR" sz="1600" dirty="0"/>
                  <a:t>ψ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embeddings in into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embedding space and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the the embedding space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l-GR" sz="1600" dirty="0"/>
                  <a:t>φ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sparse vector indicating the number of times a word appears in the q (usually 0 or 1)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l-GR" sz="1600" dirty="0"/>
                  <a:t>ψ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∈N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sparse vector representation of the answer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N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N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words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entities and relations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∈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N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embedding matrix of the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(word, entity or relation type)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FB974E-D0D2-3F40-A517-0C03776ED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3" y="1838024"/>
                <a:ext cx="7954389" cy="4669868"/>
              </a:xfrm>
              <a:prstGeom prst="rect">
                <a:avLst/>
              </a:prstGeom>
              <a:blipFill>
                <a:blip r:embed="rId3"/>
                <a:stretch>
                  <a:fillRect l="-318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79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06635"/>
            <a:ext cx="6945550" cy="468392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Over view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3BAED-82B4-3940-8EB4-1DCC374D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936883"/>
            <a:ext cx="8312728" cy="37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Representing Candidate answers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838024"/>
            <a:ext cx="7954389" cy="415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Single-entity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1-of-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vector with 1 corresponding to the entity of the answer and 0 else where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representation: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3-of-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4-of-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1-hop or 2-hop path from question entity to answer entity using relation type (but not entities) in between.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(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baraka_obama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people.person.place_of_birth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honololu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baraka_Obama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people.person.place_of_birth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location.location.containedby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Hawaii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Subgraph representation: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representation + the entire subgraph of entities connected to the candidate answer entity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the size of entities and relations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3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Training and Ranking the Loss Function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838024"/>
            <a:ext cx="7954389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 = {(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….|D|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be the training set of QA pairs.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score of a question paired with a correct answer is greater than with any incorrect answer </a:t>
            </a:r>
            <a:r>
              <a:rPr lang="en-US" sz="1600" dirty="0"/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at least m. m is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(fixed to 0.1)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predicts the answer by;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candidate answer set for each question chosen as;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KB (slow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freebase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involving the question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(neighbors of neighbors to the question entity)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468F7-E7CC-E24B-AABB-B4DCDA0E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43" y="2367445"/>
            <a:ext cx="4187851" cy="965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DCBB1-4C79-994C-B49F-81BF5D87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82" y="3794485"/>
            <a:ext cx="203200" cy="24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661FE-29C1-4B45-8A98-103DFFF8E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743" y="4203610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Experiments</a:t>
            </a:r>
            <a:r>
              <a:rPr lang="en-US" altLang="zh-CN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Experiments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Results on WEBQUESTIONS test set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2EE1C-B68E-A740-B332-C354A2AE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18" y="2004886"/>
            <a:ext cx="5807364" cy="42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2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Conclusion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594957"/>
            <a:ext cx="7954389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uses only QA pairs and KB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Low-dimension embeddings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richer structure of the answers, which is provided by their local neighborhood in the knowledge graph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Promising performance of the WEBQUESTIONS</a:t>
            </a:r>
          </a:p>
        </p:txBody>
      </p:sp>
    </p:spTree>
    <p:extLst>
      <p:ext uri="{BB962C8B-B14F-4D97-AF65-F5344CB8AC3E}">
        <p14:creationId xmlns:p14="http://schemas.microsoft.com/office/powerpoint/2010/main" val="52143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0677"/>
            <a:ext cx="7886700" cy="22329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2000" dirty="0"/>
              <a:t>Thank you </a:t>
            </a:r>
          </a:p>
          <a:p>
            <a:pPr marL="0" indent="0" algn="ctr">
              <a:buNone/>
            </a:pPr>
            <a:r>
              <a:rPr lang="en-US" altLang="zh-CN" sz="2000" dirty="0"/>
              <a:t>Time for </a:t>
            </a:r>
            <a:r>
              <a:rPr lang="en-US" altLang="zh-CN" sz="2000" b="1" u="sng" dirty="0"/>
              <a:t>human</a:t>
            </a:r>
            <a:r>
              <a:rPr lang="en-US" altLang="zh-CN" sz="2000" dirty="0"/>
              <a:t> Question Answering! 😉</a:t>
            </a:r>
            <a:endParaRPr lang="zh-CN" alt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AD72C9-0A82-1D48-9C7C-50F35B2E2B8C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FAE702-F58C-184E-A3F2-75D49D485758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67C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Litrature</a:t>
            </a:r>
            <a:r>
              <a:rPr lang="en-US" altLang="zh-CN" sz="2000"/>
              <a:t> Review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Introduction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81721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Definition (Open Domain QA)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FE184A-DB4B-2549-87AE-B8E9955E1089}"/>
              </a:ext>
            </a:extLst>
          </p:cNvPr>
          <p:cNvSpPr/>
          <p:nvPr/>
        </p:nvSpPr>
        <p:spPr>
          <a:xfrm>
            <a:off x="1055446" y="2383275"/>
            <a:ext cx="6945550" cy="566754"/>
          </a:xfrm>
          <a:prstGeom prst="roundRect">
            <a:avLst/>
          </a:prstGeom>
          <a:solidFill>
            <a:srgbClr val="C46D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task to automatically answer questions asked in natural language on </a:t>
            </a:r>
            <a:r>
              <a:rPr lang="en-US" b="1" dirty="0">
                <a:solidFill>
                  <a:schemeClr val="tx1"/>
                </a:solidFill>
              </a:rPr>
              <a:t>any topic</a:t>
            </a:r>
            <a:r>
              <a:rPr lang="en-US" dirty="0">
                <a:solidFill>
                  <a:schemeClr val="tx1"/>
                </a:solidFill>
              </a:rPr>
              <a:t> or in </a:t>
            </a:r>
            <a:r>
              <a:rPr lang="en-US" b="1" dirty="0">
                <a:solidFill>
                  <a:schemeClr val="tx1"/>
                </a:solidFill>
              </a:rPr>
              <a:t>any domain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1042130" y="3145972"/>
            <a:ext cx="7059946" cy="2681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up in large scale structured knowledge bases </a:t>
            </a:r>
            <a:r>
              <a:rPr lang="en-US" b="1" dirty="0"/>
              <a:t>(KBs)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Two main approaches:</a:t>
            </a:r>
          </a:p>
          <a:p>
            <a:pPr>
              <a:lnSpc>
                <a:spcPct val="150000"/>
              </a:lnSpc>
            </a:pPr>
            <a:r>
              <a:rPr lang="en-US" dirty="0"/>
              <a:t>-  Semantic parsing (</a:t>
            </a:r>
            <a:r>
              <a:rPr lang="en-US" dirty="0" err="1"/>
              <a:t>Berant</a:t>
            </a:r>
            <a:r>
              <a:rPr lang="en-US" dirty="0"/>
              <a:t> et al., ‘13; </a:t>
            </a:r>
            <a:r>
              <a:rPr lang="en-US" dirty="0" err="1"/>
              <a:t>Berant</a:t>
            </a:r>
            <a:r>
              <a:rPr lang="en-US" dirty="0"/>
              <a:t> and Liang ’14)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Information retrieval (Yao and Van </a:t>
            </a:r>
            <a:r>
              <a:rPr lang="en-US" dirty="0" err="1"/>
              <a:t>Durme</a:t>
            </a:r>
            <a:r>
              <a:rPr lang="en-US" dirty="0"/>
              <a:t>, ‘14)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lot of human supervision involved: grammars, lexicon, KB schema …</a:t>
            </a:r>
          </a:p>
        </p:txBody>
      </p:sp>
    </p:spTree>
    <p:extLst>
      <p:ext uri="{BB962C8B-B14F-4D97-AF65-F5344CB8AC3E}">
        <p14:creationId xmlns:p14="http://schemas.microsoft.com/office/powerpoint/2010/main" val="38678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Introduction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Embedding model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7421" y="2497784"/>
            <a:ext cx="7072143" cy="29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learns representations as low-dimensional vectors of words and KBs constituents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Main contribution: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richer representation of the answers which encodes QA path and surrounding Subgraph of the KB) 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More sophisticated inferences approach that is both efficient and can consider longer paths</a:t>
            </a:r>
          </a:p>
        </p:txBody>
      </p:sp>
    </p:spTree>
    <p:extLst>
      <p:ext uri="{BB962C8B-B14F-4D97-AF65-F5344CB8AC3E}">
        <p14:creationId xmlns:p14="http://schemas.microsoft.com/office/powerpoint/2010/main" val="19410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</a:rPr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9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FREEBASE</a:t>
            </a:r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7421" y="2497784"/>
            <a:ext cx="7072143" cy="388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freebase as the KB of general facts 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Database of 14million triplets: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Subject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Object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Connected by type1.type2.predicate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/>
              <a:t>Automatically turned into question answer pairs for training:</a:t>
            </a:r>
          </a:p>
          <a:p>
            <a:r>
              <a:rPr lang="en-US" dirty="0"/>
              <a:t>“</a:t>
            </a:r>
            <a:r>
              <a:rPr lang="en-US" sz="1500" dirty="0">
                <a:latin typeface="Century Schoolbook" panose="02040604050505020304" pitchFamily="18" charset="0"/>
              </a:rPr>
              <a:t>What is the predicate of the type2 subject? (object)”</a:t>
            </a:r>
          </a:p>
          <a:p>
            <a:r>
              <a:rPr lang="en-US" sz="1500" dirty="0">
                <a:latin typeface="Century Schoolbook" panose="02040604050505020304" pitchFamily="18" charset="0"/>
              </a:rPr>
              <a:t> “What is the nationality of the person </a:t>
            </a:r>
            <a:r>
              <a:rPr lang="en-US" sz="1500" dirty="0" err="1">
                <a:latin typeface="Century Schoolbook" panose="02040604050505020304" pitchFamily="18" charset="0"/>
              </a:rPr>
              <a:t>Baraka_Obama</a:t>
            </a:r>
            <a:r>
              <a:rPr lang="en-US" sz="1500" dirty="0">
                <a:latin typeface="Century Schoolbook" panose="02040604050505020304" pitchFamily="18" charset="0"/>
              </a:rPr>
              <a:t>? (</a:t>
            </a:r>
            <a:r>
              <a:rPr lang="en-US" sz="1500" dirty="0" err="1">
                <a:latin typeface="Century Schoolbook" panose="02040604050505020304" pitchFamily="18" charset="0"/>
              </a:rPr>
              <a:t>United_states</a:t>
            </a:r>
            <a:r>
              <a:rPr lang="en-US" sz="1500" dirty="0">
                <a:latin typeface="Century Schoolbook" panose="02040604050505020304" pitchFamily="18" charset="0"/>
              </a:rPr>
              <a:t>)”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9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WEBQUESTIONS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266288"/>
            <a:ext cx="707214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of 5,810 question answer pairs built from FREEBASE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Questions from:	</a:t>
            </a:r>
            <a:r>
              <a:rPr lang="en-US" b="1" dirty="0"/>
              <a:t>Google suggest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Answer from: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r>
              <a:rPr lang="en-US" dirty="0"/>
              <a:t>One freebase entity identified from (natural) question using string matching:</a:t>
            </a:r>
          </a:p>
          <a:p>
            <a:r>
              <a:rPr lang="en-US" sz="1500" dirty="0">
                <a:latin typeface="Century Schoolbook" panose="02040604050505020304" pitchFamily="18" charset="0"/>
              </a:rPr>
              <a:t>“What degrees did Baraka Obama get? (</a:t>
            </a:r>
            <a:r>
              <a:rPr lang="en-US" sz="1500" dirty="0" err="1">
                <a:latin typeface="Century Schoolbook" panose="02040604050505020304" pitchFamily="18" charset="0"/>
              </a:rPr>
              <a:t>bachelor_of_arts</a:t>
            </a:r>
            <a:r>
              <a:rPr lang="en-US" sz="1500" dirty="0">
                <a:latin typeface="Century Schoolbook" panose="02040604050505020304" pitchFamily="18" charset="0"/>
              </a:rPr>
              <a:t>, </a:t>
            </a:r>
            <a:r>
              <a:rPr lang="en-US" sz="1500" dirty="0" err="1">
                <a:latin typeface="Century Schoolbook" panose="02040604050505020304" pitchFamily="18" charset="0"/>
              </a:rPr>
              <a:t>juris_doctor</a:t>
            </a:r>
            <a:r>
              <a:rPr lang="en-US" sz="1500" dirty="0">
                <a:latin typeface="Century Schoolbook" panose="02040604050505020304" pitchFamily="18" charset="0"/>
              </a:rPr>
              <a:t>)”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E18C7-023F-0041-9E77-F5E5757A8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25" y="3543051"/>
            <a:ext cx="2120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1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</a:t>
            </a:r>
            <a:r>
              <a:rPr lang="en-US" sz="1600" b="1" dirty="0"/>
              <a:t>LUE</a:t>
            </a:r>
            <a:r>
              <a:rPr lang="en-US" b="1" dirty="0"/>
              <a:t>W</a:t>
            </a:r>
            <a:r>
              <a:rPr lang="en-US" sz="1600" b="1" dirty="0"/>
              <a:t>EB</a:t>
            </a:r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787150"/>
            <a:ext cx="7072143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latin typeface="Century Schoolbook" panose="02040604050505020304" pitchFamily="18" charset="0"/>
              </a:rPr>
              <a:t>-    </a:t>
            </a:r>
            <a:r>
              <a:rPr lang="en-US" dirty="0"/>
              <a:t>Provided by (Lin et al., ’12)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2 million extractions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(</a:t>
            </a:r>
            <a:r>
              <a:rPr lang="en-US" sz="1600" dirty="0">
                <a:latin typeface="Century Schoolbook" panose="02040604050505020304" pitchFamily="18" charset="0"/>
              </a:rPr>
              <a:t>Subject, “</a:t>
            </a:r>
            <a:r>
              <a:rPr lang="en-US" sz="1600" dirty="0"/>
              <a:t>text string</a:t>
            </a:r>
            <a:r>
              <a:rPr lang="en-US" sz="1600" dirty="0">
                <a:latin typeface="Century Schoolbook" panose="02040604050505020304" pitchFamily="18" charset="0"/>
              </a:rPr>
              <a:t>”, object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“</a:t>
            </a:r>
            <a:r>
              <a:rPr lang="en-US" sz="1600" dirty="0">
                <a:latin typeface="Century Schoolbook" panose="02040604050505020304" pitchFamily="18" charset="0"/>
              </a:rPr>
              <a:t>Where Baraka Obama was allegedly bear in? (Hawaii)”</a:t>
            </a:r>
          </a:p>
        </p:txBody>
      </p:sp>
    </p:spTree>
    <p:extLst>
      <p:ext uri="{BB962C8B-B14F-4D97-AF65-F5344CB8AC3E}">
        <p14:creationId xmlns:p14="http://schemas.microsoft.com/office/powerpoint/2010/main" val="251971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Paraphrases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382034"/>
            <a:ext cx="7072143" cy="37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are some issues with automatically generated questions: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semi-automatic wording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rigid syntax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often unnatural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Pairs of question </a:t>
            </a:r>
            <a:r>
              <a:rPr lang="en-US" sz="1600" b="1" dirty="0"/>
              <a:t>paraphrases: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On WIKIANSWERS (users have options to tag rephrasing's of questions)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2 million distinct questions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350,000 paraphrase clusters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82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8076</TotalTime>
  <Words>1562</Words>
  <Application>Microsoft Macintosh PowerPoint</Application>
  <PresentationFormat>On-screen Show (4:3)</PresentationFormat>
  <Paragraphs>230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Cambria Math</vt:lpstr>
      <vt:lpstr>Century Schoolbook</vt:lpstr>
      <vt:lpstr>Times New Roman</vt:lpstr>
      <vt:lpstr>Office 主题​​</vt:lpstr>
      <vt:lpstr>PowerPoint Presentation</vt:lpstr>
      <vt:lpstr>Outline</vt:lpstr>
      <vt:lpstr>Introduction</vt:lpstr>
      <vt:lpstr>Introduction</vt:lpstr>
      <vt:lpstr>Outline</vt:lpstr>
      <vt:lpstr>Task Definition</vt:lpstr>
      <vt:lpstr>Task Definition</vt:lpstr>
      <vt:lpstr>Task Definition</vt:lpstr>
      <vt:lpstr>Task Definition</vt:lpstr>
      <vt:lpstr>Task Definition</vt:lpstr>
      <vt:lpstr>Outline</vt:lpstr>
      <vt:lpstr>Embedding questions and answers</vt:lpstr>
      <vt:lpstr>Embedding questions and answers</vt:lpstr>
      <vt:lpstr>Embedding questions and answers</vt:lpstr>
      <vt:lpstr>Embedding questions and answers</vt:lpstr>
      <vt:lpstr>Outline</vt:lpstr>
      <vt:lpstr>Experiments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Network-based Question Answering over Knowledge Graphs on Word and Character Level</dc:title>
  <dc:creator>Adder Ding</dc:creator>
  <cp:lastModifiedBy>Happy Buzaaba</cp:lastModifiedBy>
  <cp:revision>109</cp:revision>
  <cp:lastPrinted>2018-10-01T07:33:01Z</cp:lastPrinted>
  <dcterms:created xsi:type="dcterms:W3CDTF">2017-06-22T04:50:41Z</dcterms:created>
  <dcterms:modified xsi:type="dcterms:W3CDTF">2019-12-11T02:17:12Z</dcterms:modified>
</cp:coreProperties>
</file>