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6"/>
    <p:restoredTop sz="94654"/>
  </p:normalViewPr>
  <p:slideViewPr>
    <p:cSldViewPr snapToGrid="0" snapToObjects="1">
      <p:cViewPr>
        <p:scale>
          <a:sx n="64" d="100"/>
          <a:sy n="64" d="100"/>
        </p:scale>
        <p:origin x="4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1693-8AD3-EE47-951F-B13B029F4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18ED2D-1731-304A-925F-35AE40FC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11C925-5CE3-004A-AA14-C8922A819FB3}"/>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E6C53184-7223-3144-A49E-B4F9AAD3F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262E-968F-8D4E-A5C3-5FEBB9EAC2E1}"/>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41804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A466-012B-D04A-912A-1175F8422E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BDD5DD-3929-1041-9569-DA27771EDD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A21D5-E22A-234D-A5B6-0656FD615A23}"/>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48377D9C-DA83-4D4D-B9E2-FE63C1C5B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1CAA-D203-BC44-8C70-2E54E466796E}"/>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356149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D22D2-3F15-A44D-87F3-933543EF83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84ECF5-B9E2-AB47-8360-8CE605CBC6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10660-E9CB-C84C-8CB4-D106F0ECCEA1}"/>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E48E8643-259D-DD4F-B7C3-33117A3AC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718F5-45AB-B04D-8565-41D7244BA92A}"/>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209014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2CF4-394B-BC46-BD49-11C327B151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BF347-054E-3B44-80E6-8142293E1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F4C1E-B323-4A48-8CC5-A1BBA7DDAD3F}"/>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D66ADC2E-8FB5-F345-B1FC-63C298046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FC287-479A-5E48-B02C-FBB57269D789}"/>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263117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BC56-D82E-A94B-ACEE-ACB7885E9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2DD781-F8A0-9448-A810-83473FD5E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29CC69-0216-EB47-AEDF-60A4625ADC19}"/>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84736D79-4FF5-264F-925D-D9F257761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DD9A7-602C-F541-8884-EA6D0FDB794A}"/>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116284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8C30-C9B4-CF4C-9812-AF843AFA5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E625C-3C19-5C49-BEE0-0C77B1025C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DEEB5-27A9-084C-8ECC-78E466CFDF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8C131-76C7-834B-900F-58C350E9CAF7}"/>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6" name="Footer Placeholder 5">
            <a:extLst>
              <a:ext uri="{FF2B5EF4-FFF2-40B4-BE49-F238E27FC236}">
                <a16:creationId xmlns:a16="http://schemas.microsoft.com/office/drawing/2014/main" id="{3C0D8D84-EABC-6540-9035-E20636E5A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DEE07-41C1-CE43-99D6-8E248E2C10CF}"/>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38874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6C36-F608-0148-8CCC-F1BD8F222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913AB-95EF-F544-9183-379EA26F9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D36A01-0C08-E84C-B2D2-AF5E38180F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9311AE-0664-4F49-AA3C-574C01370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5D57B1-40F1-9644-AE8A-00E3963C3C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472B9-EEEB-5B47-9AC0-7FF69676ECBC}"/>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8" name="Footer Placeholder 7">
            <a:extLst>
              <a:ext uri="{FF2B5EF4-FFF2-40B4-BE49-F238E27FC236}">
                <a16:creationId xmlns:a16="http://schemas.microsoft.com/office/drawing/2014/main" id="{7F3ACCD8-0E42-524A-9418-2C032C7A90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A05C7-A38F-FA43-94EB-BCEF5531BD4C}"/>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182009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922E-980F-9847-A3B6-4F33AE75E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B75C9-E24D-0742-B226-C241BCDCDC16}"/>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4" name="Footer Placeholder 3">
            <a:extLst>
              <a:ext uri="{FF2B5EF4-FFF2-40B4-BE49-F238E27FC236}">
                <a16:creationId xmlns:a16="http://schemas.microsoft.com/office/drawing/2014/main" id="{4A505F38-3DD7-0443-8491-DE3F420BCF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C6393-187C-0E4E-99CE-CA94F0C5E975}"/>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4868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9C3D2-DE9C-1341-BD0F-CD477F1884C1}"/>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3" name="Footer Placeholder 2">
            <a:extLst>
              <a:ext uri="{FF2B5EF4-FFF2-40B4-BE49-F238E27FC236}">
                <a16:creationId xmlns:a16="http://schemas.microsoft.com/office/drawing/2014/main" id="{9C2DA84E-2375-AC48-8B44-D792A268B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B3637-87C1-5E48-BCE1-E4C377BB599A}"/>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78743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7B2B-9D19-734D-9249-40E3CBEAB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CBEE0-0C2F-674F-8F20-A001F0A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05922-4225-6D45-A9C4-92826B3E8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575051-68CB-2C42-8F94-AAC64FD7610B}"/>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6" name="Footer Placeholder 5">
            <a:extLst>
              <a:ext uri="{FF2B5EF4-FFF2-40B4-BE49-F238E27FC236}">
                <a16:creationId xmlns:a16="http://schemas.microsoft.com/office/drawing/2014/main" id="{29495D2C-B0E7-F246-9518-74CAFEA14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C5009-CC7D-4844-8641-DF47963EF1AC}"/>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91402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1D62-53AB-7F44-A873-3AEA794B1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DA37E-0629-EE45-AB54-97478D11E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EC8075-A867-C546-80D2-3EA99EC8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C5D76C-1289-454D-B9F5-BDB3B06B2EE3}"/>
              </a:ext>
            </a:extLst>
          </p:cNvPr>
          <p:cNvSpPr>
            <a:spLocks noGrp="1"/>
          </p:cNvSpPr>
          <p:nvPr>
            <p:ph type="dt" sz="half" idx="10"/>
          </p:nvPr>
        </p:nvSpPr>
        <p:spPr/>
        <p:txBody>
          <a:bodyPr/>
          <a:lstStyle/>
          <a:p>
            <a:fld id="{3AEA6A3D-9F7B-A843-82B6-CCB6DA85D2F4}" type="datetimeFigureOut">
              <a:rPr lang="en-US" smtClean="0"/>
              <a:t>1/4/19</a:t>
            </a:fld>
            <a:endParaRPr lang="en-US"/>
          </a:p>
        </p:txBody>
      </p:sp>
      <p:sp>
        <p:nvSpPr>
          <p:cNvPr id="6" name="Footer Placeholder 5">
            <a:extLst>
              <a:ext uri="{FF2B5EF4-FFF2-40B4-BE49-F238E27FC236}">
                <a16:creationId xmlns:a16="http://schemas.microsoft.com/office/drawing/2014/main" id="{133FFA48-A436-2148-89F3-A596EDAF0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2C821-EA0A-6D4A-9795-0CA93D133FF7}"/>
              </a:ext>
            </a:extLst>
          </p:cNvPr>
          <p:cNvSpPr>
            <a:spLocks noGrp="1"/>
          </p:cNvSpPr>
          <p:nvPr>
            <p:ph type="sldNum" sz="quarter" idx="12"/>
          </p:nvPr>
        </p:nvSpPr>
        <p:spPr/>
        <p:txBody>
          <a:bodyPr/>
          <a:lstStyle/>
          <a:p>
            <a:fld id="{569216FE-1708-A84E-9212-BE538C3C4B8F}" type="slidenum">
              <a:rPr lang="en-US" smtClean="0"/>
              <a:t>‹#›</a:t>
            </a:fld>
            <a:endParaRPr lang="en-US"/>
          </a:p>
        </p:txBody>
      </p:sp>
    </p:spTree>
    <p:extLst>
      <p:ext uri="{BB962C8B-B14F-4D97-AF65-F5344CB8AC3E}">
        <p14:creationId xmlns:p14="http://schemas.microsoft.com/office/powerpoint/2010/main" val="401271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56BFA-5212-564B-A808-C37DAC80E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C08DF6-D17C-7F49-B027-6525F869F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23E49-D01C-8B41-98BD-92C09750E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A6A3D-9F7B-A843-82B6-CCB6DA85D2F4}" type="datetimeFigureOut">
              <a:rPr lang="en-US" smtClean="0"/>
              <a:t>1/4/19</a:t>
            </a:fld>
            <a:endParaRPr lang="en-US"/>
          </a:p>
        </p:txBody>
      </p:sp>
      <p:sp>
        <p:nvSpPr>
          <p:cNvPr id="5" name="Footer Placeholder 4">
            <a:extLst>
              <a:ext uri="{FF2B5EF4-FFF2-40B4-BE49-F238E27FC236}">
                <a16:creationId xmlns:a16="http://schemas.microsoft.com/office/drawing/2014/main" id="{04013524-AE61-1146-97E5-F32547E21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1CEB2C-07B8-4746-BB55-73E4B1B71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216FE-1708-A84E-9212-BE538C3C4B8F}" type="slidenum">
              <a:rPr lang="en-US" smtClean="0"/>
              <a:t>‹#›</a:t>
            </a:fld>
            <a:endParaRPr lang="en-US"/>
          </a:p>
        </p:txBody>
      </p:sp>
    </p:spTree>
    <p:extLst>
      <p:ext uri="{BB962C8B-B14F-4D97-AF65-F5344CB8AC3E}">
        <p14:creationId xmlns:p14="http://schemas.microsoft.com/office/powerpoint/2010/main" val="302243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4C5D-E33A-404A-9850-02DBB96AB8F1}"/>
              </a:ext>
            </a:extLst>
          </p:cNvPr>
          <p:cNvSpPr>
            <a:spLocks noGrp="1"/>
          </p:cNvSpPr>
          <p:nvPr>
            <p:ph type="ctrTitle"/>
          </p:nvPr>
        </p:nvSpPr>
        <p:spPr/>
        <p:txBody>
          <a:bodyPr>
            <a:normAutofit/>
          </a:bodyPr>
          <a:lstStyle/>
          <a:p>
            <a:r>
              <a:rPr lang="en-US" sz="4000" dirty="0"/>
              <a:t>A Unified Architecture for Natural Language Processing: Deep Neural Networks with Multitask Learning</a:t>
            </a:r>
          </a:p>
        </p:txBody>
      </p:sp>
      <p:sp>
        <p:nvSpPr>
          <p:cNvPr id="3" name="Subtitle 2">
            <a:extLst>
              <a:ext uri="{FF2B5EF4-FFF2-40B4-BE49-F238E27FC236}">
                <a16:creationId xmlns:a16="http://schemas.microsoft.com/office/drawing/2014/main" id="{26076815-5FE6-DC4D-823E-E5D99B48C14B}"/>
              </a:ext>
            </a:extLst>
          </p:cNvPr>
          <p:cNvSpPr>
            <a:spLocks noGrp="1"/>
          </p:cNvSpPr>
          <p:nvPr>
            <p:ph type="subTitle" idx="1"/>
          </p:nvPr>
        </p:nvSpPr>
        <p:spPr/>
        <p:txBody>
          <a:bodyPr/>
          <a:lstStyle/>
          <a:p>
            <a:endParaRPr lang="en-US" dirty="0"/>
          </a:p>
          <a:p>
            <a:r>
              <a:rPr lang="en-US" dirty="0"/>
              <a:t>Happy </a:t>
            </a:r>
            <a:r>
              <a:rPr lang="en-US" dirty="0" err="1"/>
              <a:t>Buzaaba</a:t>
            </a:r>
            <a:endParaRPr lang="en-US" dirty="0"/>
          </a:p>
          <a:p>
            <a:r>
              <a:rPr lang="en-US" dirty="0"/>
              <a:t>KDE</a:t>
            </a:r>
          </a:p>
        </p:txBody>
      </p:sp>
    </p:spTree>
    <p:extLst>
      <p:ext uri="{BB962C8B-B14F-4D97-AF65-F5344CB8AC3E}">
        <p14:creationId xmlns:p14="http://schemas.microsoft.com/office/powerpoint/2010/main" val="163879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6039-DAB0-8E45-B0DA-B885C5745CAB}"/>
              </a:ext>
            </a:extLst>
          </p:cNvPr>
          <p:cNvSpPr>
            <a:spLocks noGrp="1"/>
          </p:cNvSpPr>
          <p:nvPr>
            <p:ph type="title"/>
          </p:nvPr>
        </p:nvSpPr>
        <p:spPr>
          <a:xfrm>
            <a:off x="838200" y="151089"/>
            <a:ext cx="10515600" cy="680223"/>
          </a:xfrm>
        </p:spPr>
        <p:txBody>
          <a:bodyPr>
            <a:normAutofit fontScale="90000"/>
          </a:bodyPr>
          <a:lstStyle/>
          <a:p>
            <a:r>
              <a:rPr lang="en-US" dirty="0"/>
              <a:t>The implementation of the intuitive way</a:t>
            </a:r>
          </a:p>
        </p:txBody>
      </p:sp>
      <p:sp>
        <p:nvSpPr>
          <p:cNvPr id="58" name="Down Arrow 57">
            <a:extLst>
              <a:ext uri="{FF2B5EF4-FFF2-40B4-BE49-F238E27FC236}">
                <a16:creationId xmlns:a16="http://schemas.microsoft.com/office/drawing/2014/main" id="{DAAC775B-EB13-0C43-8721-F635F816D996}"/>
              </a:ext>
            </a:extLst>
          </p:cNvPr>
          <p:cNvSpPr/>
          <p:nvPr/>
        </p:nvSpPr>
        <p:spPr>
          <a:xfrm>
            <a:off x="6718868" y="2059121"/>
            <a:ext cx="45719" cy="285709"/>
          </a:xfrm>
          <a:prstGeom prst="downArrow">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DDDB80C-FF54-D249-8D40-C2361F7D3E1E}"/>
              </a:ext>
            </a:extLst>
          </p:cNvPr>
          <p:cNvGrpSpPr/>
          <p:nvPr/>
        </p:nvGrpSpPr>
        <p:grpSpPr>
          <a:xfrm>
            <a:off x="4099552" y="853746"/>
            <a:ext cx="4519480" cy="5521303"/>
            <a:chOff x="4099552" y="853746"/>
            <a:chExt cx="4519480" cy="5521303"/>
          </a:xfrm>
        </p:grpSpPr>
        <p:grpSp>
          <p:nvGrpSpPr>
            <p:cNvPr id="11" name="Group 10">
              <a:extLst>
                <a:ext uri="{FF2B5EF4-FFF2-40B4-BE49-F238E27FC236}">
                  <a16:creationId xmlns:a16="http://schemas.microsoft.com/office/drawing/2014/main" id="{B5104E5A-1EFC-3C43-AA52-6BED96E6EA87}"/>
                </a:ext>
              </a:extLst>
            </p:cNvPr>
            <p:cNvGrpSpPr/>
            <p:nvPr/>
          </p:nvGrpSpPr>
          <p:grpSpPr>
            <a:xfrm>
              <a:off x="4739175" y="870458"/>
              <a:ext cx="3800327" cy="1176055"/>
              <a:chOff x="4151594" y="1243922"/>
              <a:chExt cx="4180360" cy="1423026"/>
            </a:xfrm>
          </p:grpSpPr>
          <p:sp>
            <p:nvSpPr>
              <p:cNvPr id="5" name="Rounded Rectangle 4">
                <a:extLst>
                  <a:ext uri="{FF2B5EF4-FFF2-40B4-BE49-F238E27FC236}">
                    <a16:creationId xmlns:a16="http://schemas.microsoft.com/office/drawing/2014/main" id="{75FC62D1-F1B4-1C40-9A19-F82F03C388A6}"/>
                  </a:ext>
                </a:extLst>
              </p:cNvPr>
              <p:cNvSpPr/>
              <p:nvPr/>
            </p:nvSpPr>
            <p:spPr>
              <a:xfrm>
                <a:off x="4151594" y="1249070"/>
                <a:ext cx="4180360" cy="1417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Text 		</a:t>
                </a:r>
                <a:r>
                  <a:rPr lang="en-US" b="1" dirty="0">
                    <a:solidFill>
                      <a:schemeClr val="tx1"/>
                    </a:solidFill>
                  </a:rPr>
                  <a:t>the cat </a:t>
                </a:r>
                <a:r>
                  <a:rPr lang="en-US" b="1" dirty="0">
                    <a:solidFill>
                      <a:schemeClr val="accent1"/>
                    </a:solidFill>
                  </a:rPr>
                  <a:t>sat</a:t>
                </a:r>
                <a:r>
                  <a:rPr lang="en-US" b="1" dirty="0">
                    <a:solidFill>
                      <a:schemeClr val="tx1"/>
                    </a:solidFill>
                  </a:rPr>
                  <a:t> on the</a:t>
                </a:r>
              </a:p>
              <a:p>
                <a:endParaRPr lang="en-US" b="1" dirty="0">
                  <a:solidFill>
                    <a:schemeClr val="tx1"/>
                  </a:solidFill>
                </a:endParaRPr>
              </a:p>
            </p:txBody>
          </p:sp>
          <p:sp>
            <p:nvSpPr>
              <p:cNvPr id="6" name="TextBox 5">
                <a:extLst>
                  <a:ext uri="{FF2B5EF4-FFF2-40B4-BE49-F238E27FC236}">
                    <a16:creationId xmlns:a16="http://schemas.microsoft.com/office/drawing/2014/main" id="{6B9F986D-765A-3C49-B5A4-192FA1F605FA}"/>
                  </a:ext>
                </a:extLst>
              </p:cNvPr>
              <p:cNvSpPr txBox="1"/>
              <p:nvPr/>
            </p:nvSpPr>
            <p:spPr>
              <a:xfrm>
                <a:off x="4231106" y="1243922"/>
                <a:ext cx="1622432" cy="369332"/>
              </a:xfrm>
              <a:prstGeom prst="rect">
                <a:avLst/>
              </a:prstGeom>
              <a:noFill/>
            </p:spPr>
            <p:txBody>
              <a:bodyPr wrap="none" rtlCol="0">
                <a:spAutoFit/>
              </a:bodyPr>
              <a:lstStyle/>
              <a:p>
                <a:r>
                  <a:rPr lang="en-US" b="1" dirty="0">
                    <a:solidFill>
                      <a:schemeClr val="bg2">
                        <a:lumMod val="75000"/>
                      </a:schemeClr>
                    </a:solidFill>
                  </a:rPr>
                  <a:t>Input Sentence</a:t>
                </a:r>
              </a:p>
            </p:txBody>
          </p:sp>
          <p:sp>
            <p:nvSpPr>
              <p:cNvPr id="7" name="TextBox 6">
                <a:extLst>
                  <a:ext uri="{FF2B5EF4-FFF2-40B4-BE49-F238E27FC236}">
                    <a16:creationId xmlns:a16="http://schemas.microsoft.com/office/drawing/2014/main" id="{DDCF92C6-37F2-1E46-A93B-F8564F28181D}"/>
                  </a:ext>
                </a:extLst>
              </p:cNvPr>
              <p:cNvSpPr txBox="1"/>
              <p:nvPr/>
            </p:nvSpPr>
            <p:spPr>
              <a:xfrm>
                <a:off x="4224482" y="2251085"/>
                <a:ext cx="846707" cy="369332"/>
              </a:xfrm>
              <a:prstGeom prst="rect">
                <a:avLst/>
              </a:prstGeom>
              <a:noFill/>
            </p:spPr>
            <p:txBody>
              <a:bodyPr wrap="none" rtlCol="0">
                <a:spAutoFit/>
              </a:bodyPr>
              <a:lstStyle/>
              <a:p>
                <a:r>
                  <a:rPr lang="en-US" i="1" dirty="0"/>
                  <a:t>indices</a:t>
                </a:r>
              </a:p>
            </p:txBody>
          </p:sp>
          <p:sp>
            <p:nvSpPr>
              <p:cNvPr id="8" name="TextBox 7">
                <a:extLst>
                  <a:ext uri="{FF2B5EF4-FFF2-40B4-BE49-F238E27FC236}">
                    <a16:creationId xmlns:a16="http://schemas.microsoft.com/office/drawing/2014/main" id="{21C81078-C4A2-C347-A9FE-BADCCE0601DF}"/>
                  </a:ext>
                </a:extLst>
              </p:cNvPr>
              <p:cNvSpPr txBox="1"/>
              <p:nvPr/>
            </p:nvSpPr>
            <p:spPr>
              <a:xfrm>
                <a:off x="6073160" y="2211331"/>
                <a:ext cx="1859805" cy="353943"/>
              </a:xfrm>
              <a:prstGeom prst="rect">
                <a:avLst/>
              </a:prstGeom>
              <a:noFill/>
            </p:spPr>
            <p:txBody>
              <a:bodyPr wrap="none" rtlCol="0">
                <a:spAutoFit/>
              </a:bodyPr>
              <a:lstStyle/>
              <a:p>
                <a:r>
                  <a:rPr lang="en-US" sz="1700" b="1" dirty="0"/>
                  <a:t>S(1)s(2)s(3)s(4)s(5)</a:t>
                </a:r>
              </a:p>
            </p:txBody>
          </p:sp>
          <p:sp>
            <p:nvSpPr>
              <p:cNvPr id="9" name="TextBox 8">
                <a:extLst>
                  <a:ext uri="{FF2B5EF4-FFF2-40B4-BE49-F238E27FC236}">
                    <a16:creationId xmlns:a16="http://schemas.microsoft.com/office/drawing/2014/main" id="{507917B6-9B7A-3647-93BD-DE66BA9474B9}"/>
                  </a:ext>
                </a:extLst>
              </p:cNvPr>
              <p:cNvSpPr txBox="1"/>
              <p:nvPr/>
            </p:nvSpPr>
            <p:spPr>
              <a:xfrm>
                <a:off x="6649630" y="1257176"/>
                <a:ext cx="1532214" cy="338554"/>
              </a:xfrm>
              <a:prstGeom prst="rect">
                <a:avLst/>
              </a:prstGeom>
              <a:noFill/>
            </p:spPr>
            <p:txBody>
              <a:bodyPr wrap="none" rtlCol="0">
                <a:spAutoFit/>
              </a:bodyPr>
              <a:lstStyle/>
              <a:p>
                <a:r>
                  <a:rPr lang="en-US" sz="1600" i="1" dirty="0">
                    <a:solidFill>
                      <a:schemeClr val="bg2">
                        <a:lumMod val="75000"/>
                      </a:schemeClr>
                    </a:solidFill>
                  </a:rPr>
                  <a:t>Word of interest</a:t>
                </a:r>
              </a:p>
            </p:txBody>
          </p:sp>
          <p:cxnSp>
            <p:nvCxnSpPr>
              <p:cNvPr id="10" name="Straight Arrow Connector 9">
                <a:extLst>
                  <a:ext uri="{FF2B5EF4-FFF2-40B4-BE49-F238E27FC236}">
                    <a16:creationId xmlns:a16="http://schemas.microsoft.com/office/drawing/2014/main" id="{CE7832E9-4A62-404F-B04A-0A55786A22C2}"/>
                  </a:ext>
                </a:extLst>
              </p:cNvPr>
              <p:cNvCxnSpPr>
                <a:cxnSpLocks/>
              </p:cNvCxnSpPr>
              <p:nvPr/>
            </p:nvCxnSpPr>
            <p:spPr>
              <a:xfrm flipH="1">
                <a:off x="7222435" y="1545951"/>
                <a:ext cx="6624" cy="35539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13" name="Rounded Rectangle 12">
              <a:extLst>
                <a:ext uri="{FF2B5EF4-FFF2-40B4-BE49-F238E27FC236}">
                  <a16:creationId xmlns:a16="http://schemas.microsoft.com/office/drawing/2014/main" id="{0EEEBDF4-F5DD-C04E-AF22-400A67F904DD}"/>
                </a:ext>
              </a:extLst>
            </p:cNvPr>
            <p:cNvSpPr/>
            <p:nvPr/>
          </p:nvSpPr>
          <p:spPr>
            <a:xfrm rot="16200000">
              <a:off x="3648387" y="1304911"/>
              <a:ext cx="1210902" cy="3085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Blah Blah Blah </a:t>
              </a:r>
            </a:p>
          </p:txBody>
        </p:sp>
        <p:grpSp>
          <p:nvGrpSpPr>
            <p:cNvPr id="33" name="Group 32">
              <a:extLst>
                <a:ext uri="{FF2B5EF4-FFF2-40B4-BE49-F238E27FC236}">
                  <a16:creationId xmlns:a16="http://schemas.microsoft.com/office/drawing/2014/main" id="{7FCE4B70-EBC9-DA4A-A06D-1BFB963701C9}"/>
                </a:ext>
              </a:extLst>
            </p:cNvPr>
            <p:cNvGrpSpPr/>
            <p:nvPr/>
          </p:nvGrpSpPr>
          <p:grpSpPr>
            <a:xfrm>
              <a:off x="4126832" y="2315789"/>
              <a:ext cx="4425924" cy="1215192"/>
              <a:chOff x="4126832" y="2693471"/>
              <a:chExt cx="4425924" cy="1215192"/>
            </a:xfrm>
          </p:grpSpPr>
          <p:sp>
            <p:nvSpPr>
              <p:cNvPr id="15" name="Rounded Rectangle 14">
                <a:extLst>
                  <a:ext uri="{FF2B5EF4-FFF2-40B4-BE49-F238E27FC236}">
                    <a16:creationId xmlns:a16="http://schemas.microsoft.com/office/drawing/2014/main" id="{D47A633C-D236-9E46-930B-20B4137B78A2}"/>
                  </a:ext>
                </a:extLst>
              </p:cNvPr>
              <p:cNvSpPr/>
              <p:nvPr/>
            </p:nvSpPr>
            <p:spPr>
              <a:xfrm>
                <a:off x="4752429" y="2736863"/>
                <a:ext cx="3800327" cy="117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i="1" dirty="0">
                  <a:solidFill>
                    <a:schemeClr val="tx1"/>
                  </a:solidFill>
                  <a:latin typeface="Traditional Arabic" panose="020F0502020204030204" pitchFamily="34" charset="0"/>
                  <a:cs typeface="Traditional Arabic" panose="020F0502020204030204" pitchFamily="34" charset="0"/>
                </a:endParaRPr>
              </a:p>
              <a:p>
                <a:r>
                  <a:rPr lang="en-US" i="1" dirty="0">
                    <a:solidFill>
                      <a:schemeClr val="tx1"/>
                    </a:solidFill>
                    <a:latin typeface="Traditional Arabic" panose="020F0502020204030204" pitchFamily="34" charset="0"/>
                    <a:cs typeface="Traditional Arabic" panose="020F0502020204030204" pitchFamily="34" charset="0"/>
                  </a:rPr>
                  <a:t>      </a:t>
                </a:r>
                <a:r>
                  <a:rPr lang="en-US" i="1" dirty="0" err="1">
                    <a:solidFill>
                      <a:schemeClr val="tx1"/>
                    </a:solidFill>
                    <a:latin typeface="Traditional Arabic" panose="020F0502020204030204" pitchFamily="34" charset="0"/>
                    <a:cs typeface="Traditional Arabic" panose="020F0502020204030204" pitchFamily="34" charset="0"/>
                  </a:rPr>
                  <a:t>LT</a:t>
                </a:r>
                <a:r>
                  <a:rPr lang="en-US" i="1" baseline="-25000" dirty="0" err="1">
                    <a:solidFill>
                      <a:schemeClr val="tx1"/>
                    </a:solidFill>
                    <a:latin typeface="Traditional Arabic" panose="020F0502020204030204" pitchFamily="34" charset="0"/>
                    <a:cs typeface="Traditional Arabic" panose="020F0502020204030204" pitchFamily="34" charset="0"/>
                  </a:rPr>
                  <a:t>w</a:t>
                </a:r>
                <a:r>
                  <a:rPr lang="en-US" i="1" baseline="-25000" dirty="0">
                    <a:solidFill>
                      <a:schemeClr val="tx1"/>
                    </a:solidFill>
                    <a:latin typeface="Traditional Arabic" panose="020F0502020204030204" pitchFamily="34" charset="0"/>
                    <a:cs typeface="Traditional Arabic" panose="020F0502020204030204" pitchFamily="34" charset="0"/>
                  </a:rPr>
                  <a:t> </a:t>
                </a:r>
                <a:r>
                  <a:rPr lang="en-US" dirty="0">
                    <a:solidFill>
                      <a:schemeClr val="tx1"/>
                    </a:solidFill>
                  </a:rPr>
                  <a:t>		</a:t>
                </a:r>
                <a:endParaRPr lang="en-US" b="1" dirty="0">
                  <a:solidFill>
                    <a:schemeClr val="tx1"/>
                  </a:solidFill>
                </a:endParaRPr>
              </a:p>
              <a:p>
                <a:endParaRPr lang="en-US" b="1" dirty="0">
                  <a:solidFill>
                    <a:schemeClr val="tx1"/>
                  </a:solidFill>
                </a:endParaRPr>
              </a:p>
            </p:txBody>
          </p:sp>
          <p:sp>
            <p:nvSpPr>
              <p:cNvPr id="16" name="TextBox 15">
                <a:extLst>
                  <a:ext uri="{FF2B5EF4-FFF2-40B4-BE49-F238E27FC236}">
                    <a16:creationId xmlns:a16="http://schemas.microsoft.com/office/drawing/2014/main" id="{727825CC-4053-4142-81F4-28C3536FC2C4}"/>
                  </a:ext>
                </a:extLst>
              </p:cNvPr>
              <p:cNvSpPr txBox="1"/>
              <p:nvPr/>
            </p:nvSpPr>
            <p:spPr>
              <a:xfrm>
                <a:off x="4800948" y="2693471"/>
                <a:ext cx="1441998" cy="369332"/>
              </a:xfrm>
              <a:prstGeom prst="rect">
                <a:avLst/>
              </a:prstGeom>
              <a:noFill/>
            </p:spPr>
            <p:txBody>
              <a:bodyPr wrap="none" rtlCol="0">
                <a:spAutoFit/>
              </a:bodyPr>
              <a:lstStyle/>
              <a:p>
                <a:r>
                  <a:rPr lang="en-US" b="1" dirty="0">
                    <a:solidFill>
                      <a:schemeClr val="bg2">
                        <a:lumMod val="75000"/>
                      </a:schemeClr>
                    </a:solidFill>
                  </a:rPr>
                  <a:t>Lookup Table</a:t>
                </a:r>
              </a:p>
            </p:txBody>
          </p:sp>
          <p:sp>
            <p:nvSpPr>
              <p:cNvPr id="21" name="Rounded Rectangle 20">
                <a:extLst>
                  <a:ext uri="{FF2B5EF4-FFF2-40B4-BE49-F238E27FC236}">
                    <a16:creationId xmlns:a16="http://schemas.microsoft.com/office/drawing/2014/main" id="{2C9D3A6D-142B-3244-8B6B-1509E4F3222B}"/>
                  </a:ext>
                </a:extLst>
              </p:cNvPr>
              <p:cNvSpPr/>
              <p:nvPr/>
            </p:nvSpPr>
            <p:spPr>
              <a:xfrm rot="16200000">
                <a:off x="3661641" y="3160997"/>
                <a:ext cx="1210902" cy="2805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Embedding</a:t>
                </a:r>
                <a:r>
                  <a:rPr lang="en-US" sz="1400" b="1" dirty="0">
                    <a:solidFill>
                      <a:schemeClr val="tx1"/>
                    </a:solidFill>
                  </a:rPr>
                  <a:t> </a:t>
                </a:r>
              </a:p>
            </p:txBody>
          </p:sp>
          <p:sp>
            <p:nvSpPr>
              <p:cNvPr id="23" name="Rounded Rectangle 22">
                <a:extLst>
                  <a:ext uri="{FF2B5EF4-FFF2-40B4-BE49-F238E27FC236}">
                    <a16:creationId xmlns:a16="http://schemas.microsoft.com/office/drawing/2014/main" id="{5C8A47C7-9C5D-0F4C-BA3B-7E46ADB52F48}"/>
                  </a:ext>
                </a:extLst>
              </p:cNvPr>
              <p:cNvSpPr/>
              <p:nvPr/>
            </p:nvSpPr>
            <p:spPr>
              <a:xfrm rot="16200000">
                <a:off x="6648174" y="3288834"/>
                <a:ext cx="909768" cy="130864"/>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24" name="Rounded Rectangle 23">
                <a:extLst>
                  <a:ext uri="{FF2B5EF4-FFF2-40B4-BE49-F238E27FC236}">
                    <a16:creationId xmlns:a16="http://schemas.microsoft.com/office/drawing/2014/main" id="{00D77307-A54B-5547-B547-429CE42C87DF}"/>
                  </a:ext>
                </a:extLst>
              </p:cNvPr>
              <p:cNvSpPr/>
              <p:nvPr/>
            </p:nvSpPr>
            <p:spPr>
              <a:xfrm rot="16200000">
                <a:off x="6919842" y="3275667"/>
                <a:ext cx="909769" cy="14395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25" name="Rounded Rectangle 24">
                <a:extLst>
                  <a:ext uri="{FF2B5EF4-FFF2-40B4-BE49-F238E27FC236}">
                    <a16:creationId xmlns:a16="http://schemas.microsoft.com/office/drawing/2014/main" id="{E366C3F7-6434-8F49-A785-D4A6B0277B51}"/>
                  </a:ext>
                </a:extLst>
              </p:cNvPr>
              <p:cNvSpPr/>
              <p:nvPr/>
            </p:nvSpPr>
            <p:spPr>
              <a:xfrm rot="16200000">
                <a:off x="7171632" y="3295464"/>
                <a:ext cx="909768" cy="13086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26" name="Rounded Rectangle 25">
                <a:extLst>
                  <a:ext uri="{FF2B5EF4-FFF2-40B4-BE49-F238E27FC236}">
                    <a16:creationId xmlns:a16="http://schemas.microsoft.com/office/drawing/2014/main" id="{13960A41-A952-CC40-9A0F-48FF8CBAF445}"/>
                  </a:ext>
                </a:extLst>
              </p:cNvPr>
              <p:cNvSpPr/>
              <p:nvPr/>
            </p:nvSpPr>
            <p:spPr>
              <a:xfrm rot="16200000">
                <a:off x="7423422" y="3288840"/>
                <a:ext cx="909768" cy="130864"/>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27" name="Rounded Rectangle 26">
                <a:extLst>
                  <a:ext uri="{FF2B5EF4-FFF2-40B4-BE49-F238E27FC236}">
                    <a16:creationId xmlns:a16="http://schemas.microsoft.com/office/drawing/2014/main" id="{5B904381-35F2-B149-AABC-C79FA508FFF7}"/>
                  </a:ext>
                </a:extLst>
              </p:cNvPr>
              <p:cNvSpPr/>
              <p:nvPr/>
            </p:nvSpPr>
            <p:spPr>
              <a:xfrm rot="16200000">
                <a:off x="7695090" y="3275673"/>
                <a:ext cx="909768" cy="14395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cxnSp>
            <p:nvCxnSpPr>
              <p:cNvPr id="29" name="Curved Connector 28">
                <a:extLst>
                  <a:ext uri="{FF2B5EF4-FFF2-40B4-BE49-F238E27FC236}">
                    <a16:creationId xmlns:a16="http://schemas.microsoft.com/office/drawing/2014/main" id="{9EC275C5-7A97-314E-BF17-4BE6D590915C}"/>
                  </a:ext>
                </a:extLst>
              </p:cNvPr>
              <p:cNvCxnSpPr>
                <a:cxnSpLocks/>
              </p:cNvCxnSpPr>
              <p:nvPr/>
            </p:nvCxnSpPr>
            <p:spPr>
              <a:xfrm flipV="1">
                <a:off x="5724939" y="3279914"/>
                <a:ext cx="1113183" cy="149086"/>
              </a:xfrm>
              <a:prstGeom prst="curvedConnector3">
                <a:avLst>
                  <a:gd name="adj1" fmla="val 5000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7B41422-2FB3-2240-B2AD-D6CD48BFCC18}"/>
                </a:ext>
              </a:extLst>
            </p:cNvPr>
            <p:cNvGrpSpPr/>
            <p:nvPr/>
          </p:nvGrpSpPr>
          <p:grpSpPr>
            <a:xfrm>
              <a:off x="4152837" y="3683363"/>
              <a:ext cx="4466195" cy="2691686"/>
              <a:chOff x="4152837" y="3683363"/>
              <a:chExt cx="4466195" cy="2691686"/>
            </a:xfrm>
          </p:grpSpPr>
          <p:sp>
            <p:nvSpPr>
              <p:cNvPr id="34" name="Rounded Rectangle 33">
                <a:extLst>
                  <a:ext uri="{FF2B5EF4-FFF2-40B4-BE49-F238E27FC236}">
                    <a16:creationId xmlns:a16="http://schemas.microsoft.com/office/drawing/2014/main" id="{417B0F6B-250C-E543-B02F-0A320E6E0CE8}"/>
                  </a:ext>
                </a:extLst>
              </p:cNvPr>
              <p:cNvSpPr/>
              <p:nvPr/>
            </p:nvSpPr>
            <p:spPr>
              <a:xfrm>
                <a:off x="4805445" y="3683363"/>
                <a:ext cx="3800327" cy="339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HardTanh</a:t>
                </a:r>
                <a:endParaRPr lang="en-US" dirty="0">
                  <a:solidFill>
                    <a:schemeClr val="tx1"/>
                  </a:solidFill>
                </a:endParaRPr>
              </a:p>
            </p:txBody>
          </p:sp>
          <p:sp>
            <p:nvSpPr>
              <p:cNvPr id="35" name="Rounded Rectangle 34">
                <a:extLst>
                  <a:ext uri="{FF2B5EF4-FFF2-40B4-BE49-F238E27FC236}">
                    <a16:creationId xmlns:a16="http://schemas.microsoft.com/office/drawing/2014/main" id="{E3BAFF60-9443-1146-A29C-3A40694C1B44}"/>
                  </a:ext>
                </a:extLst>
              </p:cNvPr>
              <p:cNvSpPr/>
              <p:nvPr/>
            </p:nvSpPr>
            <p:spPr>
              <a:xfrm>
                <a:off x="4798821" y="4153816"/>
                <a:ext cx="3800327" cy="339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Linear</a:t>
                </a:r>
              </a:p>
            </p:txBody>
          </p:sp>
          <p:sp>
            <p:nvSpPr>
              <p:cNvPr id="36" name="Rounded Rectangle 35">
                <a:extLst>
                  <a:ext uri="{FF2B5EF4-FFF2-40B4-BE49-F238E27FC236}">
                    <a16:creationId xmlns:a16="http://schemas.microsoft.com/office/drawing/2014/main" id="{87E4EFA5-D985-6A47-BE9A-780ECB2525E0}"/>
                  </a:ext>
                </a:extLst>
              </p:cNvPr>
              <p:cNvSpPr/>
              <p:nvPr/>
            </p:nvSpPr>
            <p:spPr>
              <a:xfrm>
                <a:off x="4792197" y="4604391"/>
                <a:ext cx="3800327" cy="339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HardTanh</a:t>
                </a:r>
                <a:endParaRPr lang="en-US" dirty="0">
                  <a:solidFill>
                    <a:schemeClr val="tx1"/>
                  </a:solidFill>
                </a:endParaRPr>
              </a:p>
            </p:txBody>
          </p:sp>
          <p:sp>
            <p:nvSpPr>
              <p:cNvPr id="37" name="Rounded Rectangle 36">
                <a:extLst>
                  <a:ext uri="{FF2B5EF4-FFF2-40B4-BE49-F238E27FC236}">
                    <a16:creationId xmlns:a16="http://schemas.microsoft.com/office/drawing/2014/main" id="{34156123-227A-F441-AA41-A87CD331C69A}"/>
                  </a:ext>
                </a:extLst>
              </p:cNvPr>
              <p:cNvSpPr/>
              <p:nvPr/>
            </p:nvSpPr>
            <p:spPr>
              <a:xfrm>
                <a:off x="4805451" y="5094721"/>
                <a:ext cx="3800327" cy="339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Linear</a:t>
                </a:r>
              </a:p>
            </p:txBody>
          </p:sp>
          <p:sp>
            <p:nvSpPr>
              <p:cNvPr id="38" name="Rounded Rectangle 37">
                <a:extLst>
                  <a:ext uri="{FF2B5EF4-FFF2-40B4-BE49-F238E27FC236}">
                    <a16:creationId xmlns:a16="http://schemas.microsoft.com/office/drawing/2014/main" id="{3E999DFF-1198-3A40-B09B-4F6082402FD9}"/>
                  </a:ext>
                </a:extLst>
              </p:cNvPr>
              <p:cNvSpPr/>
              <p:nvPr/>
            </p:nvSpPr>
            <p:spPr>
              <a:xfrm>
                <a:off x="4818705" y="5565169"/>
                <a:ext cx="3800327" cy="339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Softmax</a:t>
                </a:r>
                <a:endParaRPr lang="en-US" dirty="0">
                  <a:solidFill>
                    <a:schemeClr val="tx1"/>
                  </a:solidFill>
                </a:endParaRPr>
              </a:p>
            </p:txBody>
          </p:sp>
          <p:sp>
            <p:nvSpPr>
              <p:cNvPr id="39" name="Rounded Rectangle 38">
                <a:extLst>
                  <a:ext uri="{FF2B5EF4-FFF2-40B4-BE49-F238E27FC236}">
                    <a16:creationId xmlns:a16="http://schemas.microsoft.com/office/drawing/2014/main" id="{B7001EC1-E835-7E44-9CAA-A7789A52FA97}"/>
                  </a:ext>
                </a:extLst>
              </p:cNvPr>
              <p:cNvSpPr/>
              <p:nvPr/>
            </p:nvSpPr>
            <p:spPr>
              <a:xfrm>
                <a:off x="5816670" y="6035621"/>
                <a:ext cx="1950169" cy="33942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Tags</a:t>
                </a:r>
              </a:p>
            </p:txBody>
          </p:sp>
          <p:sp>
            <p:nvSpPr>
              <p:cNvPr id="40" name="Rounded Rectangle 39">
                <a:extLst>
                  <a:ext uri="{FF2B5EF4-FFF2-40B4-BE49-F238E27FC236}">
                    <a16:creationId xmlns:a16="http://schemas.microsoft.com/office/drawing/2014/main" id="{AAFEDCC6-035D-9D4F-98FE-040B34F8EB95}"/>
                  </a:ext>
                </a:extLst>
              </p:cNvPr>
              <p:cNvSpPr/>
              <p:nvPr/>
            </p:nvSpPr>
            <p:spPr>
              <a:xfrm>
                <a:off x="6317448" y="5241873"/>
                <a:ext cx="1418811" cy="124777"/>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41" name="Rounded Rectangle 40">
                <a:extLst>
                  <a:ext uri="{FF2B5EF4-FFF2-40B4-BE49-F238E27FC236}">
                    <a16:creationId xmlns:a16="http://schemas.microsoft.com/office/drawing/2014/main" id="{F4DBC3C0-0C84-924B-9B62-48A428A03893}"/>
                  </a:ext>
                </a:extLst>
              </p:cNvPr>
              <p:cNvSpPr/>
              <p:nvPr/>
            </p:nvSpPr>
            <p:spPr>
              <a:xfrm>
                <a:off x="6509023" y="5694111"/>
                <a:ext cx="909768" cy="130864"/>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42" name="Rounded Rectangle 41">
                <a:extLst>
                  <a:ext uri="{FF2B5EF4-FFF2-40B4-BE49-F238E27FC236}">
                    <a16:creationId xmlns:a16="http://schemas.microsoft.com/office/drawing/2014/main" id="{47541136-D742-D746-B058-0FDEEB716374}"/>
                  </a:ext>
                </a:extLst>
              </p:cNvPr>
              <p:cNvSpPr/>
              <p:nvPr/>
            </p:nvSpPr>
            <p:spPr>
              <a:xfrm>
                <a:off x="6271068" y="3791750"/>
                <a:ext cx="1465191" cy="118967"/>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43" name="Rounded Rectangle 42">
                <a:extLst>
                  <a:ext uri="{FF2B5EF4-FFF2-40B4-BE49-F238E27FC236}">
                    <a16:creationId xmlns:a16="http://schemas.microsoft.com/office/drawing/2014/main" id="{7D5E02C9-2454-6C41-AF5B-E8D2312A75E7}"/>
                  </a:ext>
                </a:extLst>
              </p:cNvPr>
              <p:cNvSpPr/>
              <p:nvPr/>
            </p:nvSpPr>
            <p:spPr>
              <a:xfrm>
                <a:off x="6191184" y="4282076"/>
                <a:ext cx="1611710" cy="118967"/>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44" name="Rounded Rectangle 43">
                <a:extLst>
                  <a:ext uri="{FF2B5EF4-FFF2-40B4-BE49-F238E27FC236}">
                    <a16:creationId xmlns:a16="http://schemas.microsoft.com/office/drawing/2014/main" id="{59392B33-F3A5-B341-8857-BD6E2821FECF}"/>
                  </a:ext>
                </a:extLst>
              </p:cNvPr>
              <p:cNvSpPr/>
              <p:nvPr/>
            </p:nvSpPr>
            <p:spPr>
              <a:xfrm>
                <a:off x="6224316" y="4732649"/>
                <a:ext cx="1611710" cy="118967"/>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p>
            </p:txBody>
          </p:sp>
          <p:sp>
            <p:nvSpPr>
              <p:cNvPr id="53" name="Trapezoid 52">
                <a:extLst>
                  <a:ext uri="{FF2B5EF4-FFF2-40B4-BE49-F238E27FC236}">
                    <a16:creationId xmlns:a16="http://schemas.microsoft.com/office/drawing/2014/main" id="{0F92C326-70A5-574E-9D18-47C77E039F3B}"/>
                  </a:ext>
                </a:extLst>
              </p:cNvPr>
              <p:cNvSpPr/>
              <p:nvPr/>
            </p:nvSpPr>
            <p:spPr>
              <a:xfrm>
                <a:off x="6191184" y="3910717"/>
                <a:ext cx="1621690" cy="371359"/>
              </a:xfrm>
              <a:prstGeom prst="trapezoid">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apezoid 55">
                <a:extLst>
                  <a:ext uri="{FF2B5EF4-FFF2-40B4-BE49-F238E27FC236}">
                    <a16:creationId xmlns:a16="http://schemas.microsoft.com/office/drawing/2014/main" id="{34593C63-C8C8-0E4B-9103-95BE5AE00870}"/>
                  </a:ext>
                </a:extLst>
              </p:cNvPr>
              <p:cNvSpPr/>
              <p:nvPr/>
            </p:nvSpPr>
            <p:spPr>
              <a:xfrm rot="10800000">
                <a:off x="6242944" y="4868537"/>
                <a:ext cx="1593081" cy="373335"/>
              </a:xfrm>
              <a:prstGeom prst="trapezoid">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2587EA65-9B53-814F-B125-FEFEACA81C6A}"/>
                  </a:ext>
                </a:extLst>
              </p:cNvPr>
              <p:cNvSpPr/>
              <p:nvPr/>
            </p:nvSpPr>
            <p:spPr>
              <a:xfrm rot="16200000">
                <a:off x="3207753" y="4657996"/>
                <a:ext cx="2145186" cy="255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Global features </a:t>
                </a:r>
              </a:p>
            </p:txBody>
          </p:sp>
          <p:sp>
            <p:nvSpPr>
              <p:cNvPr id="59" name="Down Arrow 58">
                <a:extLst>
                  <a:ext uri="{FF2B5EF4-FFF2-40B4-BE49-F238E27FC236}">
                    <a16:creationId xmlns:a16="http://schemas.microsoft.com/office/drawing/2014/main" id="{D6787A0B-11B4-344A-8FEC-C2D0A15823AD}"/>
                  </a:ext>
                </a:extLst>
              </p:cNvPr>
              <p:cNvSpPr/>
              <p:nvPr/>
            </p:nvSpPr>
            <p:spPr>
              <a:xfrm>
                <a:off x="8063964" y="3858224"/>
                <a:ext cx="45719" cy="1922111"/>
              </a:xfrm>
              <a:prstGeom prst="downArrow">
                <a:avLst/>
              </a:prstGeom>
              <a:ln w="698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Rounded Rectangle 61">
            <a:extLst>
              <a:ext uri="{FF2B5EF4-FFF2-40B4-BE49-F238E27FC236}">
                <a16:creationId xmlns:a16="http://schemas.microsoft.com/office/drawing/2014/main" id="{C803438C-5773-3241-B7AA-332B08F4A202}"/>
              </a:ext>
            </a:extLst>
          </p:cNvPr>
          <p:cNvSpPr/>
          <p:nvPr/>
        </p:nvSpPr>
        <p:spPr>
          <a:xfrm>
            <a:off x="758987" y="2723323"/>
            <a:ext cx="2855242" cy="496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Word of interest Mapping </a:t>
            </a:r>
          </a:p>
        </p:txBody>
      </p:sp>
      <p:sp>
        <p:nvSpPr>
          <p:cNvPr id="63" name="Rounded Rectangle 62">
            <a:extLst>
              <a:ext uri="{FF2B5EF4-FFF2-40B4-BE49-F238E27FC236}">
                <a16:creationId xmlns:a16="http://schemas.microsoft.com/office/drawing/2014/main" id="{3EDE03CE-7F49-D747-BE23-85C9B65D373B}"/>
              </a:ext>
            </a:extLst>
          </p:cNvPr>
          <p:cNvSpPr/>
          <p:nvPr/>
        </p:nvSpPr>
        <p:spPr>
          <a:xfrm>
            <a:off x="629479" y="4386471"/>
            <a:ext cx="3140766" cy="496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Concatenating feature vectors and feed to NN </a:t>
            </a:r>
          </a:p>
        </p:txBody>
      </p:sp>
      <p:sp>
        <p:nvSpPr>
          <p:cNvPr id="64" name="Rounded Rectangle 63">
            <a:extLst>
              <a:ext uri="{FF2B5EF4-FFF2-40B4-BE49-F238E27FC236}">
                <a16:creationId xmlns:a16="http://schemas.microsoft.com/office/drawing/2014/main" id="{27068E67-36A6-E041-A42F-03F2A6A505FD}"/>
              </a:ext>
            </a:extLst>
          </p:cNvPr>
          <p:cNvSpPr/>
          <p:nvPr/>
        </p:nvSpPr>
        <p:spPr>
          <a:xfrm>
            <a:off x="8942216" y="2736577"/>
            <a:ext cx="2855242" cy="496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Feature vectors of size defined a priori</a:t>
            </a:r>
          </a:p>
        </p:txBody>
      </p:sp>
      <p:sp>
        <p:nvSpPr>
          <p:cNvPr id="65" name="Rounded Rectangle 64">
            <a:extLst>
              <a:ext uri="{FF2B5EF4-FFF2-40B4-BE49-F238E27FC236}">
                <a16:creationId xmlns:a16="http://schemas.microsoft.com/office/drawing/2014/main" id="{5B077D1A-14DE-0C4C-ADC7-8E32A391D37B}"/>
              </a:ext>
            </a:extLst>
          </p:cNvPr>
          <p:cNvSpPr/>
          <p:nvPr/>
        </p:nvSpPr>
        <p:spPr>
          <a:xfrm>
            <a:off x="8981972" y="4744277"/>
            <a:ext cx="2855242" cy="496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ighlight>
                  <a:srgbClr val="FFFF00"/>
                </a:highlight>
              </a:rPr>
              <a:t>Problem: For SRL to tag a word such as a verb, full sentence must be seen at the same time. The </a:t>
            </a:r>
            <a:r>
              <a:rPr lang="en-US" dirty="0" err="1">
                <a:solidFill>
                  <a:schemeClr val="tx1"/>
                </a:solidFill>
                <a:highlight>
                  <a:srgbClr val="FFFF00"/>
                </a:highlight>
              </a:rPr>
              <a:t>higlight</a:t>
            </a:r>
            <a:r>
              <a:rPr lang="en-US" dirty="0">
                <a:solidFill>
                  <a:schemeClr val="tx1"/>
                </a:solidFill>
                <a:highlight>
                  <a:srgbClr val="FFFF00"/>
                </a:highlight>
              </a:rPr>
              <a:t> of this paper, solves this problem</a:t>
            </a:r>
          </a:p>
        </p:txBody>
      </p:sp>
    </p:spTree>
    <p:extLst>
      <p:ext uri="{BB962C8B-B14F-4D97-AF65-F5344CB8AC3E}">
        <p14:creationId xmlns:p14="http://schemas.microsoft.com/office/powerpoint/2010/main" val="208409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D267-60F3-CE43-8FD2-1044AA35D0A4}"/>
              </a:ext>
            </a:extLst>
          </p:cNvPr>
          <p:cNvSpPr>
            <a:spLocks noGrp="1"/>
          </p:cNvSpPr>
          <p:nvPr>
            <p:ph type="title"/>
          </p:nvPr>
        </p:nvSpPr>
        <p:spPr>
          <a:xfrm>
            <a:off x="838200" y="270357"/>
            <a:ext cx="10515600" cy="680223"/>
          </a:xfrm>
        </p:spPr>
        <p:txBody>
          <a:bodyPr>
            <a:normAutofit fontScale="90000"/>
          </a:bodyPr>
          <a:lstStyle/>
          <a:p>
            <a:r>
              <a:rPr lang="en-US" dirty="0"/>
              <a:t>The General Deep NN Architecture</a:t>
            </a:r>
          </a:p>
        </p:txBody>
      </p:sp>
      <p:pic>
        <p:nvPicPr>
          <p:cNvPr id="4" name="Picture 3">
            <a:extLst>
              <a:ext uri="{FF2B5EF4-FFF2-40B4-BE49-F238E27FC236}">
                <a16:creationId xmlns:a16="http://schemas.microsoft.com/office/drawing/2014/main" id="{8356E471-D7AA-2540-8251-AEF71F2F28C3}"/>
              </a:ext>
            </a:extLst>
          </p:cNvPr>
          <p:cNvPicPr>
            <a:picLocks noChangeAspect="1"/>
          </p:cNvPicPr>
          <p:nvPr/>
        </p:nvPicPr>
        <p:blipFill>
          <a:blip r:embed="rId2"/>
          <a:stretch>
            <a:fillRect/>
          </a:stretch>
        </p:blipFill>
        <p:spPr>
          <a:xfrm>
            <a:off x="4357455" y="925044"/>
            <a:ext cx="3477091" cy="5604253"/>
          </a:xfrm>
          <a:prstGeom prst="rect">
            <a:avLst/>
          </a:prstGeom>
        </p:spPr>
      </p:pic>
    </p:spTree>
    <p:extLst>
      <p:ext uri="{BB962C8B-B14F-4D97-AF65-F5344CB8AC3E}">
        <p14:creationId xmlns:p14="http://schemas.microsoft.com/office/powerpoint/2010/main" val="295254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BA95-4B37-944F-AED0-22822AD9A4E5}"/>
              </a:ext>
            </a:extLst>
          </p:cNvPr>
          <p:cNvSpPr>
            <a:spLocks noGrp="1"/>
          </p:cNvSpPr>
          <p:nvPr>
            <p:ph type="title"/>
          </p:nvPr>
        </p:nvSpPr>
        <p:spPr>
          <a:xfrm>
            <a:off x="838200" y="474882"/>
            <a:ext cx="10515600" cy="748245"/>
          </a:xfrm>
        </p:spPr>
        <p:txBody>
          <a:bodyPr>
            <a:normAutofit/>
          </a:bodyPr>
          <a:lstStyle/>
          <a:p>
            <a:r>
              <a:rPr lang="en-US" sz="4000" dirty="0"/>
              <a:t>How to represent a word using a common way</a:t>
            </a:r>
          </a:p>
        </p:txBody>
      </p:sp>
      <p:sp>
        <p:nvSpPr>
          <p:cNvPr id="3" name="Content Placeholder 2">
            <a:extLst>
              <a:ext uri="{FF2B5EF4-FFF2-40B4-BE49-F238E27FC236}">
                <a16:creationId xmlns:a16="http://schemas.microsoft.com/office/drawing/2014/main" id="{99C3E739-ACBF-4A46-BDDA-E6CCE1EEB178}"/>
              </a:ext>
            </a:extLst>
          </p:cNvPr>
          <p:cNvSpPr>
            <a:spLocks noGrp="1"/>
          </p:cNvSpPr>
          <p:nvPr>
            <p:ph idx="1"/>
          </p:nvPr>
        </p:nvSpPr>
        <p:spPr>
          <a:xfrm>
            <a:off x="838200" y="1289223"/>
            <a:ext cx="10515600" cy="5265119"/>
          </a:xfrm>
        </p:spPr>
        <p:txBody>
          <a:bodyPr/>
          <a:lstStyle/>
          <a:p>
            <a:r>
              <a:rPr lang="en-US" sz="2700" dirty="0"/>
              <a:t>The first layer has to map words into real-valued vectors for processing by subsequent layers.</a:t>
            </a:r>
          </a:p>
          <a:p>
            <a:r>
              <a:rPr lang="en-US" sz="2700" dirty="0"/>
              <a:t>Each word is embedded into a d-dimensional space using a lookup table:</a:t>
            </a:r>
          </a:p>
          <a:p>
            <a:r>
              <a:rPr lang="en-US" sz="2700" i="1" dirty="0" err="1">
                <a:latin typeface="Times" pitchFamily="2" charset="0"/>
              </a:rPr>
              <a:t>LT</a:t>
            </a:r>
            <a:r>
              <a:rPr lang="en-US" sz="2700" i="1" baseline="-25000" dirty="0" err="1">
                <a:latin typeface="Times" pitchFamily="2" charset="0"/>
              </a:rPr>
              <a:t>w</a:t>
            </a:r>
            <a:r>
              <a:rPr lang="en-US" sz="2700" i="1" dirty="0">
                <a:latin typeface="Times" pitchFamily="2" charset="0"/>
              </a:rPr>
              <a:t>(</a:t>
            </a:r>
            <a:r>
              <a:rPr lang="en-US" sz="2700" i="1" dirty="0" err="1">
                <a:latin typeface="Times" pitchFamily="2" charset="0"/>
                <a:cs typeface="Times New Roman" panose="02020603050405020304" pitchFamily="18" charset="0"/>
              </a:rPr>
              <a:t>i</a:t>
            </a:r>
            <a:r>
              <a:rPr lang="en-US" sz="2700" i="1" dirty="0">
                <a:latin typeface="Times" pitchFamily="2" charset="0"/>
              </a:rPr>
              <a:t>) = W</a:t>
            </a:r>
            <a:r>
              <a:rPr lang="en-US" sz="2700" i="1" baseline="-25000" dirty="0">
                <a:latin typeface="Times" pitchFamily="2" charset="0"/>
              </a:rPr>
              <a:t>i.            </a:t>
            </a:r>
            <a:r>
              <a:rPr lang="en-US" sz="2700" i="1" dirty="0" err="1">
                <a:latin typeface="Times" pitchFamily="2" charset="0"/>
              </a:rPr>
              <a:t>i</a:t>
            </a:r>
            <a:r>
              <a:rPr lang="en-US" sz="2700" i="1" dirty="0">
                <a:latin typeface="Times" pitchFamily="2" charset="0"/>
              </a:rPr>
              <a:t> ∈ D</a:t>
            </a:r>
          </a:p>
          <a:p>
            <a:r>
              <a:rPr lang="en-US" sz="2700" dirty="0"/>
              <a:t>It considers words as indices in a finite dictionary of words D.</a:t>
            </a:r>
          </a:p>
          <a:p>
            <a:r>
              <a:rPr lang="en-US" sz="2700" dirty="0"/>
              <a:t>W is a matrix of parameter to be learnt and its size </a:t>
            </a:r>
            <a:r>
              <a:rPr lang="en-US" sz="2700" dirty="0" err="1"/>
              <a:t>dX|D</a:t>
            </a:r>
            <a:r>
              <a:rPr lang="en-US" sz="2700" dirty="0"/>
              <a:t>|. </a:t>
            </a:r>
            <a:r>
              <a:rPr lang="en-US" sz="2700" i="1" dirty="0">
                <a:latin typeface="Times" pitchFamily="2" charset="0"/>
              </a:rPr>
              <a:t>W</a:t>
            </a:r>
            <a:r>
              <a:rPr lang="en-US" sz="2700" i="1" baseline="-25000" dirty="0">
                <a:latin typeface="Times" pitchFamily="2" charset="0"/>
              </a:rPr>
              <a:t>i </a:t>
            </a:r>
            <a:r>
              <a:rPr lang="en-US" sz="2700" dirty="0"/>
              <a:t>is the  </a:t>
            </a:r>
            <a:r>
              <a:rPr lang="en-US" sz="2700" dirty="0" err="1">
                <a:latin typeface="Times New Roman" panose="02020603050405020304" pitchFamily="18" charset="0"/>
                <a:cs typeface="Times New Roman" panose="02020603050405020304" pitchFamily="18" charset="0"/>
              </a:rPr>
              <a:t>i</a:t>
            </a:r>
            <a:r>
              <a:rPr lang="en-US" sz="2700" baseline="30000" dirty="0" err="1">
                <a:latin typeface="Times New Roman" panose="02020603050405020304" pitchFamily="18" charset="0"/>
                <a:cs typeface="Times New Roman" panose="02020603050405020304" pitchFamily="18" charset="0"/>
              </a:rPr>
              <a:t>th</a:t>
            </a:r>
            <a:r>
              <a:rPr lang="en-US" sz="2700" dirty="0"/>
              <a:t> column of W and d is the word vector size (</a:t>
            </a:r>
            <a:r>
              <a:rPr lang="en-US" sz="2700" dirty="0" err="1"/>
              <a:t>wsz</a:t>
            </a:r>
            <a:r>
              <a:rPr lang="en-US" sz="2700" dirty="0"/>
              <a:t>) to be chosen by the user.</a:t>
            </a:r>
          </a:p>
          <a:p>
            <a:r>
              <a:rPr lang="en-US" sz="2700" dirty="0"/>
              <a:t>An input sequence S</a:t>
            </a:r>
            <a:r>
              <a:rPr lang="en-US" sz="2700" baseline="-25000" dirty="0"/>
              <a:t>1</a:t>
            </a:r>
            <a:r>
              <a:rPr lang="en-US" sz="2700" dirty="0"/>
              <a:t>, …, S</a:t>
            </a:r>
            <a:r>
              <a:rPr lang="en-US" sz="2700" baseline="-25000" dirty="0"/>
              <a:t>n</a:t>
            </a:r>
            <a:r>
              <a:rPr lang="en-US" sz="2700" dirty="0"/>
              <a:t> of n words in the dictionary D is transformed into a sequence of vectors W</a:t>
            </a:r>
            <a:r>
              <a:rPr lang="en-US" sz="2700" baseline="-25000" dirty="0"/>
              <a:t>s1</a:t>
            </a:r>
            <a:r>
              <a:rPr lang="en-US" sz="2700" dirty="0"/>
              <a:t>, …, </a:t>
            </a:r>
            <a:r>
              <a:rPr lang="en-US" sz="2700" dirty="0" err="1"/>
              <a:t>W</a:t>
            </a:r>
            <a:r>
              <a:rPr lang="en-US" sz="2700" baseline="-25000" dirty="0" err="1"/>
              <a:t>sn</a:t>
            </a:r>
            <a:endParaRPr lang="en-US" sz="2700" baseline="-25000" dirty="0"/>
          </a:p>
          <a:p>
            <a:r>
              <a:rPr lang="en-US" sz="2700" dirty="0"/>
              <a:t>Pre-processing, </a:t>
            </a:r>
            <a:r>
              <a:rPr lang="en-US" sz="2700" dirty="0" err="1"/>
              <a:t>eg.</a:t>
            </a:r>
            <a:r>
              <a:rPr lang="en-US" sz="2700" dirty="0"/>
              <a:t>  </a:t>
            </a:r>
            <a:r>
              <a:rPr lang="en-US" sz="2700" dirty="0" err="1"/>
              <a:t>Steming</a:t>
            </a:r>
            <a:r>
              <a:rPr lang="en-US" sz="2700" dirty="0"/>
              <a:t>, lower case, capitalization as a new feature.</a:t>
            </a:r>
          </a:p>
          <a:p>
            <a:endParaRPr lang="en-US" baseline="-25000" dirty="0"/>
          </a:p>
          <a:p>
            <a:endParaRPr lang="en-US" dirty="0"/>
          </a:p>
        </p:txBody>
      </p:sp>
    </p:spTree>
    <p:extLst>
      <p:ext uri="{BB962C8B-B14F-4D97-AF65-F5344CB8AC3E}">
        <p14:creationId xmlns:p14="http://schemas.microsoft.com/office/powerpoint/2010/main" val="362417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4C08-4BB1-A642-A19D-DC56E48FD5D1}"/>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5E352B43-BD97-2947-A9BF-71132D20C493}"/>
              </a:ext>
            </a:extLst>
          </p:cNvPr>
          <p:cNvSpPr>
            <a:spLocks noGrp="1"/>
          </p:cNvSpPr>
          <p:nvPr>
            <p:ph idx="1"/>
          </p:nvPr>
        </p:nvSpPr>
        <p:spPr/>
        <p:txBody>
          <a:bodyPr/>
          <a:lstStyle/>
          <a:p>
            <a:r>
              <a:rPr lang="en-US" dirty="0"/>
              <a:t>Many systems possess few characteristics that would help develop  a unified architecture:</a:t>
            </a:r>
          </a:p>
          <a:p>
            <a:pPr marL="0" indent="0">
              <a:buNone/>
            </a:pPr>
            <a:endParaRPr lang="en-US" dirty="0"/>
          </a:p>
          <a:p>
            <a:r>
              <a:rPr lang="en-US" sz="2400" dirty="0"/>
              <a:t>- (</a:t>
            </a:r>
            <a:r>
              <a:rPr lang="en-US" sz="2400" dirty="0" err="1"/>
              <a:t>i</a:t>
            </a:r>
            <a:r>
              <a:rPr lang="en-US" sz="2400" dirty="0"/>
              <a:t>) they are shallow in the sense that the classifier is often linear</a:t>
            </a:r>
          </a:p>
          <a:p>
            <a:r>
              <a:rPr lang="en-US" sz="2400" dirty="0"/>
              <a:t>- (ii) for good performance with a linear classifier they must incorporate many hand-engineered features specific for the task;</a:t>
            </a:r>
          </a:p>
          <a:p>
            <a:r>
              <a:rPr lang="en-US" sz="2400" dirty="0"/>
              <a:t>- (iii) they cascade features learnt separately from other tasks, propagating errors </a:t>
            </a:r>
          </a:p>
          <a:p>
            <a:pPr marL="0" indent="0">
              <a:buNone/>
            </a:pPr>
            <a:endParaRPr lang="en-US" dirty="0"/>
          </a:p>
        </p:txBody>
      </p:sp>
    </p:spTree>
    <p:extLst>
      <p:ext uri="{BB962C8B-B14F-4D97-AF65-F5344CB8AC3E}">
        <p14:creationId xmlns:p14="http://schemas.microsoft.com/office/powerpoint/2010/main" val="72047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9CFA-1D10-CC41-843A-FBE26C1504AB}"/>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60F2F042-2523-B04D-BCF2-8815916CD35A}"/>
              </a:ext>
            </a:extLst>
          </p:cNvPr>
          <p:cNvSpPr>
            <a:spLocks noGrp="1"/>
          </p:cNvSpPr>
          <p:nvPr>
            <p:ph idx="1"/>
          </p:nvPr>
        </p:nvSpPr>
        <p:spPr/>
        <p:txBody>
          <a:bodyPr/>
          <a:lstStyle/>
          <a:p>
            <a:r>
              <a:rPr lang="en-US" dirty="0"/>
              <a:t>The objective of this paper is to define a unified architecture for Natural Language Processing</a:t>
            </a:r>
          </a:p>
          <a:p>
            <a:r>
              <a:rPr lang="en-US" sz="2400" dirty="0"/>
              <a:t>- Learn features that are relevant to the task at hand given very limited prior knowledge </a:t>
            </a:r>
          </a:p>
          <a:p>
            <a:r>
              <a:rPr lang="en-US" sz="2400" dirty="0"/>
              <a:t>- achieved by training a deep neural network, building upon work by (</a:t>
            </a:r>
            <a:r>
              <a:rPr lang="en-US" sz="2400" dirty="0" err="1"/>
              <a:t>Bengio</a:t>
            </a:r>
            <a:r>
              <a:rPr lang="en-US" sz="2400" dirty="0"/>
              <a:t> and Ducharme, 2001) and (</a:t>
            </a:r>
            <a:r>
              <a:rPr lang="en-US" sz="2400" dirty="0" err="1"/>
              <a:t>Collobert</a:t>
            </a:r>
            <a:r>
              <a:rPr lang="en-US" sz="2400" dirty="0"/>
              <a:t> &amp; Weston, 2007)</a:t>
            </a:r>
          </a:p>
          <a:p>
            <a:r>
              <a:rPr lang="en-US" dirty="0"/>
              <a:t> All the tasks except the language model are supervised tasks with labelled training data. The language model is trained in an unsupervised fashion on the entire Wikipedia website. That is Semi-supervised learning.</a:t>
            </a:r>
          </a:p>
        </p:txBody>
      </p:sp>
    </p:spTree>
    <p:extLst>
      <p:ext uri="{BB962C8B-B14F-4D97-AF65-F5344CB8AC3E}">
        <p14:creationId xmlns:p14="http://schemas.microsoft.com/office/powerpoint/2010/main" val="1450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AB66-9819-0F44-8581-DC44EE1ED92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7137F0C-827E-C949-8833-E7A6A68BDB69}"/>
              </a:ext>
            </a:extLst>
          </p:cNvPr>
          <p:cNvSpPr>
            <a:spLocks noGrp="1"/>
          </p:cNvSpPr>
          <p:nvPr>
            <p:ph idx="1"/>
          </p:nvPr>
        </p:nvSpPr>
        <p:spPr/>
        <p:txBody>
          <a:bodyPr/>
          <a:lstStyle/>
          <a:p>
            <a:endParaRPr lang="en-US" dirty="0"/>
          </a:p>
          <a:p>
            <a:r>
              <a:rPr lang="en-US" dirty="0"/>
              <a:t>Multitask Learning: Learn features from one task and use them as features from another task.</a:t>
            </a:r>
          </a:p>
          <a:p>
            <a:r>
              <a:rPr lang="en-US" dirty="0"/>
              <a:t>Include shared parameter, sharing hidden nodes or creating a common set of features.</a:t>
            </a:r>
          </a:p>
        </p:txBody>
      </p:sp>
    </p:spTree>
    <p:extLst>
      <p:ext uri="{BB962C8B-B14F-4D97-AF65-F5344CB8AC3E}">
        <p14:creationId xmlns:p14="http://schemas.microsoft.com/office/powerpoint/2010/main" val="172562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A268-CB79-EB4A-B475-6A41481FFC2A}"/>
              </a:ext>
            </a:extLst>
          </p:cNvPr>
          <p:cNvSpPr>
            <a:spLocks noGrp="1"/>
          </p:cNvSpPr>
          <p:nvPr>
            <p:ph type="title"/>
          </p:nvPr>
        </p:nvSpPr>
        <p:spPr/>
        <p:txBody>
          <a:bodyPr/>
          <a:lstStyle/>
          <a:p>
            <a:r>
              <a:rPr lang="en-US" dirty="0"/>
              <a:t>NLP Tasks in this paper</a:t>
            </a:r>
          </a:p>
        </p:txBody>
      </p:sp>
      <p:sp>
        <p:nvSpPr>
          <p:cNvPr id="3" name="Content Placeholder 2">
            <a:extLst>
              <a:ext uri="{FF2B5EF4-FFF2-40B4-BE49-F238E27FC236}">
                <a16:creationId xmlns:a16="http://schemas.microsoft.com/office/drawing/2014/main" id="{87C4492A-DCCC-4A49-B423-58A13FA20403}"/>
              </a:ext>
            </a:extLst>
          </p:cNvPr>
          <p:cNvSpPr>
            <a:spLocks noGrp="1"/>
          </p:cNvSpPr>
          <p:nvPr>
            <p:ph idx="1"/>
          </p:nvPr>
        </p:nvSpPr>
        <p:spPr/>
        <p:txBody>
          <a:bodyPr/>
          <a:lstStyle/>
          <a:p>
            <a:r>
              <a:rPr lang="en-US" dirty="0"/>
              <a:t>Part-of-Speech Tagging (POS): syntactic roles (noun, adverb)</a:t>
            </a:r>
          </a:p>
          <a:p>
            <a:r>
              <a:rPr lang="en-US" dirty="0" err="1"/>
              <a:t>Chuncking</a:t>
            </a:r>
            <a:r>
              <a:rPr lang="en-US" dirty="0"/>
              <a:t>: syntactic constituents (noun phrase, verb phrase…)</a:t>
            </a:r>
          </a:p>
          <a:p>
            <a:r>
              <a:rPr lang="en-US" dirty="0"/>
              <a:t>Name Entity Recognition (NER): person/company/location</a:t>
            </a:r>
          </a:p>
          <a:p>
            <a:r>
              <a:rPr lang="en-US" dirty="0"/>
              <a:t>Semantic Role Labeling: giving a semantic rile to a syntactic constituent of a sentence.</a:t>
            </a:r>
          </a:p>
          <a:p>
            <a:r>
              <a:rPr lang="en-US" dirty="0"/>
              <a:t>Language Models: A language model traditionally estimates the probability of the next word being w in a sequence.</a:t>
            </a:r>
          </a:p>
          <a:p>
            <a:r>
              <a:rPr lang="en-US" dirty="0"/>
              <a:t>Semantically Related Words: Predicting whether two words are semantically related (synonyms, </a:t>
            </a:r>
            <a:r>
              <a:rPr lang="en-US" dirty="0" err="1"/>
              <a:t>holonyms</a:t>
            </a:r>
            <a:r>
              <a:rPr lang="en-US" dirty="0"/>
              <a:t>, hypernyms…)</a:t>
            </a:r>
          </a:p>
        </p:txBody>
      </p:sp>
    </p:spTree>
    <p:extLst>
      <p:ext uri="{BB962C8B-B14F-4D97-AF65-F5344CB8AC3E}">
        <p14:creationId xmlns:p14="http://schemas.microsoft.com/office/powerpoint/2010/main" val="345465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413B-7E58-5642-9115-65466CF65B60}"/>
              </a:ext>
            </a:extLst>
          </p:cNvPr>
          <p:cNvSpPr>
            <a:spLocks noGrp="1"/>
          </p:cNvSpPr>
          <p:nvPr>
            <p:ph type="title"/>
          </p:nvPr>
        </p:nvSpPr>
        <p:spPr/>
        <p:txBody>
          <a:bodyPr/>
          <a:lstStyle/>
          <a:p>
            <a:r>
              <a:rPr lang="en-US" dirty="0"/>
              <a:t>Multitask Learning in NLP</a:t>
            </a:r>
          </a:p>
        </p:txBody>
      </p:sp>
      <p:sp>
        <p:nvSpPr>
          <p:cNvPr id="3" name="Content Placeholder 2">
            <a:extLst>
              <a:ext uri="{FF2B5EF4-FFF2-40B4-BE49-F238E27FC236}">
                <a16:creationId xmlns:a16="http://schemas.microsoft.com/office/drawing/2014/main" id="{B6ABEAC7-3C13-2C43-AC8C-C485FF141D93}"/>
              </a:ext>
            </a:extLst>
          </p:cNvPr>
          <p:cNvSpPr>
            <a:spLocks noGrp="1"/>
          </p:cNvSpPr>
          <p:nvPr>
            <p:ph idx="1"/>
          </p:nvPr>
        </p:nvSpPr>
        <p:spPr/>
        <p:txBody>
          <a:bodyPr>
            <a:normAutofit lnSpcReduction="10000"/>
          </a:bodyPr>
          <a:lstStyle/>
          <a:p>
            <a:r>
              <a:rPr lang="en-US" dirty="0"/>
              <a:t>Cascading Features: The most obvious way to achieve MTL in NLP</a:t>
            </a:r>
          </a:p>
          <a:p>
            <a:r>
              <a:rPr lang="en-US" dirty="0"/>
              <a:t>Train one task and use it as features for another task.</a:t>
            </a:r>
          </a:p>
          <a:p>
            <a:r>
              <a:rPr lang="en-US" dirty="0"/>
              <a:t>Shallow joint training</a:t>
            </a:r>
          </a:p>
          <a:p>
            <a:r>
              <a:rPr lang="en-US" dirty="0"/>
              <a:t>- Hand-craft features, train on all task at the same time. </a:t>
            </a:r>
            <a:r>
              <a:rPr lang="en-US" dirty="0" err="1"/>
              <a:t>Crf</a:t>
            </a:r>
            <a:r>
              <a:rPr lang="en-US" dirty="0"/>
              <a:t> and statistical parsing models for POS, NER, chunking and relation extraction. Problem: joint labeling requirement</a:t>
            </a:r>
          </a:p>
          <a:p>
            <a:r>
              <a:rPr lang="en-US" dirty="0"/>
              <a:t>- Learn independently by using different sets but leveraging predictions jointly. Problem: Not using shared tasks at training</a:t>
            </a:r>
          </a:p>
          <a:p>
            <a:r>
              <a:rPr lang="en-US" dirty="0"/>
              <a:t>- SRL by joint inference and semantic parsing. Problem: Not state of the art</a:t>
            </a:r>
          </a:p>
        </p:txBody>
      </p:sp>
    </p:spTree>
    <p:extLst>
      <p:ext uri="{BB962C8B-B14F-4D97-AF65-F5344CB8AC3E}">
        <p14:creationId xmlns:p14="http://schemas.microsoft.com/office/powerpoint/2010/main" val="25341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FD1B-721E-3643-979A-FA91AC764414}"/>
              </a:ext>
            </a:extLst>
          </p:cNvPr>
          <p:cNvSpPr>
            <a:spLocks noGrp="1"/>
          </p:cNvSpPr>
          <p:nvPr>
            <p:ph type="title"/>
          </p:nvPr>
        </p:nvSpPr>
        <p:spPr/>
        <p:txBody>
          <a:bodyPr/>
          <a:lstStyle/>
          <a:p>
            <a:r>
              <a:rPr lang="en-US" dirty="0"/>
              <a:t>Multitask Learning in NLP</a:t>
            </a:r>
          </a:p>
        </p:txBody>
      </p:sp>
      <p:sp>
        <p:nvSpPr>
          <p:cNvPr id="3" name="Content Placeholder 2">
            <a:extLst>
              <a:ext uri="{FF2B5EF4-FFF2-40B4-BE49-F238E27FC236}">
                <a16:creationId xmlns:a16="http://schemas.microsoft.com/office/drawing/2014/main" id="{3365D29A-6A32-7C44-8DDE-C559D0BD25D1}"/>
              </a:ext>
            </a:extLst>
          </p:cNvPr>
          <p:cNvSpPr>
            <a:spLocks noGrp="1"/>
          </p:cNvSpPr>
          <p:nvPr>
            <p:ph idx="1"/>
          </p:nvPr>
        </p:nvSpPr>
        <p:spPr/>
        <p:txBody>
          <a:bodyPr/>
          <a:lstStyle/>
          <a:p>
            <a:r>
              <a:rPr lang="en-US" dirty="0"/>
              <a:t>Multitask Learning: Learn features from one task and use them as features for another task.</a:t>
            </a:r>
          </a:p>
          <a:p>
            <a:r>
              <a:rPr lang="en-US" dirty="0"/>
              <a:t>Include shared parameter, sharing hidden nodes or creating a common set of features.</a:t>
            </a:r>
          </a:p>
          <a:p>
            <a:r>
              <a:rPr lang="en-US" dirty="0"/>
              <a:t>Cascading Features: Good or bad? Error propagation, extract hand made feature for each task.</a:t>
            </a:r>
          </a:p>
          <a:p>
            <a:r>
              <a:rPr lang="en-US" dirty="0"/>
              <a:t>How about an </a:t>
            </a:r>
            <a:r>
              <a:rPr lang="en-US" dirty="0" err="1"/>
              <a:t>End-to-END</a:t>
            </a:r>
            <a:r>
              <a:rPr lang="en-US" dirty="0"/>
              <a:t> system that learns features completely implicitly? That is the motivation of this paper.</a:t>
            </a:r>
          </a:p>
        </p:txBody>
      </p:sp>
    </p:spTree>
    <p:extLst>
      <p:ext uri="{BB962C8B-B14F-4D97-AF65-F5344CB8AC3E}">
        <p14:creationId xmlns:p14="http://schemas.microsoft.com/office/powerpoint/2010/main" val="325669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1E98-A1BA-1843-BD38-C4555ECA9BB4}"/>
              </a:ext>
            </a:extLst>
          </p:cNvPr>
          <p:cNvSpPr>
            <a:spLocks noGrp="1"/>
          </p:cNvSpPr>
          <p:nvPr>
            <p:ph type="title"/>
          </p:nvPr>
        </p:nvSpPr>
        <p:spPr/>
        <p:txBody>
          <a:bodyPr/>
          <a:lstStyle/>
          <a:p>
            <a:r>
              <a:rPr lang="en-US" dirty="0"/>
              <a:t>The Most Intuitive Way</a:t>
            </a:r>
          </a:p>
        </p:txBody>
      </p:sp>
      <p:sp>
        <p:nvSpPr>
          <p:cNvPr id="3" name="Content Placeholder 2">
            <a:extLst>
              <a:ext uri="{FF2B5EF4-FFF2-40B4-BE49-F238E27FC236}">
                <a16:creationId xmlns:a16="http://schemas.microsoft.com/office/drawing/2014/main" id="{19CE0449-154A-D846-B35D-E40E07DB339A}"/>
              </a:ext>
            </a:extLst>
          </p:cNvPr>
          <p:cNvSpPr>
            <a:spLocks noGrp="1"/>
          </p:cNvSpPr>
          <p:nvPr>
            <p:ph idx="1"/>
          </p:nvPr>
        </p:nvSpPr>
        <p:spPr>
          <a:xfrm>
            <a:off x="838200" y="1349640"/>
            <a:ext cx="10515600" cy="4786472"/>
          </a:xfrm>
        </p:spPr>
        <p:txBody>
          <a:bodyPr/>
          <a:lstStyle/>
          <a:p>
            <a:r>
              <a:rPr lang="en-US" dirty="0"/>
              <a:t>Craft a Deep Architecture</a:t>
            </a:r>
          </a:p>
          <a:p>
            <a:endParaRPr lang="en-US" dirty="0"/>
          </a:p>
        </p:txBody>
      </p:sp>
      <p:sp>
        <p:nvSpPr>
          <p:cNvPr id="4" name="Rounded Rectangle 3">
            <a:extLst>
              <a:ext uri="{FF2B5EF4-FFF2-40B4-BE49-F238E27FC236}">
                <a16:creationId xmlns:a16="http://schemas.microsoft.com/office/drawing/2014/main" id="{2B8E5332-D603-7145-AEEA-3F24BB3BABC1}"/>
              </a:ext>
            </a:extLst>
          </p:cNvPr>
          <p:cNvSpPr/>
          <p:nvPr/>
        </p:nvSpPr>
        <p:spPr>
          <a:xfrm>
            <a:off x="4651513" y="1808926"/>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Blah Blah Blah </a:t>
            </a:r>
          </a:p>
        </p:txBody>
      </p:sp>
      <p:sp>
        <p:nvSpPr>
          <p:cNvPr id="5" name="Rounded Rectangle 4">
            <a:extLst>
              <a:ext uri="{FF2B5EF4-FFF2-40B4-BE49-F238E27FC236}">
                <a16:creationId xmlns:a16="http://schemas.microsoft.com/office/drawing/2014/main" id="{03130C00-4EED-BC46-A2DC-698EBC5892EF}"/>
              </a:ext>
            </a:extLst>
          </p:cNvPr>
          <p:cNvSpPr/>
          <p:nvPr/>
        </p:nvSpPr>
        <p:spPr>
          <a:xfrm>
            <a:off x="4644889" y="2676941"/>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a:t>
            </a:r>
          </a:p>
        </p:txBody>
      </p:sp>
      <p:sp>
        <p:nvSpPr>
          <p:cNvPr id="6" name="Rounded Rectangle 5">
            <a:extLst>
              <a:ext uri="{FF2B5EF4-FFF2-40B4-BE49-F238E27FC236}">
                <a16:creationId xmlns:a16="http://schemas.microsoft.com/office/drawing/2014/main" id="{F26ECEEC-4876-D043-8932-CA5072323762}"/>
              </a:ext>
            </a:extLst>
          </p:cNvPr>
          <p:cNvSpPr/>
          <p:nvPr/>
        </p:nvSpPr>
        <p:spPr>
          <a:xfrm>
            <a:off x="4684645" y="3531708"/>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features</a:t>
            </a:r>
          </a:p>
        </p:txBody>
      </p:sp>
      <p:sp>
        <p:nvSpPr>
          <p:cNvPr id="7" name="Rounded Rectangle 6">
            <a:extLst>
              <a:ext uri="{FF2B5EF4-FFF2-40B4-BE49-F238E27FC236}">
                <a16:creationId xmlns:a16="http://schemas.microsoft.com/office/drawing/2014/main" id="{F5AF3659-069C-B04F-9F18-BC762BBAA722}"/>
              </a:ext>
            </a:extLst>
          </p:cNvPr>
          <p:cNvSpPr/>
          <p:nvPr/>
        </p:nvSpPr>
        <p:spPr>
          <a:xfrm>
            <a:off x="4678020" y="4439481"/>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Features</a:t>
            </a:r>
          </a:p>
        </p:txBody>
      </p:sp>
      <p:sp>
        <p:nvSpPr>
          <p:cNvPr id="8" name="Rounded Rectangle 7">
            <a:extLst>
              <a:ext uri="{FF2B5EF4-FFF2-40B4-BE49-F238E27FC236}">
                <a16:creationId xmlns:a16="http://schemas.microsoft.com/office/drawing/2014/main" id="{F82ED7D7-24AF-EC45-898C-06230F146F33}"/>
              </a:ext>
            </a:extLst>
          </p:cNvPr>
          <p:cNvSpPr/>
          <p:nvPr/>
        </p:nvSpPr>
        <p:spPr>
          <a:xfrm>
            <a:off x="4711152" y="5327379"/>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Tags</a:t>
            </a:r>
          </a:p>
        </p:txBody>
      </p:sp>
      <p:cxnSp>
        <p:nvCxnSpPr>
          <p:cNvPr id="10" name="Straight Arrow Connector 9">
            <a:extLst>
              <a:ext uri="{FF2B5EF4-FFF2-40B4-BE49-F238E27FC236}">
                <a16:creationId xmlns:a16="http://schemas.microsoft.com/office/drawing/2014/main" id="{40180FBD-F57E-8742-A430-5A53F7ECB0D5}"/>
              </a:ext>
            </a:extLst>
          </p:cNvPr>
          <p:cNvCxnSpPr>
            <a:cxnSpLocks/>
          </p:cNvCxnSpPr>
          <p:nvPr/>
        </p:nvCxnSpPr>
        <p:spPr>
          <a:xfrm flipH="1">
            <a:off x="6115882" y="2305883"/>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A9055E-B743-C246-A1DB-5070E962B3AC}"/>
              </a:ext>
            </a:extLst>
          </p:cNvPr>
          <p:cNvCxnSpPr/>
          <p:nvPr/>
        </p:nvCxnSpPr>
        <p:spPr>
          <a:xfrm flipH="1">
            <a:off x="6367672" y="2299259"/>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5FE28D-77E1-6F44-A6D3-4FF3E5ADD726}"/>
              </a:ext>
            </a:extLst>
          </p:cNvPr>
          <p:cNvCxnSpPr>
            <a:cxnSpLocks/>
          </p:cNvCxnSpPr>
          <p:nvPr/>
        </p:nvCxnSpPr>
        <p:spPr>
          <a:xfrm flipH="1">
            <a:off x="6129133" y="3173901"/>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DB19D0-1E78-304D-966D-940D5DB39F03}"/>
              </a:ext>
            </a:extLst>
          </p:cNvPr>
          <p:cNvCxnSpPr/>
          <p:nvPr/>
        </p:nvCxnSpPr>
        <p:spPr>
          <a:xfrm flipH="1">
            <a:off x="6380923" y="3167277"/>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DF6E7F-DC8B-D64D-B8D7-8A43CC0DAE8B}"/>
              </a:ext>
            </a:extLst>
          </p:cNvPr>
          <p:cNvCxnSpPr>
            <a:cxnSpLocks/>
          </p:cNvCxnSpPr>
          <p:nvPr/>
        </p:nvCxnSpPr>
        <p:spPr>
          <a:xfrm flipH="1">
            <a:off x="6122508" y="4041916"/>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26035E-F92D-D24D-A827-13E372CC1FDE}"/>
              </a:ext>
            </a:extLst>
          </p:cNvPr>
          <p:cNvCxnSpPr/>
          <p:nvPr/>
        </p:nvCxnSpPr>
        <p:spPr>
          <a:xfrm flipH="1">
            <a:off x="6374298" y="4035292"/>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D01FD6-60C7-4C44-96F5-9FA871469A9B}"/>
              </a:ext>
            </a:extLst>
          </p:cNvPr>
          <p:cNvCxnSpPr>
            <a:cxnSpLocks/>
          </p:cNvCxnSpPr>
          <p:nvPr/>
        </p:nvCxnSpPr>
        <p:spPr>
          <a:xfrm flipH="1">
            <a:off x="6135759" y="4929813"/>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81DFC0-F1E0-7B4D-9BB3-FFBCD93A3FFC}"/>
              </a:ext>
            </a:extLst>
          </p:cNvPr>
          <p:cNvCxnSpPr/>
          <p:nvPr/>
        </p:nvCxnSpPr>
        <p:spPr>
          <a:xfrm flipH="1">
            <a:off x="6387549" y="4923189"/>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7578C7-C526-C449-978C-C4A41AA9B7EE}"/>
              </a:ext>
            </a:extLst>
          </p:cNvPr>
          <p:cNvSpPr txBox="1"/>
          <p:nvPr/>
        </p:nvSpPr>
        <p:spPr>
          <a:xfrm>
            <a:off x="1451113" y="2723326"/>
            <a:ext cx="1693028" cy="369332"/>
          </a:xfrm>
          <a:prstGeom prst="rect">
            <a:avLst/>
          </a:prstGeom>
          <a:noFill/>
        </p:spPr>
        <p:txBody>
          <a:bodyPr wrap="none" rtlCol="0">
            <a:spAutoFit/>
          </a:bodyPr>
          <a:lstStyle/>
          <a:p>
            <a:r>
              <a:rPr lang="en-US" b="1" dirty="0">
                <a:solidFill>
                  <a:schemeClr val="accent1">
                    <a:lumMod val="75000"/>
                  </a:schemeClr>
                </a:solidFill>
              </a:rPr>
              <a:t>Feature Space 1</a:t>
            </a:r>
          </a:p>
        </p:txBody>
      </p:sp>
      <p:sp>
        <p:nvSpPr>
          <p:cNvPr id="19" name="TextBox 18">
            <a:extLst>
              <a:ext uri="{FF2B5EF4-FFF2-40B4-BE49-F238E27FC236}">
                <a16:creationId xmlns:a16="http://schemas.microsoft.com/office/drawing/2014/main" id="{859B4BF6-079E-0846-9D4D-84737BA79D75}"/>
              </a:ext>
            </a:extLst>
          </p:cNvPr>
          <p:cNvSpPr txBox="1"/>
          <p:nvPr/>
        </p:nvSpPr>
        <p:spPr>
          <a:xfrm>
            <a:off x="9336158" y="4525625"/>
            <a:ext cx="1693028" cy="369332"/>
          </a:xfrm>
          <a:prstGeom prst="rect">
            <a:avLst/>
          </a:prstGeom>
          <a:noFill/>
        </p:spPr>
        <p:txBody>
          <a:bodyPr wrap="none" rtlCol="0">
            <a:spAutoFit/>
          </a:bodyPr>
          <a:lstStyle/>
          <a:p>
            <a:r>
              <a:rPr lang="en-US" b="1" dirty="0">
                <a:solidFill>
                  <a:schemeClr val="accent1">
                    <a:lumMod val="75000"/>
                  </a:schemeClr>
                </a:solidFill>
              </a:rPr>
              <a:t>Feature Space 2</a:t>
            </a:r>
          </a:p>
        </p:txBody>
      </p:sp>
      <p:sp>
        <p:nvSpPr>
          <p:cNvPr id="20" name="TextBox 19">
            <a:extLst>
              <a:ext uri="{FF2B5EF4-FFF2-40B4-BE49-F238E27FC236}">
                <a16:creationId xmlns:a16="http://schemas.microsoft.com/office/drawing/2014/main" id="{BB5E3B06-B523-4E48-8A01-BB02870A0A72}"/>
              </a:ext>
            </a:extLst>
          </p:cNvPr>
          <p:cNvSpPr txBox="1"/>
          <p:nvPr/>
        </p:nvSpPr>
        <p:spPr>
          <a:xfrm>
            <a:off x="1345095" y="6016489"/>
            <a:ext cx="5490093" cy="400110"/>
          </a:xfrm>
          <a:prstGeom prst="rect">
            <a:avLst/>
          </a:prstGeom>
          <a:noFill/>
        </p:spPr>
        <p:txBody>
          <a:bodyPr wrap="none" rtlCol="0">
            <a:spAutoFit/>
          </a:bodyPr>
          <a:lstStyle/>
          <a:p>
            <a:r>
              <a:rPr lang="en-US" sz="2000" dirty="0"/>
              <a:t>Train everything by back-propagation. (End-to-End)</a:t>
            </a:r>
          </a:p>
        </p:txBody>
      </p:sp>
      <p:cxnSp>
        <p:nvCxnSpPr>
          <p:cNvPr id="22" name="Straight Arrow Connector 21">
            <a:extLst>
              <a:ext uri="{FF2B5EF4-FFF2-40B4-BE49-F238E27FC236}">
                <a16:creationId xmlns:a16="http://schemas.microsoft.com/office/drawing/2014/main" id="{7358E21C-0F58-A84E-AEF5-1480711ECE7F}"/>
              </a:ext>
            </a:extLst>
          </p:cNvPr>
          <p:cNvCxnSpPr/>
          <p:nvPr/>
        </p:nvCxnSpPr>
        <p:spPr>
          <a:xfrm>
            <a:off x="3279913" y="2882348"/>
            <a:ext cx="874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757507-8256-4E45-9CA7-D6183ACA5001}"/>
              </a:ext>
            </a:extLst>
          </p:cNvPr>
          <p:cNvCxnSpPr>
            <a:stCxn id="19" idx="1"/>
          </p:cNvCxnSpPr>
          <p:nvPr/>
        </p:nvCxnSpPr>
        <p:spPr>
          <a:xfrm flipH="1">
            <a:off x="8388626" y="4710291"/>
            <a:ext cx="947532" cy="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5FFF-0B13-1545-9EB6-D611988CB392}"/>
              </a:ext>
            </a:extLst>
          </p:cNvPr>
          <p:cNvSpPr>
            <a:spLocks noGrp="1"/>
          </p:cNvSpPr>
          <p:nvPr>
            <p:ph type="title"/>
          </p:nvPr>
        </p:nvSpPr>
        <p:spPr>
          <a:xfrm>
            <a:off x="838200" y="277047"/>
            <a:ext cx="10515600" cy="905377"/>
          </a:xfrm>
        </p:spPr>
        <p:txBody>
          <a:bodyPr/>
          <a:lstStyle/>
          <a:p>
            <a:r>
              <a:rPr lang="en-US" dirty="0"/>
              <a:t>How the system evolves?</a:t>
            </a:r>
          </a:p>
        </p:txBody>
      </p:sp>
      <p:sp>
        <p:nvSpPr>
          <p:cNvPr id="3" name="Content Placeholder 2">
            <a:extLst>
              <a:ext uri="{FF2B5EF4-FFF2-40B4-BE49-F238E27FC236}">
                <a16:creationId xmlns:a16="http://schemas.microsoft.com/office/drawing/2014/main" id="{2255B704-A595-0242-9047-13D14A2A59D1}"/>
              </a:ext>
            </a:extLst>
          </p:cNvPr>
          <p:cNvSpPr>
            <a:spLocks noGrp="1"/>
          </p:cNvSpPr>
          <p:nvPr>
            <p:ph idx="1"/>
          </p:nvPr>
        </p:nvSpPr>
        <p:spPr>
          <a:xfrm>
            <a:off x="838200" y="1209711"/>
            <a:ext cx="10515600" cy="5265119"/>
          </a:xfrm>
        </p:spPr>
        <p:txBody>
          <a:bodyPr/>
          <a:lstStyle/>
          <a:p>
            <a:r>
              <a:rPr lang="en-US" dirty="0"/>
              <a:t>Train all tasks jointly</a:t>
            </a:r>
          </a:p>
        </p:txBody>
      </p:sp>
      <p:sp>
        <p:nvSpPr>
          <p:cNvPr id="4" name="Rounded Rectangle 3">
            <a:extLst>
              <a:ext uri="{FF2B5EF4-FFF2-40B4-BE49-F238E27FC236}">
                <a16:creationId xmlns:a16="http://schemas.microsoft.com/office/drawing/2014/main" id="{413B5DC2-4C9C-DE45-A9BF-B7FA5C15E882}"/>
              </a:ext>
            </a:extLst>
          </p:cNvPr>
          <p:cNvSpPr/>
          <p:nvPr/>
        </p:nvSpPr>
        <p:spPr>
          <a:xfrm>
            <a:off x="4651513" y="1391483"/>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Blah Blah Blah </a:t>
            </a:r>
          </a:p>
        </p:txBody>
      </p:sp>
      <p:sp>
        <p:nvSpPr>
          <p:cNvPr id="5" name="Rounded Rectangle 4">
            <a:extLst>
              <a:ext uri="{FF2B5EF4-FFF2-40B4-BE49-F238E27FC236}">
                <a16:creationId xmlns:a16="http://schemas.microsoft.com/office/drawing/2014/main" id="{BCA3F970-2716-3543-8536-953AC6700010}"/>
              </a:ext>
            </a:extLst>
          </p:cNvPr>
          <p:cNvSpPr/>
          <p:nvPr/>
        </p:nvSpPr>
        <p:spPr>
          <a:xfrm>
            <a:off x="4644889" y="2259498"/>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a:t>
            </a:r>
          </a:p>
        </p:txBody>
      </p:sp>
      <p:sp>
        <p:nvSpPr>
          <p:cNvPr id="6" name="Rounded Rectangle 5">
            <a:extLst>
              <a:ext uri="{FF2B5EF4-FFF2-40B4-BE49-F238E27FC236}">
                <a16:creationId xmlns:a16="http://schemas.microsoft.com/office/drawing/2014/main" id="{4DFA877D-3924-2E47-99B7-20CD6C6F1667}"/>
              </a:ext>
            </a:extLst>
          </p:cNvPr>
          <p:cNvSpPr/>
          <p:nvPr/>
        </p:nvSpPr>
        <p:spPr>
          <a:xfrm>
            <a:off x="4684645" y="3531708"/>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features</a:t>
            </a:r>
          </a:p>
        </p:txBody>
      </p:sp>
      <p:sp>
        <p:nvSpPr>
          <p:cNvPr id="7" name="Rounded Rectangle 6">
            <a:extLst>
              <a:ext uri="{FF2B5EF4-FFF2-40B4-BE49-F238E27FC236}">
                <a16:creationId xmlns:a16="http://schemas.microsoft.com/office/drawing/2014/main" id="{18FE1812-5EE2-6D49-8902-984E2DD8B961}"/>
              </a:ext>
            </a:extLst>
          </p:cNvPr>
          <p:cNvSpPr/>
          <p:nvPr/>
        </p:nvSpPr>
        <p:spPr>
          <a:xfrm>
            <a:off x="4678020" y="4439481"/>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Features</a:t>
            </a:r>
          </a:p>
        </p:txBody>
      </p:sp>
      <p:sp>
        <p:nvSpPr>
          <p:cNvPr id="8" name="Rounded Rectangle 7">
            <a:extLst>
              <a:ext uri="{FF2B5EF4-FFF2-40B4-BE49-F238E27FC236}">
                <a16:creationId xmlns:a16="http://schemas.microsoft.com/office/drawing/2014/main" id="{5E98EB7A-D20F-DB48-998A-D8B6E9A7C77E}"/>
              </a:ext>
            </a:extLst>
          </p:cNvPr>
          <p:cNvSpPr/>
          <p:nvPr/>
        </p:nvSpPr>
        <p:spPr>
          <a:xfrm>
            <a:off x="4711152" y="5327379"/>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Tags</a:t>
            </a:r>
          </a:p>
        </p:txBody>
      </p:sp>
      <p:cxnSp>
        <p:nvCxnSpPr>
          <p:cNvPr id="9" name="Straight Arrow Connector 8">
            <a:extLst>
              <a:ext uri="{FF2B5EF4-FFF2-40B4-BE49-F238E27FC236}">
                <a16:creationId xmlns:a16="http://schemas.microsoft.com/office/drawing/2014/main" id="{F662FD89-8825-E441-8FCB-98CAD5F089FD}"/>
              </a:ext>
            </a:extLst>
          </p:cNvPr>
          <p:cNvCxnSpPr>
            <a:cxnSpLocks/>
          </p:cNvCxnSpPr>
          <p:nvPr/>
        </p:nvCxnSpPr>
        <p:spPr>
          <a:xfrm flipH="1">
            <a:off x="6115882" y="1888440"/>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DDF2D5-AB4F-904F-8195-35AAF8104028}"/>
              </a:ext>
            </a:extLst>
          </p:cNvPr>
          <p:cNvCxnSpPr/>
          <p:nvPr/>
        </p:nvCxnSpPr>
        <p:spPr>
          <a:xfrm flipH="1">
            <a:off x="6367672" y="1881816"/>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54B6CEEC-8FE2-2E42-89EF-8BCF0640FED1}"/>
              </a:ext>
            </a:extLst>
          </p:cNvPr>
          <p:cNvSpPr/>
          <p:nvPr/>
        </p:nvSpPr>
        <p:spPr>
          <a:xfrm>
            <a:off x="1239080" y="3564840"/>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features</a:t>
            </a:r>
          </a:p>
        </p:txBody>
      </p:sp>
      <p:sp>
        <p:nvSpPr>
          <p:cNvPr id="12" name="Rounded Rectangle 11">
            <a:extLst>
              <a:ext uri="{FF2B5EF4-FFF2-40B4-BE49-F238E27FC236}">
                <a16:creationId xmlns:a16="http://schemas.microsoft.com/office/drawing/2014/main" id="{0A1A0B2B-8440-0A4C-8206-9AA8A63ED57D}"/>
              </a:ext>
            </a:extLst>
          </p:cNvPr>
          <p:cNvSpPr/>
          <p:nvPr/>
        </p:nvSpPr>
        <p:spPr>
          <a:xfrm>
            <a:off x="8196472" y="3564840"/>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features</a:t>
            </a:r>
          </a:p>
        </p:txBody>
      </p:sp>
      <p:sp>
        <p:nvSpPr>
          <p:cNvPr id="13" name="Rounded Rectangle 12">
            <a:extLst>
              <a:ext uri="{FF2B5EF4-FFF2-40B4-BE49-F238E27FC236}">
                <a16:creationId xmlns:a16="http://schemas.microsoft.com/office/drawing/2014/main" id="{786AF757-DA85-2240-A6F7-ACB58943C9BB}"/>
              </a:ext>
            </a:extLst>
          </p:cNvPr>
          <p:cNvSpPr/>
          <p:nvPr/>
        </p:nvSpPr>
        <p:spPr>
          <a:xfrm>
            <a:off x="1252332" y="4452734"/>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Features</a:t>
            </a:r>
          </a:p>
        </p:txBody>
      </p:sp>
      <p:sp>
        <p:nvSpPr>
          <p:cNvPr id="14" name="Rounded Rectangle 13">
            <a:extLst>
              <a:ext uri="{FF2B5EF4-FFF2-40B4-BE49-F238E27FC236}">
                <a16:creationId xmlns:a16="http://schemas.microsoft.com/office/drawing/2014/main" id="{BC4C3618-69C7-0D43-8A90-9FAD8E02EB18}"/>
              </a:ext>
            </a:extLst>
          </p:cNvPr>
          <p:cNvSpPr/>
          <p:nvPr/>
        </p:nvSpPr>
        <p:spPr>
          <a:xfrm>
            <a:off x="8249482" y="4452735"/>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Features</a:t>
            </a:r>
          </a:p>
        </p:txBody>
      </p:sp>
      <p:sp>
        <p:nvSpPr>
          <p:cNvPr id="15" name="Rounded Rectangle 14">
            <a:extLst>
              <a:ext uri="{FF2B5EF4-FFF2-40B4-BE49-F238E27FC236}">
                <a16:creationId xmlns:a16="http://schemas.microsoft.com/office/drawing/2014/main" id="{54C9513D-353F-FD43-B607-7780366D2A8E}"/>
              </a:ext>
            </a:extLst>
          </p:cNvPr>
          <p:cNvSpPr/>
          <p:nvPr/>
        </p:nvSpPr>
        <p:spPr>
          <a:xfrm>
            <a:off x="1225827" y="5340633"/>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Tags</a:t>
            </a:r>
          </a:p>
        </p:txBody>
      </p:sp>
      <p:sp>
        <p:nvSpPr>
          <p:cNvPr id="16" name="Rounded Rectangle 15">
            <a:extLst>
              <a:ext uri="{FF2B5EF4-FFF2-40B4-BE49-F238E27FC236}">
                <a16:creationId xmlns:a16="http://schemas.microsoft.com/office/drawing/2014/main" id="{D80F88B7-4F60-4C47-BC95-582D61F03445}"/>
              </a:ext>
            </a:extLst>
          </p:cNvPr>
          <p:cNvSpPr/>
          <p:nvPr/>
        </p:nvSpPr>
        <p:spPr>
          <a:xfrm>
            <a:off x="8282615" y="5320755"/>
            <a:ext cx="3140766" cy="496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Tags</a:t>
            </a:r>
          </a:p>
        </p:txBody>
      </p:sp>
      <p:cxnSp>
        <p:nvCxnSpPr>
          <p:cNvPr id="17" name="Straight Arrow Connector 16">
            <a:extLst>
              <a:ext uri="{FF2B5EF4-FFF2-40B4-BE49-F238E27FC236}">
                <a16:creationId xmlns:a16="http://schemas.microsoft.com/office/drawing/2014/main" id="{2DF370C2-BF22-8546-8A4C-A2E2B8E4F95C}"/>
              </a:ext>
            </a:extLst>
          </p:cNvPr>
          <p:cNvCxnSpPr>
            <a:cxnSpLocks/>
          </p:cNvCxnSpPr>
          <p:nvPr/>
        </p:nvCxnSpPr>
        <p:spPr>
          <a:xfrm flipH="1">
            <a:off x="6129135" y="4028670"/>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147E0AF-A3F4-774B-8ADE-C56669F910A8}"/>
              </a:ext>
            </a:extLst>
          </p:cNvPr>
          <p:cNvCxnSpPr/>
          <p:nvPr/>
        </p:nvCxnSpPr>
        <p:spPr>
          <a:xfrm flipH="1">
            <a:off x="6380925" y="4041924"/>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A72DE3-5CC1-1E49-91CC-7793DC395C97}"/>
              </a:ext>
            </a:extLst>
          </p:cNvPr>
          <p:cNvCxnSpPr>
            <a:cxnSpLocks/>
          </p:cNvCxnSpPr>
          <p:nvPr/>
        </p:nvCxnSpPr>
        <p:spPr>
          <a:xfrm flipH="1">
            <a:off x="6122511" y="4936444"/>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CAE864-7014-F847-A28D-72599EFB4432}"/>
              </a:ext>
            </a:extLst>
          </p:cNvPr>
          <p:cNvCxnSpPr/>
          <p:nvPr/>
        </p:nvCxnSpPr>
        <p:spPr>
          <a:xfrm flipH="1">
            <a:off x="6374301" y="4929820"/>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6C17024-CF9A-4B47-874B-8FDABA5AFDEA}"/>
              </a:ext>
            </a:extLst>
          </p:cNvPr>
          <p:cNvCxnSpPr>
            <a:cxnSpLocks/>
          </p:cNvCxnSpPr>
          <p:nvPr/>
        </p:nvCxnSpPr>
        <p:spPr>
          <a:xfrm flipH="1">
            <a:off x="9720477" y="4061802"/>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940712-9DEC-4B4A-8A73-BBB2B58A5A1C}"/>
              </a:ext>
            </a:extLst>
          </p:cNvPr>
          <p:cNvCxnSpPr/>
          <p:nvPr/>
        </p:nvCxnSpPr>
        <p:spPr>
          <a:xfrm flipH="1">
            <a:off x="9972267" y="4075056"/>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F18895-B1E0-7D47-B192-95B2CF579B54}"/>
              </a:ext>
            </a:extLst>
          </p:cNvPr>
          <p:cNvCxnSpPr>
            <a:cxnSpLocks/>
          </p:cNvCxnSpPr>
          <p:nvPr/>
        </p:nvCxnSpPr>
        <p:spPr>
          <a:xfrm flipH="1">
            <a:off x="9720477" y="4956322"/>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AC76013-EDD9-1F48-819B-CE1F8DEBD2A1}"/>
              </a:ext>
            </a:extLst>
          </p:cNvPr>
          <p:cNvCxnSpPr/>
          <p:nvPr/>
        </p:nvCxnSpPr>
        <p:spPr>
          <a:xfrm flipH="1">
            <a:off x="9972267" y="4949698"/>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162D98-E301-8A49-B84E-A00C8C28F4CF}"/>
              </a:ext>
            </a:extLst>
          </p:cNvPr>
          <p:cNvCxnSpPr>
            <a:cxnSpLocks/>
          </p:cNvCxnSpPr>
          <p:nvPr/>
        </p:nvCxnSpPr>
        <p:spPr>
          <a:xfrm flipH="1">
            <a:off x="2557674" y="4969576"/>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34B1F8-959B-C844-9A61-10454341AE32}"/>
              </a:ext>
            </a:extLst>
          </p:cNvPr>
          <p:cNvCxnSpPr/>
          <p:nvPr/>
        </p:nvCxnSpPr>
        <p:spPr>
          <a:xfrm flipH="1">
            <a:off x="2809464" y="4962952"/>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2748D6-104D-C146-AFD6-C6D15EBAC873}"/>
              </a:ext>
            </a:extLst>
          </p:cNvPr>
          <p:cNvCxnSpPr>
            <a:cxnSpLocks/>
          </p:cNvCxnSpPr>
          <p:nvPr/>
        </p:nvCxnSpPr>
        <p:spPr>
          <a:xfrm flipH="1">
            <a:off x="2551050" y="4048548"/>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FB1022-8CED-064A-AFDA-4964C11359A3}"/>
              </a:ext>
            </a:extLst>
          </p:cNvPr>
          <p:cNvCxnSpPr/>
          <p:nvPr/>
        </p:nvCxnSpPr>
        <p:spPr>
          <a:xfrm flipH="1">
            <a:off x="2802840" y="4061802"/>
            <a:ext cx="6624" cy="39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19165F-D63A-BE46-B044-0341E8DD9252}"/>
              </a:ext>
            </a:extLst>
          </p:cNvPr>
          <p:cNvCxnSpPr>
            <a:cxnSpLocks/>
            <a:endCxn id="11" idx="0"/>
          </p:cNvCxnSpPr>
          <p:nvPr/>
        </p:nvCxnSpPr>
        <p:spPr>
          <a:xfrm flipH="1">
            <a:off x="2809463" y="2783742"/>
            <a:ext cx="1868558" cy="781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A69FEF4-E408-BB42-A083-C441A6521D40}"/>
              </a:ext>
            </a:extLst>
          </p:cNvPr>
          <p:cNvCxnSpPr/>
          <p:nvPr/>
        </p:nvCxnSpPr>
        <p:spPr>
          <a:xfrm flipH="1">
            <a:off x="6188769" y="2789680"/>
            <a:ext cx="6624" cy="76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22007-757E-134F-ABF7-7854962A67E1}"/>
              </a:ext>
            </a:extLst>
          </p:cNvPr>
          <p:cNvCxnSpPr>
            <a:cxnSpLocks/>
            <a:endCxn id="12" idx="0"/>
          </p:cNvCxnSpPr>
          <p:nvPr/>
        </p:nvCxnSpPr>
        <p:spPr>
          <a:xfrm>
            <a:off x="7699517" y="2763076"/>
            <a:ext cx="2067338" cy="80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22A3C-5A51-324E-AF5C-C6F936B55D44}"/>
              </a:ext>
            </a:extLst>
          </p:cNvPr>
          <p:cNvSpPr txBox="1"/>
          <p:nvPr/>
        </p:nvSpPr>
        <p:spPr>
          <a:xfrm>
            <a:off x="1192695" y="2345638"/>
            <a:ext cx="1353256" cy="369332"/>
          </a:xfrm>
          <a:prstGeom prst="rect">
            <a:avLst/>
          </a:prstGeom>
          <a:noFill/>
        </p:spPr>
        <p:txBody>
          <a:bodyPr wrap="none" rtlCol="0">
            <a:spAutoFit/>
          </a:bodyPr>
          <a:lstStyle/>
          <a:p>
            <a:r>
              <a:rPr lang="en-US" b="1" dirty="0">
                <a:solidFill>
                  <a:schemeClr val="accent1">
                    <a:lumMod val="75000"/>
                  </a:schemeClr>
                </a:solidFill>
              </a:rPr>
              <a:t>Sharing part</a:t>
            </a:r>
          </a:p>
        </p:txBody>
      </p:sp>
      <p:sp>
        <p:nvSpPr>
          <p:cNvPr id="35" name="TextBox 34">
            <a:extLst>
              <a:ext uri="{FF2B5EF4-FFF2-40B4-BE49-F238E27FC236}">
                <a16:creationId xmlns:a16="http://schemas.microsoft.com/office/drawing/2014/main" id="{5A52DDB9-07C9-864E-8FB9-6201D9D83C6B}"/>
              </a:ext>
            </a:extLst>
          </p:cNvPr>
          <p:cNvSpPr txBox="1"/>
          <p:nvPr/>
        </p:nvSpPr>
        <p:spPr>
          <a:xfrm>
            <a:off x="1205949" y="6036367"/>
            <a:ext cx="8625118" cy="369332"/>
          </a:xfrm>
          <a:prstGeom prst="rect">
            <a:avLst/>
          </a:prstGeom>
          <a:noFill/>
        </p:spPr>
        <p:txBody>
          <a:bodyPr wrap="none" rtlCol="0">
            <a:spAutoFit/>
          </a:bodyPr>
          <a:lstStyle/>
          <a:p>
            <a:r>
              <a:rPr lang="en-US" b="1" dirty="0">
                <a:solidFill>
                  <a:schemeClr val="accent1">
                    <a:lumMod val="75000"/>
                  </a:schemeClr>
                </a:solidFill>
              </a:rPr>
              <a:t>Can gain performance on all tasks and fully exploits the potentials of the shared features.</a:t>
            </a:r>
          </a:p>
        </p:txBody>
      </p:sp>
    </p:spTree>
    <p:extLst>
      <p:ext uri="{BB962C8B-B14F-4D97-AF65-F5344CB8AC3E}">
        <p14:creationId xmlns:p14="http://schemas.microsoft.com/office/powerpoint/2010/main" val="2650298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29905</TotalTime>
  <Words>811</Words>
  <Application>Microsoft Macintosh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vt:lpstr>
      <vt:lpstr>Times New Roman</vt:lpstr>
      <vt:lpstr>Traditional Arabic</vt:lpstr>
      <vt:lpstr>Office Theme</vt:lpstr>
      <vt:lpstr>A Unified Architecture for Natural Language Processing: Deep Neural Networks with Multitask Learning</vt:lpstr>
      <vt:lpstr>Motivation </vt:lpstr>
      <vt:lpstr>Motivation </vt:lpstr>
      <vt:lpstr>Motivation</vt:lpstr>
      <vt:lpstr>NLP Tasks in this paper</vt:lpstr>
      <vt:lpstr>Multitask Learning in NLP</vt:lpstr>
      <vt:lpstr>Multitask Learning in NLP</vt:lpstr>
      <vt:lpstr>The Most Intuitive Way</vt:lpstr>
      <vt:lpstr>How the system evolves?</vt:lpstr>
      <vt:lpstr>The implementation of the intuitive way</vt:lpstr>
      <vt:lpstr>The General Deep NN Architecture</vt:lpstr>
      <vt:lpstr>How to represent a word using a common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Buzaaba</dc:creator>
  <cp:lastModifiedBy>Happy Buzaaba</cp:lastModifiedBy>
  <cp:revision>36</cp:revision>
  <cp:lastPrinted>2019-01-08T05:25:24Z</cp:lastPrinted>
  <dcterms:created xsi:type="dcterms:W3CDTF">2018-12-22T08:24:33Z</dcterms:created>
  <dcterms:modified xsi:type="dcterms:W3CDTF">2019-01-23T12:48:54Z</dcterms:modified>
</cp:coreProperties>
</file>