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05" r:id="rId4"/>
    <p:sldId id="307" r:id="rId5"/>
    <p:sldId id="30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304" r:id="rId14"/>
    <p:sldId id="301" r:id="rId15"/>
    <p:sldId id="296" r:id="rId16"/>
    <p:sldId id="297" r:id="rId17"/>
    <p:sldId id="303" r:id="rId18"/>
    <p:sldId id="298" r:id="rId19"/>
    <p:sldId id="302" r:id="rId20"/>
    <p:sldId id="299" r:id="rId21"/>
    <p:sldId id="300" r:id="rId22"/>
    <p:sldId id="274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D19"/>
    <a:srgbClr val="FFC000"/>
    <a:srgbClr val="D76315"/>
    <a:srgbClr val="BB58FF"/>
    <a:srgbClr val="65ACF0"/>
    <a:srgbClr val="B553FF"/>
    <a:srgbClr val="9D46E1"/>
    <a:srgbClr val="8EB178"/>
    <a:srgbClr val="84A7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571"/>
  </p:normalViewPr>
  <p:slideViewPr>
    <p:cSldViewPr snapToGrid="0">
      <p:cViewPr varScale="1">
        <p:scale>
          <a:sx n="92" d="100"/>
          <a:sy n="92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AAD87F-AAC1-484A-AC9C-11EBC8EE3F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0B30E-2DF2-364B-BA56-1CDDB418A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95B3-5993-F84E-8247-6EA863D75F00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3D4E-0982-A748-A8A8-FEC1E52BF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83E6-3AD3-9948-BBCA-D9E99D4CD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9A49-3C55-1243-AE86-0969BC6F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27EE8-0E12-EE49-B46A-C60A27773497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9F5F8-293E-A148-B04A-C3B2AA7B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Presents a system which learns to automatically answer questions from any topic or domain based on large scale knowledge bases.</a:t>
            </a:r>
          </a:p>
          <a:p>
            <a:endParaRPr lang="en-US" dirty="0"/>
          </a:p>
          <a:p>
            <a:r>
              <a:rPr lang="en-US" dirty="0"/>
              <a:t>The Open domain QA task can be classified into two main classes:</a:t>
            </a:r>
          </a:p>
          <a:p>
            <a:r>
              <a:rPr lang="en-US" dirty="0"/>
              <a:t>- Semantic parsing based: which focuses on the correct interpretation of the meaning of the question by semantic parsing and some work has been done by 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Information retrieval based : which first retrieve a broad set of candidate answers by querying the search API of KBs and then uses fine grained heuristics  to identify the exact answer.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above approaches have shown ability to handle large scale KBs, but they still involve a lot hand-crafting of grammars, lexicon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presents an embedding model which learns representations as low dimensional vectors of words and KBs elements.</a:t>
            </a:r>
          </a:p>
          <a:p>
            <a:endParaRPr lang="en-US" dirty="0"/>
          </a:p>
          <a:p>
            <a:r>
              <a:rPr lang="en-US" dirty="0"/>
              <a:t>The main contributions of this paper is the representation of answers which encodes the question answer path and the surrounding subgraph of the KB.</a:t>
            </a:r>
          </a:p>
          <a:p>
            <a:r>
              <a:rPr lang="en-US" dirty="0"/>
              <a:t>It requires less human supervision</a:t>
            </a:r>
          </a:p>
          <a:p>
            <a:r>
              <a:rPr lang="en-US" dirty="0"/>
              <a:t>It  also has the ability to answer more complicated questions </a:t>
            </a:r>
          </a:p>
          <a:p>
            <a:r>
              <a:rPr lang="en-US" dirty="0"/>
              <a:t>And a more </a:t>
            </a:r>
            <a:r>
              <a:rPr lang="en-US" dirty="0" err="1"/>
              <a:t>sophsiticated</a:t>
            </a:r>
            <a:r>
              <a:rPr lang="en-US" dirty="0"/>
              <a:t> inference procedure that is both efficient and consider longer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datasets used in this paper were based on freebase as the knowledge base of facts</a:t>
            </a:r>
          </a:p>
          <a:p>
            <a:r>
              <a:rPr lang="en-US" dirty="0"/>
              <a:t>since triple structure doesn't correspond to any structure one could find in language the triples are automatically turned into question answer pairs for training.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Webquestions</a:t>
            </a:r>
            <a:r>
              <a:rPr lang="en-US" dirty="0"/>
              <a:t> is one of them,</a:t>
            </a:r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dataset used is </a:t>
            </a:r>
            <a:r>
              <a:rPr lang="en-US" dirty="0" err="1"/>
              <a:t>ClueWeb</a:t>
            </a:r>
            <a:r>
              <a:rPr lang="en-US" dirty="0"/>
              <a:t> introduced by Lin et al, this was used because Freebase questions have a fixed </a:t>
            </a:r>
            <a:r>
              <a:rPr lang="en-US" dirty="0" err="1"/>
              <a:t>lexcon</a:t>
            </a:r>
            <a:r>
              <a:rPr lang="en-US" dirty="0"/>
              <a:t> and </a:t>
            </a:r>
            <a:r>
              <a:rPr lang="en-US" dirty="0" err="1"/>
              <a:t>vocaburaly</a:t>
            </a:r>
            <a:endParaRPr lang="en-US" dirty="0"/>
          </a:p>
          <a:p>
            <a:r>
              <a:rPr lang="en-US" dirty="0"/>
              <a:t>So to counter this </a:t>
            </a:r>
            <a:r>
              <a:rPr lang="en-US" dirty="0" err="1"/>
              <a:t>Clueweb</a:t>
            </a:r>
            <a:r>
              <a:rPr lang="en-US" dirty="0"/>
              <a:t> was used and using string matching 2m triple extractions were generated with both subject and object linked to freebase.</a:t>
            </a:r>
          </a:p>
          <a:p>
            <a:r>
              <a:rPr lang="en-US" dirty="0"/>
              <a:t>And these triples were converted into questions using simple patterns and freebase types. An example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was created by crawling questions from Google suggest API and answers from amazon </a:t>
            </a:r>
            <a:r>
              <a:rPr lang="en-US" dirty="0" err="1"/>
              <a:t>mechanicalturk</a:t>
            </a:r>
            <a:endParaRPr lang="en-US" dirty="0"/>
          </a:p>
          <a:p>
            <a:r>
              <a:rPr lang="en-US" dirty="0"/>
              <a:t>All answers are defined as freebase entities and one freebase entity was identified in each question using string matching </a:t>
            </a:r>
          </a:p>
          <a:p>
            <a:r>
              <a:rPr lang="en-US" dirty="0"/>
              <a:t>Between words of the question and entity names in Freebase.</a:t>
            </a:r>
          </a:p>
          <a:p>
            <a:r>
              <a:rPr lang="en-US" dirty="0"/>
              <a:t>When the same string matches multiple entities only the most popular entity is kept.</a:t>
            </a:r>
          </a:p>
          <a:p>
            <a:r>
              <a:rPr lang="en-US" dirty="0"/>
              <a:t> here is the example of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automatically generated questions to connect freebase triples and natural language, do not provide satisfactory modeling</a:t>
            </a:r>
          </a:p>
          <a:p>
            <a:r>
              <a:rPr lang="en-US" dirty="0"/>
              <a:t>Of natural language because of their semi-automatic wording and rigid syntax.</a:t>
            </a:r>
          </a:p>
          <a:p>
            <a:r>
              <a:rPr lang="en-US" dirty="0"/>
              <a:t>So the training data is supplemented by an indirect supervision signal made of pairs of question paraphrases  collected from WIKIANSWERS website</a:t>
            </a:r>
          </a:p>
          <a:p>
            <a:r>
              <a:rPr lang="en-US" dirty="0"/>
              <a:t>This was introduced by Feder et al., ‘13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embeddings is achieved by learning a scoring function S(</a:t>
            </a:r>
            <a:r>
              <a:rPr lang="en-US" dirty="0" err="1"/>
              <a:t>q,a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9F5F8-293E-A148-B04A-C3B2AA7BF3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6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D79-8AA2-4C84-9136-729A4088C64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9F1D-BFD0-47ED-9B11-B8EB3B236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43000" y="2557004"/>
            <a:ext cx="6858000" cy="165576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(Presented by Happy </a:t>
            </a:r>
            <a:r>
              <a:rPr lang="en-US" altLang="zh-CN" sz="2000" dirty="0" err="1"/>
              <a:t>Buzaaba</a:t>
            </a:r>
            <a:r>
              <a:rPr lang="en-US" altLang="zh-CN" sz="20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F2754C-D1CF-F14A-9507-CC25425BD8E5}"/>
              </a:ext>
            </a:extLst>
          </p:cNvPr>
          <p:cNvSpPr/>
          <p:nvPr/>
        </p:nvSpPr>
        <p:spPr>
          <a:xfrm>
            <a:off x="1598427" y="1345873"/>
            <a:ext cx="7360377" cy="674914"/>
          </a:xfrm>
          <a:prstGeom prst="roundRect">
            <a:avLst/>
          </a:prstGeom>
          <a:solidFill>
            <a:srgbClr val="84A772"/>
          </a:solidFill>
          <a:effectLst>
            <a:innerShdw blurRad="63500" dist="50800" dir="2700000">
              <a:prstClr val="black">
                <a:alpha val="1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Simple Question Answering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63F2F10-C3B7-804C-A680-14164C8E9BA2}"/>
              </a:ext>
            </a:extLst>
          </p:cNvPr>
          <p:cNvSpPr/>
          <p:nvPr/>
        </p:nvSpPr>
        <p:spPr>
          <a:xfrm>
            <a:off x="189436" y="1271649"/>
            <a:ext cx="658585" cy="613558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32BADF0-4D75-B145-BE60-579B43B6F148}"/>
              </a:ext>
            </a:extLst>
          </p:cNvPr>
          <p:cNvSpPr/>
          <p:nvPr/>
        </p:nvSpPr>
        <p:spPr>
          <a:xfrm>
            <a:off x="777259" y="1347847"/>
            <a:ext cx="658585" cy="613558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3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WEBQUESTIONS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266288"/>
            <a:ext cx="707214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of 5,810 question answer pairs built from FREEBASE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Questions from:	</a:t>
            </a:r>
            <a:r>
              <a:rPr lang="en-US" b="1" dirty="0"/>
              <a:t>Google suggest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Answer from: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One freebase entity identified from (natural) question using string matching: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“What degrees did Baraka Obama get? (</a:t>
            </a:r>
            <a:r>
              <a:rPr lang="en-US" sz="1500" dirty="0" err="1">
                <a:latin typeface="Century Schoolbook" panose="02040604050505020304" pitchFamily="18" charset="0"/>
              </a:rPr>
              <a:t>bachelor_of_arts</a:t>
            </a:r>
            <a:r>
              <a:rPr lang="en-US" sz="1500" dirty="0">
                <a:latin typeface="Century Schoolbook" panose="02040604050505020304" pitchFamily="18" charset="0"/>
              </a:rPr>
              <a:t>, </a:t>
            </a:r>
            <a:r>
              <a:rPr lang="en-US" sz="1500" dirty="0" err="1">
                <a:latin typeface="Century Schoolbook" panose="02040604050505020304" pitchFamily="18" charset="0"/>
              </a:rPr>
              <a:t>juris_doctor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E18C7-023F-0041-9E77-F5E5757A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25" y="3543051"/>
            <a:ext cx="2120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</a:t>
            </a:r>
            <a:r>
              <a:rPr lang="en-US" sz="1600" b="1" dirty="0"/>
              <a:t>LUE</a:t>
            </a:r>
            <a:r>
              <a:rPr lang="en-US" b="1" dirty="0"/>
              <a:t>W</a:t>
            </a:r>
            <a:r>
              <a:rPr lang="en-US" sz="1600" b="1" dirty="0"/>
              <a:t>EB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787150"/>
            <a:ext cx="7072143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Century Schoolbook" panose="02040604050505020304" pitchFamily="18" charset="0"/>
              </a:rPr>
              <a:t>-    </a:t>
            </a:r>
            <a:r>
              <a:rPr lang="en-US" dirty="0"/>
              <a:t>Provided by (Lin et al., ’12)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2 million extractions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(</a:t>
            </a:r>
            <a:r>
              <a:rPr lang="en-US" sz="1600" dirty="0">
                <a:latin typeface="Century Schoolbook" panose="02040604050505020304" pitchFamily="18" charset="0"/>
              </a:rPr>
              <a:t>Subject, “</a:t>
            </a:r>
            <a:r>
              <a:rPr lang="en-US" sz="1600" dirty="0"/>
              <a:t>text string</a:t>
            </a:r>
            <a:r>
              <a:rPr lang="en-US" sz="1600" dirty="0">
                <a:latin typeface="Century Schoolbook" panose="02040604050505020304" pitchFamily="18" charset="0"/>
              </a:rPr>
              <a:t>”, object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</a:t>
            </a:r>
            <a:r>
              <a:rPr lang="en-US" sz="1600" dirty="0">
                <a:latin typeface="Century Schoolbook" panose="02040604050505020304" pitchFamily="18" charset="0"/>
              </a:rPr>
              <a:t>Where Baraka Obama was allegedly bear in? (Hawaii)”</a:t>
            </a:r>
          </a:p>
        </p:txBody>
      </p:sp>
    </p:spTree>
    <p:extLst>
      <p:ext uri="{BB962C8B-B14F-4D97-AF65-F5344CB8AC3E}">
        <p14:creationId xmlns:p14="http://schemas.microsoft.com/office/powerpoint/2010/main" val="251971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Paraphrases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1267" y="2382034"/>
            <a:ext cx="7072143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are some issues with automatically generated questions: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semi-automatic wording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rigid syntax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often unnatural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Pairs of question </a:t>
            </a:r>
            <a:r>
              <a:rPr lang="en-US" sz="1600" b="1" dirty="0"/>
              <a:t>paraphrases: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On WIKIANSWERS (users have options to tag rephrasing's of questions)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2 million distinct questions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350,000 paraphrase clusters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8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030484"/>
            <a:ext cx="6945550" cy="387101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Examples of questions, answer paths and paraphrases used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E11D2-A864-8743-9869-656061AF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6" y="1497507"/>
            <a:ext cx="528830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Scoring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/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candidate answer.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 the scoring function: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⏉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score if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answer; low score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f(q)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g(a) =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embeddings in into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space and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the the embedding space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φ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∈N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indicating the number of times a word appears in the q (usually 0 or 1)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l-GR" sz="1600" dirty="0"/>
                  <a:t>ψ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∈N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sparse vector representation of the answer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entities and relations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∈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7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N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embedding matrix of the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(word, entity or relation type)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FB974E-D0D2-3F40-A517-0C03776ED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3" y="1838024"/>
                <a:ext cx="7954389" cy="4669868"/>
              </a:xfrm>
              <a:prstGeom prst="rect">
                <a:avLst/>
              </a:prstGeom>
              <a:blipFill>
                <a:blip r:embed="rId3"/>
                <a:stretch>
                  <a:fillRect l="-318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9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06635"/>
            <a:ext cx="6945550" cy="468392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Over view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BAED-82B4-3940-8EB4-1DCC374D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936883"/>
            <a:ext cx="8312728" cy="37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Representing Candidate answers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15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Single-entity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vector with 1 corresponding to the entity of the answer and 0 else where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3-of-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4-of-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1-hop or 2-hop path from question entity to answer entity using relation type (but not entities) in between.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honololu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baraka_Obama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people.person.place_of_birth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location.location.containedby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Hawaii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 representation: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representation + the entire subgraph of entities connected to the candidate answer entity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the size of entities and relations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3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Embedding questions and answers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Training and Ranking the Loss Function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838024"/>
            <a:ext cx="7954389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 = {(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….|D|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the training set of QA pairs.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 of a question paired with a correct answer is greater than with any incorrect answer </a:t>
            </a:r>
            <a:r>
              <a:rPr lang="en-US" sz="1600" dirty="0"/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at least m. m is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(fixed to 0.1)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predicts the answer by;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candidate answer set for each question chosen as;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KB (slow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freebase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involving the question entity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(neighbors of neighbors to the question entity)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68F7-E7CC-E24B-AABB-B4DCDA0E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43" y="2367445"/>
            <a:ext cx="4187851" cy="965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DCBB1-4C79-994C-B49F-81BF5D87B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82" y="3794485"/>
            <a:ext cx="2032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661FE-29C1-4B45-8A98-103DFFF8E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743" y="4203610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Experiments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Different Methods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Experiments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250054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Results on WEBQUESTIONS test set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2EE1C-B68E-A740-B332-C354A2A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8" y="2004886"/>
            <a:ext cx="5807364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Conclusion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726623" y="1594957"/>
            <a:ext cx="7954389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uses only QA pairs and KB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 embeddings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richer structure of the answers, which is provided by their local neighborhood in the knowledge graph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Promising performance of the WEBQUESTIONS</a:t>
            </a:r>
          </a:p>
        </p:txBody>
      </p:sp>
    </p:spTree>
    <p:extLst>
      <p:ext uri="{BB962C8B-B14F-4D97-AF65-F5344CB8AC3E}">
        <p14:creationId xmlns:p14="http://schemas.microsoft.com/office/powerpoint/2010/main" val="52143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0677"/>
            <a:ext cx="7886700" cy="22329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2000" dirty="0"/>
              <a:t>Thank you </a:t>
            </a:r>
          </a:p>
          <a:p>
            <a:pPr marL="0" indent="0" algn="ctr">
              <a:buNone/>
            </a:pPr>
            <a:r>
              <a:rPr lang="en-US" altLang="zh-CN" sz="2000" dirty="0"/>
              <a:t>Time for </a:t>
            </a:r>
            <a:r>
              <a:rPr lang="en-US" altLang="zh-CN" sz="2000" b="1" u="sng" dirty="0"/>
              <a:t>human</a:t>
            </a:r>
            <a:r>
              <a:rPr lang="en-US" altLang="zh-CN" sz="2000" dirty="0"/>
              <a:t> Question Answering! 😉</a:t>
            </a:r>
            <a:endParaRPr lang="zh-CN" alt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AD72C9-0A82-1D48-9C7C-50F35B2E2B8C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FAE702-F58C-184E-A3F2-75D49D485758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Approach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3002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0067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Decomposing the QA problem into different Components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Entity detection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Entity Linking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Relation Prediction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End-to-end evidence integration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Entity detection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3002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67C1"/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CRF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LSTM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LSTM-CRF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Data sets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Annotated Corpus for NER (Kaggle)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Twitter Dataset (Recognizing NE on Twitter)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Simple Questions Dataset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Conditional Random Field (CRF)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3002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0067C1"/>
              </a:solidFill>
            </a:endParaRP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81721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Definition (Open Domain QA)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EFE184A-DB4B-2549-87AE-B8E9955E1089}"/>
              </a:ext>
            </a:extLst>
          </p:cNvPr>
          <p:cNvSpPr/>
          <p:nvPr/>
        </p:nvSpPr>
        <p:spPr>
          <a:xfrm>
            <a:off x="1055446" y="2383275"/>
            <a:ext cx="6945550" cy="566754"/>
          </a:xfrm>
          <a:prstGeom prst="roundRect">
            <a:avLst/>
          </a:prstGeom>
          <a:solidFill>
            <a:srgbClr val="C46D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task to automatically answer questions asked in natural language on </a:t>
            </a:r>
            <a:r>
              <a:rPr lang="en-US" b="1" dirty="0">
                <a:solidFill>
                  <a:schemeClr val="tx1"/>
                </a:solidFill>
              </a:rPr>
              <a:t>any topic</a:t>
            </a:r>
            <a:r>
              <a:rPr lang="en-US" dirty="0">
                <a:solidFill>
                  <a:schemeClr val="tx1"/>
                </a:solidFill>
              </a:rPr>
              <a:t> or in </a:t>
            </a:r>
            <a:r>
              <a:rPr lang="en-US" b="1" dirty="0">
                <a:solidFill>
                  <a:schemeClr val="tx1"/>
                </a:solidFill>
              </a:rPr>
              <a:t>any domain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1042130" y="3145972"/>
            <a:ext cx="7059946" cy="2681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up in large scale structured knowledge bases </a:t>
            </a:r>
            <a:r>
              <a:rPr lang="en-US" b="1" dirty="0"/>
              <a:t>(KBs)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Two main approaches:</a:t>
            </a:r>
          </a:p>
          <a:p>
            <a:pPr>
              <a:lnSpc>
                <a:spcPct val="150000"/>
              </a:lnSpc>
            </a:pPr>
            <a:r>
              <a:rPr lang="en-US" dirty="0"/>
              <a:t>-  Semantic parsing (</a:t>
            </a:r>
            <a:r>
              <a:rPr lang="en-US" dirty="0" err="1"/>
              <a:t>Berant</a:t>
            </a:r>
            <a:r>
              <a:rPr lang="en-US" dirty="0"/>
              <a:t> et al., ‘13; </a:t>
            </a:r>
            <a:r>
              <a:rPr lang="en-US" dirty="0" err="1"/>
              <a:t>Berant</a:t>
            </a:r>
            <a:r>
              <a:rPr lang="en-US" dirty="0"/>
              <a:t> and Liang ’14)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Information retrieval (Yao and Van </a:t>
            </a:r>
            <a:r>
              <a:rPr lang="en-US" dirty="0" err="1"/>
              <a:t>Durme</a:t>
            </a:r>
            <a:r>
              <a:rPr lang="en-US" dirty="0"/>
              <a:t>, ‘14)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lot of human supervision involved: grammars, lexicon, KB schema …</a:t>
            </a:r>
          </a:p>
        </p:txBody>
      </p:sp>
    </p:spTree>
    <p:extLst>
      <p:ext uri="{BB962C8B-B14F-4D97-AF65-F5344CB8AC3E}">
        <p14:creationId xmlns:p14="http://schemas.microsoft.com/office/powerpoint/2010/main" val="386789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Introduction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Embedding model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learns representations as low-dimensional vectors of words and KBs constituents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Main contribution: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richer representation of the answers which encodes QA path and surrounding Subgraph of the KB) 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More sophisticated inferences approach that is both efficient and can consider longer paths</a:t>
            </a:r>
          </a:p>
        </p:txBody>
      </p:sp>
    </p:spTree>
    <p:extLst>
      <p:ext uri="{BB962C8B-B14F-4D97-AF65-F5344CB8AC3E}">
        <p14:creationId xmlns:p14="http://schemas.microsoft.com/office/powerpoint/2010/main" val="19410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</a:rPr>
              <a:t>Outline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</a:rPr>
              <a:t>Task definition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Embedding Questions and Answers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Experiments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Conclusion</a:t>
            </a:r>
          </a:p>
          <a:p>
            <a:pPr marL="3429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C91EB3-45A5-D44B-A1C2-6EFFFD817AC2}"/>
              </a:ext>
            </a:extLst>
          </p:cNvPr>
          <p:cNvSpPr/>
          <p:nvPr/>
        </p:nvSpPr>
        <p:spPr>
          <a:xfrm>
            <a:off x="161784" y="803844"/>
            <a:ext cx="1374141" cy="198644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9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572" y="228895"/>
            <a:ext cx="7886700" cy="422365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</a:rPr>
              <a:t>Task Definition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063B9E0-D0ED-9449-BE19-20405772601E}"/>
              </a:ext>
            </a:extLst>
          </p:cNvPr>
          <p:cNvSpPr/>
          <p:nvPr/>
        </p:nvSpPr>
        <p:spPr>
          <a:xfrm>
            <a:off x="377423" y="251834"/>
            <a:ext cx="279305" cy="236553"/>
          </a:xfrm>
          <a:prstGeom prst="wedgeRoundRectCallout">
            <a:avLst>
              <a:gd name="adj1" fmla="val -57197"/>
              <a:gd name="adj2" fmla="val 62500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4F66D56-02D4-C24E-8BE4-F8B1709A6266}"/>
              </a:ext>
            </a:extLst>
          </p:cNvPr>
          <p:cNvSpPr/>
          <p:nvPr/>
        </p:nvSpPr>
        <p:spPr>
          <a:xfrm>
            <a:off x="638666" y="328032"/>
            <a:ext cx="279305" cy="236553"/>
          </a:xfrm>
          <a:prstGeom prst="wedgeRoundRectCallout">
            <a:avLst>
              <a:gd name="adj1" fmla="val 42803"/>
              <a:gd name="adj2" fmla="val 68952"/>
              <a:gd name="adj3" fmla="val 16667"/>
            </a:avLst>
          </a:prstGeom>
          <a:solidFill>
            <a:srgbClr val="8EB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856034-0D53-9748-95FE-72A38B4B2C6A}"/>
              </a:ext>
            </a:extLst>
          </p:cNvPr>
          <p:cNvSpPr/>
          <p:nvPr/>
        </p:nvSpPr>
        <p:spPr>
          <a:xfrm>
            <a:off x="1556656" y="816429"/>
            <a:ext cx="7587344" cy="185057"/>
          </a:xfrm>
          <a:prstGeom prst="roundRect">
            <a:avLst/>
          </a:prstGeom>
          <a:solidFill>
            <a:srgbClr val="65A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27616A-9954-1D4A-97BD-7FD36A064906}"/>
              </a:ext>
            </a:extLst>
          </p:cNvPr>
          <p:cNvSpPr/>
          <p:nvPr/>
        </p:nvSpPr>
        <p:spPr>
          <a:xfrm>
            <a:off x="1556657" y="816429"/>
            <a:ext cx="7587343" cy="18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3BCCB68-6920-BC4F-B4E3-B8EA9FFD34B3}"/>
              </a:ext>
            </a:extLst>
          </p:cNvPr>
          <p:cNvSpPr/>
          <p:nvPr/>
        </p:nvSpPr>
        <p:spPr>
          <a:xfrm>
            <a:off x="1044564" y="1608868"/>
            <a:ext cx="6945550" cy="566754"/>
          </a:xfrm>
          <a:prstGeom prst="roundRect">
            <a:avLst/>
          </a:prstGeom>
          <a:solidFill>
            <a:srgbClr val="C46D19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FREEBASE</a:t>
            </a:r>
            <a:r>
              <a:rPr lang="en-US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DDCF62-0688-4941-9556-C447C3B639B0}"/>
              </a:ext>
            </a:extLst>
          </p:cNvPr>
          <p:cNvSpPr/>
          <p:nvPr/>
        </p:nvSpPr>
        <p:spPr>
          <a:xfrm>
            <a:off x="150209" y="812874"/>
            <a:ext cx="1374141" cy="180585"/>
          </a:xfrm>
          <a:prstGeom prst="roundRect">
            <a:avLst/>
          </a:prstGeom>
          <a:solidFill>
            <a:srgbClr val="C46D19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B974E-D0D2-3F40-A517-0C03776ED4C8}"/>
              </a:ext>
            </a:extLst>
          </p:cNvPr>
          <p:cNvSpPr txBox="1"/>
          <p:nvPr/>
        </p:nvSpPr>
        <p:spPr>
          <a:xfrm>
            <a:off x="987421" y="2497784"/>
            <a:ext cx="7072143" cy="388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freebase as the KB of general facts 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Database of 14million triplets: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Subject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Object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Connected by type1.type2.predicate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Automatically turned into question answer pairs for training:</a:t>
            </a:r>
          </a:p>
          <a:p>
            <a:r>
              <a:rPr lang="en-US" dirty="0"/>
              <a:t>“</a:t>
            </a:r>
            <a:r>
              <a:rPr lang="en-US" sz="1500" dirty="0">
                <a:latin typeface="Century Schoolbook" panose="02040604050505020304" pitchFamily="18" charset="0"/>
              </a:rPr>
              <a:t>What is the predicate of the type2 subject? (object)”</a:t>
            </a:r>
          </a:p>
          <a:p>
            <a:r>
              <a:rPr lang="en-US" sz="1500" dirty="0">
                <a:latin typeface="Century Schoolbook" panose="02040604050505020304" pitchFamily="18" charset="0"/>
              </a:rPr>
              <a:t> “What is the nationality of the person </a:t>
            </a:r>
            <a:r>
              <a:rPr lang="en-US" sz="1500" dirty="0" err="1">
                <a:latin typeface="Century Schoolbook" panose="02040604050505020304" pitchFamily="18" charset="0"/>
              </a:rPr>
              <a:t>Baraka_Obama</a:t>
            </a:r>
            <a:r>
              <a:rPr lang="en-US" sz="1500" dirty="0">
                <a:latin typeface="Century Schoolbook" panose="02040604050505020304" pitchFamily="18" charset="0"/>
              </a:rPr>
              <a:t>? (</a:t>
            </a:r>
            <a:r>
              <a:rPr lang="en-US" sz="1500" dirty="0" err="1">
                <a:latin typeface="Century Schoolbook" panose="02040604050505020304" pitchFamily="18" charset="0"/>
              </a:rPr>
              <a:t>United_states</a:t>
            </a:r>
            <a:r>
              <a:rPr lang="en-US" sz="1500" dirty="0">
                <a:latin typeface="Century Schoolbook" panose="02040604050505020304" pitchFamily="18" charset="0"/>
              </a:rPr>
              <a:t>)”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9664</TotalTime>
  <Words>1562</Words>
  <Application>Microsoft Macintosh PowerPoint</Application>
  <PresentationFormat>On-screen Show (4:3)</PresentationFormat>
  <Paragraphs>255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Cambria Math</vt:lpstr>
      <vt:lpstr>Century Schoolbook</vt:lpstr>
      <vt:lpstr>Times New Roman</vt:lpstr>
      <vt:lpstr>Office 主题​​</vt:lpstr>
      <vt:lpstr>PowerPoint Presentation</vt:lpstr>
      <vt:lpstr>Outline</vt:lpstr>
      <vt:lpstr>Approach</vt:lpstr>
      <vt:lpstr>Entity detection</vt:lpstr>
      <vt:lpstr>Conditional Random Field (CRF)</vt:lpstr>
      <vt:lpstr>Introduction</vt:lpstr>
      <vt:lpstr>Introduction</vt:lpstr>
      <vt:lpstr>Outline</vt:lpstr>
      <vt:lpstr>Task Definition</vt:lpstr>
      <vt:lpstr>Task Definition</vt:lpstr>
      <vt:lpstr>Task Definition</vt:lpstr>
      <vt:lpstr>Task Definition</vt:lpstr>
      <vt:lpstr>Task Definition</vt:lpstr>
      <vt:lpstr>Outline</vt:lpstr>
      <vt:lpstr>Embedding questions and answers</vt:lpstr>
      <vt:lpstr>Embedding questions and answers</vt:lpstr>
      <vt:lpstr>Embedding questions and answers</vt:lpstr>
      <vt:lpstr>Embedding questions and answers</vt:lpstr>
      <vt:lpstr>Outline</vt:lpstr>
      <vt:lpstr>Experiments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Question Answering over Knowledge Graphs on Word and Character Level</dc:title>
  <dc:creator>Adder Ding</dc:creator>
  <cp:lastModifiedBy>Happy Buzaaba</cp:lastModifiedBy>
  <cp:revision>110</cp:revision>
  <cp:lastPrinted>2018-10-01T07:33:01Z</cp:lastPrinted>
  <dcterms:created xsi:type="dcterms:W3CDTF">2017-06-22T04:50:41Z</dcterms:created>
  <dcterms:modified xsi:type="dcterms:W3CDTF">2019-02-02T04:20:06Z</dcterms:modified>
</cp:coreProperties>
</file>