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6" r:id="rId2"/>
    <p:sldId id="265" r:id="rId3"/>
    <p:sldId id="266" r:id="rId4"/>
    <p:sldId id="277" r:id="rId5"/>
    <p:sldId id="276" r:id="rId6"/>
    <p:sldId id="278" r:id="rId7"/>
    <p:sldId id="279" r:id="rId8"/>
    <p:sldId id="280" r:id="rId9"/>
    <p:sldId id="304" r:id="rId10"/>
    <p:sldId id="281" r:id="rId11"/>
    <p:sldId id="305" r:id="rId12"/>
    <p:sldId id="282" r:id="rId13"/>
    <p:sldId id="283" r:id="rId14"/>
    <p:sldId id="284" r:id="rId15"/>
    <p:sldId id="285" r:id="rId16"/>
    <p:sldId id="306" r:id="rId17"/>
    <p:sldId id="286" r:id="rId18"/>
    <p:sldId id="287" r:id="rId19"/>
    <p:sldId id="288" r:id="rId20"/>
    <p:sldId id="289" r:id="rId21"/>
    <p:sldId id="307" r:id="rId22"/>
    <p:sldId id="290" r:id="rId23"/>
    <p:sldId id="29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2" d="100"/>
          <a:sy n="82" d="100"/>
        </p:scale>
        <p:origin x="720" y="7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1/4/2024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1/4/2024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1/4/2024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1/4/2024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1/4/2024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1/4/2024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1/4/2024</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1/4/2024</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1/4/2024</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1/4/2024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1/4/2024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1/4/2024</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124200"/>
            <a:ext cx="10058400" cy="1160318"/>
          </a:xfrm>
        </p:spPr>
        <p:txBody>
          <a:bodyPr/>
          <a:lstStyle/>
          <a:p>
            <a:r>
              <a:rPr lang="en-US" dirty="0"/>
              <a:t>Machine Learning Project</a:t>
            </a:r>
            <a:endParaRPr dirty="0"/>
          </a:p>
        </p:txBody>
      </p:sp>
      <p:sp>
        <p:nvSpPr>
          <p:cNvPr id="3" name="Subtitle 2"/>
          <p:cNvSpPr>
            <a:spLocks noGrp="1"/>
          </p:cNvSpPr>
          <p:nvPr>
            <p:ph type="subTitle" idx="1"/>
          </p:nvPr>
        </p:nvSpPr>
        <p:spPr>
          <a:xfrm>
            <a:off x="990600" y="4360718"/>
            <a:ext cx="10058400" cy="1278082"/>
          </a:xfrm>
        </p:spPr>
        <p:txBody>
          <a:bodyPr>
            <a:normAutofit/>
          </a:bodyPr>
          <a:lstStyle/>
          <a:p>
            <a:r>
              <a:rPr lang="en-US" dirty="0"/>
              <a:t>Under supervisor:</a:t>
            </a:r>
          </a:p>
          <a:p>
            <a:r>
              <a:rPr lang="en-US" dirty="0"/>
              <a:t>Dr: Ali hamza</a:t>
            </a:r>
          </a:p>
          <a:p>
            <a:r>
              <a:rPr lang="en-US" dirty="0"/>
              <a:t>Eng: Ahmed </a:t>
            </a:r>
            <a:r>
              <a:rPr lang="en-US" dirty="0" err="1"/>
              <a:t>Nousir</a:t>
            </a:r>
            <a:endParaRPr dirty="0"/>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587EF7D-924B-421F-D19C-953CEB26268C}"/>
              </a:ext>
            </a:extLst>
          </p:cNvPr>
          <p:cNvSpPr txBox="1"/>
          <p:nvPr/>
        </p:nvSpPr>
        <p:spPr>
          <a:xfrm>
            <a:off x="381000" y="304800"/>
            <a:ext cx="11353800" cy="968278"/>
          </a:xfrm>
          <a:prstGeom prst="rect">
            <a:avLst/>
          </a:prstGeom>
          <a:noFill/>
        </p:spPr>
        <p:txBody>
          <a:bodyPr wrap="square">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The primary problem addressed by this project is to predict whether an individual's income exceeds a certain threshold based on features such as age, education, occupation, and others. The problem is framed as a binary classification task, where the target variable is 'income' (&lt;=50K or &gt;50K).</a:t>
            </a:r>
          </a:p>
        </p:txBody>
      </p:sp>
      <p:pic>
        <p:nvPicPr>
          <p:cNvPr id="9" name="Picture 8">
            <a:extLst>
              <a:ext uri="{FF2B5EF4-FFF2-40B4-BE49-F238E27FC236}">
                <a16:creationId xmlns:a16="http://schemas.microsoft.com/office/drawing/2014/main" id="{51B81966-42B8-FDD7-0137-E0DF5FC888DC}"/>
              </a:ext>
            </a:extLst>
          </p:cNvPr>
          <p:cNvPicPr>
            <a:picLocks noChangeAspect="1"/>
          </p:cNvPicPr>
          <p:nvPr/>
        </p:nvPicPr>
        <p:blipFill>
          <a:blip r:embed="rId2"/>
          <a:stretch>
            <a:fillRect/>
          </a:stretch>
        </p:blipFill>
        <p:spPr>
          <a:xfrm>
            <a:off x="353008" y="2514600"/>
            <a:ext cx="5531856" cy="3711113"/>
          </a:xfrm>
          <a:prstGeom prst="rect">
            <a:avLst/>
          </a:prstGeom>
        </p:spPr>
      </p:pic>
      <p:pic>
        <p:nvPicPr>
          <p:cNvPr id="11" name="Picture 10">
            <a:extLst>
              <a:ext uri="{FF2B5EF4-FFF2-40B4-BE49-F238E27FC236}">
                <a16:creationId xmlns:a16="http://schemas.microsoft.com/office/drawing/2014/main" id="{EC498760-8998-8A57-ED45-1BB55F3FF5D5}"/>
              </a:ext>
            </a:extLst>
          </p:cNvPr>
          <p:cNvPicPr>
            <a:picLocks noChangeAspect="1"/>
          </p:cNvPicPr>
          <p:nvPr/>
        </p:nvPicPr>
        <p:blipFill>
          <a:blip r:embed="rId3"/>
          <a:stretch>
            <a:fillRect/>
          </a:stretch>
        </p:blipFill>
        <p:spPr>
          <a:xfrm>
            <a:off x="6117849" y="2517710"/>
            <a:ext cx="5691596" cy="3711113"/>
          </a:xfrm>
          <a:prstGeom prst="rect">
            <a:avLst/>
          </a:prstGeom>
        </p:spPr>
      </p:pic>
      <p:sp>
        <p:nvSpPr>
          <p:cNvPr id="15" name="TextBox 14">
            <a:extLst>
              <a:ext uri="{FF2B5EF4-FFF2-40B4-BE49-F238E27FC236}">
                <a16:creationId xmlns:a16="http://schemas.microsoft.com/office/drawing/2014/main" id="{29C69712-760F-DFB8-F946-3BCCB2F41A0E}"/>
              </a:ext>
            </a:extLst>
          </p:cNvPr>
          <p:cNvSpPr txBox="1"/>
          <p:nvPr/>
        </p:nvSpPr>
        <p:spPr>
          <a:xfrm>
            <a:off x="7772400" y="2139048"/>
            <a:ext cx="2566695" cy="375552"/>
          </a:xfrm>
          <a:prstGeom prst="rect">
            <a:avLst/>
          </a:prstGeom>
          <a:noFill/>
        </p:spPr>
        <p:txBody>
          <a:bodyPr wrap="square">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Data after label encoder</a:t>
            </a:r>
          </a:p>
        </p:txBody>
      </p:sp>
      <p:sp>
        <p:nvSpPr>
          <p:cNvPr id="16" name="TextBox 15">
            <a:extLst>
              <a:ext uri="{FF2B5EF4-FFF2-40B4-BE49-F238E27FC236}">
                <a16:creationId xmlns:a16="http://schemas.microsoft.com/office/drawing/2014/main" id="{3EA6031F-58FB-918B-8A70-16DD16CA604C}"/>
              </a:ext>
            </a:extLst>
          </p:cNvPr>
          <p:cNvSpPr txBox="1"/>
          <p:nvPr/>
        </p:nvSpPr>
        <p:spPr>
          <a:xfrm>
            <a:off x="1752600" y="2057400"/>
            <a:ext cx="3124200" cy="375552"/>
          </a:xfrm>
          <a:prstGeom prst="rect">
            <a:avLst/>
          </a:prstGeom>
          <a:noFill/>
        </p:spPr>
        <p:txBody>
          <a:bodyPr wrap="square">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Data before label encoder</a:t>
            </a:r>
          </a:p>
        </p:txBody>
      </p:sp>
    </p:spTree>
    <p:extLst>
      <p:ext uri="{BB962C8B-B14F-4D97-AF65-F5344CB8AC3E}">
        <p14:creationId xmlns:p14="http://schemas.microsoft.com/office/powerpoint/2010/main" val="2554600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9605BB5-9B50-9CA4-70EE-BBB22757811A}"/>
              </a:ext>
            </a:extLst>
          </p:cNvPr>
          <p:cNvPicPr>
            <a:picLocks noChangeAspect="1"/>
          </p:cNvPicPr>
          <p:nvPr/>
        </p:nvPicPr>
        <p:blipFill>
          <a:blip r:embed="rId2"/>
          <a:stretch>
            <a:fillRect/>
          </a:stretch>
        </p:blipFill>
        <p:spPr>
          <a:xfrm>
            <a:off x="95805" y="1981200"/>
            <a:ext cx="3812571" cy="2570022"/>
          </a:xfrm>
          <a:prstGeom prst="rect">
            <a:avLst/>
          </a:prstGeom>
        </p:spPr>
      </p:pic>
      <p:pic>
        <p:nvPicPr>
          <p:cNvPr id="8" name="Picture 7">
            <a:extLst>
              <a:ext uri="{FF2B5EF4-FFF2-40B4-BE49-F238E27FC236}">
                <a16:creationId xmlns:a16="http://schemas.microsoft.com/office/drawing/2014/main" id="{BA95FDA2-4435-218E-635A-47894862DD68}"/>
              </a:ext>
            </a:extLst>
          </p:cNvPr>
          <p:cNvPicPr>
            <a:picLocks noChangeAspect="1"/>
          </p:cNvPicPr>
          <p:nvPr/>
        </p:nvPicPr>
        <p:blipFill>
          <a:blip r:embed="rId3"/>
          <a:stretch>
            <a:fillRect/>
          </a:stretch>
        </p:blipFill>
        <p:spPr>
          <a:xfrm>
            <a:off x="4267200" y="1981200"/>
            <a:ext cx="7467600" cy="4701655"/>
          </a:xfrm>
          <a:prstGeom prst="rect">
            <a:avLst/>
          </a:prstGeom>
        </p:spPr>
      </p:pic>
      <p:pic>
        <p:nvPicPr>
          <p:cNvPr id="12" name="Picture 11">
            <a:extLst>
              <a:ext uri="{FF2B5EF4-FFF2-40B4-BE49-F238E27FC236}">
                <a16:creationId xmlns:a16="http://schemas.microsoft.com/office/drawing/2014/main" id="{90AD3314-7E51-6619-28A6-48135FA6FDE1}"/>
              </a:ext>
            </a:extLst>
          </p:cNvPr>
          <p:cNvPicPr>
            <a:picLocks noChangeAspect="1"/>
          </p:cNvPicPr>
          <p:nvPr/>
        </p:nvPicPr>
        <p:blipFill>
          <a:blip r:embed="rId4"/>
          <a:stretch>
            <a:fillRect/>
          </a:stretch>
        </p:blipFill>
        <p:spPr>
          <a:xfrm>
            <a:off x="95805" y="4551222"/>
            <a:ext cx="3812571" cy="2230578"/>
          </a:xfrm>
          <a:prstGeom prst="rect">
            <a:avLst/>
          </a:prstGeom>
        </p:spPr>
      </p:pic>
    </p:spTree>
    <p:extLst>
      <p:ext uri="{BB962C8B-B14F-4D97-AF65-F5344CB8AC3E}">
        <p14:creationId xmlns:p14="http://schemas.microsoft.com/office/powerpoint/2010/main" val="168218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BE826D-EF96-D0C6-EACB-70394B1EA707}"/>
              </a:ext>
            </a:extLst>
          </p:cNvPr>
          <p:cNvPicPr>
            <a:picLocks noChangeAspect="1"/>
          </p:cNvPicPr>
          <p:nvPr/>
        </p:nvPicPr>
        <p:blipFill>
          <a:blip r:embed="rId2"/>
          <a:stretch>
            <a:fillRect/>
          </a:stretch>
        </p:blipFill>
        <p:spPr>
          <a:xfrm>
            <a:off x="1554086" y="441701"/>
            <a:ext cx="9083827" cy="5974598"/>
          </a:xfrm>
          <a:prstGeom prst="rect">
            <a:avLst/>
          </a:prstGeom>
        </p:spPr>
      </p:pic>
    </p:spTree>
    <p:extLst>
      <p:ext uri="{BB962C8B-B14F-4D97-AF65-F5344CB8AC3E}">
        <p14:creationId xmlns:p14="http://schemas.microsoft.com/office/powerpoint/2010/main" val="1035379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FF63C1-19C7-5982-4DA1-C1DB3EAE4E3B}"/>
              </a:ext>
            </a:extLst>
          </p:cNvPr>
          <p:cNvPicPr>
            <a:picLocks noChangeAspect="1"/>
          </p:cNvPicPr>
          <p:nvPr/>
        </p:nvPicPr>
        <p:blipFill>
          <a:blip r:embed="rId2"/>
          <a:stretch>
            <a:fillRect/>
          </a:stretch>
        </p:blipFill>
        <p:spPr>
          <a:xfrm>
            <a:off x="381000" y="357874"/>
            <a:ext cx="8573243" cy="6142252"/>
          </a:xfrm>
          <a:prstGeom prst="rect">
            <a:avLst/>
          </a:prstGeom>
        </p:spPr>
      </p:pic>
      <p:sp>
        <p:nvSpPr>
          <p:cNvPr id="6" name="TextBox 5">
            <a:extLst>
              <a:ext uri="{FF2B5EF4-FFF2-40B4-BE49-F238E27FC236}">
                <a16:creationId xmlns:a16="http://schemas.microsoft.com/office/drawing/2014/main" id="{AB147F6F-3AF4-59B6-C6A7-1FB5F893AB91}"/>
              </a:ext>
            </a:extLst>
          </p:cNvPr>
          <p:cNvSpPr txBox="1"/>
          <p:nvPr/>
        </p:nvSpPr>
        <p:spPr>
          <a:xfrm>
            <a:off x="8971349" y="1828800"/>
            <a:ext cx="3962400" cy="2801408"/>
          </a:xfrm>
          <a:prstGeom prst="rect">
            <a:avLst/>
          </a:prstGeom>
          <a:noFill/>
        </p:spPr>
        <p:txBody>
          <a:bodyPr wrap="square">
            <a:spAutoFit/>
          </a:bodyPr>
          <a:lstStyle/>
          <a:p>
            <a:pPr marL="0" marR="0"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kern="0" dirty="0">
                <a:effectLst/>
                <a:latin typeface="var(--jp-code-font-family)"/>
                <a:ea typeface="Times New Roman" panose="02020603050405020304" pitchFamily="18" charset="0"/>
                <a:cs typeface="Courier New" panose="02070309020205020404" pitchFamily="49" charset="0"/>
              </a:rPr>
              <a:t>====================</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0" marR="0"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kern="0" dirty="0">
                <a:effectLst/>
                <a:latin typeface="var(--jp-code-font-family)"/>
                <a:ea typeface="Times New Roman" panose="02020603050405020304" pitchFamily="18" charset="0"/>
                <a:cs typeface="Courier New" panose="02070309020205020404" pitchFamily="49" charset="0"/>
              </a:rPr>
              <a:t>Logistic Regression</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0" marR="0"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kern="0" dirty="0">
                <a:effectLst/>
                <a:latin typeface="var(--jp-code-font-family)"/>
                <a:ea typeface="Times New Roman" panose="02020603050405020304" pitchFamily="18" charset="0"/>
                <a:cs typeface="Courier New" panose="02070309020205020404" pitchFamily="49" charset="0"/>
              </a:rPr>
              <a:t>====================</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0" marR="0"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kern="0" dirty="0">
                <a:effectLst/>
                <a:latin typeface="var(--jp-code-font-family)"/>
                <a:ea typeface="Times New Roman" panose="02020603050405020304" pitchFamily="18" charset="0"/>
                <a:cs typeface="Courier New" panose="02070309020205020404" pitchFamily="49" charset="0"/>
              </a:rPr>
              <a:t>Best Parameters: {'</a:t>
            </a:r>
            <a:r>
              <a:rPr lang="en-US" sz="1100" kern="0" dirty="0" err="1">
                <a:effectLst/>
                <a:latin typeface="var(--jp-code-font-family)"/>
                <a:ea typeface="Times New Roman" panose="02020603050405020304" pitchFamily="18" charset="0"/>
                <a:cs typeface="Courier New" panose="02070309020205020404" pitchFamily="49" charset="0"/>
              </a:rPr>
              <a:t>model__C</a:t>
            </a:r>
            <a:r>
              <a:rPr lang="en-US" sz="1100" kern="0" dirty="0">
                <a:effectLst/>
                <a:latin typeface="var(--jp-code-font-family)"/>
                <a:ea typeface="Times New Roman" panose="02020603050405020304" pitchFamily="18" charset="0"/>
                <a:cs typeface="Courier New" panose="02070309020205020404" pitchFamily="49" charset="0"/>
              </a:rPr>
              <a:t>': 0.1, '</a:t>
            </a:r>
            <a:r>
              <a:rPr lang="en-US" sz="1100" kern="0" dirty="0" err="1">
                <a:effectLst/>
                <a:latin typeface="var(--jp-code-font-family)"/>
                <a:ea typeface="Times New Roman" panose="02020603050405020304" pitchFamily="18" charset="0"/>
                <a:cs typeface="Courier New" panose="02070309020205020404" pitchFamily="49" charset="0"/>
              </a:rPr>
              <a:t>model__penalty</a:t>
            </a:r>
            <a:r>
              <a:rPr lang="en-US" sz="1100" kern="0" dirty="0">
                <a:effectLst/>
                <a:latin typeface="var(--jp-code-font-family)"/>
                <a:ea typeface="Times New Roman" panose="02020603050405020304" pitchFamily="18" charset="0"/>
                <a:cs typeface="Courier New" panose="02070309020205020404" pitchFamily="49" charset="0"/>
              </a:rPr>
              <a:t>’</a:t>
            </a:r>
          </a:p>
          <a:p>
            <a:pPr marL="0" marR="0"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kern="0" dirty="0">
                <a:effectLst/>
                <a:latin typeface="var(--jp-code-font-family)"/>
                <a:ea typeface="Times New Roman" panose="02020603050405020304" pitchFamily="18" charset="0"/>
                <a:cs typeface="Courier New" panose="02070309020205020404" pitchFamily="49" charset="0"/>
              </a:rPr>
              <a:t>: 'l2', '</a:t>
            </a:r>
            <a:r>
              <a:rPr lang="en-US" sz="1100" kern="0" dirty="0" err="1">
                <a:effectLst/>
                <a:latin typeface="var(--jp-code-font-family)"/>
                <a:ea typeface="Times New Roman" panose="02020603050405020304" pitchFamily="18" charset="0"/>
                <a:cs typeface="Courier New" panose="02070309020205020404" pitchFamily="49" charset="0"/>
              </a:rPr>
              <a:t>model__solver</a:t>
            </a:r>
            <a:r>
              <a:rPr lang="en-US" sz="1100" kern="0" dirty="0">
                <a:effectLst/>
                <a:latin typeface="var(--jp-code-font-family)"/>
                <a:ea typeface="Times New Roman" panose="02020603050405020304" pitchFamily="18" charset="0"/>
                <a:cs typeface="Courier New" panose="02070309020205020404" pitchFamily="49" charset="0"/>
              </a:rPr>
              <a:t>': '</a:t>
            </a:r>
            <a:r>
              <a:rPr lang="en-US" sz="1100" kern="0" dirty="0" err="1">
                <a:effectLst/>
                <a:latin typeface="var(--jp-code-font-family)"/>
                <a:ea typeface="Times New Roman" panose="02020603050405020304" pitchFamily="18" charset="0"/>
                <a:cs typeface="Courier New" panose="02070309020205020404" pitchFamily="49" charset="0"/>
              </a:rPr>
              <a:t>lbfgs</a:t>
            </a:r>
            <a:r>
              <a:rPr lang="en-US" sz="1100" kern="0" dirty="0">
                <a:effectLst/>
                <a:latin typeface="var(--jp-code-font-family)"/>
                <a:ea typeface="Times New Roman" panose="02020603050405020304" pitchFamily="18" charset="0"/>
                <a:cs typeface="Courier New" panose="02070309020205020404" pitchFamily="49" charset="0"/>
              </a:rPr>
              <a:t>'}</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0" marR="0"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kern="0" dirty="0">
                <a:effectLst/>
                <a:latin typeface="var(--jp-code-font-family)"/>
                <a:ea typeface="Times New Roman" panose="02020603050405020304" pitchFamily="18" charset="0"/>
                <a:cs typeface="Courier New" panose="02070309020205020404" pitchFamily="49" charset="0"/>
              </a:rPr>
              <a:t>Test Accuracy: 0.8276</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0" marR="0"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kern="0" dirty="0">
                <a:effectLst/>
                <a:latin typeface="var(--jp-code-font-family)"/>
                <a:ea typeface="Times New Roman" panose="02020603050405020304" pitchFamily="18" charset="0"/>
                <a:cs typeface="Courier New" panose="02070309020205020404" pitchFamily="49" charset="0"/>
              </a:rPr>
              <a:t>Classification Report:</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0" marR="0"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kern="0" dirty="0">
                <a:effectLst/>
                <a:latin typeface="var(--jp-code-font-family)"/>
                <a:ea typeface="Times New Roman" panose="02020603050405020304" pitchFamily="18" charset="0"/>
                <a:cs typeface="Courier New" panose="02070309020205020404" pitchFamily="49" charset="0"/>
              </a:rPr>
              <a:t>              precision    recall  f1-score   support</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0" marR="0"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kern="0" dirty="0">
                <a:effectLst/>
                <a:latin typeface="var(--jp-code-font-family)"/>
                <a:ea typeface="Times New Roman" panose="02020603050405020304" pitchFamily="18" charset="0"/>
                <a:cs typeface="Courier New" panose="02070309020205020404" pitchFamily="49" charset="0"/>
              </a:rPr>
              <a:t> </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0" marR="0"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kern="0" dirty="0">
                <a:effectLst/>
                <a:latin typeface="var(--jp-code-font-family)"/>
                <a:ea typeface="Times New Roman" panose="02020603050405020304" pitchFamily="18" charset="0"/>
                <a:cs typeface="Courier New" panose="02070309020205020404" pitchFamily="49" charset="0"/>
              </a:rPr>
              <a:t>           0       0.85      0.94      0.89      7479</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0" marR="0"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kern="0" dirty="0">
                <a:effectLst/>
                <a:latin typeface="var(--jp-code-font-family)"/>
                <a:ea typeface="Times New Roman" panose="02020603050405020304" pitchFamily="18" charset="0"/>
                <a:cs typeface="Courier New" panose="02070309020205020404" pitchFamily="49" charset="0"/>
              </a:rPr>
              <a:t>           1       0.71      0.45      0.55      2290</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0" marR="0"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kern="0" dirty="0">
                <a:effectLst/>
                <a:latin typeface="var(--jp-code-font-family)"/>
                <a:ea typeface="Times New Roman" panose="02020603050405020304" pitchFamily="18" charset="0"/>
                <a:cs typeface="Courier New" panose="02070309020205020404" pitchFamily="49" charset="0"/>
              </a:rPr>
              <a:t> </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0" marR="0"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kern="0" dirty="0">
                <a:effectLst/>
                <a:latin typeface="var(--jp-code-font-family)"/>
                <a:ea typeface="Times New Roman" panose="02020603050405020304" pitchFamily="18" charset="0"/>
                <a:cs typeface="Courier New" panose="02070309020205020404" pitchFamily="49" charset="0"/>
              </a:rPr>
              <a:t>    accuracy                           0.83      9769</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0" marR="0"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kern="0" dirty="0">
                <a:effectLst/>
                <a:latin typeface="var(--jp-code-font-family)"/>
                <a:ea typeface="Times New Roman" panose="02020603050405020304" pitchFamily="18" charset="0"/>
                <a:cs typeface="Courier New" panose="02070309020205020404" pitchFamily="49" charset="0"/>
              </a:rPr>
              <a:t>   macro avg       0.78      0.70      0.72      9769</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0" marR="0"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kern="0" dirty="0">
                <a:effectLst/>
                <a:latin typeface="var(--jp-code-font-family)"/>
                <a:ea typeface="Times New Roman" panose="02020603050405020304" pitchFamily="18" charset="0"/>
                <a:cs typeface="Courier New" panose="02070309020205020404" pitchFamily="49" charset="0"/>
              </a:rPr>
              <a:t>weighted avg       0.82      0.83      0.81      9769</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82941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7410C7-6F81-A031-E3E8-059826757559}"/>
              </a:ext>
            </a:extLst>
          </p:cNvPr>
          <p:cNvPicPr>
            <a:picLocks noChangeAspect="1"/>
          </p:cNvPicPr>
          <p:nvPr/>
        </p:nvPicPr>
        <p:blipFill>
          <a:blip r:embed="rId2"/>
          <a:stretch>
            <a:fillRect/>
          </a:stretch>
        </p:blipFill>
        <p:spPr>
          <a:xfrm>
            <a:off x="228600" y="304801"/>
            <a:ext cx="7949413" cy="6019800"/>
          </a:xfrm>
          <a:prstGeom prst="rect">
            <a:avLst/>
          </a:prstGeom>
        </p:spPr>
      </p:pic>
      <p:sp>
        <p:nvSpPr>
          <p:cNvPr id="5" name="TextBox 4">
            <a:extLst>
              <a:ext uri="{FF2B5EF4-FFF2-40B4-BE49-F238E27FC236}">
                <a16:creationId xmlns:a16="http://schemas.microsoft.com/office/drawing/2014/main" id="{C331DCBE-4884-1703-2D8A-2BDC511115A2}"/>
              </a:ext>
            </a:extLst>
          </p:cNvPr>
          <p:cNvSpPr txBox="1"/>
          <p:nvPr/>
        </p:nvSpPr>
        <p:spPr>
          <a:xfrm>
            <a:off x="8229600" y="990600"/>
            <a:ext cx="3886200" cy="3770328"/>
          </a:xfrm>
          <a:prstGeom prst="rect">
            <a:avLst/>
          </a:prstGeom>
          <a:noFill/>
        </p:spPr>
        <p:txBody>
          <a:bodyPr wrap="square">
            <a:spAutoFit/>
          </a:bodyPr>
          <a:lstStyle/>
          <a:p>
            <a:pPr marL="0" marR="0"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effectLst/>
                <a:latin typeface="var(--jp-code-font-family)"/>
                <a:ea typeface="Times New Roman" panose="02020603050405020304" pitchFamily="18" charset="0"/>
                <a:cs typeface="Courier New" panose="02070309020205020404" pitchFamily="49" charset="0"/>
              </a:rPr>
              <a:t>====================</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marR="0"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effectLst/>
                <a:latin typeface="var(--jp-code-font-family)"/>
                <a:ea typeface="Times New Roman" panose="02020603050405020304" pitchFamily="18" charset="0"/>
                <a:cs typeface="Courier New" panose="02070309020205020404" pitchFamily="49" charset="0"/>
              </a:rPr>
              <a:t>Random Forest</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marR="0"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effectLst/>
                <a:latin typeface="var(--jp-code-font-family)"/>
                <a:ea typeface="Times New Roman" panose="02020603050405020304" pitchFamily="18" charset="0"/>
                <a:cs typeface="Courier New" panose="02070309020205020404" pitchFamily="49" charset="0"/>
              </a:rPr>
              <a:t>====================</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marR="0"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effectLst/>
                <a:latin typeface="var(--jp-code-font-family)"/>
                <a:ea typeface="Times New Roman" panose="02020603050405020304" pitchFamily="18" charset="0"/>
                <a:cs typeface="Courier New" panose="02070309020205020404" pitchFamily="49" charset="0"/>
              </a:rPr>
              <a:t>Best Parameters: {'model__</a:t>
            </a:r>
            <a:r>
              <a:rPr lang="en-US" sz="1400" kern="0" dirty="0" err="1">
                <a:effectLst/>
                <a:latin typeface="var(--jp-code-font-family)"/>
                <a:ea typeface="Times New Roman" panose="02020603050405020304" pitchFamily="18" charset="0"/>
                <a:cs typeface="Courier New" panose="02070309020205020404" pitchFamily="49" charset="0"/>
              </a:rPr>
              <a:t>max_depth</a:t>
            </a:r>
            <a:r>
              <a:rPr lang="en-US" sz="1400" kern="0" dirty="0">
                <a:effectLst/>
                <a:latin typeface="var(--jp-code-font-family)"/>
                <a:ea typeface="Times New Roman" panose="02020603050405020304" pitchFamily="18" charset="0"/>
                <a:cs typeface="Courier New" panose="02070309020205020404" pitchFamily="49" charset="0"/>
              </a:rPr>
              <a:t>': 20, </a:t>
            </a:r>
          </a:p>
          <a:p>
            <a:pPr marL="0" marR="0"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effectLst/>
                <a:latin typeface="var(--jp-code-font-family)"/>
                <a:ea typeface="Times New Roman" panose="02020603050405020304" pitchFamily="18" charset="0"/>
                <a:cs typeface="Courier New" panose="02070309020205020404" pitchFamily="49" charset="0"/>
              </a:rPr>
              <a:t>'model__</a:t>
            </a:r>
            <a:r>
              <a:rPr lang="en-US" sz="1400" kern="0" dirty="0" err="1">
                <a:effectLst/>
                <a:latin typeface="var(--jp-code-font-family)"/>
                <a:ea typeface="Times New Roman" panose="02020603050405020304" pitchFamily="18" charset="0"/>
                <a:cs typeface="Courier New" panose="02070309020205020404" pitchFamily="49" charset="0"/>
              </a:rPr>
              <a:t>min_samples_split</a:t>
            </a:r>
            <a:r>
              <a:rPr lang="en-US" sz="1400" kern="0" dirty="0">
                <a:effectLst/>
                <a:latin typeface="var(--jp-code-font-family)"/>
                <a:ea typeface="Times New Roman" panose="02020603050405020304" pitchFamily="18" charset="0"/>
                <a:cs typeface="Courier New" panose="02070309020205020404" pitchFamily="49" charset="0"/>
              </a:rPr>
              <a:t>': 10,</a:t>
            </a:r>
          </a:p>
          <a:p>
            <a:pPr marL="0" marR="0"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effectLst/>
                <a:latin typeface="var(--jp-code-font-family)"/>
                <a:ea typeface="Times New Roman" panose="02020603050405020304" pitchFamily="18" charset="0"/>
                <a:cs typeface="Courier New" panose="02070309020205020404" pitchFamily="49" charset="0"/>
              </a:rPr>
              <a:t> 'model__</a:t>
            </a:r>
            <a:r>
              <a:rPr lang="en-US" sz="1400" kern="0" dirty="0" err="1">
                <a:effectLst/>
                <a:latin typeface="var(--jp-code-font-family)"/>
                <a:ea typeface="Times New Roman" panose="02020603050405020304" pitchFamily="18" charset="0"/>
                <a:cs typeface="Courier New" panose="02070309020205020404" pitchFamily="49" charset="0"/>
              </a:rPr>
              <a:t>n_estimators</a:t>
            </a:r>
            <a:r>
              <a:rPr lang="en-US" sz="1400" kern="0" dirty="0">
                <a:effectLst/>
                <a:latin typeface="var(--jp-code-font-family)"/>
                <a:ea typeface="Times New Roman" panose="02020603050405020304" pitchFamily="18" charset="0"/>
                <a:cs typeface="Courier New" panose="02070309020205020404" pitchFamily="49" charset="0"/>
              </a:rPr>
              <a:t>': 200}</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marR="0"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effectLst/>
                <a:latin typeface="var(--jp-code-font-family)"/>
                <a:ea typeface="Times New Roman" panose="02020603050405020304" pitchFamily="18" charset="0"/>
                <a:cs typeface="Courier New" panose="02070309020205020404" pitchFamily="49" charset="0"/>
              </a:rPr>
              <a:t>Test Accuracy: 0.8720</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marR="0"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effectLst/>
                <a:latin typeface="var(--jp-code-font-family)"/>
                <a:ea typeface="Times New Roman" panose="02020603050405020304" pitchFamily="18" charset="0"/>
                <a:cs typeface="Courier New" panose="02070309020205020404" pitchFamily="49" charset="0"/>
              </a:rPr>
              <a:t>Classification Report:</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marR="0"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effectLst/>
                <a:latin typeface="var(--jp-code-font-family)"/>
                <a:ea typeface="Times New Roman" panose="02020603050405020304" pitchFamily="18" charset="0"/>
                <a:cs typeface="Courier New" panose="02070309020205020404" pitchFamily="49" charset="0"/>
              </a:rPr>
              <a:t>              precision    recall  f1-score   support</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marR="0"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effectLst/>
                <a:latin typeface="var(--jp-code-font-family)"/>
                <a:ea typeface="Times New Roman" panose="02020603050405020304" pitchFamily="18" charset="0"/>
                <a:cs typeface="Courier New" panose="02070309020205020404" pitchFamily="49" charset="0"/>
              </a:rPr>
              <a:t> </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marR="0"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effectLst/>
                <a:latin typeface="var(--jp-code-font-family)"/>
                <a:ea typeface="Times New Roman" panose="02020603050405020304" pitchFamily="18" charset="0"/>
                <a:cs typeface="Courier New" panose="02070309020205020404" pitchFamily="49" charset="0"/>
              </a:rPr>
              <a:t>           0       0.89      0.95      0.92      7479</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marR="0"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effectLst/>
                <a:latin typeface="var(--jp-code-font-family)"/>
                <a:ea typeface="Times New Roman" panose="02020603050405020304" pitchFamily="18" charset="0"/>
                <a:cs typeface="Courier New" panose="02070309020205020404" pitchFamily="49" charset="0"/>
              </a:rPr>
              <a:t>           1       0.78      0.63      0.70      2290</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marR="0"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effectLst/>
                <a:latin typeface="var(--jp-code-font-family)"/>
                <a:ea typeface="Times New Roman" panose="02020603050405020304" pitchFamily="18" charset="0"/>
                <a:cs typeface="Courier New" panose="02070309020205020404" pitchFamily="49" charset="0"/>
              </a:rPr>
              <a:t> </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marR="0"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effectLst/>
                <a:latin typeface="var(--jp-code-font-family)"/>
                <a:ea typeface="Times New Roman" panose="02020603050405020304" pitchFamily="18" charset="0"/>
                <a:cs typeface="Courier New" panose="02070309020205020404" pitchFamily="49" charset="0"/>
              </a:rPr>
              <a:t>    accuracy                           0.87      9769</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marR="0"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effectLst/>
                <a:latin typeface="var(--jp-code-font-family)"/>
                <a:ea typeface="Times New Roman" panose="02020603050405020304" pitchFamily="18" charset="0"/>
                <a:cs typeface="Courier New" panose="02070309020205020404" pitchFamily="49" charset="0"/>
              </a:rPr>
              <a:t>   macro avg       0.84      0.79      0.81      9769</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marR="0"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effectLst/>
                <a:latin typeface="var(--jp-code-font-family)"/>
                <a:ea typeface="Times New Roman" panose="02020603050405020304" pitchFamily="18" charset="0"/>
                <a:cs typeface="Courier New" panose="02070309020205020404" pitchFamily="49" charset="0"/>
              </a:rPr>
              <a:t>weighted avg       0.87      0.87      0.87      9769</a:t>
            </a:r>
            <a:endParaRPr lang="en-US"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587614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B5C6F8-C640-1C88-D660-FE494F87D0CA}"/>
              </a:ext>
            </a:extLst>
          </p:cNvPr>
          <p:cNvPicPr>
            <a:picLocks noChangeAspect="1"/>
          </p:cNvPicPr>
          <p:nvPr/>
        </p:nvPicPr>
        <p:blipFill>
          <a:blip r:embed="rId2"/>
          <a:stretch>
            <a:fillRect/>
          </a:stretch>
        </p:blipFill>
        <p:spPr>
          <a:xfrm>
            <a:off x="152400" y="533400"/>
            <a:ext cx="6934200" cy="6019800"/>
          </a:xfrm>
          <a:prstGeom prst="rect">
            <a:avLst/>
          </a:prstGeom>
        </p:spPr>
      </p:pic>
      <p:sp>
        <p:nvSpPr>
          <p:cNvPr id="5" name="TextBox 4">
            <a:extLst>
              <a:ext uri="{FF2B5EF4-FFF2-40B4-BE49-F238E27FC236}">
                <a16:creationId xmlns:a16="http://schemas.microsoft.com/office/drawing/2014/main" id="{D3D8F271-94B9-963D-579A-D39067734532}"/>
              </a:ext>
            </a:extLst>
          </p:cNvPr>
          <p:cNvSpPr txBox="1"/>
          <p:nvPr/>
        </p:nvSpPr>
        <p:spPr>
          <a:xfrm>
            <a:off x="7086600" y="1066800"/>
            <a:ext cx="5410200" cy="4524637"/>
          </a:xfrm>
          <a:prstGeom prst="rect">
            <a:avLst/>
          </a:prstGeom>
          <a:noFill/>
        </p:spPr>
        <p:txBody>
          <a:bodyPr wrap="square">
            <a:spAutoFit/>
          </a:bodyPr>
          <a:lstStyle/>
          <a:p>
            <a:pPr marL="0" marR="0"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var(--jp-code-font-family)"/>
                <a:ea typeface="Times New Roman" panose="02020603050405020304" pitchFamily="18" charset="0"/>
                <a:cs typeface="Courier New" panose="02070309020205020404" pitchFamily="49" charset="0"/>
              </a:rPr>
              <a:t>====================</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a:p>
            <a:pPr marL="0" marR="0"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var(--jp-code-font-family)"/>
                <a:ea typeface="Times New Roman" panose="02020603050405020304" pitchFamily="18" charset="0"/>
                <a:cs typeface="Courier New" panose="02070309020205020404" pitchFamily="49" charset="0"/>
              </a:rPr>
              <a:t>Gradient Boosting</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a:p>
            <a:pPr marL="0" marR="0"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var(--jp-code-font-family)"/>
                <a:ea typeface="Times New Roman" panose="02020603050405020304" pitchFamily="18" charset="0"/>
                <a:cs typeface="Courier New" panose="02070309020205020404" pitchFamily="49" charset="0"/>
              </a:rPr>
              <a:t>====================</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a:p>
            <a:pPr marL="0" marR="0"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var(--jp-code-font-family)"/>
                <a:ea typeface="Times New Roman" panose="02020603050405020304" pitchFamily="18" charset="0"/>
                <a:cs typeface="Courier New" panose="02070309020205020404" pitchFamily="49" charset="0"/>
              </a:rPr>
              <a:t>Best Parameters: {'model__</a:t>
            </a:r>
            <a:r>
              <a:rPr lang="en-US" sz="1800" kern="0" dirty="0" err="1">
                <a:effectLst/>
                <a:latin typeface="var(--jp-code-font-family)"/>
                <a:ea typeface="Times New Roman" panose="02020603050405020304" pitchFamily="18" charset="0"/>
                <a:cs typeface="Courier New" panose="02070309020205020404" pitchFamily="49" charset="0"/>
              </a:rPr>
              <a:t>learning_rate</a:t>
            </a:r>
            <a:r>
              <a:rPr lang="en-US" sz="1800" kern="0" dirty="0">
                <a:effectLst/>
                <a:latin typeface="var(--jp-code-font-family)"/>
                <a:ea typeface="Times New Roman" panose="02020603050405020304" pitchFamily="18" charset="0"/>
                <a:cs typeface="Courier New" panose="02070309020205020404" pitchFamily="49" charset="0"/>
              </a:rPr>
              <a:t>': 0.1,</a:t>
            </a:r>
          </a:p>
          <a:p>
            <a:pPr marL="0" marR="0"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var(--jp-code-font-family)"/>
                <a:ea typeface="Times New Roman" panose="02020603050405020304" pitchFamily="18" charset="0"/>
                <a:cs typeface="Courier New" panose="02070309020205020404" pitchFamily="49" charset="0"/>
              </a:rPr>
              <a:t> 'model__</a:t>
            </a:r>
            <a:r>
              <a:rPr lang="en-US" sz="1800" kern="0" dirty="0" err="1">
                <a:effectLst/>
                <a:latin typeface="var(--jp-code-font-family)"/>
                <a:ea typeface="Times New Roman" panose="02020603050405020304" pitchFamily="18" charset="0"/>
                <a:cs typeface="Courier New" panose="02070309020205020404" pitchFamily="49" charset="0"/>
              </a:rPr>
              <a:t>max_depth</a:t>
            </a:r>
            <a:r>
              <a:rPr lang="en-US" sz="1800" kern="0" dirty="0">
                <a:effectLst/>
                <a:latin typeface="var(--jp-code-font-family)"/>
                <a:ea typeface="Times New Roman" panose="02020603050405020304" pitchFamily="18" charset="0"/>
                <a:cs typeface="Courier New" panose="02070309020205020404" pitchFamily="49" charset="0"/>
              </a:rPr>
              <a:t>': 5, 'model__</a:t>
            </a:r>
            <a:r>
              <a:rPr lang="en-US" sz="1800" kern="0" dirty="0" err="1">
                <a:effectLst/>
                <a:latin typeface="var(--jp-code-font-family)"/>
                <a:ea typeface="Times New Roman" panose="02020603050405020304" pitchFamily="18" charset="0"/>
                <a:cs typeface="Courier New" panose="02070309020205020404" pitchFamily="49" charset="0"/>
              </a:rPr>
              <a:t>n_estimators</a:t>
            </a:r>
            <a:r>
              <a:rPr lang="en-US" sz="1800" kern="0" dirty="0">
                <a:effectLst/>
                <a:latin typeface="var(--jp-code-font-family)"/>
                <a:ea typeface="Times New Roman" panose="02020603050405020304" pitchFamily="18" charset="0"/>
                <a:cs typeface="Courier New" panose="02070309020205020404" pitchFamily="49" charset="0"/>
              </a:rPr>
              <a:t>': 200}</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a:p>
            <a:pPr marL="0" marR="0"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var(--jp-code-font-family)"/>
                <a:ea typeface="Times New Roman" panose="02020603050405020304" pitchFamily="18" charset="0"/>
                <a:cs typeface="Courier New" panose="02070309020205020404" pitchFamily="49" charset="0"/>
              </a:rPr>
              <a:t>Test Accuracy: 0.8795</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a:p>
            <a:pPr marL="0" marR="0"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var(--jp-code-font-family)"/>
                <a:ea typeface="Times New Roman" panose="02020603050405020304" pitchFamily="18" charset="0"/>
                <a:cs typeface="Courier New" panose="02070309020205020404" pitchFamily="49" charset="0"/>
              </a:rPr>
              <a:t>Classification Report:</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a:p>
            <a:pPr marL="0" marR="0"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var(--jp-code-font-family)"/>
                <a:ea typeface="Times New Roman" panose="02020603050405020304" pitchFamily="18" charset="0"/>
                <a:cs typeface="Courier New" panose="02070309020205020404" pitchFamily="49" charset="0"/>
              </a:rPr>
              <a:t>              precision    recall  f1-score   support</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a:p>
            <a:pPr marL="0" marR="0"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var(--jp-code-font-family)"/>
                <a:ea typeface="Times New Roman" panose="02020603050405020304" pitchFamily="18" charset="0"/>
                <a:cs typeface="Courier New" panose="02070309020205020404" pitchFamily="49" charset="0"/>
              </a:rPr>
              <a:t> </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a:p>
            <a:pPr marL="0" marR="0"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var(--jp-code-font-family)"/>
                <a:ea typeface="Times New Roman" panose="02020603050405020304" pitchFamily="18" charset="0"/>
                <a:cs typeface="Courier New" panose="02070309020205020404" pitchFamily="49" charset="0"/>
              </a:rPr>
              <a:t>           0       0.90      0.94      0.92      7479</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a:p>
            <a:pPr marL="0" marR="0"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var(--jp-code-font-family)"/>
                <a:ea typeface="Times New Roman" panose="02020603050405020304" pitchFamily="18" charset="0"/>
                <a:cs typeface="Courier New" panose="02070309020205020404" pitchFamily="49" charset="0"/>
              </a:rPr>
              <a:t>           1       0.78      0.67      0.72      2290</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a:p>
            <a:pPr marL="0" marR="0"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var(--jp-code-font-family)"/>
                <a:ea typeface="Times New Roman" panose="02020603050405020304" pitchFamily="18" charset="0"/>
                <a:cs typeface="Courier New" panose="02070309020205020404" pitchFamily="49" charset="0"/>
              </a:rPr>
              <a:t> </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a:p>
            <a:pPr marL="0" marR="0"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var(--jp-code-font-family)"/>
                <a:ea typeface="Times New Roman" panose="02020603050405020304" pitchFamily="18" charset="0"/>
                <a:cs typeface="Courier New" panose="02070309020205020404" pitchFamily="49" charset="0"/>
              </a:rPr>
              <a:t>    accuracy                           0.88      9769</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a:p>
            <a:pPr marL="0" marR="0"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var(--jp-code-font-family)"/>
                <a:ea typeface="Times New Roman" panose="02020603050405020304" pitchFamily="18" charset="0"/>
                <a:cs typeface="Courier New" panose="02070309020205020404" pitchFamily="49" charset="0"/>
              </a:rPr>
              <a:t>   macro avg       0.84      0.81      0.82      9769</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a:p>
            <a:pPr marL="0" marR="0"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var(--jp-code-font-family)"/>
                <a:ea typeface="Times New Roman" panose="02020603050405020304" pitchFamily="18" charset="0"/>
                <a:cs typeface="Courier New" panose="02070309020205020404" pitchFamily="49" charset="0"/>
              </a:rPr>
              <a:t>weighted avg       0.88      0.88      0.88      9769</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816705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04800" y="1752600"/>
            <a:ext cx="9144000" cy="1016000"/>
          </a:xfrm>
        </p:spPr>
        <p:txBody>
          <a:bodyPr/>
          <a:lstStyle/>
          <a:p>
            <a:r>
              <a:rPr dirty="0"/>
              <a:t>Title and Content</a:t>
            </a:r>
          </a:p>
        </p:txBody>
      </p:sp>
      <p:sp>
        <p:nvSpPr>
          <p:cNvPr id="14" name="Content Placeholder 13"/>
          <p:cNvSpPr>
            <a:spLocks noGrp="1"/>
          </p:cNvSpPr>
          <p:nvPr>
            <p:ph idx="1"/>
          </p:nvPr>
        </p:nvSpPr>
        <p:spPr>
          <a:xfrm>
            <a:off x="304800" y="3124200"/>
            <a:ext cx="6096000" cy="2438400"/>
          </a:xfrm>
        </p:spPr>
        <p:txBody>
          <a:bodyPr/>
          <a:lstStyle/>
          <a:p>
            <a:r>
              <a:rPr lang="en-US" dirty="0"/>
              <a:t>Preprocessing </a:t>
            </a:r>
            <a:endParaRPr dirty="0"/>
          </a:p>
          <a:p>
            <a:r>
              <a:rPr lang="en-US" dirty="0"/>
              <a:t>Build model and evaluation</a:t>
            </a:r>
          </a:p>
          <a:p>
            <a:r>
              <a:rPr lang="en-US" dirty="0"/>
              <a:t>Predict using models</a:t>
            </a:r>
            <a:endParaRPr dirty="0"/>
          </a:p>
        </p:txBody>
      </p:sp>
      <p:sp>
        <p:nvSpPr>
          <p:cNvPr id="3" name="TextBox 2">
            <a:extLst>
              <a:ext uri="{FF2B5EF4-FFF2-40B4-BE49-F238E27FC236}">
                <a16:creationId xmlns:a16="http://schemas.microsoft.com/office/drawing/2014/main" id="{A17F174F-B94D-C66C-C67B-C8167CA935E8}"/>
              </a:ext>
            </a:extLst>
          </p:cNvPr>
          <p:cNvSpPr txBox="1"/>
          <p:nvPr/>
        </p:nvSpPr>
        <p:spPr>
          <a:xfrm>
            <a:off x="304800" y="685800"/>
            <a:ext cx="11201400" cy="126464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The objective of this analysis is to cluster customers based on their demographic and socioeconomic attributes, such as age, gender, marital status, education, income, occupation, and settlement size. By grouping customers into clusters, we aim to identify patterns and segments within the customer base. This information can be valuable for targeted marketing, personalized services, and understanding customer behavior.</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832011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47930EE-CAF2-A5A0-5EA5-BCF971B26255}"/>
              </a:ext>
            </a:extLst>
          </p:cNvPr>
          <p:cNvPicPr>
            <a:picLocks noChangeAspect="1"/>
          </p:cNvPicPr>
          <p:nvPr/>
        </p:nvPicPr>
        <p:blipFill>
          <a:blip r:embed="rId2"/>
          <a:stretch>
            <a:fillRect/>
          </a:stretch>
        </p:blipFill>
        <p:spPr>
          <a:xfrm>
            <a:off x="1295400" y="2133600"/>
            <a:ext cx="8969517" cy="3856054"/>
          </a:xfrm>
          <a:prstGeom prst="rect">
            <a:avLst/>
          </a:prstGeom>
        </p:spPr>
      </p:pic>
    </p:spTree>
    <p:extLst>
      <p:ext uri="{BB962C8B-B14F-4D97-AF65-F5344CB8AC3E}">
        <p14:creationId xmlns:p14="http://schemas.microsoft.com/office/powerpoint/2010/main" val="150012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65DCDF-082F-F8E5-1602-5D2E75177CA7}"/>
              </a:ext>
            </a:extLst>
          </p:cNvPr>
          <p:cNvPicPr>
            <a:picLocks noChangeAspect="1"/>
          </p:cNvPicPr>
          <p:nvPr/>
        </p:nvPicPr>
        <p:blipFill>
          <a:blip r:embed="rId2"/>
          <a:stretch>
            <a:fillRect/>
          </a:stretch>
        </p:blipFill>
        <p:spPr>
          <a:xfrm>
            <a:off x="304800" y="1828800"/>
            <a:ext cx="11371645" cy="4876913"/>
          </a:xfrm>
          <a:prstGeom prst="rect">
            <a:avLst/>
          </a:prstGeom>
        </p:spPr>
      </p:pic>
      <p:sp>
        <p:nvSpPr>
          <p:cNvPr id="4" name="TextBox 3">
            <a:extLst>
              <a:ext uri="{FF2B5EF4-FFF2-40B4-BE49-F238E27FC236}">
                <a16:creationId xmlns:a16="http://schemas.microsoft.com/office/drawing/2014/main" id="{EA2871A2-CCB1-17E7-1ED6-8CE6F1989B5A}"/>
              </a:ext>
            </a:extLst>
          </p:cNvPr>
          <p:cNvSpPr txBox="1"/>
          <p:nvPr/>
        </p:nvSpPr>
        <p:spPr>
          <a:xfrm>
            <a:off x="2286000" y="457200"/>
            <a:ext cx="6248400" cy="369332"/>
          </a:xfrm>
          <a:prstGeom prst="rect">
            <a:avLst/>
          </a:prstGeom>
          <a:noFill/>
        </p:spPr>
        <p:txBody>
          <a:bodyPr wrap="square" rtlCol="0">
            <a:spAutoFit/>
          </a:bodyPr>
          <a:lstStyle/>
          <a:p>
            <a:pPr algn="ctr"/>
            <a:r>
              <a:rPr lang="en-US" dirty="0"/>
              <a:t>What Data is about</a:t>
            </a:r>
          </a:p>
        </p:txBody>
      </p:sp>
    </p:spTree>
    <p:extLst>
      <p:ext uri="{BB962C8B-B14F-4D97-AF65-F5344CB8AC3E}">
        <p14:creationId xmlns:p14="http://schemas.microsoft.com/office/powerpoint/2010/main" val="2983534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12C0A2-0B9B-0151-09B2-87295788B316}"/>
              </a:ext>
            </a:extLst>
          </p:cNvPr>
          <p:cNvPicPr>
            <a:picLocks noChangeAspect="1"/>
          </p:cNvPicPr>
          <p:nvPr/>
        </p:nvPicPr>
        <p:blipFill>
          <a:blip r:embed="rId2"/>
          <a:stretch>
            <a:fillRect/>
          </a:stretch>
        </p:blipFill>
        <p:spPr>
          <a:xfrm>
            <a:off x="685800" y="3733800"/>
            <a:ext cx="5311600" cy="2743438"/>
          </a:xfrm>
          <a:prstGeom prst="rect">
            <a:avLst/>
          </a:prstGeom>
        </p:spPr>
      </p:pic>
      <p:pic>
        <p:nvPicPr>
          <p:cNvPr id="5" name="Picture 4">
            <a:extLst>
              <a:ext uri="{FF2B5EF4-FFF2-40B4-BE49-F238E27FC236}">
                <a16:creationId xmlns:a16="http://schemas.microsoft.com/office/drawing/2014/main" id="{CB7FD5D0-9E0F-8E26-C02B-6C9FE84AE6A2}"/>
              </a:ext>
            </a:extLst>
          </p:cNvPr>
          <p:cNvPicPr>
            <a:picLocks noChangeAspect="1"/>
          </p:cNvPicPr>
          <p:nvPr/>
        </p:nvPicPr>
        <p:blipFill>
          <a:blip r:embed="rId3"/>
          <a:stretch>
            <a:fillRect/>
          </a:stretch>
        </p:blipFill>
        <p:spPr>
          <a:xfrm>
            <a:off x="6477000" y="3604249"/>
            <a:ext cx="4640982" cy="2872989"/>
          </a:xfrm>
          <a:prstGeom prst="rect">
            <a:avLst/>
          </a:prstGeom>
        </p:spPr>
      </p:pic>
      <p:pic>
        <p:nvPicPr>
          <p:cNvPr id="7" name="Picture 6">
            <a:extLst>
              <a:ext uri="{FF2B5EF4-FFF2-40B4-BE49-F238E27FC236}">
                <a16:creationId xmlns:a16="http://schemas.microsoft.com/office/drawing/2014/main" id="{863BB8BB-6588-3136-C72F-90E94F7F79D9}"/>
              </a:ext>
            </a:extLst>
          </p:cNvPr>
          <p:cNvPicPr>
            <a:picLocks noChangeAspect="1"/>
          </p:cNvPicPr>
          <p:nvPr/>
        </p:nvPicPr>
        <p:blipFill>
          <a:blip r:embed="rId4"/>
          <a:stretch>
            <a:fillRect/>
          </a:stretch>
        </p:blipFill>
        <p:spPr>
          <a:xfrm>
            <a:off x="990600" y="552561"/>
            <a:ext cx="4640983" cy="3051688"/>
          </a:xfrm>
          <a:prstGeom prst="rect">
            <a:avLst/>
          </a:prstGeom>
        </p:spPr>
      </p:pic>
      <p:pic>
        <p:nvPicPr>
          <p:cNvPr id="9" name="Picture 8">
            <a:extLst>
              <a:ext uri="{FF2B5EF4-FFF2-40B4-BE49-F238E27FC236}">
                <a16:creationId xmlns:a16="http://schemas.microsoft.com/office/drawing/2014/main" id="{463229D1-CBBF-ABCF-B6CC-DC6D7ADD120E}"/>
              </a:ext>
            </a:extLst>
          </p:cNvPr>
          <p:cNvPicPr>
            <a:picLocks noChangeAspect="1"/>
          </p:cNvPicPr>
          <p:nvPr/>
        </p:nvPicPr>
        <p:blipFill>
          <a:blip r:embed="rId5"/>
          <a:stretch>
            <a:fillRect/>
          </a:stretch>
        </p:blipFill>
        <p:spPr>
          <a:xfrm>
            <a:off x="6309464" y="228600"/>
            <a:ext cx="4640983" cy="3116175"/>
          </a:xfrm>
          <a:prstGeom prst="rect">
            <a:avLst/>
          </a:prstGeom>
        </p:spPr>
      </p:pic>
    </p:spTree>
    <p:extLst>
      <p:ext uri="{BB962C8B-B14F-4D97-AF65-F5344CB8AC3E}">
        <p14:creationId xmlns:p14="http://schemas.microsoft.com/office/powerpoint/2010/main" val="2648835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04800" y="1752600"/>
            <a:ext cx="9144000" cy="1016000"/>
          </a:xfrm>
        </p:spPr>
        <p:txBody>
          <a:bodyPr/>
          <a:lstStyle/>
          <a:p>
            <a:r>
              <a:rPr dirty="0"/>
              <a:t>Title and Content</a:t>
            </a:r>
          </a:p>
        </p:txBody>
      </p:sp>
      <p:sp>
        <p:nvSpPr>
          <p:cNvPr id="14" name="Content Placeholder 13"/>
          <p:cNvSpPr>
            <a:spLocks noGrp="1"/>
          </p:cNvSpPr>
          <p:nvPr>
            <p:ph idx="1"/>
          </p:nvPr>
        </p:nvSpPr>
        <p:spPr>
          <a:xfrm>
            <a:off x="304800" y="3124200"/>
            <a:ext cx="6096000" cy="2438400"/>
          </a:xfrm>
        </p:spPr>
        <p:txBody>
          <a:bodyPr/>
          <a:lstStyle/>
          <a:p>
            <a:r>
              <a:rPr lang="en-US" dirty="0"/>
              <a:t>Preprocessing </a:t>
            </a:r>
            <a:endParaRPr dirty="0"/>
          </a:p>
          <a:p>
            <a:r>
              <a:rPr lang="en-US" dirty="0"/>
              <a:t>Build model and evaluation</a:t>
            </a:r>
          </a:p>
          <a:p>
            <a:r>
              <a:rPr lang="en-US" dirty="0"/>
              <a:t>Predict using models</a:t>
            </a:r>
            <a:endParaRPr dirty="0"/>
          </a:p>
        </p:txBody>
      </p:sp>
      <p:sp>
        <p:nvSpPr>
          <p:cNvPr id="3" name="TextBox 2">
            <a:extLst>
              <a:ext uri="{FF2B5EF4-FFF2-40B4-BE49-F238E27FC236}">
                <a16:creationId xmlns:a16="http://schemas.microsoft.com/office/drawing/2014/main" id="{A17F174F-B94D-C66C-C67B-C8167CA935E8}"/>
              </a:ext>
            </a:extLst>
          </p:cNvPr>
          <p:cNvSpPr txBox="1"/>
          <p:nvPr/>
        </p:nvSpPr>
        <p:spPr>
          <a:xfrm>
            <a:off x="304800" y="685800"/>
            <a:ext cx="11201400" cy="968278"/>
          </a:xfrm>
          <a:prstGeom prst="rect">
            <a:avLst/>
          </a:prstGeom>
          <a:noFill/>
        </p:spPr>
        <p:txBody>
          <a:bodyPr wrap="square">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The objective of this study is to predict the Net Hourly Electrical Energy Output based on various input features such as Ambient Temperature (AT), Exhaust Vacuum (V), Ambient Pressure (AP), and Relative Humidity (RH). The dataset used for this analysis was obtained from [https://archive.ics.uci.edu/dataset/294/combined+cycle+power+plant].</a:t>
            </a:r>
          </a:p>
        </p:txBody>
      </p:sp>
    </p:spTree>
    <p:extLst>
      <p:ext uri="{BB962C8B-B14F-4D97-AF65-F5344CB8AC3E}">
        <p14:creationId xmlns:p14="http://schemas.microsoft.com/office/powerpoint/2010/main" val="30428263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85D61A-6A81-F7F9-E796-710887F72D0E}"/>
              </a:ext>
            </a:extLst>
          </p:cNvPr>
          <p:cNvPicPr>
            <a:picLocks noChangeAspect="1"/>
          </p:cNvPicPr>
          <p:nvPr/>
        </p:nvPicPr>
        <p:blipFill>
          <a:blip r:embed="rId2"/>
          <a:stretch>
            <a:fillRect/>
          </a:stretch>
        </p:blipFill>
        <p:spPr>
          <a:xfrm>
            <a:off x="304800" y="2667000"/>
            <a:ext cx="5997460" cy="3985605"/>
          </a:xfrm>
          <a:prstGeom prst="rect">
            <a:avLst/>
          </a:prstGeom>
        </p:spPr>
      </p:pic>
      <p:pic>
        <p:nvPicPr>
          <p:cNvPr id="5" name="Picture 4">
            <a:extLst>
              <a:ext uri="{FF2B5EF4-FFF2-40B4-BE49-F238E27FC236}">
                <a16:creationId xmlns:a16="http://schemas.microsoft.com/office/drawing/2014/main" id="{08CFF8E0-BE28-E998-F7B4-52C3341E37FC}"/>
              </a:ext>
            </a:extLst>
          </p:cNvPr>
          <p:cNvPicPr>
            <a:picLocks noChangeAspect="1"/>
          </p:cNvPicPr>
          <p:nvPr/>
        </p:nvPicPr>
        <p:blipFill>
          <a:blip r:embed="rId3"/>
          <a:stretch>
            <a:fillRect/>
          </a:stretch>
        </p:blipFill>
        <p:spPr>
          <a:xfrm>
            <a:off x="5943600" y="2667000"/>
            <a:ext cx="5799323" cy="3985605"/>
          </a:xfrm>
          <a:prstGeom prst="rect">
            <a:avLst/>
          </a:prstGeom>
        </p:spPr>
      </p:pic>
      <p:sp>
        <p:nvSpPr>
          <p:cNvPr id="6" name="TextBox 5">
            <a:extLst>
              <a:ext uri="{FF2B5EF4-FFF2-40B4-BE49-F238E27FC236}">
                <a16:creationId xmlns:a16="http://schemas.microsoft.com/office/drawing/2014/main" id="{14FEF63E-FA9B-FD4C-AEF0-C2849DAE460B}"/>
              </a:ext>
            </a:extLst>
          </p:cNvPr>
          <p:cNvSpPr txBox="1"/>
          <p:nvPr/>
        </p:nvSpPr>
        <p:spPr>
          <a:xfrm>
            <a:off x="2209800" y="914400"/>
            <a:ext cx="6172200" cy="369332"/>
          </a:xfrm>
          <a:prstGeom prst="rect">
            <a:avLst/>
          </a:prstGeom>
          <a:noFill/>
        </p:spPr>
        <p:txBody>
          <a:bodyPr wrap="square" rtlCol="0">
            <a:spAutoFit/>
          </a:bodyPr>
          <a:lstStyle/>
          <a:p>
            <a:pPr algn="ctr"/>
            <a:r>
              <a:rPr lang="en-US" dirty="0"/>
              <a:t>Output of Clusters model</a:t>
            </a:r>
          </a:p>
        </p:txBody>
      </p:sp>
    </p:spTree>
    <p:extLst>
      <p:ext uri="{BB962C8B-B14F-4D97-AF65-F5344CB8AC3E}">
        <p14:creationId xmlns:p14="http://schemas.microsoft.com/office/powerpoint/2010/main" val="29050356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04800" y="1752600"/>
            <a:ext cx="9144000" cy="1016000"/>
          </a:xfrm>
        </p:spPr>
        <p:txBody>
          <a:bodyPr/>
          <a:lstStyle/>
          <a:p>
            <a:r>
              <a:rPr dirty="0"/>
              <a:t>Title and Content</a:t>
            </a:r>
          </a:p>
        </p:txBody>
      </p:sp>
      <p:sp>
        <p:nvSpPr>
          <p:cNvPr id="14" name="Content Placeholder 13"/>
          <p:cNvSpPr>
            <a:spLocks noGrp="1"/>
          </p:cNvSpPr>
          <p:nvPr>
            <p:ph idx="1"/>
          </p:nvPr>
        </p:nvSpPr>
        <p:spPr>
          <a:xfrm>
            <a:off x="304800" y="3124200"/>
            <a:ext cx="6096000" cy="2438400"/>
          </a:xfrm>
        </p:spPr>
        <p:txBody>
          <a:bodyPr/>
          <a:lstStyle/>
          <a:p>
            <a:r>
              <a:rPr lang="en-US" dirty="0"/>
              <a:t>Preprocessing </a:t>
            </a:r>
            <a:endParaRPr dirty="0"/>
          </a:p>
          <a:p>
            <a:r>
              <a:rPr lang="en-US" dirty="0"/>
              <a:t>Build model and evaluation</a:t>
            </a:r>
          </a:p>
          <a:p>
            <a:r>
              <a:rPr lang="en-US" dirty="0"/>
              <a:t>Predict using models</a:t>
            </a:r>
            <a:endParaRPr dirty="0"/>
          </a:p>
        </p:txBody>
      </p:sp>
      <p:sp>
        <p:nvSpPr>
          <p:cNvPr id="3" name="TextBox 2">
            <a:extLst>
              <a:ext uri="{FF2B5EF4-FFF2-40B4-BE49-F238E27FC236}">
                <a16:creationId xmlns:a16="http://schemas.microsoft.com/office/drawing/2014/main" id="{A17F174F-B94D-C66C-C67B-C8167CA935E8}"/>
              </a:ext>
            </a:extLst>
          </p:cNvPr>
          <p:cNvSpPr txBox="1"/>
          <p:nvPr/>
        </p:nvSpPr>
        <p:spPr>
          <a:xfrm>
            <a:off x="304800" y="685800"/>
            <a:ext cx="11201400" cy="968278"/>
          </a:xfrm>
          <a:prstGeom prst="rect">
            <a:avLst/>
          </a:prstGeom>
          <a:noFill/>
        </p:spPr>
        <p:txBody>
          <a:bodyPr wrap="square">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The Income Prediction project aims to develop machine learning models for predicting income based on various demographic and socioeconomic features. Accurate income prediction can have applications in financial planning, marketing strategies, and social research.</a:t>
            </a:r>
          </a:p>
        </p:txBody>
      </p:sp>
    </p:spTree>
    <p:extLst>
      <p:ext uri="{BB962C8B-B14F-4D97-AF65-F5344CB8AC3E}">
        <p14:creationId xmlns:p14="http://schemas.microsoft.com/office/powerpoint/2010/main" val="16763721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4947C3-1F01-DBCB-FE53-158FA9D2DAC5}"/>
              </a:ext>
            </a:extLst>
          </p:cNvPr>
          <p:cNvSpPr txBox="1"/>
          <p:nvPr/>
        </p:nvSpPr>
        <p:spPr>
          <a:xfrm>
            <a:off x="990600" y="1371600"/>
            <a:ext cx="9296400" cy="3970318"/>
          </a:xfrm>
          <a:prstGeom prst="rect">
            <a:avLst/>
          </a:prstGeom>
          <a:noFill/>
        </p:spPr>
        <p:txBody>
          <a:bodyPr wrap="square" rtlCol="0">
            <a:spAutoFit/>
          </a:bodyPr>
          <a:lstStyle/>
          <a:p>
            <a:r>
              <a:rPr lang="en-US" sz="3600" dirty="0"/>
              <a:t>In dataset we have 4 </a:t>
            </a:r>
            <a:r>
              <a:rPr lang="en-US" sz="3600" dirty="0" err="1"/>
              <a:t>categ</a:t>
            </a:r>
            <a:r>
              <a:rPr lang="en-US" sz="3600" dirty="0"/>
              <a:t>:</a:t>
            </a:r>
          </a:p>
          <a:p>
            <a:r>
              <a:rPr lang="en-US" sz="3600" dirty="0"/>
              <a:t>- glioma</a:t>
            </a:r>
          </a:p>
          <a:p>
            <a:r>
              <a:rPr lang="en-US" sz="3600" dirty="0"/>
              <a:t>-meningioma </a:t>
            </a:r>
          </a:p>
          <a:p>
            <a:r>
              <a:rPr lang="en-US" sz="3600" dirty="0"/>
              <a:t>- no tumor </a:t>
            </a:r>
          </a:p>
          <a:p>
            <a:r>
              <a:rPr lang="en-US" sz="3600" dirty="0"/>
              <a:t>- pituitary</a:t>
            </a:r>
          </a:p>
          <a:p>
            <a:r>
              <a:rPr lang="en-US" sz="3600" dirty="0"/>
              <a:t>We will </a:t>
            </a:r>
            <a:r>
              <a:rPr lang="en-US" sz="3600" dirty="0" err="1"/>
              <a:t>classifiy</a:t>
            </a:r>
            <a:r>
              <a:rPr lang="en-US" sz="3600" dirty="0"/>
              <a:t> the input image to one of them using CNN</a:t>
            </a:r>
          </a:p>
        </p:txBody>
      </p:sp>
    </p:spTree>
    <p:extLst>
      <p:ext uri="{BB962C8B-B14F-4D97-AF65-F5344CB8AC3E}">
        <p14:creationId xmlns:p14="http://schemas.microsoft.com/office/powerpoint/2010/main" val="33677839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269228-CEBF-FDC4-5277-C31B219619CB}"/>
              </a:ext>
            </a:extLst>
          </p:cNvPr>
          <p:cNvPicPr>
            <a:picLocks noChangeAspect="1"/>
          </p:cNvPicPr>
          <p:nvPr/>
        </p:nvPicPr>
        <p:blipFill>
          <a:blip r:embed="rId2"/>
          <a:stretch>
            <a:fillRect/>
          </a:stretch>
        </p:blipFill>
        <p:spPr>
          <a:xfrm>
            <a:off x="566861" y="2976705"/>
            <a:ext cx="5224339" cy="3378614"/>
          </a:xfrm>
          <a:prstGeom prst="rect">
            <a:avLst/>
          </a:prstGeom>
        </p:spPr>
      </p:pic>
      <p:pic>
        <p:nvPicPr>
          <p:cNvPr id="4" name="Picture 3">
            <a:extLst>
              <a:ext uri="{FF2B5EF4-FFF2-40B4-BE49-F238E27FC236}">
                <a16:creationId xmlns:a16="http://schemas.microsoft.com/office/drawing/2014/main" id="{81712D7A-56CC-94DD-51C7-E7438B83343F}"/>
              </a:ext>
            </a:extLst>
          </p:cNvPr>
          <p:cNvPicPr>
            <a:picLocks noChangeAspect="1"/>
          </p:cNvPicPr>
          <p:nvPr/>
        </p:nvPicPr>
        <p:blipFill>
          <a:blip r:embed="rId3"/>
          <a:stretch>
            <a:fillRect/>
          </a:stretch>
        </p:blipFill>
        <p:spPr>
          <a:xfrm>
            <a:off x="6553200" y="2981370"/>
            <a:ext cx="4724400" cy="3434955"/>
          </a:xfrm>
          <a:prstGeom prst="rect">
            <a:avLst/>
          </a:prstGeom>
        </p:spPr>
      </p:pic>
      <p:sp>
        <p:nvSpPr>
          <p:cNvPr id="5" name="TextBox 4">
            <a:extLst>
              <a:ext uri="{FF2B5EF4-FFF2-40B4-BE49-F238E27FC236}">
                <a16:creationId xmlns:a16="http://schemas.microsoft.com/office/drawing/2014/main" id="{CE8B9639-7D91-2BC2-B9FC-5F20E32DE28F}"/>
              </a:ext>
            </a:extLst>
          </p:cNvPr>
          <p:cNvSpPr txBox="1"/>
          <p:nvPr/>
        </p:nvSpPr>
        <p:spPr>
          <a:xfrm>
            <a:off x="1752600" y="685800"/>
            <a:ext cx="7315200" cy="1077218"/>
          </a:xfrm>
          <a:prstGeom prst="rect">
            <a:avLst/>
          </a:prstGeom>
          <a:noFill/>
        </p:spPr>
        <p:txBody>
          <a:bodyPr wrap="square" rtlCol="0">
            <a:spAutoFit/>
          </a:bodyPr>
          <a:lstStyle/>
          <a:p>
            <a:pPr algn="ctr"/>
            <a:r>
              <a:rPr lang="en-US" sz="3200" dirty="0"/>
              <a:t>The Key Of </a:t>
            </a:r>
            <a:r>
              <a:rPr lang="en-US" sz="3200" dirty="0" err="1"/>
              <a:t>hiegh</a:t>
            </a:r>
            <a:r>
              <a:rPr lang="en-US" sz="3200" dirty="0"/>
              <a:t> </a:t>
            </a:r>
            <a:r>
              <a:rPr lang="en-US" sz="3200" dirty="0" err="1"/>
              <a:t>Accurcy</a:t>
            </a:r>
            <a:endParaRPr lang="en-US" sz="3200" dirty="0"/>
          </a:p>
          <a:p>
            <a:pPr algn="ctr"/>
            <a:r>
              <a:rPr lang="en-US" sz="3200" dirty="0"/>
              <a:t>El-Baba</a:t>
            </a:r>
          </a:p>
        </p:txBody>
      </p:sp>
    </p:spTree>
    <p:extLst>
      <p:ext uri="{BB962C8B-B14F-4D97-AF65-F5344CB8AC3E}">
        <p14:creationId xmlns:p14="http://schemas.microsoft.com/office/powerpoint/2010/main" val="3853272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3D4CCFF-E2E0-DCA6-B649-3849DA44F7A1}"/>
              </a:ext>
            </a:extLst>
          </p:cNvPr>
          <p:cNvSpPr txBox="1"/>
          <p:nvPr/>
        </p:nvSpPr>
        <p:spPr>
          <a:xfrm>
            <a:off x="685800" y="609600"/>
            <a:ext cx="10210800" cy="4185761"/>
          </a:xfrm>
          <a:prstGeom prst="rect">
            <a:avLst/>
          </a:prstGeom>
          <a:noFill/>
        </p:spPr>
        <p:txBody>
          <a:bodyPr wrap="square" rtlCol="0">
            <a:spAutoFit/>
          </a:bodyPr>
          <a:lstStyle/>
          <a:p>
            <a:r>
              <a:rPr lang="en-US" sz="3200" dirty="0"/>
              <a:t>Task One: Regression </a:t>
            </a:r>
          </a:p>
          <a:p>
            <a:endParaRPr lang="en-US" dirty="0"/>
          </a:p>
          <a:p>
            <a:endParaRPr lang="en-US" dirty="0"/>
          </a:p>
          <a:p>
            <a:r>
              <a:rPr lang="en-US" dirty="0"/>
              <a:t>First we search about data set and found one About Factors surrounding power plants affecting  Net Hourly Electrical Energy Output</a:t>
            </a:r>
            <a:endParaRPr lang="ar-EG" dirty="0"/>
          </a:p>
          <a:p>
            <a:endParaRPr lang="ar-EG" dirty="0"/>
          </a:p>
          <a:p>
            <a:r>
              <a:rPr lang="en-US" dirty="0"/>
              <a:t>And we will try to predict this Output </a:t>
            </a:r>
            <a:r>
              <a:rPr lang="en-US" dirty="0" err="1"/>
              <a:t>dependant</a:t>
            </a:r>
            <a:r>
              <a:rPr lang="en-US" dirty="0"/>
              <a:t> on 4 element</a:t>
            </a:r>
            <a:br>
              <a:rPr lang="en-US" dirty="0"/>
            </a:b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'AT'</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'Ambient Temperature'</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'V’ </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'Exhaust Vacuum'</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'AP'</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'Ambient Pressure'</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'RH'</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'Relative Humidity’</a:t>
            </a:r>
          </a:p>
          <a:p>
            <a:r>
              <a:rPr lang="en-US" dirty="0">
                <a:latin typeface="Consolas" panose="020B0609020204030204" pitchFamily="49" charset="0"/>
              </a:rPr>
              <a:t>And try to predict</a:t>
            </a:r>
            <a:endParaRPr lang="en-US" b="0" dirty="0">
              <a:effectLst/>
              <a:latin typeface="Consolas" panose="020B0609020204030204" pitchFamily="49" charset="0"/>
            </a:endParaRPr>
          </a:p>
          <a:p>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'PE'</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'Net Hourly Electrical Energy Output'</a:t>
            </a:r>
            <a:endParaRPr lang="en-US" b="0" dirty="0">
              <a:solidFill>
                <a:srgbClr val="CCCCCC"/>
              </a:solidFill>
              <a:effectLst/>
              <a:latin typeface="Consolas" panose="020B0609020204030204" pitchFamily="49" charset="0"/>
            </a:endParaRPr>
          </a:p>
          <a:p>
            <a:endParaRPr lang="en-US" dirty="0"/>
          </a:p>
        </p:txBody>
      </p:sp>
    </p:spTree>
    <p:extLst>
      <p:ext uri="{BB962C8B-B14F-4D97-AF65-F5344CB8AC3E}">
        <p14:creationId xmlns:p14="http://schemas.microsoft.com/office/powerpoint/2010/main" val="2116190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C747098-D773-3EA9-F77B-5A8DB9ABCF61}"/>
              </a:ext>
            </a:extLst>
          </p:cNvPr>
          <p:cNvPicPr>
            <a:picLocks noChangeAspect="1"/>
          </p:cNvPicPr>
          <p:nvPr/>
        </p:nvPicPr>
        <p:blipFill>
          <a:blip r:embed="rId2"/>
          <a:stretch>
            <a:fillRect/>
          </a:stretch>
        </p:blipFill>
        <p:spPr>
          <a:xfrm>
            <a:off x="228600" y="2514600"/>
            <a:ext cx="5128704" cy="4160881"/>
          </a:xfrm>
          <a:prstGeom prst="rect">
            <a:avLst/>
          </a:prstGeom>
        </p:spPr>
      </p:pic>
      <p:sp>
        <p:nvSpPr>
          <p:cNvPr id="6" name="TextBox 5">
            <a:extLst>
              <a:ext uri="{FF2B5EF4-FFF2-40B4-BE49-F238E27FC236}">
                <a16:creationId xmlns:a16="http://schemas.microsoft.com/office/drawing/2014/main" id="{F5A53D7B-3154-3F7C-9433-A570129034AD}"/>
              </a:ext>
            </a:extLst>
          </p:cNvPr>
          <p:cNvSpPr txBox="1"/>
          <p:nvPr/>
        </p:nvSpPr>
        <p:spPr>
          <a:xfrm>
            <a:off x="2133600" y="457200"/>
            <a:ext cx="8077200" cy="769441"/>
          </a:xfrm>
          <a:prstGeom prst="rect">
            <a:avLst/>
          </a:prstGeom>
          <a:noFill/>
        </p:spPr>
        <p:txBody>
          <a:bodyPr wrap="square" rtlCol="0">
            <a:spAutoFit/>
          </a:bodyPr>
          <a:lstStyle/>
          <a:p>
            <a:r>
              <a:rPr lang="en-US" sz="4400" dirty="0"/>
              <a:t>We count and remove outlier </a:t>
            </a:r>
          </a:p>
        </p:txBody>
      </p:sp>
      <p:pic>
        <p:nvPicPr>
          <p:cNvPr id="8" name="Picture 7">
            <a:extLst>
              <a:ext uri="{FF2B5EF4-FFF2-40B4-BE49-F238E27FC236}">
                <a16:creationId xmlns:a16="http://schemas.microsoft.com/office/drawing/2014/main" id="{6F64AF74-917B-032F-344B-83E4983A1255}"/>
              </a:ext>
            </a:extLst>
          </p:cNvPr>
          <p:cNvPicPr>
            <a:picLocks noChangeAspect="1"/>
          </p:cNvPicPr>
          <p:nvPr/>
        </p:nvPicPr>
        <p:blipFill>
          <a:blip r:embed="rId3"/>
          <a:stretch>
            <a:fillRect/>
          </a:stretch>
        </p:blipFill>
        <p:spPr>
          <a:xfrm>
            <a:off x="5604954" y="2514600"/>
            <a:ext cx="6358446" cy="4122781"/>
          </a:xfrm>
          <a:prstGeom prst="rect">
            <a:avLst/>
          </a:prstGeom>
        </p:spPr>
      </p:pic>
    </p:spTree>
    <p:extLst>
      <p:ext uri="{BB962C8B-B14F-4D97-AF65-F5344CB8AC3E}">
        <p14:creationId xmlns:p14="http://schemas.microsoft.com/office/powerpoint/2010/main" val="1260349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EB9303-5503-3073-D233-73B5883195A9}"/>
              </a:ext>
            </a:extLst>
          </p:cNvPr>
          <p:cNvSpPr txBox="1"/>
          <p:nvPr/>
        </p:nvSpPr>
        <p:spPr>
          <a:xfrm>
            <a:off x="1066800" y="609600"/>
            <a:ext cx="10820400" cy="1200329"/>
          </a:xfrm>
          <a:prstGeom prst="rect">
            <a:avLst/>
          </a:prstGeom>
          <a:noFill/>
        </p:spPr>
        <p:txBody>
          <a:bodyPr wrap="square" rtlCol="0">
            <a:spAutoFit/>
          </a:bodyPr>
          <a:lstStyle/>
          <a:p>
            <a:r>
              <a:rPr lang="en-US" dirty="0"/>
              <a:t>We start with reading dataset using </a:t>
            </a:r>
            <a:r>
              <a:rPr lang="en-US" dirty="0" err="1"/>
              <a:t>pandas.read_cvs</a:t>
            </a:r>
            <a:r>
              <a:rPr lang="en-US" dirty="0"/>
              <a:t> and make preprocessing to the data</a:t>
            </a:r>
          </a:p>
          <a:p>
            <a:r>
              <a:rPr lang="en-US" dirty="0"/>
              <a:t>Then visualize It</a:t>
            </a:r>
            <a:br>
              <a:rPr lang="en-US" dirty="0"/>
            </a:br>
            <a:r>
              <a:rPr lang="en-US" dirty="0"/>
              <a:t>see plots like frequency and relation between cols</a:t>
            </a:r>
            <a:br>
              <a:rPr lang="en-US" dirty="0"/>
            </a:br>
            <a:r>
              <a:rPr lang="en-US" dirty="0"/>
              <a:t> </a:t>
            </a:r>
          </a:p>
        </p:txBody>
      </p:sp>
      <p:pic>
        <p:nvPicPr>
          <p:cNvPr id="4" name="Picture 3">
            <a:extLst>
              <a:ext uri="{FF2B5EF4-FFF2-40B4-BE49-F238E27FC236}">
                <a16:creationId xmlns:a16="http://schemas.microsoft.com/office/drawing/2014/main" id="{0FBCC47A-EA30-976A-367A-3EDB4FCE0D5C}"/>
              </a:ext>
            </a:extLst>
          </p:cNvPr>
          <p:cNvPicPr>
            <a:picLocks noChangeAspect="1"/>
          </p:cNvPicPr>
          <p:nvPr/>
        </p:nvPicPr>
        <p:blipFill>
          <a:blip r:embed="rId2"/>
          <a:stretch>
            <a:fillRect/>
          </a:stretch>
        </p:blipFill>
        <p:spPr>
          <a:xfrm>
            <a:off x="1050780" y="1905000"/>
            <a:ext cx="5410669" cy="4519052"/>
          </a:xfrm>
          <a:prstGeom prst="rect">
            <a:avLst/>
          </a:prstGeom>
        </p:spPr>
      </p:pic>
      <p:pic>
        <p:nvPicPr>
          <p:cNvPr id="6" name="Picture 5">
            <a:extLst>
              <a:ext uri="{FF2B5EF4-FFF2-40B4-BE49-F238E27FC236}">
                <a16:creationId xmlns:a16="http://schemas.microsoft.com/office/drawing/2014/main" id="{EB91F0C1-00A4-0C75-773D-CCF354DB7C70}"/>
              </a:ext>
            </a:extLst>
          </p:cNvPr>
          <p:cNvPicPr>
            <a:picLocks noChangeAspect="1"/>
          </p:cNvPicPr>
          <p:nvPr/>
        </p:nvPicPr>
        <p:blipFill>
          <a:blip r:embed="rId3"/>
          <a:stretch>
            <a:fillRect/>
          </a:stretch>
        </p:blipFill>
        <p:spPr>
          <a:xfrm>
            <a:off x="6858000" y="1909665"/>
            <a:ext cx="4876800" cy="4549018"/>
          </a:xfrm>
          <a:prstGeom prst="rect">
            <a:avLst/>
          </a:prstGeom>
        </p:spPr>
      </p:pic>
    </p:spTree>
    <p:extLst>
      <p:ext uri="{BB962C8B-B14F-4D97-AF65-F5344CB8AC3E}">
        <p14:creationId xmlns:p14="http://schemas.microsoft.com/office/powerpoint/2010/main" val="2792221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9283FD-6A87-C4EB-94E0-C079C09E5A29}"/>
              </a:ext>
            </a:extLst>
          </p:cNvPr>
          <p:cNvSpPr txBox="1"/>
          <p:nvPr/>
        </p:nvSpPr>
        <p:spPr>
          <a:xfrm>
            <a:off x="2133600" y="1066800"/>
            <a:ext cx="8305800" cy="954107"/>
          </a:xfrm>
          <a:prstGeom prst="rect">
            <a:avLst/>
          </a:prstGeom>
          <a:noFill/>
        </p:spPr>
        <p:txBody>
          <a:bodyPr wrap="square" rtlCol="0">
            <a:spAutoFit/>
          </a:bodyPr>
          <a:lstStyle/>
          <a:p>
            <a:r>
              <a:rPr lang="en-US" sz="2800" dirty="0"/>
              <a:t>We start after this to select and define our model</a:t>
            </a:r>
            <a:br>
              <a:rPr lang="en-US" sz="2800" dirty="0"/>
            </a:br>
            <a:endParaRPr lang="en-US" sz="2800" dirty="0"/>
          </a:p>
        </p:txBody>
      </p:sp>
      <p:pic>
        <p:nvPicPr>
          <p:cNvPr id="4" name="Picture 3">
            <a:extLst>
              <a:ext uri="{FF2B5EF4-FFF2-40B4-BE49-F238E27FC236}">
                <a16:creationId xmlns:a16="http://schemas.microsoft.com/office/drawing/2014/main" id="{527C565A-0CB8-01A9-7612-9EE4C0AB4FDB}"/>
              </a:ext>
            </a:extLst>
          </p:cNvPr>
          <p:cNvPicPr>
            <a:picLocks noChangeAspect="1"/>
          </p:cNvPicPr>
          <p:nvPr/>
        </p:nvPicPr>
        <p:blipFill>
          <a:blip r:embed="rId2"/>
          <a:stretch>
            <a:fillRect/>
          </a:stretch>
        </p:blipFill>
        <p:spPr>
          <a:xfrm>
            <a:off x="990600" y="2819400"/>
            <a:ext cx="10017717" cy="3303372"/>
          </a:xfrm>
          <a:prstGeom prst="rect">
            <a:avLst/>
          </a:prstGeom>
        </p:spPr>
      </p:pic>
    </p:spTree>
    <p:extLst>
      <p:ext uri="{BB962C8B-B14F-4D97-AF65-F5344CB8AC3E}">
        <p14:creationId xmlns:p14="http://schemas.microsoft.com/office/powerpoint/2010/main" val="3997294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E9AFCC-B1BA-DFF7-C2B9-3610A30FAA75}"/>
              </a:ext>
            </a:extLst>
          </p:cNvPr>
          <p:cNvPicPr>
            <a:picLocks noChangeAspect="1"/>
          </p:cNvPicPr>
          <p:nvPr/>
        </p:nvPicPr>
        <p:blipFill>
          <a:blip r:embed="rId2"/>
          <a:stretch>
            <a:fillRect/>
          </a:stretch>
        </p:blipFill>
        <p:spPr>
          <a:xfrm>
            <a:off x="1143000" y="2438400"/>
            <a:ext cx="4778154" cy="3856054"/>
          </a:xfrm>
          <a:prstGeom prst="rect">
            <a:avLst/>
          </a:prstGeom>
        </p:spPr>
      </p:pic>
      <p:pic>
        <p:nvPicPr>
          <p:cNvPr id="5" name="Picture 4">
            <a:extLst>
              <a:ext uri="{FF2B5EF4-FFF2-40B4-BE49-F238E27FC236}">
                <a16:creationId xmlns:a16="http://schemas.microsoft.com/office/drawing/2014/main" id="{D0A34C99-DFCA-6969-BE31-4E8E614F56EB}"/>
              </a:ext>
            </a:extLst>
          </p:cNvPr>
          <p:cNvPicPr>
            <a:picLocks noChangeAspect="1"/>
          </p:cNvPicPr>
          <p:nvPr/>
        </p:nvPicPr>
        <p:blipFill>
          <a:blip r:embed="rId3"/>
          <a:stretch>
            <a:fillRect/>
          </a:stretch>
        </p:blipFill>
        <p:spPr>
          <a:xfrm>
            <a:off x="6553200" y="2400300"/>
            <a:ext cx="4038600" cy="3825572"/>
          </a:xfrm>
          <a:prstGeom prst="rect">
            <a:avLst/>
          </a:prstGeom>
        </p:spPr>
      </p:pic>
      <p:sp>
        <p:nvSpPr>
          <p:cNvPr id="6" name="TextBox 5">
            <a:extLst>
              <a:ext uri="{FF2B5EF4-FFF2-40B4-BE49-F238E27FC236}">
                <a16:creationId xmlns:a16="http://schemas.microsoft.com/office/drawing/2014/main" id="{AD9F29FF-3B23-5F61-423C-DE1F1867675F}"/>
              </a:ext>
            </a:extLst>
          </p:cNvPr>
          <p:cNvSpPr txBox="1"/>
          <p:nvPr/>
        </p:nvSpPr>
        <p:spPr>
          <a:xfrm>
            <a:off x="2247900" y="1143000"/>
            <a:ext cx="7696200" cy="369332"/>
          </a:xfrm>
          <a:prstGeom prst="rect">
            <a:avLst/>
          </a:prstGeom>
          <a:noFill/>
        </p:spPr>
        <p:txBody>
          <a:bodyPr wrap="square" rtlCol="0">
            <a:spAutoFit/>
          </a:bodyPr>
          <a:lstStyle/>
          <a:p>
            <a:r>
              <a:rPr lang="en-US" dirty="0"/>
              <a:t>Output of </a:t>
            </a:r>
            <a:r>
              <a:rPr lang="en-US" dirty="0" err="1"/>
              <a:t>traninig</a:t>
            </a:r>
            <a:r>
              <a:rPr lang="en-US" dirty="0"/>
              <a:t> and changing parameters and evaluate the 6 model</a:t>
            </a:r>
          </a:p>
        </p:txBody>
      </p:sp>
    </p:spTree>
    <p:extLst>
      <p:ext uri="{BB962C8B-B14F-4D97-AF65-F5344CB8AC3E}">
        <p14:creationId xmlns:p14="http://schemas.microsoft.com/office/powerpoint/2010/main" val="3398863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5FA934-31EA-BD44-CACC-F75356441926}"/>
              </a:ext>
            </a:extLst>
          </p:cNvPr>
          <p:cNvPicPr>
            <a:picLocks noChangeAspect="1"/>
          </p:cNvPicPr>
          <p:nvPr/>
        </p:nvPicPr>
        <p:blipFill>
          <a:blip r:embed="rId2"/>
          <a:stretch>
            <a:fillRect/>
          </a:stretch>
        </p:blipFill>
        <p:spPr>
          <a:xfrm>
            <a:off x="1710310" y="1447800"/>
            <a:ext cx="8771380" cy="5204911"/>
          </a:xfrm>
          <a:prstGeom prst="rect">
            <a:avLst/>
          </a:prstGeom>
        </p:spPr>
      </p:pic>
      <p:sp>
        <p:nvSpPr>
          <p:cNvPr id="4" name="TextBox 3">
            <a:extLst>
              <a:ext uri="{FF2B5EF4-FFF2-40B4-BE49-F238E27FC236}">
                <a16:creationId xmlns:a16="http://schemas.microsoft.com/office/drawing/2014/main" id="{8A6ABE37-0585-5E03-C38B-50C99E5B5AFD}"/>
              </a:ext>
            </a:extLst>
          </p:cNvPr>
          <p:cNvSpPr txBox="1"/>
          <p:nvPr/>
        </p:nvSpPr>
        <p:spPr>
          <a:xfrm>
            <a:off x="3352800" y="685800"/>
            <a:ext cx="5486400" cy="369332"/>
          </a:xfrm>
          <a:prstGeom prst="rect">
            <a:avLst/>
          </a:prstGeom>
          <a:noFill/>
        </p:spPr>
        <p:txBody>
          <a:bodyPr wrap="square" rtlCol="0">
            <a:spAutoFit/>
          </a:bodyPr>
          <a:lstStyle/>
          <a:p>
            <a:r>
              <a:rPr lang="en-US" dirty="0"/>
              <a:t>Output of prediction process and actual value</a:t>
            </a:r>
          </a:p>
        </p:txBody>
      </p:sp>
    </p:spTree>
    <p:extLst>
      <p:ext uri="{BB962C8B-B14F-4D97-AF65-F5344CB8AC3E}">
        <p14:creationId xmlns:p14="http://schemas.microsoft.com/office/powerpoint/2010/main" val="3958306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04800" y="1752600"/>
            <a:ext cx="9144000" cy="1016000"/>
          </a:xfrm>
        </p:spPr>
        <p:txBody>
          <a:bodyPr/>
          <a:lstStyle/>
          <a:p>
            <a:r>
              <a:rPr dirty="0"/>
              <a:t>Title and Content</a:t>
            </a:r>
          </a:p>
        </p:txBody>
      </p:sp>
      <p:sp>
        <p:nvSpPr>
          <p:cNvPr id="14" name="Content Placeholder 13"/>
          <p:cNvSpPr>
            <a:spLocks noGrp="1"/>
          </p:cNvSpPr>
          <p:nvPr>
            <p:ph idx="1"/>
          </p:nvPr>
        </p:nvSpPr>
        <p:spPr>
          <a:xfrm>
            <a:off x="304800" y="3124200"/>
            <a:ext cx="6096000" cy="2438400"/>
          </a:xfrm>
        </p:spPr>
        <p:txBody>
          <a:bodyPr/>
          <a:lstStyle/>
          <a:p>
            <a:r>
              <a:rPr lang="en-US" dirty="0"/>
              <a:t>Preprocessing </a:t>
            </a:r>
            <a:endParaRPr dirty="0"/>
          </a:p>
          <a:p>
            <a:r>
              <a:rPr lang="en-US" dirty="0"/>
              <a:t>Build model and evaluation</a:t>
            </a:r>
          </a:p>
          <a:p>
            <a:r>
              <a:rPr lang="en-US" dirty="0"/>
              <a:t>Predict using models</a:t>
            </a:r>
            <a:endParaRPr dirty="0"/>
          </a:p>
        </p:txBody>
      </p:sp>
      <p:sp>
        <p:nvSpPr>
          <p:cNvPr id="3" name="TextBox 2">
            <a:extLst>
              <a:ext uri="{FF2B5EF4-FFF2-40B4-BE49-F238E27FC236}">
                <a16:creationId xmlns:a16="http://schemas.microsoft.com/office/drawing/2014/main" id="{A17F174F-B94D-C66C-C67B-C8167CA935E8}"/>
              </a:ext>
            </a:extLst>
          </p:cNvPr>
          <p:cNvSpPr txBox="1"/>
          <p:nvPr/>
        </p:nvSpPr>
        <p:spPr>
          <a:xfrm>
            <a:off x="304800" y="685800"/>
            <a:ext cx="11201400" cy="968278"/>
          </a:xfrm>
          <a:prstGeom prst="rect">
            <a:avLst/>
          </a:prstGeom>
          <a:noFill/>
        </p:spPr>
        <p:txBody>
          <a:bodyPr wrap="square">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The Income Prediction project aims to develop machine learning models for predicting income based on various demographic and socioeconomic features. Accurate income prediction can have applications in financial planning, marketing strategies, and social research.</a:t>
            </a:r>
          </a:p>
        </p:txBody>
      </p:sp>
    </p:spTree>
    <p:extLst>
      <p:ext uri="{BB962C8B-B14F-4D97-AF65-F5344CB8AC3E}">
        <p14:creationId xmlns:p14="http://schemas.microsoft.com/office/powerpoint/2010/main" val="1303532229"/>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179</TotalTime>
  <Words>748</Words>
  <Application>Microsoft Office PowerPoint</Application>
  <PresentationFormat>Widescreen</PresentationFormat>
  <Paragraphs>100</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Candara</vt:lpstr>
      <vt:lpstr>Consolas</vt:lpstr>
      <vt:lpstr>var(--jp-code-font-family)</vt:lpstr>
      <vt:lpstr>Tech Computer 16x9</vt:lpstr>
      <vt:lpstr>Machine Learning Project</vt:lpstr>
      <vt:lpstr>Title and Content</vt:lpstr>
      <vt:lpstr>PowerPoint Presentation</vt:lpstr>
      <vt:lpstr>PowerPoint Presentation</vt:lpstr>
      <vt:lpstr>PowerPoint Presentation</vt:lpstr>
      <vt:lpstr>PowerPoint Presentation</vt:lpstr>
      <vt:lpstr>PowerPoint Presentation</vt:lpstr>
      <vt:lpstr>PowerPoint Presentation</vt:lpstr>
      <vt:lpstr>Title and Content</vt:lpstr>
      <vt:lpstr>PowerPoint Presentation</vt:lpstr>
      <vt:lpstr>PowerPoint Presentation</vt:lpstr>
      <vt:lpstr>PowerPoint Presentation</vt:lpstr>
      <vt:lpstr>PowerPoint Presentation</vt:lpstr>
      <vt:lpstr>PowerPoint Presentation</vt:lpstr>
      <vt:lpstr>PowerPoint Presentation</vt:lpstr>
      <vt:lpstr>Title and Content</vt:lpstr>
      <vt:lpstr>PowerPoint Presentation</vt:lpstr>
      <vt:lpstr>PowerPoint Presentation</vt:lpstr>
      <vt:lpstr>PowerPoint Presentation</vt:lpstr>
      <vt:lpstr>PowerPoint Presentation</vt:lpstr>
      <vt:lpstr>Title and Content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Project</dc:title>
  <dc:creator>Abuzaid Abuelsaad</dc:creator>
  <cp:lastModifiedBy>Abuzaid Abuelsaad</cp:lastModifiedBy>
  <cp:revision>2</cp:revision>
  <dcterms:created xsi:type="dcterms:W3CDTF">2024-01-04T04:24:41Z</dcterms:created>
  <dcterms:modified xsi:type="dcterms:W3CDTF">2024-01-04T08:22:44Z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