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8" r:id="rId6"/>
    <p:sldId id="260" r:id="rId7"/>
    <p:sldId id="269" r:id="rId8"/>
    <p:sldId id="283" r:id="rId9"/>
    <p:sldId id="284" r:id="rId10"/>
    <p:sldId id="285" r:id="rId11"/>
    <p:sldId id="286" r:id="rId12"/>
    <p:sldId id="301" r:id="rId13"/>
    <p:sldId id="261" r:id="rId14"/>
    <p:sldId id="287" r:id="rId15"/>
    <p:sldId id="288" r:id="rId16"/>
    <p:sldId id="262" r:id="rId17"/>
    <p:sldId id="289" r:id="rId18"/>
    <p:sldId id="292" r:id="rId19"/>
    <p:sldId id="263" r:id="rId20"/>
    <p:sldId id="290" r:id="rId21"/>
    <p:sldId id="266" r:id="rId22"/>
    <p:sldId id="293" r:id="rId23"/>
    <p:sldId id="294" r:id="rId24"/>
    <p:sldId id="295" r:id="rId25"/>
    <p:sldId id="296" r:id="rId26"/>
    <p:sldId id="267" r:id="rId27"/>
    <p:sldId id="297" r:id="rId28"/>
    <p:sldId id="298" r:id="rId29"/>
    <p:sldId id="30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33F"/>
    <a:srgbClr val="96C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A4F77-2C17-40FD-9D85-77BE9A3B8F61}" type="datetimeFigureOut">
              <a:rPr lang="hu-HU" smtClean="0"/>
              <a:t>2024. 05. 03.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03CEB-16A4-4E5A-8232-1C970183992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0292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03CEB-16A4-4E5A-8232-1C9701839928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1819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03CEB-16A4-4E5A-8232-1C9701839928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7796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03CEB-16A4-4E5A-8232-1C9701839928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3169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03CEB-16A4-4E5A-8232-1C9701839928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4369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03CEB-16A4-4E5A-8232-1C9701839928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1336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03CEB-16A4-4E5A-8232-1C9701839928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3134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03CEB-16A4-4E5A-8232-1C9701839928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1323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03CEB-16A4-4E5A-8232-1C9701839928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6813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8535-24A5-4DBD-8901-0B05496E684F}" type="datetimeFigureOut">
              <a:rPr lang="hu-HU" smtClean="0"/>
              <a:t>2024. 05. 03.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3BFE-23DC-4197-B3DA-F5082B988E13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66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8535-24A5-4DBD-8901-0B05496E684F}" type="datetimeFigureOut">
              <a:rPr lang="hu-HU" smtClean="0"/>
              <a:t>2024. 05. 03.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3BFE-23DC-4197-B3DA-F5082B988E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816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8535-24A5-4DBD-8901-0B05496E684F}" type="datetimeFigureOut">
              <a:rPr lang="hu-HU" smtClean="0"/>
              <a:t>2024. 05. 03.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3BFE-23DC-4197-B3DA-F5082B988E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6127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8535-24A5-4DBD-8901-0B05496E684F}" type="datetimeFigureOut">
              <a:rPr lang="hu-HU" smtClean="0"/>
              <a:t>2024. 05. 03.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3BFE-23DC-4197-B3DA-F5082B988E13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7032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8535-24A5-4DBD-8901-0B05496E684F}" type="datetimeFigureOut">
              <a:rPr lang="hu-HU" smtClean="0"/>
              <a:t>2024. 05. 03.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3BFE-23DC-4197-B3DA-F5082B988E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1571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8535-24A5-4DBD-8901-0B05496E684F}" type="datetimeFigureOut">
              <a:rPr lang="hu-HU" smtClean="0"/>
              <a:t>2024. 05. 03.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3BFE-23DC-4197-B3DA-F5082B988E13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1028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8535-24A5-4DBD-8901-0B05496E684F}" type="datetimeFigureOut">
              <a:rPr lang="hu-HU" smtClean="0"/>
              <a:t>2024. 05. 03.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3BFE-23DC-4197-B3DA-F5082B988E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6559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8535-24A5-4DBD-8901-0B05496E684F}" type="datetimeFigureOut">
              <a:rPr lang="hu-HU" smtClean="0"/>
              <a:t>2024. 05. 03.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3BFE-23DC-4197-B3DA-F5082B988E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3734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8535-24A5-4DBD-8901-0B05496E684F}" type="datetimeFigureOut">
              <a:rPr lang="hu-HU" smtClean="0"/>
              <a:t>2024. 05. 03.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3BFE-23DC-4197-B3DA-F5082B988E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3032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8535-24A5-4DBD-8901-0B05496E684F}" type="datetimeFigureOut">
              <a:rPr lang="hu-HU" smtClean="0"/>
              <a:t>2024. 05. 03.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3BFE-23DC-4197-B3DA-F5082B988E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4619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8535-24A5-4DBD-8901-0B05496E684F}" type="datetimeFigureOut">
              <a:rPr lang="hu-HU" smtClean="0"/>
              <a:t>2024. 05. 03.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3BFE-23DC-4197-B3DA-F5082B988E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3025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8535-24A5-4DBD-8901-0B05496E684F}" type="datetimeFigureOut">
              <a:rPr lang="hu-HU" smtClean="0"/>
              <a:t>2024. 05. 03.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3BFE-23DC-4197-B3DA-F5082B988E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7829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8535-24A5-4DBD-8901-0B05496E684F}" type="datetimeFigureOut">
              <a:rPr lang="hu-HU" smtClean="0"/>
              <a:t>2024. 05. 03.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3BFE-23DC-4197-B3DA-F5082B988E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890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8535-24A5-4DBD-8901-0B05496E684F}" type="datetimeFigureOut">
              <a:rPr lang="hu-HU" smtClean="0"/>
              <a:t>2024. 05. 03.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3BFE-23DC-4197-B3DA-F5082B988E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009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8535-24A5-4DBD-8901-0B05496E684F}" type="datetimeFigureOut">
              <a:rPr lang="hu-HU" smtClean="0"/>
              <a:t>2024. 05. 03.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3BFE-23DC-4197-B3DA-F5082B988E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69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8535-24A5-4DBD-8901-0B05496E684F}" type="datetimeFigureOut">
              <a:rPr lang="hu-HU" smtClean="0"/>
              <a:t>2024. 05. 03.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3BFE-23DC-4197-B3DA-F5082B988E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618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8535-24A5-4DBD-8901-0B05496E684F}" type="datetimeFigureOut">
              <a:rPr lang="hu-HU" smtClean="0"/>
              <a:t>2024. 05. 03.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A3BFE-23DC-4197-B3DA-F5082B988E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682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1EC8535-24A5-4DBD-8901-0B05496E684F}" type="datetimeFigureOut">
              <a:rPr lang="hu-HU" smtClean="0"/>
              <a:t>2024. 05. 03.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E4A3BFE-23DC-4197-B3DA-F5082B988E13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43734AB0-CB55-40BE-9865-C46EB5F54FD9}"/>
              </a:ext>
            </a:extLst>
          </p:cNvPr>
          <p:cNvSpPr/>
          <p:nvPr userDrawn="1"/>
        </p:nvSpPr>
        <p:spPr>
          <a:xfrm>
            <a:off x="0" y="6266922"/>
            <a:ext cx="12192000" cy="591077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																			</a:t>
            </a:r>
            <a:r>
              <a:rPr lang="hu-HU" sz="2000" b="1" dirty="0" err="1">
                <a:solidFill>
                  <a:srgbClr val="008542"/>
                </a:solidFill>
              </a:rPr>
              <a:t>Flamespray</a:t>
            </a:r>
            <a:r>
              <a:rPr lang="hu-HU" sz="2000" b="1" dirty="0">
                <a:solidFill>
                  <a:srgbClr val="008542"/>
                </a:solidFill>
              </a:rPr>
              <a:t> Hungary Kft.</a:t>
            </a:r>
          </a:p>
        </p:txBody>
      </p:sp>
      <p:pic>
        <p:nvPicPr>
          <p:cNvPr id="14" name="Picture 2" descr="Flame Spray Spa Profile">
            <a:extLst>
              <a:ext uri="{FF2B5EF4-FFF2-40B4-BE49-F238E27FC236}">
                <a16:creationId xmlns:a16="http://schemas.microsoft.com/office/drawing/2014/main" id="{AD3BDAB9-0590-4CC6-B063-A70E3AC139C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28" r="71328" b="25025"/>
          <a:stretch/>
        </p:blipFill>
        <p:spPr bwMode="auto">
          <a:xfrm>
            <a:off x="683379" y="6321391"/>
            <a:ext cx="541612" cy="4821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382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1438C0-4757-455A-AEF9-FD9490F8E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1167771"/>
            <a:ext cx="8001000" cy="2971801"/>
          </a:xfrm>
        </p:spPr>
        <p:txBody>
          <a:bodyPr/>
          <a:lstStyle/>
          <a:p>
            <a:r>
              <a:rPr lang="hu-HU" b="1" dirty="0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VirtualBox-ban elkészített Eszközök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7DC9E0B-B5B5-4DDC-AACE-CDB9AA85F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251501"/>
            <a:ext cx="6400800" cy="1947333"/>
          </a:xfrm>
        </p:spPr>
        <p:txBody>
          <a:bodyPr>
            <a:normAutofit/>
          </a:bodyPr>
          <a:lstStyle/>
          <a:p>
            <a:r>
              <a:rPr lang="hu-HU" sz="2800" b="1" dirty="0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Flame Spray Hungary Kft.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AE93DD3-B280-404F-84E7-D9F712D0C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290" y="2904754"/>
            <a:ext cx="1496722" cy="1796068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2" descr="Flame Spray Spa Profile">
            <a:extLst>
              <a:ext uri="{FF2B5EF4-FFF2-40B4-BE49-F238E27FC236}">
                <a16:creationId xmlns:a16="http://schemas.microsoft.com/office/drawing/2014/main" id="{CE72D3A2-7029-4721-BF09-450F52AF60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13" b="25527"/>
          <a:stretch/>
        </p:blipFill>
        <p:spPr bwMode="auto">
          <a:xfrm>
            <a:off x="4581525" y="435363"/>
            <a:ext cx="3028950" cy="7324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927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AA66EB-E573-4F2B-A41D-16511FEA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54097"/>
          </a:xfrm>
        </p:spPr>
        <p:txBody>
          <a:bodyPr/>
          <a:lstStyle/>
          <a:p>
            <a:pPr algn="ctr"/>
            <a:r>
              <a:rPr lang="hu-HU" b="1" dirty="0">
                <a:solidFill>
                  <a:srgbClr val="00833F"/>
                </a:solidFill>
              </a:rPr>
              <a:t>A </a:t>
            </a:r>
            <a:r>
              <a:rPr lang="hu-HU" b="1" dirty="0" err="1">
                <a:solidFill>
                  <a:srgbClr val="00833F"/>
                </a:solidFill>
              </a:rPr>
              <a:t>Dns</a:t>
            </a:r>
            <a:r>
              <a:rPr lang="hu-HU" b="1" dirty="0">
                <a:solidFill>
                  <a:srgbClr val="00833F"/>
                </a:solidFill>
              </a:rPr>
              <a:t> szolgáltatás és a </a:t>
            </a:r>
            <a:r>
              <a:rPr lang="hu-HU" b="1" dirty="0" err="1">
                <a:solidFill>
                  <a:srgbClr val="00833F"/>
                </a:solidFill>
              </a:rPr>
              <a:t>reverse</a:t>
            </a:r>
            <a:r>
              <a:rPr lang="hu-HU" b="1" dirty="0">
                <a:solidFill>
                  <a:srgbClr val="00833F"/>
                </a:solidFill>
              </a:rPr>
              <a:t> </a:t>
            </a:r>
            <a:r>
              <a:rPr lang="hu-HU" b="1" dirty="0" err="1">
                <a:solidFill>
                  <a:srgbClr val="00833F"/>
                </a:solidFill>
              </a:rPr>
              <a:t>lookup</a:t>
            </a:r>
            <a:r>
              <a:rPr lang="hu-HU" b="1" dirty="0">
                <a:solidFill>
                  <a:srgbClr val="00833F"/>
                </a:solidFill>
              </a:rPr>
              <a:t> </a:t>
            </a:r>
            <a:r>
              <a:rPr lang="hu-HU" b="1" dirty="0" err="1">
                <a:solidFill>
                  <a:srgbClr val="00833F"/>
                </a:solidFill>
              </a:rPr>
              <a:t>zonák</a:t>
            </a:r>
            <a:endParaRPr lang="hu-HU" b="1" dirty="0">
              <a:solidFill>
                <a:srgbClr val="00833F"/>
              </a:solidFill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688AB46E-2393-4BEC-802B-2144B407C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894" y="939845"/>
            <a:ext cx="6460212" cy="5276469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6309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AA66EB-E573-4F2B-A41D-16511FEA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54097"/>
          </a:xfrm>
        </p:spPr>
        <p:txBody>
          <a:bodyPr/>
          <a:lstStyle/>
          <a:p>
            <a:pPr algn="ctr"/>
            <a:r>
              <a:rPr lang="hu-HU" b="1" dirty="0">
                <a:solidFill>
                  <a:srgbClr val="00833F"/>
                </a:solidFill>
              </a:rPr>
              <a:t>A szervezeti egységek, csoportok, felhasználók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C93F685-4B5C-40EB-B414-CF85A575A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883" y="1041802"/>
            <a:ext cx="6152234" cy="5028731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373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AA66EB-E573-4F2B-A41D-16511FEA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>
                <a:solidFill>
                  <a:srgbClr val="00833F"/>
                </a:solidFill>
              </a:rPr>
              <a:t>A Group policy management (Közös mappa, Automatizált szoftver telepítés, közös háttér beállítás)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B8BD59B0-A599-4381-B9C6-D848DC224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506" y="1154097"/>
            <a:ext cx="6006987" cy="4944167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7966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DD8C23-0B51-4B57-AA55-4FB8A3DE1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81" y="364066"/>
            <a:ext cx="10995089" cy="1031598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rgbClr val="00833F"/>
                </a:solidFill>
              </a:rPr>
              <a:t>3. A </a:t>
            </a:r>
            <a:r>
              <a:rPr lang="hu-HU" b="1" dirty="0" err="1">
                <a:solidFill>
                  <a:srgbClr val="00833F"/>
                </a:solidFill>
              </a:rPr>
              <a:t>windows_bdc_dhcp_failover</a:t>
            </a:r>
            <a:r>
              <a:rPr lang="hu-HU" b="1" dirty="0">
                <a:solidFill>
                  <a:srgbClr val="00833F"/>
                </a:solidFill>
              </a:rPr>
              <a:t> (grafikus szerver)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E1D0300-0CC5-4E30-B7D2-106E5281FD5D}"/>
              </a:ext>
            </a:extLst>
          </p:cNvPr>
          <p:cNvSpPr txBox="1"/>
          <p:nvPr/>
        </p:nvSpPr>
        <p:spPr>
          <a:xfrm>
            <a:off x="847682" y="2047082"/>
            <a:ext cx="5248318" cy="2585323"/>
          </a:xfrm>
          <a:prstGeom prst="rect">
            <a:avLst/>
          </a:prstGeom>
          <a:solidFill>
            <a:srgbClr val="96C935"/>
          </a:solidFill>
          <a:ln w="381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Ez a szerver a következő szolgáltatásokért felel:</a:t>
            </a:r>
          </a:p>
          <a:p>
            <a:endParaRPr lang="hu-HU" sz="2400" b="1" dirty="0">
              <a:solidFill>
                <a:srgbClr val="0083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hu-HU" sz="2400" b="1" dirty="0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Backup </a:t>
            </a:r>
            <a:r>
              <a:rPr lang="hu-HU" sz="2400" b="1" dirty="0" err="1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hu-HU" sz="2400" b="1" dirty="0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b="1" dirty="0" err="1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hu-HU" sz="2400" b="1" dirty="0">
              <a:solidFill>
                <a:srgbClr val="0083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hu-HU" sz="2400" b="1" dirty="0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DHCP és tartalék DHCP szolgáltatás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6B174C5-8622-4D63-B139-9CD217DE4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821" y="1395664"/>
            <a:ext cx="4671949" cy="4529897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018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AA66EB-E573-4F2B-A41D-16511FEA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54097"/>
          </a:xfrm>
        </p:spPr>
        <p:txBody>
          <a:bodyPr/>
          <a:lstStyle/>
          <a:p>
            <a:pPr algn="ctr"/>
            <a:r>
              <a:rPr lang="hu-HU" b="1" dirty="0">
                <a:solidFill>
                  <a:srgbClr val="00833F"/>
                </a:solidFill>
              </a:rPr>
              <a:t>A Backup </a:t>
            </a:r>
            <a:r>
              <a:rPr lang="hu-HU" b="1" dirty="0" err="1">
                <a:solidFill>
                  <a:srgbClr val="00833F"/>
                </a:solidFill>
              </a:rPr>
              <a:t>domain</a:t>
            </a:r>
            <a:r>
              <a:rPr lang="hu-HU" b="1" dirty="0">
                <a:solidFill>
                  <a:srgbClr val="00833F"/>
                </a:solidFill>
              </a:rPr>
              <a:t> </a:t>
            </a:r>
            <a:r>
              <a:rPr lang="hu-HU" b="1" dirty="0" err="1">
                <a:solidFill>
                  <a:srgbClr val="00833F"/>
                </a:solidFill>
              </a:rPr>
              <a:t>controller</a:t>
            </a:r>
            <a:endParaRPr lang="hu-HU" b="1" dirty="0">
              <a:solidFill>
                <a:srgbClr val="00833F"/>
              </a:solidFill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158B8E18-66C4-4DB7-85F5-3746FEF16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339" y="1024319"/>
            <a:ext cx="6193322" cy="5033951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7635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AA66EB-E573-4F2B-A41D-16511FEA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>
                <a:solidFill>
                  <a:srgbClr val="00833F"/>
                </a:solidFill>
              </a:rPr>
              <a:t>A </a:t>
            </a:r>
            <a:r>
              <a:rPr lang="hu-HU" b="1" dirty="0" err="1">
                <a:solidFill>
                  <a:srgbClr val="00833F"/>
                </a:solidFill>
              </a:rPr>
              <a:t>dhcp</a:t>
            </a:r>
            <a:r>
              <a:rPr lang="hu-HU" b="1" dirty="0">
                <a:solidFill>
                  <a:srgbClr val="00833F"/>
                </a:solidFill>
              </a:rPr>
              <a:t> és a tartalék </a:t>
            </a:r>
            <a:r>
              <a:rPr lang="hu-HU" b="1" dirty="0" err="1">
                <a:solidFill>
                  <a:srgbClr val="00833F"/>
                </a:solidFill>
              </a:rPr>
              <a:t>dhcp</a:t>
            </a:r>
            <a:r>
              <a:rPr lang="hu-HU" b="1" dirty="0">
                <a:solidFill>
                  <a:srgbClr val="00833F"/>
                </a:solidFill>
              </a:rPr>
              <a:t> (Szinkronizálás a PDC-</a:t>
            </a:r>
            <a:r>
              <a:rPr lang="hu-HU" b="1" dirty="0" err="1">
                <a:solidFill>
                  <a:srgbClr val="00833F"/>
                </a:solidFill>
              </a:rPr>
              <a:t>ről</a:t>
            </a:r>
            <a:r>
              <a:rPr lang="hu-HU" b="1" dirty="0">
                <a:solidFill>
                  <a:srgbClr val="00833F"/>
                </a:solidFill>
              </a:rPr>
              <a:t>)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2EAB71D9-EC7F-4D84-BFB5-CFF9753AB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297" y="973678"/>
            <a:ext cx="6407405" cy="5199401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3043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DD8C23-0B51-4B57-AA55-4FB8A3DE1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81" y="364066"/>
            <a:ext cx="10995089" cy="1031598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rgbClr val="00833F"/>
                </a:solidFill>
              </a:rPr>
              <a:t>4. A </a:t>
            </a:r>
            <a:r>
              <a:rPr lang="hu-HU" b="1" dirty="0" err="1">
                <a:solidFill>
                  <a:srgbClr val="00833F"/>
                </a:solidFill>
              </a:rPr>
              <a:t>windows_print</a:t>
            </a:r>
            <a:r>
              <a:rPr lang="hu-HU" b="1" dirty="0">
                <a:solidFill>
                  <a:srgbClr val="00833F"/>
                </a:solidFill>
              </a:rPr>
              <a:t> (grafikus szerver)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E1D0300-0CC5-4E30-B7D2-106E5281FD5D}"/>
              </a:ext>
            </a:extLst>
          </p:cNvPr>
          <p:cNvSpPr txBox="1"/>
          <p:nvPr/>
        </p:nvSpPr>
        <p:spPr>
          <a:xfrm>
            <a:off x="847682" y="2047082"/>
            <a:ext cx="5248318" cy="2308324"/>
          </a:xfrm>
          <a:prstGeom prst="rect">
            <a:avLst/>
          </a:prstGeom>
          <a:solidFill>
            <a:srgbClr val="96C935"/>
          </a:solidFill>
          <a:ln w="381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Ez a szerver a következő szolgáltatásokért felel:</a:t>
            </a:r>
          </a:p>
          <a:p>
            <a:endParaRPr lang="hu-HU" sz="2400" b="1" dirty="0">
              <a:solidFill>
                <a:srgbClr val="0083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hu-HU" sz="2400" b="1" dirty="0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Nyomtatók kezelése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400" b="1" dirty="0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Nyomtatás elérése a hálózaton keresztül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B86A0FA-B755-4775-A1F5-F3B0E5D4B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057" y="1395664"/>
            <a:ext cx="4589713" cy="4475747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8625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AA66EB-E573-4F2B-A41D-16511FEA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54097"/>
          </a:xfrm>
        </p:spPr>
        <p:txBody>
          <a:bodyPr/>
          <a:lstStyle/>
          <a:p>
            <a:pPr algn="ctr"/>
            <a:r>
              <a:rPr lang="hu-HU" b="1" dirty="0">
                <a:solidFill>
                  <a:srgbClr val="00833F"/>
                </a:solidFill>
              </a:rPr>
              <a:t>A nyomtatók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A4E758D3-33A9-4A9C-8596-48A62AF0C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937" y="957181"/>
            <a:ext cx="6338125" cy="5203215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9142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AA66EB-E573-4F2B-A41D-16511FEA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>
                <a:solidFill>
                  <a:srgbClr val="00833F"/>
                </a:solidFill>
              </a:rPr>
              <a:t>A felvett nyomtatók (A kliensen egy felhasználóval)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53C11A3C-E6F3-43A7-8FF2-1A862D227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235" y="1039378"/>
            <a:ext cx="6089529" cy="5080684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949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DD8C23-0B51-4B57-AA55-4FB8A3DE1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81" y="364066"/>
            <a:ext cx="10995089" cy="1031598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rgbClr val="00833F"/>
                </a:solidFill>
              </a:rPr>
              <a:t>5. A </a:t>
            </a:r>
            <a:r>
              <a:rPr lang="hu-HU" b="1" dirty="0" err="1">
                <a:solidFill>
                  <a:srgbClr val="00833F"/>
                </a:solidFill>
              </a:rPr>
              <a:t>linux_mysql</a:t>
            </a:r>
            <a:r>
              <a:rPr lang="hu-HU" b="1" dirty="0">
                <a:solidFill>
                  <a:srgbClr val="00833F"/>
                </a:solidFill>
              </a:rPr>
              <a:t> (</a:t>
            </a:r>
            <a:r>
              <a:rPr lang="hu-HU" b="1" dirty="0" err="1">
                <a:solidFill>
                  <a:srgbClr val="00833F"/>
                </a:solidFill>
              </a:rPr>
              <a:t>Debian</a:t>
            </a:r>
            <a:r>
              <a:rPr lang="hu-HU" b="1" dirty="0">
                <a:solidFill>
                  <a:srgbClr val="00833F"/>
                </a:solidFill>
              </a:rPr>
              <a:t> alapú szerver)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E1D0300-0CC5-4E30-B7D2-106E5281FD5D}"/>
              </a:ext>
            </a:extLst>
          </p:cNvPr>
          <p:cNvSpPr txBox="1"/>
          <p:nvPr/>
        </p:nvSpPr>
        <p:spPr>
          <a:xfrm>
            <a:off x="847682" y="2047082"/>
            <a:ext cx="5248318" cy="2585323"/>
          </a:xfrm>
          <a:prstGeom prst="rect">
            <a:avLst/>
          </a:prstGeom>
          <a:solidFill>
            <a:srgbClr val="96C935"/>
          </a:solidFill>
          <a:ln w="381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Ez a szerver a következő szolgáltatásokért felel:</a:t>
            </a:r>
          </a:p>
          <a:p>
            <a:endParaRPr lang="hu-HU" sz="2400" b="1" dirty="0">
              <a:solidFill>
                <a:srgbClr val="0083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hu-HU" sz="2400" b="1" dirty="0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Adat tárolás és kezelés</a:t>
            </a:r>
          </a:p>
          <a:p>
            <a:pPr marL="457200" indent="-457200">
              <a:buFont typeface="+mj-lt"/>
              <a:buAutoNum type="arabicPeriod"/>
            </a:pPr>
            <a:r>
              <a:rPr lang="hu-HU" sz="2400" b="1" dirty="0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Webes tartalomkezelő rendszerek használata (Jelen esetben: </a:t>
            </a:r>
            <a:r>
              <a:rPr lang="hu-HU" sz="2400" b="1" dirty="0" err="1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Joomla</a:t>
            </a:r>
            <a:r>
              <a:rPr lang="hu-HU" sz="2400" b="1" dirty="0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EC268E4-41A5-42A5-A505-C3F560C78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158" y="1395664"/>
            <a:ext cx="4543613" cy="4431045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6678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4676C154-E5E8-46DA-8364-60A8E8475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601" y="1137652"/>
            <a:ext cx="3504796" cy="4080702"/>
          </a:xfrm>
          <a:prstGeom prst="rect">
            <a:avLst/>
          </a:prstGeom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C599B317-B97E-45E6-B86B-F1AFD2165234}"/>
              </a:ext>
            </a:extLst>
          </p:cNvPr>
          <p:cNvSpPr txBox="1"/>
          <p:nvPr/>
        </p:nvSpPr>
        <p:spPr>
          <a:xfrm>
            <a:off x="303603" y="1608343"/>
            <a:ext cx="7895110" cy="3139321"/>
          </a:xfrm>
          <a:prstGeom prst="rect">
            <a:avLst/>
          </a:prstGeom>
          <a:solidFill>
            <a:srgbClr val="96C935"/>
          </a:solidFill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8544"/>
                </a:solidFill>
              </a:rPr>
              <a:t>Grafikus, Windows (2022 64bit-es) szerverek:</a:t>
            </a:r>
          </a:p>
          <a:p>
            <a:r>
              <a:rPr lang="hu-HU" b="1" dirty="0">
                <a:solidFill>
                  <a:srgbClr val="008544"/>
                </a:solidFill>
              </a:rPr>
              <a:t>(1-es szerver) </a:t>
            </a:r>
            <a:r>
              <a:rPr lang="hu-HU" b="1" dirty="0" err="1">
                <a:solidFill>
                  <a:srgbClr val="008544"/>
                </a:solidFill>
              </a:rPr>
              <a:t>Primary</a:t>
            </a:r>
            <a:r>
              <a:rPr lang="hu-HU" b="1" dirty="0">
                <a:solidFill>
                  <a:srgbClr val="008544"/>
                </a:solidFill>
              </a:rPr>
              <a:t> </a:t>
            </a:r>
            <a:r>
              <a:rPr lang="hu-HU" b="1" dirty="0" err="1">
                <a:solidFill>
                  <a:srgbClr val="008544"/>
                </a:solidFill>
              </a:rPr>
              <a:t>Domain</a:t>
            </a:r>
            <a:r>
              <a:rPr lang="hu-HU" b="1" dirty="0">
                <a:solidFill>
                  <a:srgbClr val="008544"/>
                </a:solidFill>
              </a:rPr>
              <a:t> </a:t>
            </a:r>
            <a:r>
              <a:rPr lang="hu-HU" b="1" dirty="0" err="1">
                <a:solidFill>
                  <a:srgbClr val="008544"/>
                </a:solidFill>
              </a:rPr>
              <a:t>Controller</a:t>
            </a:r>
            <a:r>
              <a:rPr lang="hu-HU" b="1" dirty="0">
                <a:solidFill>
                  <a:srgbClr val="008544"/>
                </a:solidFill>
              </a:rPr>
              <a:t>, </a:t>
            </a:r>
            <a:r>
              <a:rPr lang="hu-HU" b="1" dirty="0" err="1">
                <a:solidFill>
                  <a:srgbClr val="008544"/>
                </a:solidFill>
              </a:rPr>
              <a:t>Active</a:t>
            </a:r>
            <a:r>
              <a:rPr lang="hu-HU" b="1" dirty="0">
                <a:solidFill>
                  <a:srgbClr val="008544"/>
                </a:solidFill>
              </a:rPr>
              <a:t> </a:t>
            </a:r>
            <a:r>
              <a:rPr lang="hu-HU" b="1" dirty="0" err="1">
                <a:solidFill>
                  <a:srgbClr val="008544"/>
                </a:solidFill>
              </a:rPr>
              <a:t>Directory</a:t>
            </a:r>
            <a:r>
              <a:rPr lang="hu-HU" b="1" dirty="0">
                <a:solidFill>
                  <a:srgbClr val="008544"/>
                </a:solidFill>
              </a:rPr>
              <a:t>, DNS, DHCP</a:t>
            </a:r>
          </a:p>
          <a:p>
            <a:r>
              <a:rPr lang="hu-HU" b="1" dirty="0">
                <a:solidFill>
                  <a:srgbClr val="008544"/>
                </a:solidFill>
              </a:rPr>
              <a:t>(2-es szerver) Backup </a:t>
            </a:r>
            <a:r>
              <a:rPr lang="hu-HU" b="1" dirty="0" err="1">
                <a:solidFill>
                  <a:srgbClr val="008544"/>
                </a:solidFill>
              </a:rPr>
              <a:t>Domain</a:t>
            </a:r>
            <a:r>
              <a:rPr lang="hu-HU" b="1" dirty="0">
                <a:solidFill>
                  <a:srgbClr val="008544"/>
                </a:solidFill>
              </a:rPr>
              <a:t> </a:t>
            </a:r>
            <a:r>
              <a:rPr lang="hu-HU" b="1" dirty="0" err="1">
                <a:solidFill>
                  <a:srgbClr val="008544"/>
                </a:solidFill>
              </a:rPr>
              <a:t>Controller</a:t>
            </a:r>
            <a:r>
              <a:rPr lang="hu-HU" b="1" dirty="0">
                <a:solidFill>
                  <a:srgbClr val="008544"/>
                </a:solidFill>
              </a:rPr>
              <a:t>, DHCP </a:t>
            </a:r>
            <a:r>
              <a:rPr lang="hu-HU" b="1" dirty="0" err="1">
                <a:solidFill>
                  <a:srgbClr val="008544"/>
                </a:solidFill>
              </a:rPr>
              <a:t>Failover</a:t>
            </a:r>
            <a:endParaRPr lang="hu-HU" b="1" dirty="0">
              <a:solidFill>
                <a:srgbClr val="008544"/>
              </a:solidFill>
            </a:endParaRPr>
          </a:p>
          <a:p>
            <a:r>
              <a:rPr lang="hu-HU" b="1" dirty="0">
                <a:solidFill>
                  <a:srgbClr val="008544"/>
                </a:solidFill>
              </a:rPr>
              <a:t>(3-as szerver) Print</a:t>
            </a:r>
          </a:p>
          <a:p>
            <a:endParaRPr lang="hu-HU" b="1" dirty="0">
              <a:solidFill>
                <a:srgbClr val="008544"/>
              </a:solidFill>
            </a:endParaRPr>
          </a:p>
          <a:p>
            <a:r>
              <a:rPr lang="hu-HU" b="1" dirty="0">
                <a:solidFill>
                  <a:srgbClr val="008544"/>
                </a:solidFill>
              </a:rPr>
              <a:t>Linux alapú, </a:t>
            </a:r>
            <a:r>
              <a:rPr lang="hu-HU" b="1" dirty="0" err="1">
                <a:solidFill>
                  <a:srgbClr val="008544"/>
                </a:solidFill>
              </a:rPr>
              <a:t>Debian</a:t>
            </a:r>
            <a:r>
              <a:rPr lang="hu-HU" b="1" dirty="0">
                <a:solidFill>
                  <a:srgbClr val="008544"/>
                </a:solidFill>
              </a:rPr>
              <a:t> (12.4.0 64bit-es) szerverek:</a:t>
            </a:r>
          </a:p>
          <a:p>
            <a:r>
              <a:rPr lang="hu-HU" b="1" dirty="0">
                <a:solidFill>
                  <a:srgbClr val="008544"/>
                </a:solidFill>
              </a:rPr>
              <a:t>(4-es szerver) </a:t>
            </a:r>
            <a:r>
              <a:rPr lang="hu-HU" b="1" dirty="0" err="1">
                <a:solidFill>
                  <a:srgbClr val="008544"/>
                </a:solidFill>
              </a:rPr>
              <a:t>MySQL</a:t>
            </a:r>
            <a:endParaRPr lang="hu-HU" b="1" dirty="0">
              <a:solidFill>
                <a:srgbClr val="008544"/>
              </a:solidFill>
            </a:endParaRPr>
          </a:p>
          <a:p>
            <a:r>
              <a:rPr lang="hu-HU" b="1" dirty="0">
                <a:solidFill>
                  <a:srgbClr val="008544"/>
                </a:solidFill>
              </a:rPr>
              <a:t>(5-ös szerver) Web, File, </a:t>
            </a:r>
            <a:r>
              <a:rPr lang="hu-HU" b="1" dirty="0" err="1">
                <a:solidFill>
                  <a:srgbClr val="008544"/>
                </a:solidFill>
              </a:rPr>
              <a:t>Scheduled</a:t>
            </a:r>
            <a:r>
              <a:rPr lang="hu-HU" b="1" dirty="0">
                <a:solidFill>
                  <a:srgbClr val="008544"/>
                </a:solidFill>
              </a:rPr>
              <a:t> Backup</a:t>
            </a:r>
          </a:p>
          <a:p>
            <a:r>
              <a:rPr lang="hu-HU" b="1" dirty="0">
                <a:solidFill>
                  <a:srgbClr val="008544"/>
                </a:solidFill>
              </a:rPr>
              <a:t>(6-os szerver) Mail</a:t>
            </a:r>
          </a:p>
          <a:p>
            <a:endParaRPr lang="hu-HU" b="1" dirty="0">
              <a:solidFill>
                <a:srgbClr val="008544"/>
              </a:solidFill>
            </a:endParaRPr>
          </a:p>
          <a:p>
            <a:r>
              <a:rPr lang="hu-HU" b="1" dirty="0">
                <a:solidFill>
                  <a:srgbClr val="008544"/>
                </a:solidFill>
              </a:rPr>
              <a:t>Grafikus Windows (10 64bit-es) Kliens</a:t>
            </a:r>
          </a:p>
        </p:txBody>
      </p:sp>
    </p:spTree>
    <p:extLst>
      <p:ext uri="{BB962C8B-B14F-4D97-AF65-F5344CB8AC3E}">
        <p14:creationId xmlns:p14="http://schemas.microsoft.com/office/powerpoint/2010/main" val="1270058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AA66EB-E573-4F2B-A41D-16511FEA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54097"/>
          </a:xfrm>
        </p:spPr>
        <p:txBody>
          <a:bodyPr/>
          <a:lstStyle/>
          <a:p>
            <a:pPr algn="ctr"/>
            <a:r>
              <a:rPr lang="hu-HU" b="1" dirty="0">
                <a:solidFill>
                  <a:srgbClr val="00833F"/>
                </a:solidFill>
              </a:rPr>
              <a:t>Az adatbázis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5DCC3488-D740-4638-870B-AFBAA7732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792" y="946153"/>
            <a:ext cx="6242416" cy="5199419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4831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DD8C23-0B51-4B57-AA55-4FB8A3DE1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81" y="364066"/>
            <a:ext cx="10995089" cy="1031598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rgbClr val="00833F"/>
                </a:solidFill>
              </a:rPr>
              <a:t>6. A </a:t>
            </a:r>
            <a:r>
              <a:rPr lang="hu-HU" b="1" dirty="0" err="1">
                <a:solidFill>
                  <a:srgbClr val="00833F"/>
                </a:solidFill>
              </a:rPr>
              <a:t>linux_web_file_scheduled_backup</a:t>
            </a:r>
            <a:r>
              <a:rPr lang="hu-HU" b="1" dirty="0">
                <a:solidFill>
                  <a:srgbClr val="00833F"/>
                </a:solidFill>
              </a:rPr>
              <a:t> (</a:t>
            </a:r>
            <a:r>
              <a:rPr lang="hu-HU" b="1" dirty="0" err="1">
                <a:solidFill>
                  <a:srgbClr val="00833F"/>
                </a:solidFill>
              </a:rPr>
              <a:t>Debian</a:t>
            </a:r>
            <a:r>
              <a:rPr lang="hu-HU" b="1" dirty="0">
                <a:solidFill>
                  <a:srgbClr val="00833F"/>
                </a:solidFill>
              </a:rPr>
              <a:t> alapú szerver)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E1D0300-0CC5-4E30-B7D2-106E5281FD5D}"/>
              </a:ext>
            </a:extLst>
          </p:cNvPr>
          <p:cNvSpPr txBox="1"/>
          <p:nvPr/>
        </p:nvSpPr>
        <p:spPr>
          <a:xfrm>
            <a:off x="847682" y="2047082"/>
            <a:ext cx="5248318" cy="2954655"/>
          </a:xfrm>
          <a:prstGeom prst="rect">
            <a:avLst/>
          </a:prstGeom>
          <a:solidFill>
            <a:srgbClr val="96C935"/>
          </a:solidFill>
          <a:ln w="381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Ez a szerver a következő szolgáltatásokért felel:</a:t>
            </a:r>
          </a:p>
          <a:p>
            <a:endParaRPr lang="hu-HU" sz="2400" b="1" dirty="0">
              <a:solidFill>
                <a:srgbClr val="0083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hu-HU" sz="2400" b="1" dirty="0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Weboldal kezelése</a:t>
            </a:r>
          </a:p>
          <a:p>
            <a:pPr marL="457200" indent="-457200">
              <a:buFont typeface="+mj-lt"/>
              <a:buAutoNum type="arabicPeriod"/>
            </a:pPr>
            <a:r>
              <a:rPr lang="hu-HU" sz="2400" b="1" dirty="0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Megosztott mappák kezelése</a:t>
            </a:r>
          </a:p>
          <a:p>
            <a:pPr marL="457200" indent="-457200">
              <a:buFont typeface="+mj-lt"/>
              <a:buAutoNum type="arabicPeriod"/>
            </a:pPr>
            <a:r>
              <a:rPr lang="hu-HU" sz="2400" b="1" dirty="0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Ütemezett biztonsági mentések készítése</a:t>
            </a:r>
          </a:p>
          <a:p>
            <a:pPr marL="457200" indent="-457200">
              <a:buFont typeface="+mj-lt"/>
              <a:buAutoNum type="arabicPeriod"/>
            </a:pPr>
            <a:endParaRPr lang="hu-HU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376AB011-1346-4699-86F6-12E48085A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776" y="1395664"/>
            <a:ext cx="4578993" cy="4475747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511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AA66EB-E573-4F2B-A41D-16511FEA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>
                <a:solidFill>
                  <a:srgbClr val="00833F"/>
                </a:solidFill>
              </a:rPr>
              <a:t>A </a:t>
            </a:r>
            <a:r>
              <a:rPr lang="hu-HU" b="1" dirty="0" err="1">
                <a:solidFill>
                  <a:srgbClr val="00833F"/>
                </a:solidFill>
              </a:rPr>
              <a:t>Joomla</a:t>
            </a:r>
            <a:r>
              <a:rPr lang="hu-HU" b="1" dirty="0">
                <a:solidFill>
                  <a:srgbClr val="00833F"/>
                </a:solidFill>
              </a:rPr>
              <a:t>! Weboldal </a:t>
            </a:r>
            <a:r>
              <a:rPr lang="hu-HU" b="1" dirty="0" err="1">
                <a:solidFill>
                  <a:srgbClr val="00833F"/>
                </a:solidFill>
              </a:rPr>
              <a:t>home</a:t>
            </a:r>
            <a:r>
              <a:rPr lang="hu-HU" b="1" dirty="0">
                <a:solidFill>
                  <a:srgbClr val="00833F"/>
                </a:solidFill>
              </a:rPr>
              <a:t> (A kliensről tartományi </a:t>
            </a:r>
            <a:r>
              <a:rPr lang="hu-HU" b="1" dirty="0" err="1">
                <a:solidFill>
                  <a:srgbClr val="00833F"/>
                </a:solidFill>
              </a:rPr>
              <a:t>adminisztráorral</a:t>
            </a:r>
            <a:r>
              <a:rPr lang="hu-HU" b="1" dirty="0">
                <a:solidFill>
                  <a:srgbClr val="00833F"/>
                </a:solidFill>
              </a:rPr>
              <a:t>)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4086B9A2-EB17-435B-9141-AD0E9D0D0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174" y="1246339"/>
            <a:ext cx="5867651" cy="4883888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7843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AA66EB-E573-4F2B-A41D-16511FEA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54097"/>
          </a:xfrm>
        </p:spPr>
        <p:txBody>
          <a:bodyPr/>
          <a:lstStyle/>
          <a:p>
            <a:pPr algn="ctr"/>
            <a:r>
              <a:rPr lang="hu-HU" b="1" dirty="0">
                <a:solidFill>
                  <a:srgbClr val="00833F"/>
                </a:solidFill>
              </a:rPr>
              <a:t>A weboldal (a kliensről egy felhasználóval)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D239FEFE-4E1A-41FA-9F91-C3B2C3054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920" y="1039141"/>
            <a:ext cx="6050159" cy="5048837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9475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AA66EB-E573-4F2B-A41D-16511FEA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>
                <a:solidFill>
                  <a:srgbClr val="00833F"/>
                </a:solidFill>
              </a:rPr>
              <a:t>A megosztott mappák (A kliensről egy felhasználóval)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860EF9C6-02E7-438B-8780-0FFD4A48E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855" y="1279245"/>
            <a:ext cx="5732290" cy="4737101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5463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AA66EB-E573-4F2B-A41D-16511FEA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54097"/>
          </a:xfrm>
        </p:spPr>
        <p:txBody>
          <a:bodyPr>
            <a:normAutofit/>
          </a:bodyPr>
          <a:lstStyle/>
          <a:p>
            <a:pPr algn="ctr"/>
            <a:r>
              <a:rPr lang="hu-HU" b="1" dirty="0">
                <a:solidFill>
                  <a:srgbClr val="00833F"/>
                </a:solidFill>
              </a:rPr>
              <a:t>Az ütemezett biztonsági mentés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D308D7C-46EB-4B66-A89F-A9EB395AFC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2" t="1" r="896" b="2157"/>
          <a:stretch/>
        </p:blipFill>
        <p:spPr>
          <a:xfrm>
            <a:off x="2574758" y="1084751"/>
            <a:ext cx="7042484" cy="2914812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B65522D4-CFC5-455C-A924-B2F5984D0532}"/>
              </a:ext>
            </a:extLst>
          </p:cNvPr>
          <p:cNvSpPr txBox="1"/>
          <p:nvPr/>
        </p:nvSpPr>
        <p:spPr>
          <a:xfrm>
            <a:off x="2518610" y="4142033"/>
            <a:ext cx="7154779" cy="1631216"/>
          </a:xfrm>
          <a:prstGeom prst="rect">
            <a:avLst/>
          </a:prstGeom>
          <a:solidFill>
            <a:srgbClr val="96C935"/>
          </a:solidFill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fenti sor azt jelenti, hogy minden nap éjfélkor lefut a </a:t>
            </a:r>
            <a:r>
              <a:rPr lang="hu-HU" sz="2000" b="1" dirty="0" err="1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szkriptünk</a:t>
            </a:r>
            <a:r>
              <a:rPr lang="hu-HU" sz="2000" b="1" dirty="0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amit írtunk. Azaz a </a:t>
            </a:r>
            <a:r>
              <a:rPr lang="hu-HU" sz="2000" b="1" dirty="0" err="1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szkriptben</a:t>
            </a:r>
            <a:r>
              <a:rPr lang="hu-HU" sz="2000" b="1" dirty="0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megadott források (a </a:t>
            </a:r>
            <a:r>
              <a:rPr lang="hu-HU" sz="2000" b="1" dirty="0" err="1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common_folder</a:t>
            </a:r>
            <a:r>
              <a:rPr lang="hu-HU" sz="2000" b="1" dirty="0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és a </a:t>
            </a:r>
            <a:r>
              <a:rPr lang="hu-HU" sz="2000" b="1" dirty="0" err="1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shares</a:t>
            </a:r>
            <a:r>
              <a:rPr lang="hu-HU" sz="2000" b="1" dirty="0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mappa és azok almappái) az /</a:t>
            </a:r>
            <a:r>
              <a:rPr lang="hu-HU" sz="2000" b="1" dirty="0" err="1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mnt</a:t>
            </a:r>
            <a:r>
              <a:rPr lang="hu-HU" sz="2000" b="1" dirty="0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/sdc1/</a:t>
            </a:r>
            <a:r>
              <a:rPr lang="hu-HU" sz="2000" b="1" dirty="0" err="1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backups</a:t>
            </a:r>
            <a:r>
              <a:rPr lang="hu-HU" sz="2000" b="1" dirty="0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mappában egy, az aktuális dátummal létrehozott almappába fognak </a:t>
            </a:r>
            <a:r>
              <a:rPr lang="hu-HU" sz="2000" b="1" dirty="0" err="1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másolódni</a:t>
            </a:r>
            <a:r>
              <a:rPr lang="hu-HU" sz="2000" b="1" dirty="0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2320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DD8C23-0B51-4B57-AA55-4FB8A3DE1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81" y="364066"/>
            <a:ext cx="10995089" cy="1031598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rgbClr val="00833F"/>
                </a:solidFill>
              </a:rPr>
              <a:t>7. A </a:t>
            </a:r>
            <a:r>
              <a:rPr lang="hu-HU" b="1" dirty="0" err="1">
                <a:solidFill>
                  <a:srgbClr val="00833F"/>
                </a:solidFill>
              </a:rPr>
              <a:t>linux_mail</a:t>
            </a:r>
            <a:r>
              <a:rPr lang="hu-HU" b="1" dirty="0">
                <a:solidFill>
                  <a:srgbClr val="00833F"/>
                </a:solidFill>
              </a:rPr>
              <a:t> (</a:t>
            </a:r>
            <a:r>
              <a:rPr lang="hu-HU" b="1" dirty="0" err="1">
                <a:solidFill>
                  <a:srgbClr val="00833F"/>
                </a:solidFill>
              </a:rPr>
              <a:t>Debian</a:t>
            </a:r>
            <a:r>
              <a:rPr lang="hu-HU" b="1" dirty="0">
                <a:solidFill>
                  <a:srgbClr val="00833F"/>
                </a:solidFill>
              </a:rPr>
              <a:t> alapú szerver)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E1D0300-0CC5-4E30-B7D2-106E5281FD5D}"/>
              </a:ext>
            </a:extLst>
          </p:cNvPr>
          <p:cNvSpPr txBox="1"/>
          <p:nvPr/>
        </p:nvSpPr>
        <p:spPr>
          <a:xfrm>
            <a:off x="847682" y="2047082"/>
            <a:ext cx="5248318" cy="3693319"/>
          </a:xfrm>
          <a:prstGeom prst="rect">
            <a:avLst/>
          </a:prstGeom>
          <a:solidFill>
            <a:srgbClr val="96C935"/>
          </a:solidFill>
          <a:ln w="381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Ez a szerver a következő szolgáltatásokért felel:</a:t>
            </a:r>
          </a:p>
          <a:p>
            <a:endParaRPr lang="hu-HU" sz="2400" b="1" dirty="0">
              <a:solidFill>
                <a:srgbClr val="0083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hu-HU" sz="2400" b="1" dirty="0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Elektronikus levelek fogadása, továbbítása és kiszolgálása</a:t>
            </a:r>
          </a:p>
          <a:p>
            <a:pPr lvl="1"/>
            <a:endParaRPr lang="hu-HU" sz="2400" b="1" dirty="0">
              <a:solidFill>
                <a:srgbClr val="0083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hu-HU" sz="2400" b="1" dirty="0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Levélküldés és fogadás</a:t>
            </a:r>
          </a:p>
          <a:p>
            <a:pPr marL="457200" indent="-457200">
              <a:buFont typeface="+mj-lt"/>
              <a:buAutoNum type="arabicPeriod"/>
            </a:pPr>
            <a:r>
              <a:rPr lang="hu-HU" sz="2400" b="1" dirty="0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Felhasználókezelés</a:t>
            </a:r>
          </a:p>
          <a:p>
            <a:pPr marL="457200" indent="-457200">
              <a:buFont typeface="+mj-lt"/>
              <a:buAutoNum type="arabicPeriod"/>
            </a:pPr>
            <a:r>
              <a:rPr lang="hu-HU" sz="2400" b="1" dirty="0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tárolás</a:t>
            </a:r>
          </a:p>
          <a:p>
            <a:pPr marL="457200" indent="-457200">
              <a:buFont typeface="+mj-lt"/>
              <a:buAutoNum type="arabicPeriod"/>
            </a:pP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35A8AB7-4382-4CC9-A255-0FD7F9B05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763" y="1395664"/>
            <a:ext cx="4606007" cy="4475747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8585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AA66EB-E573-4F2B-A41D-16511FEA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>
                <a:solidFill>
                  <a:srgbClr val="00833F"/>
                </a:solidFill>
              </a:rPr>
              <a:t>Az </a:t>
            </a:r>
            <a:r>
              <a:rPr lang="hu-HU" b="1" dirty="0" err="1">
                <a:solidFill>
                  <a:srgbClr val="00833F"/>
                </a:solidFill>
              </a:rPr>
              <a:t>Iredadmail</a:t>
            </a:r>
            <a:r>
              <a:rPr lang="hu-HU" b="1" dirty="0">
                <a:solidFill>
                  <a:srgbClr val="00833F"/>
                </a:solidFill>
              </a:rPr>
              <a:t> </a:t>
            </a:r>
            <a:r>
              <a:rPr lang="hu-HU" b="1" dirty="0" err="1">
                <a:solidFill>
                  <a:srgbClr val="00833F"/>
                </a:solidFill>
              </a:rPr>
              <a:t>en</a:t>
            </a:r>
            <a:r>
              <a:rPr lang="hu-HU" b="1" dirty="0">
                <a:solidFill>
                  <a:srgbClr val="00833F"/>
                </a:solidFill>
              </a:rPr>
              <a:t> keresztüli felhasználó kezelés (Kliensről tartományi adminisztrátorral)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037E9FA-8DA1-45BF-8242-9269EE503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797" y="2256248"/>
            <a:ext cx="7550406" cy="3454742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29E52B22-A261-43B9-961C-9E0586704308}"/>
              </a:ext>
            </a:extLst>
          </p:cNvPr>
          <p:cNvSpPr txBox="1"/>
          <p:nvPr/>
        </p:nvSpPr>
        <p:spPr>
          <a:xfrm>
            <a:off x="1414269" y="1403928"/>
            <a:ext cx="9534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Felhasználók hozzáadása, tiltása, törlése, jelszavaknak megváltoztatása</a:t>
            </a:r>
          </a:p>
        </p:txBody>
      </p:sp>
    </p:spTree>
    <p:extLst>
      <p:ext uri="{BB962C8B-B14F-4D97-AF65-F5344CB8AC3E}">
        <p14:creationId xmlns:p14="http://schemas.microsoft.com/office/powerpoint/2010/main" val="240242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AA66EB-E573-4F2B-A41D-16511FEA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hu-HU" b="1" dirty="0">
                <a:solidFill>
                  <a:srgbClr val="00833F"/>
                </a:solidFill>
              </a:rPr>
              <a:t>A </a:t>
            </a:r>
            <a:r>
              <a:rPr lang="hu-HU" b="1" dirty="0" err="1">
                <a:solidFill>
                  <a:srgbClr val="00833F"/>
                </a:solidFill>
              </a:rPr>
              <a:t>thunderbird</a:t>
            </a:r>
            <a:r>
              <a:rPr lang="hu-HU" b="1" dirty="0">
                <a:solidFill>
                  <a:srgbClr val="00833F"/>
                </a:solidFill>
              </a:rPr>
              <a:t> levelezőalkalmazás (A kliensről egy felhasználóval)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064AE686-2C2F-4778-9AAC-850B4E572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842" y="1154097"/>
            <a:ext cx="5954315" cy="4949041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4501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AA66EB-E573-4F2B-A41D-16511FEA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1705"/>
            <a:ext cx="12192000" cy="1154097"/>
          </a:xfrm>
        </p:spPr>
        <p:txBody>
          <a:bodyPr>
            <a:normAutofit/>
          </a:bodyPr>
          <a:lstStyle/>
          <a:p>
            <a:pPr algn="ctr"/>
            <a:r>
              <a:rPr lang="hu-HU" b="1" dirty="0">
                <a:solidFill>
                  <a:srgbClr val="00833F"/>
                </a:solidFill>
              </a:rPr>
              <a:t>Köszönjük szépen a figyelmet!</a:t>
            </a:r>
          </a:p>
        </p:txBody>
      </p:sp>
      <p:pic>
        <p:nvPicPr>
          <p:cNvPr id="3" name="Picture 2" descr="Flame Spray Spa Profile">
            <a:extLst>
              <a:ext uri="{FF2B5EF4-FFF2-40B4-BE49-F238E27FC236}">
                <a16:creationId xmlns:a16="http://schemas.microsoft.com/office/drawing/2014/main" id="{8BA4F850-0CAC-4406-980F-25094F89D9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13" b="25527"/>
          <a:stretch/>
        </p:blipFill>
        <p:spPr bwMode="auto">
          <a:xfrm>
            <a:off x="4581525" y="3429000"/>
            <a:ext cx="3028950" cy="732408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674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DD8C23-0B51-4B57-AA55-4FB8A3DE1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82" y="364065"/>
            <a:ext cx="8534400" cy="1507067"/>
          </a:xfrm>
        </p:spPr>
        <p:txBody>
          <a:bodyPr/>
          <a:lstStyle/>
          <a:p>
            <a:r>
              <a:rPr lang="hu-HU" b="1" dirty="0">
                <a:solidFill>
                  <a:srgbClr val="00833F"/>
                </a:solidFill>
              </a:rPr>
              <a:t>0. A </a:t>
            </a:r>
            <a:r>
              <a:rPr lang="hu-HU" b="1" dirty="0" err="1">
                <a:solidFill>
                  <a:srgbClr val="00833F"/>
                </a:solidFill>
              </a:rPr>
              <a:t>mikrotik</a:t>
            </a:r>
            <a:r>
              <a:rPr lang="hu-HU" b="1" dirty="0">
                <a:solidFill>
                  <a:srgbClr val="00833F"/>
                </a:solidFill>
              </a:rPr>
              <a:t> router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39F4527-0A5B-44DD-9433-82A1AB34F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453" y="639012"/>
            <a:ext cx="5248318" cy="5101389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5E1D0300-0CC5-4E30-B7D2-106E5281FD5D}"/>
              </a:ext>
            </a:extLst>
          </p:cNvPr>
          <p:cNvSpPr txBox="1"/>
          <p:nvPr/>
        </p:nvSpPr>
        <p:spPr>
          <a:xfrm>
            <a:off x="847682" y="2047082"/>
            <a:ext cx="5248318" cy="3693319"/>
          </a:xfrm>
          <a:prstGeom prst="rect">
            <a:avLst/>
          </a:prstGeom>
          <a:solidFill>
            <a:srgbClr val="96C935"/>
          </a:solidFill>
          <a:ln w="381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sz="2400" b="1" dirty="0" err="1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MikroTik</a:t>
            </a:r>
            <a:r>
              <a:rPr lang="hu-HU" sz="2400" b="1" dirty="0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routernek a következő feladatokat kell elvégeznie:</a:t>
            </a:r>
          </a:p>
          <a:p>
            <a:endParaRPr lang="hu-HU" sz="2400" b="1" dirty="0">
              <a:solidFill>
                <a:srgbClr val="0083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hu-HU" sz="2400" b="1" dirty="0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DHCP kliens konfigurálása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400" b="1" dirty="0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 IP cím beállítása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400" b="1" dirty="0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Címfordítás beállítása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400" b="1" dirty="0" err="1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Portforwarding</a:t>
            </a:r>
            <a:endParaRPr lang="hu-HU" sz="2400" b="1" dirty="0">
              <a:solidFill>
                <a:srgbClr val="0083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hu-HU" sz="2400" b="1" dirty="0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Távoli asztal kapcsolathoz port megnyitás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8415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DD8C23-0B51-4B57-AA55-4FB8A3DE1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642" y="65379"/>
            <a:ext cx="9876716" cy="1507067"/>
          </a:xfrm>
        </p:spPr>
        <p:txBody>
          <a:bodyPr/>
          <a:lstStyle/>
          <a:p>
            <a:r>
              <a:rPr lang="hu-HU" b="1" dirty="0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b="1" dirty="0" err="1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Mikrotik</a:t>
            </a:r>
            <a:r>
              <a:rPr lang="hu-HU" b="1" dirty="0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router konfigurációja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D5912A1-B2AF-4606-A72E-564D11085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995" y="1412025"/>
            <a:ext cx="7240010" cy="4601217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3514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DD8C23-0B51-4B57-AA55-4FB8A3DE1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81" y="364066"/>
            <a:ext cx="10995089" cy="1031598"/>
          </a:xfrm>
        </p:spPr>
        <p:txBody>
          <a:bodyPr>
            <a:normAutofit/>
          </a:bodyPr>
          <a:lstStyle/>
          <a:p>
            <a:r>
              <a:rPr lang="hu-HU" b="1" dirty="0">
                <a:solidFill>
                  <a:srgbClr val="00833F"/>
                </a:solidFill>
              </a:rPr>
              <a:t>1. A </a:t>
            </a:r>
            <a:r>
              <a:rPr lang="hu-HU" b="1" dirty="0" err="1">
                <a:solidFill>
                  <a:srgbClr val="00833F"/>
                </a:solidFill>
              </a:rPr>
              <a:t>windows_kliens</a:t>
            </a:r>
            <a:r>
              <a:rPr lang="hu-HU" b="1" dirty="0">
                <a:solidFill>
                  <a:srgbClr val="00833F"/>
                </a:solidFill>
              </a:rPr>
              <a:t> (grafikus)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E1D0300-0CC5-4E30-B7D2-106E5281FD5D}"/>
              </a:ext>
            </a:extLst>
          </p:cNvPr>
          <p:cNvSpPr txBox="1"/>
          <p:nvPr/>
        </p:nvSpPr>
        <p:spPr>
          <a:xfrm>
            <a:off x="847681" y="1299879"/>
            <a:ext cx="5248318" cy="4893647"/>
          </a:xfrm>
          <a:prstGeom prst="rect">
            <a:avLst/>
          </a:prstGeom>
          <a:solidFill>
            <a:srgbClr val="96C935"/>
          </a:solidFill>
          <a:ln w="381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Ennek a kliensnek a feladatai:</a:t>
            </a:r>
          </a:p>
          <a:p>
            <a:endParaRPr lang="hu-HU" sz="2400" b="1" dirty="0">
              <a:solidFill>
                <a:srgbClr val="0083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hu-HU" sz="2400" b="1" dirty="0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Felhasználói feladatok végrehajtása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400" b="1" dirty="0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Rendszerfunkciók használata (pl. fájlkezelés, internetböngészés)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400" b="1" dirty="0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Alkalmazások futtatása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400" b="1" dirty="0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Hálózati kapcsolatok kezelése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400" b="1" dirty="0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Hardveres eszközök konfigurálása (pl. nyomtató, monitor)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400" b="1" dirty="0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Biztonsági beállítások kezelése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400" b="1" dirty="0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Frissítések telepítése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400" b="1" dirty="0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Adatvédelem és biztonsági mentések készítése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21E4917-809E-4B77-8F8B-28521A049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697" y="1299878"/>
            <a:ext cx="4688073" cy="4571533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7065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DD8C23-0B51-4B57-AA55-4FB8A3DE1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81" y="364066"/>
            <a:ext cx="10995089" cy="1031598"/>
          </a:xfrm>
        </p:spPr>
        <p:txBody>
          <a:bodyPr>
            <a:normAutofit fontScale="90000"/>
          </a:bodyPr>
          <a:lstStyle/>
          <a:p>
            <a:r>
              <a:rPr lang="hu-HU" b="1" dirty="0">
                <a:solidFill>
                  <a:srgbClr val="00833F"/>
                </a:solidFill>
              </a:rPr>
              <a:t>2. A </a:t>
            </a:r>
            <a:r>
              <a:rPr lang="hu-HU" b="1" dirty="0" err="1">
                <a:solidFill>
                  <a:srgbClr val="00833F"/>
                </a:solidFill>
              </a:rPr>
              <a:t>windows_pdc_ad_dns_dhcp</a:t>
            </a:r>
            <a:r>
              <a:rPr lang="hu-HU" b="1" dirty="0">
                <a:solidFill>
                  <a:srgbClr val="00833F"/>
                </a:solidFill>
              </a:rPr>
              <a:t> (grafikus szerver)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E1D0300-0CC5-4E30-B7D2-106E5281FD5D}"/>
              </a:ext>
            </a:extLst>
          </p:cNvPr>
          <p:cNvSpPr txBox="1"/>
          <p:nvPr/>
        </p:nvSpPr>
        <p:spPr>
          <a:xfrm>
            <a:off x="847682" y="2047082"/>
            <a:ext cx="5248318" cy="3323987"/>
          </a:xfrm>
          <a:prstGeom prst="rect">
            <a:avLst/>
          </a:prstGeom>
          <a:solidFill>
            <a:srgbClr val="96C935"/>
          </a:solidFill>
          <a:ln w="381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u-HU" sz="2400" b="1" dirty="0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Ez a szerver a következő szolgáltatásokért felel:</a:t>
            </a:r>
          </a:p>
          <a:p>
            <a:endParaRPr lang="hu-HU" sz="2400" b="1" dirty="0">
              <a:solidFill>
                <a:srgbClr val="0083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hu-HU" sz="2400" b="1" dirty="0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Fő tartomány vezérlő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400" b="1" dirty="0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DHCP szolgáltatás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400" b="1" dirty="0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DNS szolgáltatás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400" b="1" dirty="0" err="1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r>
              <a:rPr lang="hu-HU" sz="2400" b="1" dirty="0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b="1" dirty="0" err="1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hu-HU" sz="2400" b="1" dirty="0">
                <a:solidFill>
                  <a:srgbClr val="008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szervezeti egységek, felhasználók, csoportok</a:t>
            </a:r>
          </a:p>
          <a:p>
            <a:endParaRPr lang="hu-HU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A69DE604-F20E-41AC-99DA-8A716DC11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695" y="1395665"/>
            <a:ext cx="4720075" cy="4525161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0736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AA66EB-E573-4F2B-A41D-16511FEA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54097"/>
          </a:xfrm>
        </p:spPr>
        <p:txBody>
          <a:bodyPr/>
          <a:lstStyle/>
          <a:p>
            <a:pPr algn="ctr"/>
            <a:r>
              <a:rPr lang="hu-HU" b="1" dirty="0">
                <a:solidFill>
                  <a:srgbClr val="00833F"/>
                </a:solidFill>
              </a:rPr>
              <a:t>A </a:t>
            </a:r>
            <a:r>
              <a:rPr lang="hu-HU" b="1" dirty="0" err="1">
                <a:solidFill>
                  <a:srgbClr val="00833F"/>
                </a:solidFill>
              </a:rPr>
              <a:t>primary</a:t>
            </a:r>
            <a:r>
              <a:rPr lang="hu-HU" b="1" dirty="0">
                <a:solidFill>
                  <a:srgbClr val="00833F"/>
                </a:solidFill>
              </a:rPr>
              <a:t> </a:t>
            </a:r>
            <a:r>
              <a:rPr lang="hu-HU" b="1" dirty="0" err="1">
                <a:solidFill>
                  <a:srgbClr val="00833F"/>
                </a:solidFill>
              </a:rPr>
              <a:t>domain</a:t>
            </a:r>
            <a:r>
              <a:rPr lang="hu-HU" b="1" dirty="0">
                <a:solidFill>
                  <a:srgbClr val="00833F"/>
                </a:solidFill>
              </a:rPr>
              <a:t> </a:t>
            </a:r>
            <a:r>
              <a:rPr lang="hu-HU" b="1" dirty="0" err="1">
                <a:solidFill>
                  <a:srgbClr val="00833F"/>
                </a:solidFill>
              </a:rPr>
              <a:t>controller</a:t>
            </a:r>
            <a:endParaRPr lang="hu-HU" b="1" dirty="0">
              <a:solidFill>
                <a:srgbClr val="00833F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E35B7AC-8AE7-469B-93E2-20085875F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303" y="1075183"/>
            <a:ext cx="6157393" cy="505484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2206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AA66EB-E573-4F2B-A41D-16511FEA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54097"/>
          </a:xfrm>
        </p:spPr>
        <p:txBody>
          <a:bodyPr/>
          <a:lstStyle/>
          <a:p>
            <a:pPr algn="ctr"/>
            <a:r>
              <a:rPr lang="hu-HU" b="1" dirty="0">
                <a:solidFill>
                  <a:srgbClr val="00833F"/>
                </a:solidFill>
              </a:rPr>
              <a:t>A DHCP szolgáltatás és a </a:t>
            </a:r>
            <a:r>
              <a:rPr lang="hu-HU" b="1" dirty="0" err="1">
                <a:solidFill>
                  <a:srgbClr val="00833F"/>
                </a:solidFill>
              </a:rPr>
              <a:t>scope</a:t>
            </a:r>
            <a:endParaRPr lang="hu-HU" b="1" dirty="0">
              <a:solidFill>
                <a:srgbClr val="00833F"/>
              </a:solidFill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B75DFF56-DE11-41F0-A307-B1F51002B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927" y="973492"/>
            <a:ext cx="6308145" cy="5157293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9030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AA66EB-E573-4F2B-A41D-16511FEA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54097"/>
          </a:xfrm>
        </p:spPr>
        <p:txBody>
          <a:bodyPr/>
          <a:lstStyle/>
          <a:p>
            <a:pPr algn="ctr"/>
            <a:r>
              <a:rPr lang="hu-HU" b="1" dirty="0">
                <a:solidFill>
                  <a:srgbClr val="00833F"/>
                </a:solidFill>
              </a:rPr>
              <a:t>A </a:t>
            </a:r>
            <a:r>
              <a:rPr lang="hu-HU" b="1" dirty="0" err="1">
                <a:solidFill>
                  <a:srgbClr val="00833F"/>
                </a:solidFill>
              </a:rPr>
              <a:t>Dns</a:t>
            </a:r>
            <a:r>
              <a:rPr lang="hu-HU" b="1" dirty="0">
                <a:solidFill>
                  <a:srgbClr val="00833F"/>
                </a:solidFill>
              </a:rPr>
              <a:t> szolgáltatás és a </a:t>
            </a:r>
            <a:r>
              <a:rPr lang="hu-HU" b="1" dirty="0" err="1">
                <a:solidFill>
                  <a:srgbClr val="00833F"/>
                </a:solidFill>
              </a:rPr>
              <a:t>Forward</a:t>
            </a:r>
            <a:r>
              <a:rPr lang="hu-HU" b="1" dirty="0">
                <a:solidFill>
                  <a:srgbClr val="00833F"/>
                </a:solidFill>
              </a:rPr>
              <a:t> </a:t>
            </a:r>
            <a:r>
              <a:rPr lang="hu-HU" b="1" dirty="0" err="1">
                <a:solidFill>
                  <a:srgbClr val="00833F"/>
                </a:solidFill>
              </a:rPr>
              <a:t>lookup</a:t>
            </a:r>
            <a:r>
              <a:rPr lang="hu-HU" b="1" dirty="0">
                <a:solidFill>
                  <a:srgbClr val="00833F"/>
                </a:solidFill>
              </a:rPr>
              <a:t> </a:t>
            </a:r>
            <a:r>
              <a:rPr lang="hu-HU" b="1" dirty="0" err="1">
                <a:solidFill>
                  <a:srgbClr val="00833F"/>
                </a:solidFill>
              </a:rPr>
              <a:t>zonák</a:t>
            </a:r>
            <a:endParaRPr lang="hu-HU" b="1" dirty="0">
              <a:solidFill>
                <a:srgbClr val="00833F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748D1A3-FB39-4820-9EDD-C3E165C38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587" y="946941"/>
            <a:ext cx="6336825" cy="5189163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3075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275</TotalTime>
  <Words>566</Words>
  <Application>Microsoft Office PowerPoint</Application>
  <PresentationFormat>Szélesvásznú</PresentationFormat>
  <Paragraphs>97</Paragraphs>
  <Slides>29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29</vt:i4>
      </vt:variant>
    </vt:vector>
  </HeadingPairs>
  <TitlesOfParts>
    <vt:vector size="34" baseType="lpstr">
      <vt:lpstr>Calibri</vt:lpstr>
      <vt:lpstr>Century Gothic</vt:lpstr>
      <vt:lpstr>Times New Roman</vt:lpstr>
      <vt:lpstr>Wingdings 3</vt:lpstr>
      <vt:lpstr>Szelet</vt:lpstr>
      <vt:lpstr>A VirtualBox-ban elkészített Eszközök</vt:lpstr>
      <vt:lpstr>PowerPoint-bemutató</vt:lpstr>
      <vt:lpstr>0. A mikrotik router</vt:lpstr>
      <vt:lpstr>A Mikrotik router konfigurációja</vt:lpstr>
      <vt:lpstr>1. A windows_kliens (grafikus)</vt:lpstr>
      <vt:lpstr>2. A windows_pdc_ad_dns_dhcp (grafikus szerver)</vt:lpstr>
      <vt:lpstr>A primary domain controller</vt:lpstr>
      <vt:lpstr>A DHCP szolgáltatás és a scope</vt:lpstr>
      <vt:lpstr>A Dns szolgáltatás és a Forward lookup zonák</vt:lpstr>
      <vt:lpstr>A Dns szolgáltatás és a reverse lookup zonák</vt:lpstr>
      <vt:lpstr>A szervezeti egységek, csoportok, felhasználók</vt:lpstr>
      <vt:lpstr>A Group policy management (Közös mappa, Automatizált szoftver telepítés, közös háttér beállítás)</vt:lpstr>
      <vt:lpstr>3. A windows_bdc_dhcp_failover (grafikus szerver)</vt:lpstr>
      <vt:lpstr>A Backup domain controller</vt:lpstr>
      <vt:lpstr>A dhcp és a tartalék dhcp (Szinkronizálás a PDC-ről)</vt:lpstr>
      <vt:lpstr>4. A windows_print (grafikus szerver)</vt:lpstr>
      <vt:lpstr>A nyomtatók</vt:lpstr>
      <vt:lpstr>A felvett nyomtatók (A kliensen egy felhasználóval)</vt:lpstr>
      <vt:lpstr>5. A linux_mysql (Debian alapú szerver)</vt:lpstr>
      <vt:lpstr>Az adatbázis</vt:lpstr>
      <vt:lpstr>6. A linux_web_file_scheduled_backup (Debian alapú szerver)</vt:lpstr>
      <vt:lpstr>A Joomla! Weboldal home (A kliensről tartományi adminisztráorral)</vt:lpstr>
      <vt:lpstr>A weboldal (a kliensről egy felhasználóval)</vt:lpstr>
      <vt:lpstr>A megosztott mappák (A kliensről egy felhasználóval)</vt:lpstr>
      <vt:lpstr>Az ütemezett biztonsági mentés</vt:lpstr>
      <vt:lpstr>7. A linux_mail (Debian alapú szerver)</vt:lpstr>
      <vt:lpstr>Az Iredadmail en keresztüli felhasználó kezelés (Kliensről tartományi adminisztrátorral)</vt:lpstr>
      <vt:lpstr>A thunderbird levelezőalkalmazás (A kliensről egy felhasználóval)</vt:lpstr>
      <vt:lpstr>Köszönjük szépen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VirtualBox-ban elkészített szerverek</dc:title>
  <dc:creator>W10</dc:creator>
  <cp:lastModifiedBy>W10</cp:lastModifiedBy>
  <cp:revision>24</cp:revision>
  <dcterms:created xsi:type="dcterms:W3CDTF">2024-04-29T07:04:23Z</dcterms:created>
  <dcterms:modified xsi:type="dcterms:W3CDTF">2024-05-03T07:23:53Z</dcterms:modified>
</cp:coreProperties>
</file>