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4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315" r:id="rId14"/>
    <p:sldId id="314" r:id="rId15"/>
    <p:sldId id="283" r:id="rId16"/>
    <p:sldId id="317" r:id="rId17"/>
    <p:sldId id="327" r:id="rId18"/>
    <p:sldId id="288" r:id="rId19"/>
    <p:sldId id="289" r:id="rId20"/>
    <p:sldId id="291" r:id="rId21"/>
    <p:sldId id="290" r:id="rId22"/>
    <p:sldId id="321" r:id="rId23"/>
    <p:sldId id="322" r:id="rId24"/>
    <p:sldId id="323" r:id="rId25"/>
    <p:sldId id="324" r:id="rId26"/>
    <p:sldId id="274" r:id="rId27"/>
    <p:sldId id="275" r:id="rId28"/>
    <p:sldId id="277" r:id="rId29"/>
    <p:sldId id="279" r:id="rId30"/>
    <p:sldId id="328" r:id="rId31"/>
    <p:sldId id="325" r:id="rId32"/>
    <p:sldId id="296" r:id="rId33"/>
    <p:sldId id="298" r:id="rId34"/>
    <p:sldId id="302" r:id="rId35"/>
    <p:sldId id="303" r:id="rId36"/>
    <p:sldId id="299" r:id="rId37"/>
    <p:sldId id="305" r:id="rId38"/>
    <p:sldId id="301" r:id="rId39"/>
    <p:sldId id="300" r:id="rId40"/>
    <p:sldId id="292" r:id="rId41"/>
    <p:sldId id="306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980EB-8CF3-28B9-1683-44713A5A58F0}" v="526" dt="2024-12-05T16:51:32.870"/>
    <p1510:client id="{7D0D2405-75B7-3502-22CB-CBC00897A51F}" v="74" dt="2024-12-05T16:31:07.526"/>
    <p1510:client id="{935C4F90-9C1C-925C-44BF-C18E7CFBC16C}" v="46" dt="2024-12-05T16:12:10.996"/>
    <p1510:client id="{95450924-ADC8-A2E6-6F8E-5C9D64C22BB7}" v="80" dt="2024-12-05T16:46:51.832"/>
    <p1510:client id="{A8C9342E-BF80-EC62-F027-A6B8E1F64499}" v="18" dt="2024-12-05T16:09:29.131"/>
    <p1510:client id="{AB765796-95B9-0A06-5DE0-D93FE5DFA5F9}" v="282" dt="2024-12-05T16:51:19.861"/>
    <p1510:client id="{CAED1B34-FD5D-C1AC-F3BE-E94333D04C49}" v="4" dt="2024-12-05T19:01:07.462"/>
    <p1510:client id="{F37C32CB-952A-8579-CB35-C6A2E3890D69}" v="11" dt="2024-12-05T16:52:3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07:54:09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8590 8884 16383 0 0,'0'5'0'0'0,"0"5"0"0"0,0 6 0 0 0,0 4 0 0 0,0 4 0 0 0,0 2 0 0 0,0 1 0 0 0,5-4 0 0 0,0-2 0 0 0,1 0 0 0 0,-1 2 0 0 0,-2 0 0 0 0,-1 1 0 0 0,-1 2 0 0 0,-1-1 0 0 0,0 1 0 0 0,0 1 0 0 0,0-1 0 0 0,4-4 0 0 0,2-2 0 0 0,-1 1 0 0 0,0 1 0 0 0,2 1 0 0 0,1 1 0 0 0,-1 1 0 0 0,-2 0 0 0 0,-2 2 0 0 0,-1-1 0 0 0,-1 0 0 0 0,4-4 0 0 0,0-1 0 0 0,5-1 0 0 0,0 2 0 0 0,-1 1 0 0 0,-3 1 0 0 0,-2 1 0 0 0,3-4 0 0 0,0 0 0 0 0,-1-1 0 0 0,3-2 0 0 0,-1-1 0 0 0,-1 2 0 0 0,3-3 0 0 0,-1 0 0 0 0,-1 3 0 0 0,-3 2 0 0 0,3-3 0 0 0,0 0 0 0 0,2-2 0 0 0,1-1 0 0 0,-2 3 0 0 0,1-2 0 0 0,0 0 0 0 0,-2 2 0 0 0,1-1 0 0 0,5 0 0 0 0,-1 1 0 0 0,3 3 0 0 0,2 2 0 0 0,-2 2 0 0 0,1-4 0 0 0,-2-1 0 0 0,0-4 0 0 0,-1 1 0 0 0,0 0 0 0 0,3-1 0 0 0,-2 0 0 0 0,1-2 0 0 0,-2 0 0 0 0,1-1 0 0 0,2-4 0 0 0,-1 2 0 0 0,0-1 0 0 0,-1 1 0 0 0,0 5 0 0 0,2-2 0 0 0,3-2 0 0 0,2 0 0 0 0,2-1 0 0 0,2-2 0 0 0,-4 1 0 0 0,-2-1 0 0 0,1-2 0 0 0,1-2 0 0 0,2-2 0 0 0,-4 3 0 0 0,-1 0 0 0 0,1 0 0 0 0,2-2 0 0 0,-4 3 0 0 0,1 1 0 0 0,0 3 0 0 0,3-1 0 0 0,1-1 0 0 0,1-3 0 0 0,-3-2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07:54:09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9653 10201 16383 0 0,'0'5'0'0'0,"0"5"0"0"0,0 6 0 0 0,0 4 0 0 0,0 4 0 0 0,0 2 0 0 0,0 1 0 0 0,0 0 0 0 0,0 0 0 0 0,0 0 0 0 0,0 0 0 0 0,0 0 0 0 0,0-1 0 0 0,0 0 0 0 0,0 1 0 0 0,0-1 0 0 0,-5-5 0 0 0,-1 0 0 0 0,1-1 0 0 0,0 2 0 0 0,-2 0 0 0 0,-1 3 0 0 0,1 0 0 0 0,6-4 0 0 0,9-5 0 0 0,6-6 0 0 0,5-4 0 0 0,5-4 0 0 0,2-1 0 0 0,1-2 0 0 0,1-4 0 0 0,-1-2 0 0 0,1 0 0 0 0,-1-2 0 0 0,-1-1 0 0 0,1 2 0 0 0,-1 2 0 0 0,0 3 0 0 0,0 1 0 0 0,0 1 0 0 0,0 1 0 0 0,0 0 0 0 0,-4-4 0 0 0,3-1 0 0 0,1-1 0 0 0,1 2 0 0 0,-4-3 0 0 0,-1-1 0 0 0,-1 1 0 0 0,1 2 0 0 0,-3-3 0 0 0,-9 1 0 0 0,-7-4 0 0 0,-8 0 0 0 0,-3-2 0 0 0,-5 1 0 0 0,-4 2 0 0 0,-4 4 0 0 0,1-3 0 0 0,0 1 0 0 0,-1-3 0 0 0,-1 1 0 0 0,3-3 0 0 0,0 1 0 0 0,-2-2 0 0 0,0-3 0 0 0,-2 2 0 0 0,3-2 0 0 0,0 3 0 0 0,5-2 0 0 0,-1 3 0 0 0,-2 3 0 0 0,-2 4 0 0 0,3-2 0 0 0,-1-4 0 0 0,-2 0 0 0 0,3-2 0 0 0,0 0 0 0 0,-2 4 0 0 0,2-1 0 0 0,0 1 0 0 0,3-3 0 0 0,4 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07:54:09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24677 11706 16383 0 0,'0'5'0'0'0,"0"5"0"0"0,0 6 0 0 0,0 5 0 0 0,0 2 0 0 0,0 8 0 0 0,0 1 0 0 0,0 1 0 0 0,0-1 0 0 0,0-2 0 0 0,0-1 0 0 0,0-1 0 0 0,0-1 0 0 0,0-1 0 0 0,0 0 0 0 0,4-5 0 0 0,2-1 0 0 0,0 0 0 0 0,-2 2 0 0 0,0 1 0 0 0,-2 1 0 0 0,3 1 0 0 0,1 0 0 0 0,5-3 0 0 0,-1-1 0 0 0,-2-1 0 0 0,-1 2 0 0 0,1-3 0 0 0,5-1 0 0 0,-1 2 0 0 0,3-3 0 0 0,-1 0 0 0 0,1-3 0 0 0,-2 1 0 0 0,-3 2 0 0 0,1-2 0 0 0,-1 1 0 0 0,2 3 0 0 0,3 1 0 0 0,0 3 0 0 0,1-3 0 0 0,-2 0 0 0 0,-4 1 0 0 0,2-4 0 0 0,-2 1 0 0 0,2-4 0 0 0,-1 1 0 0 0,-2 2 0 0 0,1-2 0 0 0,0 2 0 0 0,2-4 0 0 0,3 2 0 0 0,0 3 0 0 0,1-3 0 0 0,3 1 0 0 0,-3 3 0 0 0,2-3 0 0 0,1 2 0 0 0,2 0 0 0 0,-2 3 0 0 0,0-2 0 0 0,0 0 0 0 0,3-4 0 0 0,1 1 0 0 0,2-3 0 0 0,0-3 0 0 0,1-4 0 0 0,-4 2 0 0 0,-1-1 0 0 0,0-1 0 0 0,-4 3 0 0 0,0-1 0 0 0,2-1 0 0 0,1-2 0 0 0,3 3 0 0 0,1-1 0 0 0,1 0 0 0 0,1-3 0 0 0,1-1 0 0 0,-1-1 0 0 0,1-1 0 0 0,-1-1 0 0 0,0 0 0 0 0,1-1 0 0 0,-6 5 0 0 0,0 2 0 0 0,-1-1 0 0 0,2 0 0 0 0,-4 2 0 0 0,0 1 0 0 0,2-1 0 0 0,1-2 0 0 0,2-2 0 0 0,1-1 0 0 0,2-1 0 0 0,-1-1 0 0 0,2 0 0 0 0,-1 0 0 0 0,-4-1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07:54:09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26025 12741 16383 0 0,'0'5'0'0'0,"0"5"0"0"0,0 6 0 0 0,0 4 0 0 0,0 4 0 0 0,0 2 0 0 0,0 1 0 0 0,0 0 0 0 0,0 0 0 0 0,-4 0 0 0 0,-2 0 0 0 0,0 0 0 0 0,2-1 0 0 0,1 0 0 0 0,-4-4 0 0 0,0-2 0 0 0,1 1 0 0 0,2 0 0 0 0,-4-2 0 0 0,0-1 0 0 0,2 1 0 0 0,1 3 0 0 0,2 0 0 0 0,1 3 0 0 0,2 0 0 0 0,-1 1 0 0 0,2 0 0 0 0,-1 1 0 0 0,5-5 0 0 0,1-11 0 0 0,4-6 0 0 0,5-5 0 0 0,5-7 0 0 0,-2-6 0 0 0,1-1 0 0 0,1 2 0 0 0,2 2 0 0 0,-2 0 0 0 0,-1 0 0 0 0,1 3 0 0 0,-3-3 0 0 0,1 2 0 0 0,-4-4 0 0 0,1 1 0 0 0,2 2 0 0 0,3 3 0 0 0,-3-2 0 0 0,1 0 0 0 0,-2-3 0 0 0,-1 1 0 0 0,3 1 0 0 0,2 3 0 0 0,-2-2 0 0 0,0 0 0 0 0,2 1 0 0 0,-3-2 0 0 0,0 1 0 0 0,2 0 0 0 0,-2-1 0 0 0,0 0 0 0 0,1 1 0 0 0,-1-1 0 0 0,0-1 0 0 0,-3-1 0 0 0,-8-1 0 0 0,-9 4 0 0 0,-9 1 0 0 0,-7-1 0 0 0,-5 0 0 0 0,-2 2 0 0 0,-1 1 0 0 0,3-2 0 0 0,2-1 0 0 0,5-2 0 0 0,0-1 0 0 0,-1 3 0 0 0,3-3 0 0 0,-1 1 0 0 0,2-2 0 0 0,-1 1 0 0 0,-2 2 0 0 0,-2 2 0 0 0,1-1 0 0 0,4-4 0 0 0,0 0 0 0 0,-2 1 0 0 0,2 0 0 0 0,-2-4 0 0 0,-1 0 0 0 0,0 0 0 0 0,1 1 0 0 0,1-1 0 0 0,0 2 0 0 0,2-1 0 0 0,4-3 0 0 0,-2 1 0 0 0,1 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07:54:09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9900 12976 16383 0 0,'0'14'0'0'0,"0"8"0"0"0,0 5 0 0 0,0 3 0 0 0,0 4 0 0 0,0 2 0 0 0,0-1 0 0 0,0-3 0 0 0,0-1 0 0 0,0-2 0 0 0,-5-2 0 0 0,-1-1 0 0 0,1 5 0 0 0,-4-4 0 0 0,-1-1 0 0 0,3-2 0 0 0,1 1 0 0 0,3 0 0 0 0,0 0 0 0 0,3 0 0 0 0,-5-4 0 0 0,-1 4 0 0 0,-3 1 0 0 0,-1 1 0 0 0,1 1 0 0 0,3-1 0 0 0,2 0 0 0 0,-3 0 0 0 0,0 0 0 0 0,-3-5 0 0 0,-1-2 0 0 0,3 0 0 0 0,2 2 0 0 0,2 1 0 0 0,2 1 0 0 0,1-3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5T07:54:0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9539 13729 16383 0 0,'4'0'0'0'0,"2"4"0"0"0,4 2 0 0 0,1 4 0 0 0,2 1 0 0 0,4-2 0 0 0,3-3 0 0 0,3 3 0 0 0,2 4 0 0 0,1-1 0 0 0,1-1 0 0 0,0 1 0 0 0,-1-2 0 0 0,1-1 0 0 0,0-4 0 0 0,-1-1 0 0 0,0-3 0 0 0,0 0 0 0 0,1-1 0 0 0,-1 4 0 0 0,0 1 0 0 0,0 0 0 0 0,0 0 0 0 0,0-3 0 0 0,0 0 0 0 0,0-1 0 0 0,-4 4 0 0 0,-6 6 0 0 0,-10 0 0 0 0,-11 3 0 0 0,-9 4 0 0 0,-6 3 0 0 0,-4-2 0 0 0,1 1 0 0 0,1-4 0 0 0,-1-5 0 0 0,4 1 0 0 0,6 3 0 0 0,-1-2 0 0 0,-1-2 0 0 0,1 1 0 0 0,-1-2 0 0 0,2 2 0 0 0,3 4 0 0 0,-1-1 0 0 0,-4-4 0 0 0,2 2 0 0 0,-2-2 0 0 0,-3-3 0 0 0,2 2 0 0 0,-1-1 0 0 0,2 3 0 0 0,0-1 0 0 0,2 2 0 0 0,-1-1 0 0 0,1 2 0 0 0,0-2 0 0 0,-4-2 0 0 0,2 1 0 0 0,-1-2 0 0 0,1 3 0 0 0,5 4 0 0 0,-2-2 0 0 0,-2-2 0 0 0,0 1 0 0 0,-1-2 0 0 0,2 2 0 0 0,-2-2 0 0 0,-2-2 0 0 0,1 1 0 0 0,0 0 0 0 0,1-7 0 0 0,5-8 0 0 0,-2-4 0 0 0,2-4 0 0 0,3-4 0 0 0,2-5 0 0 0,2-2 0 0 0,2-1 0 0 0,0-2 0 0 0,1 0 0 0 0,1 0 0 0 0,-1 0 0 0 0,1 0 0 0 0,-1 1 0 0 0,0-1 0 0 0,1 1 0 0 0,-1 0 0 0 0,0 0 0 0 0,0 0 0 0 0,0 0 0 0 0,0 0 0 0 0,0 0 0 0 0,0-1 0 0 0,0 1 0 0 0,0 0 0 0 0,0 0 0 0 0,0 0 0 0 0,0 0 0 0 0,0 0 0 0 0,0 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D766-0C0A-D6FB-8F43-0C456A3A9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AD1E6-2C4B-542B-4234-FFA7F9D76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E81F-5C3E-8911-FA21-7A190A7F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520F-FCBF-0408-8582-14CB6377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2603-72BE-7821-09D7-89A34B4D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8CBC-A0C7-3400-CFDA-F7F56697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F4129-A9C2-1B0A-D415-E3A8D3724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79E3-B3A1-F47E-B2F1-F3F42A93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5A36-71FF-E00C-0613-58EDC0E7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AA671-80E9-310E-7D6C-137CE456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9E71A-A107-F09B-EF49-13ACC4CFC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D932B-8729-7503-CF13-D3A1B685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2B45-64BE-7D46-5A77-CE925D05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C6F3-4CFB-8AD1-06E9-1D800368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834B-C72B-8E29-739F-85768164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8593-0BBC-85DD-DB79-8BBA5CC1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4F0A-E398-4A88-02BD-6B3E9007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DCBF-3744-594D-A294-BCAE1B3A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D4D5-19CA-9B86-16D0-FE76BC5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2529-E3BA-CED3-56B4-51C32C2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2A4E-F6CC-D681-35D9-B56AD97D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DEC4-3422-1CD6-78B5-E291DEBE4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24D2-B6AF-C32D-7632-BDD35024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737D-F69A-500C-6A88-AA36F74B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690C-37CF-7DC8-7532-C1D31AC0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1125-1568-2AC3-16DE-8FC5B3B3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162B-FBD2-DD43-37DC-C7AC034F4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950F-6529-4C32-1289-DD580111A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9DAD6-386F-E44A-2DE7-7BE1B8DB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5DBA6-3426-5946-7A85-63B2F94D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FFDED-F4C8-52CE-2B38-6C9F5787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42EC-8AED-CF1C-587C-F73D8B30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F9A5-99FE-771E-66A0-D941E2D8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808E2-9975-A210-B0E3-A4356C662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224DB-33C9-97E2-817D-15C2917FA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7D7A3-904E-C4C9-F50A-579B80BEB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958F8-9633-BB69-5475-4502648B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4FD58-7968-0707-4377-FBBDB9F1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2D6E0-44B5-8D48-4483-8D3A69B9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3CF6-B890-B708-E4C2-006700A4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E5E18-8E4B-718D-39BB-50D02E7D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D7FF7-BAAE-256E-F92E-D38F43AB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C7F7D-F03D-3E16-AA9D-FA83FAEA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BAA3-01BC-55DB-FF17-0A59857B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B91F9-C98C-DDCD-533D-934E4B34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D8700-D92F-9634-E88E-82944D7E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1B4D-BBE0-A042-7606-83EAC1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4C5B-0C03-10C9-43A4-9A4EB2D6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A0E7-ED25-BBD1-4703-AC0123A7F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D43BC-A906-22C0-85B3-9B088110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23B1C-F242-7762-2C83-775BC714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4045F-1911-11C8-A869-F38F7092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7DB-3E40-2566-0B89-C430BC52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630AB-08FD-625B-C00D-21ECF17B9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48C5-EF7D-D6D3-DE1D-22B53C0A8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7D539-F38E-E650-A65A-E7F78D91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C42B-43B5-6779-25A7-DB7728C2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FC729-F389-41A6-B20C-A75806A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37206-C1D2-CC75-D965-4A6756B7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03984-9C92-72DA-B25E-E1263C0C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62BC-95BA-EF17-9DF6-6CDBA4D52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939FB-725C-4254-9438-542789C1FB5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B9A6-5F72-EA5C-59B8-064869F30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105F-CEFA-D2B9-E3E8-40FE9BEB9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7B1FF-3681-442B-AFD2-E9D52B80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2EDA-0287-FF5F-F60B-4381DFCD2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Word Bigrams and Nonlinear Scaling of Word Saliences for </a:t>
            </a:r>
            <a:r>
              <a:rPr lang="en-US" sz="4000" b="1" kern="1200">
                <a:effectLst/>
                <a:ea typeface="+mj-lt"/>
                <a:cs typeface="+mj-lt"/>
              </a:rPr>
              <a:t>Sentiment </a:t>
            </a:r>
            <a:r>
              <a:rPr lang="en-US" sz="4000" b="1">
                <a:ea typeface="+mj-lt"/>
                <a:cs typeface="+mj-lt"/>
              </a:rPr>
              <a:t>Modeling in Online Product</a:t>
            </a:r>
            <a:r>
              <a:rPr lang="en-US" sz="4000" b="1" kern="1200">
                <a:effectLst/>
                <a:ea typeface="+mj-lt"/>
                <a:cs typeface="+mj-lt"/>
              </a:rPr>
              <a:t> Reviews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E267-0CA3-3875-18E1-371C3491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28" y="3602038"/>
            <a:ext cx="10828544" cy="3070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Andrew Olson, Isha Paudel, Hynek Boril</a:t>
            </a:r>
          </a:p>
          <a:p>
            <a:r>
              <a:rPr lang="en-US" sz="1800"/>
              <a:t>Pioneer Speech Signal Processing Lab (PSSPL)</a:t>
            </a:r>
          </a:p>
          <a:p>
            <a:r>
              <a:rPr lang="en-US" sz="1800"/>
              <a:t>Electrical and Computer Engineering Department, University of Wisconsin–Platteville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 sz="1900"/>
              <a:t>27th IEEE/ACIS International Summer Conference on Software Engineering, Artificial Intelligence, Networking and Parallel/Distributed Computing (SNPD2024-Summer)</a:t>
            </a:r>
          </a:p>
          <a:p>
            <a:r>
              <a:rPr lang="en-US" sz="1900"/>
              <a:t>Communication University of China in Beijing, July 5 to 7, 2024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3DBE-55D4-F626-4507-23098093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Lexical Analysis with Word Clouds:</a:t>
            </a:r>
            <a:br>
              <a:rPr lang="en-US" sz="4000"/>
            </a:br>
            <a:r>
              <a:rPr lang="en-US" sz="4000"/>
              <a:t>Class-Specific </a:t>
            </a:r>
            <a:r>
              <a:rPr lang="en-US" sz="4000" i="1"/>
              <a:t>Unigram </a:t>
            </a:r>
            <a:r>
              <a:rPr lang="en-US" sz="4000"/>
              <a:t>Term Frequencies</a:t>
            </a:r>
          </a:p>
        </p:txBody>
      </p:sp>
      <p:pic>
        <p:nvPicPr>
          <p:cNvPr id="8" name="Picture 7" descr="A close up of words&#10;&#10;Description automatically generated">
            <a:extLst>
              <a:ext uri="{FF2B5EF4-FFF2-40B4-BE49-F238E27FC236}">
                <a16:creationId xmlns:a16="http://schemas.microsoft.com/office/drawing/2014/main" id="{6AA15FFA-9F82-630D-A6F8-A3611589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2458"/>
            <a:ext cx="6137237" cy="3203397"/>
          </a:xfrm>
          <a:prstGeom prst="rect">
            <a:avLst/>
          </a:prstGeom>
        </p:spPr>
      </p:pic>
      <p:pic>
        <p:nvPicPr>
          <p:cNvPr id="9" name="Content Placeholder 8" descr="A close up of words&#10;&#10;Description automatically generated">
            <a:extLst>
              <a:ext uri="{FF2B5EF4-FFF2-40B4-BE49-F238E27FC236}">
                <a16:creationId xmlns:a16="http://schemas.microsoft.com/office/drawing/2014/main" id="{8D6B0898-2B10-BA31-3D7F-5B2700FED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6351" y="3549667"/>
            <a:ext cx="6339518" cy="3369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EED3C-A35E-DED6-917D-B1308D43C134}"/>
              </a:ext>
            </a:extLst>
          </p:cNvPr>
          <p:cNvSpPr txBox="1"/>
          <p:nvPr/>
        </p:nvSpPr>
        <p:spPr>
          <a:xfrm>
            <a:off x="2073104" y="4980193"/>
            <a:ext cx="921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>
                <a:solidFill>
                  <a:schemeClr val="accent5"/>
                </a:solidFill>
                <a:sym typeface="Wingdings" panose="05000000000000000000" pitchFamily="2" charset="2"/>
              </a:rPr>
              <a:t></a:t>
            </a:r>
            <a:endParaRPr lang="en-US" sz="12000" b="1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B7B98-AE9E-657F-7475-A94901B28421}"/>
              </a:ext>
            </a:extLst>
          </p:cNvPr>
          <p:cNvSpPr txBox="1"/>
          <p:nvPr/>
        </p:nvSpPr>
        <p:spPr>
          <a:xfrm>
            <a:off x="8516555" y="2122458"/>
            <a:ext cx="921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1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2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words&#10;&#10;Description automatically generated">
            <a:extLst>
              <a:ext uri="{FF2B5EF4-FFF2-40B4-BE49-F238E27FC236}">
                <a16:creationId xmlns:a16="http://schemas.microsoft.com/office/drawing/2014/main" id="{E3F7093F-53C4-1C29-E3A5-09391A922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2" t="11729" r="10182" b="10280"/>
          <a:stretch/>
        </p:blipFill>
        <p:spPr bwMode="auto">
          <a:xfrm>
            <a:off x="3629678" y="2683365"/>
            <a:ext cx="8127045" cy="41222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D07227-E39E-F8A3-252E-A94AC8BC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/>
              <a:t>Lexical Analysis with Word Clouds:</a:t>
            </a:r>
            <a:br>
              <a:rPr lang="en-US" sz="4000"/>
            </a:br>
            <a:r>
              <a:rPr lang="en-US" sz="4000" i="1"/>
              <a:t>Unigrams</a:t>
            </a:r>
            <a:r>
              <a:rPr lang="en-US" sz="4000"/>
              <a:t> with Highest Relative TF Differences  </a:t>
            </a:r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2292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FCDB-FC83-C7F3-949E-DBBB38EFF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5" y="1755824"/>
            <a:ext cx="3905552" cy="4351338"/>
          </a:xfrm>
        </p:spPr>
        <p:txBody>
          <a:bodyPr>
            <a:normAutofit/>
          </a:bodyPr>
          <a:lstStyle/>
          <a:p>
            <a:r>
              <a:rPr lang="en-US" sz="2200"/>
              <a:t>During preliminary experiments, all highest-ranked bigram pairs had the form &lt;article ‘a’&gt; followed by a word</a:t>
            </a:r>
          </a:p>
          <a:p>
            <a:r>
              <a:rPr lang="en-US" sz="2200"/>
              <a:t>Solution: set up an ad hoc term filter to remove a-&lt;word&gt; terms and few other ‘dull’ terms </a:t>
            </a:r>
          </a:p>
        </p:txBody>
      </p:sp>
      <p:pic>
        <p:nvPicPr>
          <p:cNvPr id="4" name="Picture 3" descr="A close up of words&#10;&#10;Description automatically generated">
            <a:extLst>
              <a:ext uri="{FF2B5EF4-FFF2-40B4-BE49-F238E27FC236}">
                <a16:creationId xmlns:a16="http://schemas.microsoft.com/office/drawing/2014/main" id="{697C04AC-ED6C-CE6B-0655-D4B3744BE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t="11639" r="10140" b="10496"/>
          <a:stretch/>
        </p:blipFill>
        <p:spPr bwMode="auto">
          <a:xfrm>
            <a:off x="4076408" y="2790402"/>
            <a:ext cx="8046961" cy="4067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752EEB6-4502-D44A-568C-70854D9E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/>
              <a:t>Lexical Analysis with Word Clouds:</a:t>
            </a:r>
            <a:br>
              <a:rPr lang="en-US" sz="4000"/>
            </a:br>
            <a:r>
              <a:rPr lang="en-US" sz="4000" i="1"/>
              <a:t>Bigrams</a:t>
            </a:r>
            <a:r>
              <a:rPr lang="en-US" sz="4000"/>
              <a:t> with Highest Relative TF Differences  </a:t>
            </a:r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81173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E282-5F98-0AAF-3430-10486FE1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21" y="1343679"/>
            <a:ext cx="10515600" cy="2852737"/>
          </a:xfrm>
        </p:spPr>
        <p:txBody>
          <a:bodyPr>
            <a:normAutofit/>
          </a:bodyPr>
          <a:lstStyle/>
          <a:p>
            <a:r>
              <a:rPr lang="en-US"/>
              <a:t> Sentiment Analysis with LSTM and Majority 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5536-D27F-2D55-2663-94C0FE35B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8053" y="4643930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Isha Paudel, Hynek Boril</a:t>
            </a:r>
          </a:p>
        </p:txBody>
      </p:sp>
    </p:spTree>
    <p:extLst>
      <p:ext uri="{BB962C8B-B14F-4D97-AF65-F5344CB8AC3E}">
        <p14:creationId xmlns:p14="http://schemas.microsoft.com/office/powerpoint/2010/main" val="37389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455F-58CF-09BF-CF57-CF558451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6827-F4DC-569F-5817-3AC0C8B6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same as others </a:t>
            </a:r>
          </a:p>
          <a:p>
            <a:r>
              <a:rPr lang="en-US"/>
              <a:t>Cleaning the Data / tokenize the data from </a:t>
            </a:r>
            <a:r>
              <a:rPr lang="en-US" err="1"/>
              <a:t>tensorflow</a:t>
            </a:r>
            <a:r>
              <a:rPr lang="en-US"/>
              <a:t> </a:t>
            </a:r>
          </a:p>
          <a:p>
            <a:r>
              <a:rPr lang="en-US"/>
              <a:t>Make the LSTM Model with Majority voting </a:t>
            </a:r>
          </a:p>
          <a:p>
            <a:r>
              <a:rPr lang="en-US"/>
              <a:t>Generate confusion matrix based on best threshold </a:t>
            </a:r>
          </a:p>
        </p:txBody>
      </p:sp>
    </p:spTree>
    <p:extLst>
      <p:ext uri="{BB962C8B-B14F-4D97-AF65-F5344CB8AC3E}">
        <p14:creationId xmlns:p14="http://schemas.microsoft.com/office/powerpoint/2010/main" val="134750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EE5FF000-FD40-FCCB-38DE-EB72B20D10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4" y="489365"/>
            <a:ext cx="9705837" cy="568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19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6535-2FB3-BA25-C284-EE2981C3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Majority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282B-B023-269D-7BE4-107F0D94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 neurons from Dense layer of LSTM</a:t>
            </a:r>
          </a:p>
          <a:p>
            <a:r>
              <a:rPr lang="en-US"/>
              <a:t>If more than half give 0.5 or more – 1 else 0 </a:t>
            </a:r>
          </a:p>
          <a:p>
            <a:endParaRPr lang="en-US"/>
          </a:p>
        </p:txBody>
      </p:sp>
      <p:pic>
        <p:nvPicPr>
          <p:cNvPr id="4" name="Picture 3" descr="Sigmoid function - Wikipedia">
            <a:extLst>
              <a:ext uri="{FF2B5EF4-FFF2-40B4-BE49-F238E27FC236}">
                <a16:creationId xmlns:a16="http://schemas.microsoft.com/office/drawing/2014/main" id="{CB3F3605-5797-7CDC-8F1B-7114D2F6C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84" y="2367395"/>
            <a:ext cx="38290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0155-A83F-6F63-39BC-3FE5C50F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 </a:t>
            </a:r>
          </a:p>
        </p:txBody>
      </p:sp>
      <p:pic>
        <p:nvPicPr>
          <p:cNvPr id="4" name="Content Placeholder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2ACBB1F0-EEEE-C07A-34BF-CC7567E2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999" y="1825625"/>
            <a:ext cx="5178001" cy="4351338"/>
          </a:xfrm>
        </p:spPr>
      </p:pic>
    </p:spTree>
    <p:extLst>
      <p:ext uri="{BB962C8B-B14F-4D97-AF65-F5344CB8AC3E}">
        <p14:creationId xmlns:p14="http://schemas.microsoft.com/office/powerpoint/2010/main" val="419483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BFC7-8AF2-A7BE-5EC3-53D74F56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RNN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7AB84-B35F-2874-548A-9F8858487F42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B050"/>
                </a:solidFill>
              </a:rPr>
              <a:t>Green:</a:t>
            </a:r>
            <a:r>
              <a:rPr lang="en-US" sz="2200"/>
              <a:t> System Endpoints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70C0"/>
                </a:solidFill>
              </a:rPr>
              <a:t>Blue:</a:t>
            </a:r>
            <a:r>
              <a:rPr lang="en-US" sz="2200"/>
              <a:t> Shared Implementation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Red: </a:t>
            </a:r>
            <a:r>
              <a:rPr lang="en-US" sz="2200"/>
              <a:t>Individual Implementation</a:t>
            </a:r>
          </a:p>
        </p:txBody>
      </p:sp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08B993B7-8B52-BDED-64D8-34276477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35" y="2297160"/>
            <a:ext cx="10847536" cy="3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9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B5CE-4167-08E5-06C7-6F6EDD71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23" y="365125"/>
            <a:ext cx="10891777" cy="910803"/>
          </a:xfrm>
        </p:spPr>
        <p:txBody>
          <a:bodyPr/>
          <a:lstStyle/>
          <a:p>
            <a:r>
              <a:rPr lang="en-US"/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8D64-35D4-87D4-8156-5D54C1B9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010" y="1082916"/>
            <a:ext cx="3570790" cy="46792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Split Training into K "Folds" (Hyperparameter)</a:t>
            </a:r>
          </a:p>
          <a:p>
            <a:r>
              <a:rPr lang="en-US" sz="2000"/>
              <a:t>Each fold is a single iteration of training/validation</a:t>
            </a:r>
          </a:p>
          <a:p>
            <a:r>
              <a:rPr lang="en-US" sz="2000"/>
              <a:t>Each fold has multiple epochs (hyperparameter). Single pass through entire training set.</a:t>
            </a:r>
          </a:p>
          <a:p>
            <a:r>
              <a:rPr lang="en-US" sz="2000"/>
              <a:t>Training size determined by: (K-1)/(K*n). K = folds, n = data sample size</a:t>
            </a:r>
            <a:endParaRPr lang="en-US"/>
          </a:p>
          <a:p>
            <a:r>
              <a:rPr lang="en-US" sz="2000"/>
              <a:t>Epoch batch size determined by:  Training Size/Batch Size (Hyperparameter)</a:t>
            </a:r>
          </a:p>
          <a:p>
            <a:endParaRPr lang="en-US"/>
          </a:p>
        </p:txBody>
      </p:sp>
      <p:pic>
        <p:nvPicPr>
          <p:cNvPr id="10" name="Picture 9" descr="K-Fold Cross Validation in Machine Learning - Python Example">
            <a:extLst>
              <a:ext uri="{FF2B5EF4-FFF2-40B4-BE49-F238E27FC236}">
                <a16:creationId xmlns:a16="http://schemas.microsoft.com/office/drawing/2014/main" id="{E5655ABE-FBD4-1809-73C9-31084B0C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97" y="1083378"/>
            <a:ext cx="7324966" cy="39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5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517B-D074-AF82-94D4-2D6F2D8D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1A25-D18C-68BD-5DC9-A6AC5ECC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85"/>
            <a:ext cx="6058191" cy="487532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200" b="1"/>
              <a:t>Sentiment analysis studies often rely on publicly available resources</a:t>
            </a:r>
          </a:p>
          <a:p>
            <a:r>
              <a:rPr lang="en-US" sz="2200" b="1"/>
              <a:t>Goal: Establish a complete sentiment analysis for user product reviews from scratch</a:t>
            </a:r>
          </a:p>
          <a:p>
            <a:pPr lvl="1"/>
            <a:r>
              <a:rPr lang="en-US" sz="1900"/>
              <a:t>Web scraping</a:t>
            </a:r>
          </a:p>
          <a:p>
            <a:pPr lvl="1"/>
            <a:r>
              <a:rPr lang="en-US" sz="1900"/>
              <a:t>Building Dictionary</a:t>
            </a:r>
          </a:p>
          <a:p>
            <a:pPr lvl="1"/>
            <a:r>
              <a:rPr lang="en-US" sz="1900"/>
              <a:t>Analyzing sentiment-specific unigram/bigram frequencies</a:t>
            </a:r>
          </a:p>
          <a:p>
            <a:pPr lvl="1"/>
            <a:r>
              <a:rPr lang="en-US" sz="1900"/>
              <a:t>Extracting Bag-of-Words review representations</a:t>
            </a:r>
          </a:p>
          <a:p>
            <a:pPr lvl="1"/>
            <a:r>
              <a:rPr lang="en-US" sz="1900"/>
              <a:t>Leveraging inter-sentiment differences in unigram/bigram frequencies </a:t>
            </a:r>
            <a:r>
              <a:rPr lang="en-US" sz="1900">
                <a:sym typeface="Symbol" panose="05050102010706020507" pitchFamily="18" charset="2"/>
              </a:rPr>
              <a:t></a:t>
            </a:r>
            <a:r>
              <a:rPr lang="en-US" sz="1900"/>
              <a:t> boosting BoW dimensions based on frequency differences</a:t>
            </a:r>
          </a:p>
          <a:p>
            <a:pPr lvl="1"/>
            <a:r>
              <a:rPr lang="en-US" sz="1900"/>
              <a:t>Studying impact of exponential scaling on the weighting matrix</a:t>
            </a:r>
          </a:p>
          <a:p>
            <a:pPr lvl="1"/>
            <a:r>
              <a:rPr lang="en-US" sz="1900"/>
              <a:t>Lexical analysis of prominent entries within sentiment classes and entries with high discriminability  </a:t>
            </a:r>
          </a:p>
          <a:p>
            <a:pPr lvl="1"/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2BE3B-4712-B460-F461-C35A7DF1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879" y="2170827"/>
            <a:ext cx="5237121" cy="46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8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B5CE-4167-08E5-06C7-6F6EDD71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23" y="365125"/>
            <a:ext cx="10891777" cy="910803"/>
          </a:xfrm>
        </p:spPr>
        <p:txBody>
          <a:bodyPr/>
          <a:lstStyle/>
          <a:p>
            <a:r>
              <a:rPr lang="en-US"/>
              <a:t>Tokenizing/Truncating/Padding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8D64-35D4-87D4-8156-5D54C1B9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011" y="1275828"/>
            <a:ext cx="3570790" cy="39944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Each cleaned review tokenized</a:t>
            </a:r>
          </a:p>
          <a:p>
            <a:r>
              <a:rPr lang="en-US" sz="2000"/>
              <a:t>Maximum review word count fixed or dynamically chosen (hyperparameter)</a:t>
            </a:r>
          </a:p>
          <a:p>
            <a:r>
              <a:rPr lang="en-US" sz="2000"/>
              <a:t>Truncate or pad with a unique character</a:t>
            </a:r>
          </a:p>
          <a:p>
            <a:r>
              <a:rPr lang="en-US" sz="2000"/>
              <a:t>Padded characters assigned to a "blank" class (doesn't affect prediction)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AC3D9-3902-A700-CC6B-5123109129AE}"/>
              </a:ext>
            </a:extLst>
          </p:cNvPr>
          <p:cNvSpPr txBox="1"/>
          <p:nvPr/>
        </p:nvSpPr>
        <p:spPr>
          <a:xfrm>
            <a:off x="459656" y="1718059"/>
            <a:ext cx="7419394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 best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endParaRPr lang="en-US" sz="3200">
              <a:latin typeface="Consola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D26245-4559-76B9-A08B-7A137FD18156}"/>
              </a:ext>
            </a:extLst>
          </p:cNvPr>
          <p:cNvSpPr txBox="1">
            <a:spLocks/>
          </p:cNvSpPr>
          <p:nvPr/>
        </p:nvSpPr>
        <p:spPr>
          <a:xfrm>
            <a:off x="460093" y="1273899"/>
            <a:ext cx="5287701" cy="444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Assume maximum word count = 5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90FA87B-7D88-D7DB-0A48-EBEBD80308FC}"/>
              </a:ext>
            </a:extLst>
          </p:cNvPr>
          <p:cNvSpPr/>
          <p:nvPr/>
        </p:nvSpPr>
        <p:spPr>
          <a:xfrm rot="-5400000">
            <a:off x="1657633" y="2457235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E308DB1-3E28-69F8-F013-401321580856}"/>
              </a:ext>
            </a:extLst>
          </p:cNvPr>
          <p:cNvSpPr/>
          <p:nvPr/>
        </p:nvSpPr>
        <p:spPr>
          <a:xfrm rot="-5400000">
            <a:off x="4618822" y="2457234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2FB3E6-1AB0-1718-A831-7B40ED644B80}"/>
              </a:ext>
            </a:extLst>
          </p:cNvPr>
          <p:cNvSpPr txBox="1">
            <a:spLocks/>
          </p:cNvSpPr>
          <p:nvPr/>
        </p:nvSpPr>
        <p:spPr>
          <a:xfrm>
            <a:off x="2717156" y="2344557"/>
            <a:ext cx="1448765" cy="444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Becomes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0D904-2723-C001-2A4F-122D025BD280}"/>
              </a:ext>
            </a:extLst>
          </p:cNvPr>
          <p:cNvSpPr txBox="1"/>
          <p:nvPr/>
        </p:nvSpPr>
        <p:spPr>
          <a:xfrm>
            <a:off x="459655" y="3000919"/>
            <a:ext cx="7419394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endParaRPr lang="en-US" sz="3200">
              <a:latin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35974-968D-79EC-1CBE-315324A3766A}"/>
              </a:ext>
            </a:extLst>
          </p:cNvPr>
          <p:cNvSpPr txBox="1"/>
          <p:nvPr/>
        </p:nvSpPr>
        <p:spPr>
          <a:xfrm>
            <a:off x="430719" y="4322362"/>
            <a:ext cx="7419394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 best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endParaRPr lang="en-US" sz="3200">
              <a:latin typeface="Consola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1BF233-0000-018B-0E84-AF1EEB9CABB8}"/>
              </a:ext>
            </a:extLst>
          </p:cNvPr>
          <p:cNvSpPr txBox="1">
            <a:spLocks/>
          </p:cNvSpPr>
          <p:nvPr/>
        </p:nvSpPr>
        <p:spPr>
          <a:xfrm>
            <a:off x="431156" y="3878202"/>
            <a:ext cx="7429016" cy="444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Assume maximum word count = 7 and padding is "^"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0AB3092-D8C8-4919-70D8-B99B0410F529}"/>
              </a:ext>
            </a:extLst>
          </p:cNvPr>
          <p:cNvSpPr/>
          <p:nvPr/>
        </p:nvSpPr>
        <p:spPr>
          <a:xfrm rot="-5400000">
            <a:off x="1628696" y="5061538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0AA0C41-3674-7CA9-F090-6141DA6E2F4B}"/>
              </a:ext>
            </a:extLst>
          </p:cNvPr>
          <p:cNvSpPr/>
          <p:nvPr/>
        </p:nvSpPr>
        <p:spPr>
          <a:xfrm rot="-5400000">
            <a:off x="4589885" y="5061537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6040F9-3264-CC89-306C-4FED3688BBF2}"/>
              </a:ext>
            </a:extLst>
          </p:cNvPr>
          <p:cNvSpPr txBox="1">
            <a:spLocks/>
          </p:cNvSpPr>
          <p:nvPr/>
        </p:nvSpPr>
        <p:spPr>
          <a:xfrm>
            <a:off x="2688219" y="4948860"/>
            <a:ext cx="1448765" cy="444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Becomes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D05256-9CBE-5C29-507A-DC5C715275D0}"/>
              </a:ext>
            </a:extLst>
          </p:cNvPr>
          <p:cNvSpPr txBox="1"/>
          <p:nvPr/>
        </p:nvSpPr>
        <p:spPr>
          <a:xfrm>
            <a:off x="459654" y="5605222"/>
            <a:ext cx="8740837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 best ^ ^ ^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endParaRPr lang="en-US" sz="32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263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BFC7-8AF2-A7BE-5EC3-53D74F56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6" y="1122363"/>
            <a:ext cx="11866651" cy="2387600"/>
          </a:xfrm>
        </p:spPr>
        <p:txBody>
          <a:bodyPr>
            <a:normAutofit fontScale="90000"/>
          </a:bodyPr>
          <a:lstStyle/>
          <a:p>
            <a:r>
              <a:rPr lang="en-US" err="1">
                <a:ea typeface="+mj-lt"/>
                <a:cs typeface="+mj-lt"/>
              </a:rPr>
              <a:t>FastText</a:t>
            </a:r>
            <a:r>
              <a:rPr lang="en-US">
                <a:ea typeface="+mj-lt"/>
                <a:cs typeface="+mj-lt"/>
              </a:rPr>
              <a:t> Continuous-Bags-of-Words Embeddings and Hidden State Sequence Models for Text Classification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C6B43-AFD1-59FB-4B16-D6F2FABB6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Nicholas Loehrke, Hynek Boril</a:t>
            </a:r>
          </a:p>
        </p:txBody>
      </p:sp>
    </p:spTree>
    <p:extLst>
      <p:ext uri="{BB962C8B-B14F-4D97-AF65-F5344CB8AC3E}">
        <p14:creationId xmlns:p14="http://schemas.microsoft.com/office/powerpoint/2010/main" val="55370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09BC-C86B-5D9C-D669-3C533B81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Shuffling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D46B-6BBB-486B-A76D-2AF4176C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08" y="18341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 best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endParaRPr lang="en-US" sz="3200"/>
          </a:p>
          <a:p>
            <a:pPr marL="0" indent="0">
              <a:buNone/>
            </a:pPr>
            <a:endParaRPr lang="en-US" sz="3200">
              <a:solidFill>
                <a:srgbClr val="3B3B3B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microwave This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not is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best the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endParaRPr lang="en-US" sz="3200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888D7-89B1-0FFB-56B7-760BF6C84C81}"/>
              </a:ext>
            </a:extLst>
          </p:cNvPr>
          <p:cNvSpPr txBox="1"/>
          <p:nvPr/>
        </p:nvSpPr>
        <p:spPr>
          <a:xfrm>
            <a:off x="8842437" y="1820747"/>
            <a:ext cx="25400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Original review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9936806-ED5E-6298-534B-B3724DB48C69}"/>
              </a:ext>
            </a:extLst>
          </p:cNvPr>
          <p:cNvSpPr/>
          <p:nvPr/>
        </p:nvSpPr>
        <p:spPr>
          <a:xfrm>
            <a:off x="8216620" y="1974956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7F09-14FA-CECC-6BFE-891D327DCFA9}"/>
              </a:ext>
            </a:extLst>
          </p:cNvPr>
          <p:cNvSpPr txBox="1"/>
          <p:nvPr/>
        </p:nvSpPr>
        <p:spPr>
          <a:xfrm>
            <a:off x="8842436" y="2942342"/>
            <a:ext cx="30280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Augmented review</a:t>
            </a:r>
          </a:p>
          <a:p>
            <a:r>
              <a:rPr lang="en-US" sz="2800"/>
              <a:t>(shuffle size = 2)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6BBCB1C-A464-BC52-5716-D9F5DEA7C707}"/>
              </a:ext>
            </a:extLst>
          </p:cNvPr>
          <p:cNvSpPr/>
          <p:nvPr/>
        </p:nvSpPr>
        <p:spPr>
          <a:xfrm>
            <a:off x="8216619" y="3062304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894F-AFDD-AA07-728B-E10C642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65D0-145B-3C8D-1C37-5B07F04A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40" y="1872088"/>
            <a:ext cx="8145966" cy="4304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 best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", 0</a:t>
            </a:r>
            <a:endParaRPr lang="en-US" sz="3200"/>
          </a:p>
          <a:p>
            <a:pPr marL="0" indent="0">
              <a:buNone/>
            </a:pPr>
            <a:endParaRPr lang="en-US" sz="3200">
              <a:solidFill>
                <a:srgbClr val="3B3B3B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", 0</a:t>
            </a:r>
            <a:endParaRPr lang="en-US" sz="3200"/>
          </a:p>
          <a:p>
            <a:pPr marL="0" indent="0">
              <a:buNone/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", 0</a:t>
            </a:r>
            <a:endParaRPr lang="en-US" sz="3200"/>
          </a:p>
          <a:p>
            <a:pPr marL="0" indent="0">
              <a:buNone/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 best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", 0</a:t>
            </a:r>
            <a:endParaRPr lang="en-US" sz="3200"/>
          </a:p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B078A-1E2D-6227-BA0F-E221E98332CF}"/>
              </a:ext>
            </a:extLst>
          </p:cNvPr>
          <p:cNvSpPr txBox="1"/>
          <p:nvPr/>
        </p:nvSpPr>
        <p:spPr>
          <a:xfrm>
            <a:off x="9578751" y="1872117"/>
            <a:ext cx="25400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Original review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6E6EBF5-BFA9-2413-6866-2F6BB866E7FB}"/>
              </a:ext>
            </a:extLst>
          </p:cNvPr>
          <p:cNvSpPr/>
          <p:nvPr/>
        </p:nvSpPr>
        <p:spPr>
          <a:xfrm>
            <a:off x="8952934" y="2026326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1472BA8-DF8A-3252-A320-057F508B843B}"/>
              </a:ext>
            </a:extLst>
          </p:cNvPr>
          <p:cNvSpPr/>
          <p:nvPr/>
        </p:nvSpPr>
        <p:spPr>
          <a:xfrm>
            <a:off x="5526742" y="3086798"/>
            <a:ext cx="796643" cy="1499839"/>
          </a:xfrm>
          <a:prstGeom prst="rightBrac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3DADB-7A9C-0BE7-78FB-2E3DF83C5045}"/>
              </a:ext>
            </a:extLst>
          </p:cNvPr>
          <p:cNvSpPr txBox="1"/>
          <p:nvPr/>
        </p:nvSpPr>
        <p:spPr>
          <a:xfrm>
            <a:off x="6605092" y="3386824"/>
            <a:ext cx="345998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Augmented reviews </a:t>
            </a:r>
            <a:r>
              <a:rPr lang="en-US" sz="2400"/>
              <a:t>(chunk size = 2)</a:t>
            </a:r>
          </a:p>
        </p:txBody>
      </p:sp>
    </p:spTree>
    <p:extLst>
      <p:ext uri="{BB962C8B-B14F-4D97-AF65-F5344CB8AC3E}">
        <p14:creationId xmlns:p14="http://schemas.microsoft.com/office/powerpoint/2010/main" val="99143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6F49-1C5B-DAFD-DB2A-C2970EE6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F3A6-520C-0E27-DFB4-2025FE8C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FastText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 Extension of Word2vec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Predicts word form context using self-supervised learning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 Uses n-gram representations of words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None/>
            </a:pPr>
            <a:r>
              <a:rPr lang="en-US" sz="2700" dirty="0">
                <a:solidFill>
                  <a:srgbClr val="3B3B3B"/>
                </a:solidFill>
                <a:latin typeface="Consolas"/>
              </a:rPr>
              <a:t>n-grams of 'refrigerator': '</a:t>
            </a:r>
            <a:r>
              <a:rPr lang="en-US" sz="2700" dirty="0">
                <a:solidFill>
                  <a:srgbClr val="800000"/>
                </a:solidFill>
                <a:latin typeface="Consolas"/>
              </a:rPr>
              <a:t>&lt;ref',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</a:t>
            </a:r>
            <a:r>
              <a:rPr lang="en-US" sz="2700" dirty="0" err="1">
                <a:solidFill>
                  <a:srgbClr val="CD3131"/>
                </a:solidFill>
                <a:latin typeface="Consolas"/>
              </a:rPr>
              <a:t>refr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</a:t>
            </a:r>
            <a:r>
              <a:rPr lang="en-US" sz="2700" dirty="0" err="1">
                <a:solidFill>
                  <a:srgbClr val="CD3131"/>
                </a:solidFill>
                <a:latin typeface="Consolas"/>
              </a:rPr>
              <a:t>efri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'frig',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</a:t>
            </a:r>
            <a:r>
              <a:rPr lang="en-US" sz="2700" dirty="0" err="1">
                <a:solidFill>
                  <a:srgbClr val="CD3131"/>
                </a:solidFill>
                <a:latin typeface="Consolas"/>
              </a:rPr>
              <a:t>rige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</a:t>
            </a:r>
            <a:r>
              <a:rPr lang="en-US" sz="2700" dirty="0" err="1">
                <a:solidFill>
                  <a:srgbClr val="CD3131"/>
                </a:solidFill>
                <a:latin typeface="Consolas"/>
              </a:rPr>
              <a:t>iger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</a:t>
            </a:r>
            <a:r>
              <a:rPr lang="en-US" sz="2700" dirty="0" err="1">
                <a:solidFill>
                  <a:srgbClr val="CD3131"/>
                </a:solidFill>
                <a:latin typeface="Consolas"/>
              </a:rPr>
              <a:t>gera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</a:t>
            </a:r>
            <a:r>
              <a:rPr lang="en-US" sz="2700" dirty="0" err="1">
                <a:solidFill>
                  <a:srgbClr val="CD3131"/>
                </a:solidFill>
                <a:latin typeface="Consolas"/>
              </a:rPr>
              <a:t>erat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</a:t>
            </a:r>
            <a:r>
              <a:rPr lang="en-US" sz="2700" dirty="0" err="1">
                <a:solidFill>
                  <a:srgbClr val="CD3131"/>
                </a:solidFill>
                <a:latin typeface="Consolas"/>
              </a:rPr>
              <a:t>rato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</a:t>
            </a:r>
            <a:r>
              <a:rPr lang="en-US" sz="2700" dirty="0" err="1">
                <a:solidFill>
                  <a:srgbClr val="CD3131"/>
                </a:solidFill>
                <a:latin typeface="Consolas"/>
              </a:rPr>
              <a:t>ator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',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700" dirty="0">
                <a:solidFill>
                  <a:srgbClr val="CD3131"/>
                </a:solidFill>
                <a:latin typeface="Consolas"/>
              </a:rPr>
              <a:t>'tor</a:t>
            </a:r>
            <a:r>
              <a:rPr lang="en-US" sz="27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en-US" sz="2700" dirty="0">
                <a:solidFill>
                  <a:srgbClr val="3B3B3B"/>
                </a:solidFill>
                <a:latin typeface="Consolas"/>
              </a:rPr>
              <a:t>'</a:t>
            </a:r>
            <a:endParaRPr lang="en-US" dirty="0"/>
          </a:p>
          <a:p>
            <a:pPr marL="457200" lvl="1" indent="0">
              <a:buNone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D34E-72DB-F703-AAED-EC81874F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Review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E1A9-4C44-E991-944F-99012444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1"/>
                </a:solidFill>
                <a:latin typeface="Consolas"/>
              </a:rPr>
              <a:t>This 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microwave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 </a:t>
            </a:r>
            <a:r>
              <a:rPr lang="en-US" sz="3200">
                <a:solidFill>
                  <a:schemeClr val="accent6"/>
                </a:solidFill>
                <a:latin typeface="Consolas"/>
              </a:rPr>
              <a:t>best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endParaRPr lang="en-US" sz="3200"/>
          </a:p>
          <a:p>
            <a:pPr algn="ctr">
              <a:buNone/>
            </a:pPr>
            <a:endParaRPr lang="en-US" sz="3200">
              <a:solidFill>
                <a:srgbClr val="3B3B3B"/>
              </a:solidFill>
              <a:latin typeface="Consolas"/>
            </a:endParaRPr>
          </a:p>
          <a:p>
            <a:pPr algn="ctr">
              <a:buNone/>
            </a:pPr>
            <a:endParaRPr lang="en-US" sz="3200">
              <a:solidFill>
                <a:srgbClr val="3B3B3B"/>
              </a:solidFill>
              <a:latin typeface="Consolas"/>
            </a:endParaRPr>
          </a:p>
          <a:p>
            <a:pPr>
              <a:buNone/>
            </a:pPr>
            <a:endParaRPr lang="en-US" sz="3200">
              <a:solidFill>
                <a:srgbClr val="3B3B3B"/>
              </a:solidFill>
              <a:latin typeface="Consolas"/>
            </a:endParaRPr>
          </a:p>
          <a:p>
            <a:pPr algn="ctr">
              <a:buNone/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[</a:t>
            </a:r>
            <a:r>
              <a:rPr lang="en-US" sz="3200">
                <a:solidFill>
                  <a:schemeClr val="accent1"/>
                </a:solidFill>
                <a:latin typeface="Consolas"/>
              </a:rPr>
              <a:t>[1, 4, 2]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, 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[2, 4, 3]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,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[6, 2, 3]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, </a:t>
            </a:r>
            <a:r>
              <a:rPr lang="en-US" sz="3200">
                <a:solidFill>
                  <a:schemeClr val="accent6"/>
                </a:solidFill>
                <a:latin typeface="Consolas"/>
              </a:rPr>
              <a:t>[1, 7, 6]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endParaRPr lang="en-US" sz="360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180DAA41-B427-6E4D-4CFD-C150AB5E2C06}"/>
              </a:ext>
            </a:extLst>
          </p:cNvPr>
          <p:cNvSpPr/>
          <p:nvPr/>
        </p:nvSpPr>
        <p:spPr>
          <a:xfrm>
            <a:off x="5940402" y="2697846"/>
            <a:ext cx="303115" cy="90934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3881-76C5-EEF2-8338-D4677F20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the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C2B5-A3DB-BE47-E5C0-B635AEBF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163" y="1797403"/>
            <a:ext cx="6301082" cy="5977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LSTM  FC</a:t>
            </a:r>
            <a:r>
              <a:rPr lang="en-US" sz="2000"/>
              <a:t>300</a:t>
            </a:r>
            <a:r>
              <a:rPr lang="en-US"/>
              <a:t>  </a:t>
            </a:r>
            <a:r>
              <a:rPr lang="en-US" err="1"/>
              <a:t>ReLU</a:t>
            </a:r>
            <a:r>
              <a:rPr lang="en-US"/>
              <a:t>  FC</a:t>
            </a:r>
            <a:r>
              <a:rPr lang="en-US" sz="2000"/>
              <a:t>2</a:t>
            </a:r>
            <a:r>
              <a:rPr lang="en-US"/>
              <a:t> 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15C3287-767F-90CD-DDBB-A8BC8FBA394F}"/>
              </a:ext>
            </a:extLst>
          </p:cNvPr>
          <p:cNvSpPr/>
          <p:nvPr/>
        </p:nvSpPr>
        <p:spPr>
          <a:xfrm>
            <a:off x="4203517" y="1982228"/>
            <a:ext cx="296276" cy="116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2943C7D-0AE2-A865-326B-DB42E350933D}"/>
              </a:ext>
            </a:extLst>
          </p:cNvPr>
          <p:cNvSpPr/>
          <p:nvPr/>
        </p:nvSpPr>
        <p:spPr>
          <a:xfrm>
            <a:off x="5727517" y="1982228"/>
            <a:ext cx="296276" cy="116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162352-0E26-A4A3-FC9C-4719C1CDA7B4}"/>
              </a:ext>
            </a:extLst>
          </p:cNvPr>
          <p:cNvSpPr/>
          <p:nvPr/>
        </p:nvSpPr>
        <p:spPr>
          <a:xfrm>
            <a:off x="7279395" y="1982228"/>
            <a:ext cx="296276" cy="116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451D8F-8BE3-6783-7526-3D1DF226CAD9}"/>
              </a:ext>
            </a:extLst>
          </p:cNvPr>
          <p:cNvSpPr/>
          <p:nvPr/>
        </p:nvSpPr>
        <p:spPr>
          <a:xfrm>
            <a:off x="4340372" y="2846102"/>
            <a:ext cx="3502415" cy="352357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BEDC8-AAF2-FCCB-7DEA-1A38878C99BC}"/>
              </a:ext>
            </a:extLst>
          </p:cNvPr>
          <p:cNvSpPr txBox="1"/>
          <p:nvPr/>
        </p:nvSpPr>
        <p:spPr>
          <a:xfrm>
            <a:off x="6551141" y="3692879"/>
            <a:ext cx="5872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</a:t>
            </a:r>
          </a:p>
          <a:p>
            <a:r>
              <a:rPr lang="en-US"/>
              <a:t>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7F166-A445-BD95-0B7F-954D83FF4110}"/>
              </a:ext>
            </a:extLst>
          </p:cNvPr>
          <p:cNvSpPr txBox="1"/>
          <p:nvPr/>
        </p:nvSpPr>
        <p:spPr>
          <a:xfrm>
            <a:off x="5120067" y="5068196"/>
            <a:ext cx="5872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</a:t>
            </a:r>
          </a:p>
          <a:p>
            <a:r>
              <a:rPr lang="en-US"/>
              <a:t>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F28F0-2521-B247-004E-5EBC47DF9014}"/>
              </a:ext>
            </a:extLst>
          </p:cNvPr>
          <p:cNvSpPr txBox="1"/>
          <p:nvPr/>
        </p:nvSpPr>
        <p:spPr>
          <a:xfrm>
            <a:off x="6551140" y="5068195"/>
            <a:ext cx="5872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</a:t>
            </a:r>
          </a:p>
          <a:p>
            <a:r>
              <a:rPr lang="en-US"/>
              <a:t>AR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EC2085A-E174-3348-118E-38719AE0122D}"/>
              </a:ext>
            </a:extLst>
          </p:cNvPr>
          <p:cNvSpPr txBox="1"/>
          <p:nvPr/>
        </p:nvSpPr>
        <p:spPr>
          <a:xfrm>
            <a:off x="5110775" y="3692879"/>
            <a:ext cx="58729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OR</a:t>
            </a:r>
          </a:p>
          <a:p>
            <a:r>
              <a:rPr lang="en-US"/>
              <a:t>AR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1E4E23FD-D843-EFD3-D231-137AA0805A85}"/>
              </a:ext>
            </a:extLst>
          </p:cNvPr>
          <p:cNvSpPr/>
          <p:nvPr/>
        </p:nvSpPr>
        <p:spPr>
          <a:xfrm>
            <a:off x="4342895" y="2843796"/>
            <a:ext cx="3503159" cy="3522018"/>
          </a:xfrm>
          <a:prstGeom prst="pie">
            <a:avLst/>
          </a:prstGeom>
          <a:solidFill>
            <a:srgbClr val="821517">
              <a:alpha val="1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84C4D08A-780A-3CF1-0027-560F612B7F8F}"/>
              </a:ext>
            </a:extLst>
          </p:cNvPr>
          <p:cNvSpPr/>
          <p:nvPr/>
        </p:nvSpPr>
        <p:spPr>
          <a:xfrm rot="5400000">
            <a:off x="4352188" y="2834503"/>
            <a:ext cx="3503159" cy="3522018"/>
          </a:xfrm>
          <a:prstGeom prst="p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3058ED1F-D9E1-682B-FA3D-CC7FAE3BBB06}"/>
              </a:ext>
            </a:extLst>
          </p:cNvPr>
          <p:cNvSpPr/>
          <p:nvPr/>
        </p:nvSpPr>
        <p:spPr>
          <a:xfrm rot="10800000">
            <a:off x="4361480" y="2825211"/>
            <a:ext cx="3503159" cy="3522018"/>
          </a:xfrm>
          <a:prstGeom prst="p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A54D0E-0208-B9FC-03FD-581B44FC29F3}"/>
              </a:ext>
            </a:extLst>
          </p:cNvPr>
          <p:cNvCxnSpPr/>
          <p:nvPr/>
        </p:nvCxnSpPr>
        <p:spPr>
          <a:xfrm>
            <a:off x="6539253" y="4052644"/>
            <a:ext cx="539647" cy="24337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72E3E1-69C0-1E99-10B4-CF4B5B6B5E1F}"/>
              </a:ext>
            </a:extLst>
          </p:cNvPr>
          <p:cNvCxnSpPr>
            <a:cxnSpLocks/>
          </p:cNvCxnSpPr>
          <p:nvPr/>
        </p:nvCxnSpPr>
        <p:spPr>
          <a:xfrm flipV="1">
            <a:off x="6539253" y="4079644"/>
            <a:ext cx="539647" cy="21759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8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BCF-2F87-1921-3D50-A350043A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 Hidden States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0B4B82-6A94-FE55-3865-5357DA49F9A5}"/>
              </a:ext>
            </a:extLst>
          </p:cNvPr>
          <p:cNvSpPr txBox="1">
            <a:spLocks/>
          </p:cNvSpPr>
          <p:nvPr/>
        </p:nvSpPr>
        <p:spPr>
          <a:xfrm>
            <a:off x="3137096" y="3526887"/>
            <a:ext cx="6301082" cy="597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LSTM  FC</a:t>
            </a:r>
            <a:r>
              <a:rPr lang="en-US" sz="2000"/>
              <a:t>300</a:t>
            </a:r>
            <a:r>
              <a:rPr lang="en-US"/>
              <a:t>  </a:t>
            </a:r>
            <a:r>
              <a:rPr lang="en-US" err="1"/>
              <a:t>ReLU</a:t>
            </a:r>
            <a:r>
              <a:rPr lang="en-US"/>
              <a:t>  FC</a:t>
            </a:r>
            <a:r>
              <a:rPr lang="en-US" sz="2000"/>
              <a:t>2</a:t>
            </a:r>
            <a:r>
              <a:rPr lang="en-US"/>
              <a:t> 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087A65-91B2-7655-6059-C3FA5B4239BE}"/>
              </a:ext>
            </a:extLst>
          </p:cNvPr>
          <p:cNvSpPr/>
          <p:nvPr/>
        </p:nvSpPr>
        <p:spPr>
          <a:xfrm>
            <a:off x="4263450" y="3711712"/>
            <a:ext cx="296276" cy="116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359010-9FB5-D85F-A7A0-8F323318F7EF}"/>
              </a:ext>
            </a:extLst>
          </p:cNvPr>
          <p:cNvSpPr/>
          <p:nvPr/>
        </p:nvSpPr>
        <p:spPr>
          <a:xfrm>
            <a:off x="5787450" y="3711712"/>
            <a:ext cx="296276" cy="116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B7BA3D8-028D-A215-26E2-31EE7104A127}"/>
              </a:ext>
            </a:extLst>
          </p:cNvPr>
          <p:cNvSpPr/>
          <p:nvPr/>
        </p:nvSpPr>
        <p:spPr>
          <a:xfrm>
            <a:off x="7339328" y="3711712"/>
            <a:ext cx="296276" cy="116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3EEA98-A538-A02A-8CAD-F714B7E3D1ED}"/>
              </a:ext>
            </a:extLst>
          </p:cNvPr>
          <p:cNvSpPr txBox="1"/>
          <p:nvPr/>
        </p:nvSpPr>
        <p:spPr>
          <a:xfrm>
            <a:off x="426167" y="1844887"/>
            <a:ext cx="523468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[</a:t>
            </a:r>
            <a:r>
              <a:rPr lang="en-US" sz="3200">
                <a:solidFill>
                  <a:srgbClr val="156082"/>
                </a:solidFill>
                <a:latin typeface="Consolas"/>
                <a:cs typeface="Segoe UI"/>
              </a:rPr>
              <a:t>[1, 4, 2]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, </a:t>
            </a:r>
            <a:r>
              <a:rPr lang="en-US" sz="3200">
                <a:solidFill>
                  <a:srgbClr val="E97132"/>
                </a:solidFill>
                <a:latin typeface="Consolas"/>
                <a:cs typeface="Segoe UI"/>
              </a:rPr>
              <a:t>[2, 4, 3]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, </a:t>
            </a:r>
            <a:r>
              <a:rPr lang="en-US" sz="3200">
                <a:solidFill>
                  <a:srgbClr val="A02B93"/>
                </a:solidFill>
                <a:latin typeface="Consolas"/>
                <a:cs typeface="Segoe UI"/>
              </a:rPr>
              <a:t>[6, 2, 3]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, </a:t>
            </a:r>
            <a:r>
              <a:rPr lang="en-US" sz="3200">
                <a:solidFill>
                  <a:srgbClr val="4EA72E"/>
                </a:solidFill>
                <a:latin typeface="Consolas"/>
                <a:cs typeface="Segoe UI"/>
              </a:rPr>
              <a:t>[1, 7, 6]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]</a:t>
            </a:r>
            <a:r>
              <a:rPr lang="en-US" sz="3200">
                <a:latin typeface="Consolas"/>
                <a:cs typeface="Segoe UI"/>
              </a:rPr>
              <a:t>​</a:t>
            </a:r>
          </a:p>
          <a:p>
            <a:r>
              <a:rPr lang="en-US" sz="3600">
                <a:cs typeface="Segoe UI"/>
              </a:rPr>
              <a:t>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2EFD2E-4CB4-E937-BB7D-3CD5FBC39EDC}"/>
                  </a:ext>
                </a:extLst>
              </p14:cNvPr>
              <p14:cNvContentPartPr/>
              <p14:nvPr/>
            </p14:nvContentPartPr>
            <p14:xfrm>
              <a:off x="1880305" y="2950397"/>
              <a:ext cx="374755" cy="59228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2EFD2E-4CB4-E937-BB7D-3CD5FBC39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2323" y="2932405"/>
                <a:ext cx="410360" cy="627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6DDDB4-2978-FE70-39A1-F19C9EFB4AB8}"/>
                  </a:ext>
                </a:extLst>
              </p14:cNvPr>
              <p14:cNvContentPartPr/>
              <p14:nvPr/>
            </p14:nvContentPartPr>
            <p14:xfrm>
              <a:off x="2288035" y="3477213"/>
              <a:ext cx="236371" cy="208753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6DDDB4-2978-FE70-39A1-F19C9EFB4A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0074" y="3459248"/>
                <a:ext cx="271934" cy="244324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7C06427-ABE5-0907-20D2-A28C50EC58E6}"/>
              </a:ext>
            </a:extLst>
          </p:cNvPr>
          <p:cNvSpPr txBox="1"/>
          <p:nvPr/>
        </p:nvSpPr>
        <p:spPr>
          <a:xfrm>
            <a:off x="9249363" y="430106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Consolas"/>
              </a:rPr>
              <a:t>[2, 4]</a:t>
            </a:r>
            <a:endParaRPr lang="en-US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748B1A6-81D9-662B-1EC2-82807B179E05}"/>
                  </a:ext>
                </a:extLst>
              </p14:cNvPr>
              <p14:cNvContentPartPr/>
              <p14:nvPr/>
            </p14:nvContentPartPr>
            <p14:xfrm>
              <a:off x="8314973" y="4079286"/>
              <a:ext cx="506694" cy="51797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748B1A6-81D9-662B-1EC2-82807B179E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6980" y="4061301"/>
                <a:ext cx="542321" cy="553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73D3E73-D775-F602-2FC2-47A63CBF0C42}"/>
                  </a:ext>
                </a:extLst>
              </p14:cNvPr>
              <p14:cNvContentPartPr/>
              <p14:nvPr/>
            </p14:nvContentPartPr>
            <p14:xfrm>
              <a:off x="8822423" y="4493212"/>
              <a:ext cx="221316" cy="239711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73D3E73-D775-F602-2FC2-47A63CBF0C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4459" y="4475243"/>
                <a:ext cx="256885" cy="27529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0BFDEEDC-85D1-2A25-E700-656B05E938DC}"/>
              </a:ext>
            </a:extLst>
          </p:cNvPr>
          <p:cNvSpPr/>
          <p:nvPr/>
        </p:nvSpPr>
        <p:spPr>
          <a:xfrm rot="660000">
            <a:off x="10929" y="1764858"/>
            <a:ext cx="11752203" cy="361479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857B25-F70F-E530-BE7F-DF30B83FF37F}"/>
              </a:ext>
            </a:extLst>
          </p:cNvPr>
          <p:cNvSpPr txBox="1"/>
          <p:nvPr/>
        </p:nvSpPr>
        <p:spPr>
          <a:xfrm>
            <a:off x="2833" y="5306813"/>
            <a:ext cx="425631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[</a:t>
            </a:r>
            <a:r>
              <a:rPr 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Segoe UI"/>
              </a:rPr>
              <a:t>[1, 4]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, 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Segoe UI"/>
              </a:rPr>
              <a:t>[2, 3]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, </a:t>
            </a:r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Segoe UI"/>
              </a:rPr>
              <a:t>[6, 3]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, </a:t>
            </a:r>
            <a:r>
              <a:rPr lang="en-US" sz="32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Segoe UI"/>
              </a:rPr>
              <a:t>[1, 6]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]</a:t>
            </a:r>
            <a:r>
              <a:rPr lang="en-US" sz="3200">
                <a:latin typeface="Consolas"/>
                <a:cs typeface="Segoe UI"/>
              </a:rPr>
              <a:t>​</a:t>
            </a:r>
          </a:p>
          <a:p>
            <a:r>
              <a:rPr lang="en-US" sz="3600">
                <a:cs typeface="Segoe UI"/>
              </a:rPr>
              <a:t>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5677061-643F-BF09-C592-A1A14394FB55}"/>
                  </a:ext>
                </a:extLst>
              </p14:cNvPr>
              <p14:cNvContentPartPr/>
              <p14:nvPr/>
            </p14:nvContentPartPr>
            <p14:xfrm>
              <a:off x="2340576" y="4587287"/>
              <a:ext cx="57136" cy="33738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5677061-643F-BF09-C592-A1A14394FB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2721" y="4569322"/>
                <a:ext cx="92489" cy="372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238BB86-8C71-2B5C-15CD-1526CFB2AFBA}"/>
                  </a:ext>
                </a:extLst>
              </p14:cNvPr>
              <p14:cNvContentPartPr/>
              <p14:nvPr/>
            </p14:nvContentPartPr>
            <p14:xfrm>
              <a:off x="2227564" y="4888324"/>
              <a:ext cx="252094" cy="2588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238BB86-8C71-2B5C-15CD-1526CFB2AF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9609" y="4870349"/>
                <a:ext cx="287646" cy="294434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E6A574-8159-979E-7A25-40811131B7B3}"/>
              </a:ext>
            </a:extLst>
          </p:cNvPr>
          <p:cNvSpPr txBox="1"/>
          <p:nvPr/>
        </p:nvSpPr>
        <p:spPr>
          <a:xfrm>
            <a:off x="4840111" y="57197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Hidden state embeddings</a:t>
            </a:r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559DBFC5-2172-ADB8-9997-EBB182AE4494}"/>
              </a:ext>
            </a:extLst>
          </p:cNvPr>
          <p:cNvSpPr/>
          <p:nvPr/>
        </p:nvSpPr>
        <p:spPr>
          <a:xfrm>
            <a:off x="4209065" y="5794363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349DC-1F5F-7135-5BF1-E04FA91FEA01}"/>
              </a:ext>
            </a:extLst>
          </p:cNvPr>
          <p:cNvSpPr txBox="1"/>
          <p:nvPr/>
        </p:nvSpPr>
        <p:spPr>
          <a:xfrm>
            <a:off x="6307666" y="226718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Fasttext</a:t>
            </a:r>
            <a:r>
              <a:rPr lang="en-US"/>
              <a:t> embeddings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40547814-E13A-46B7-A214-110C0771A465}"/>
              </a:ext>
            </a:extLst>
          </p:cNvPr>
          <p:cNvSpPr/>
          <p:nvPr/>
        </p:nvSpPr>
        <p:spPr>
          <a:xfrm>
            <a:off x="5676620" y="2341844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0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D2D7-FC8C-E71E-49D7-98CE3866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 FFNN for Final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F9361-FCEC-0307-39EB-2759242CF2D6}"/>
              </a:ext>
            </a:extLst>
          </p:cNvPr>
          <p:cNvSpPr txBox="1"/>
          <p:nvPr/>
        </p:nvSpPr>
        <p:spPr>
          <a:xfrm>
            <a:off x="3821394" y="1394071"/>
            <a:ext cx="425631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[</a:t>
            </a:r>
            <a:r>
              <a:rPr lang="en-US" sz="32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cs typeface="Segoe UI"/>
              </a:rPr>
              <a:t>[1, 4]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, </a:t>
            </a:r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Segoe UI"/>
              </a:rPr>
              <a:t>[2, 3]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, </a:t>
            </a:r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  <a:cs typeface="Segoe UI"/>
              </a:rPr>
              <a:t>[6, 3]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, </a:t>
            </a:r>
            <a:r>
              <a:rPr lang="en-US" sz="320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Segoe UI"/>
              </a:rPr>
              <a:t>[1, 6]</a:t>
            </a:r>
            <a:r>
              <a:rPr lang="en-US" sz="3200">
                <a:solidFill>
                  <a:srgbClr val="3B3B3B"/>
                </a:solidFill>
                <a:latin typeface="Consolas"/>
                <a:cs typeface="Segoe UI"/>
              </a:rPr>
              <a:t>]</a:t>
            </a:r>
            <a:r>
              <a:rPr lang="en-US" sz="3200">
                <a:latin typeface="Consolas"/>
                <a:cs typeface="Segoe UI"/>
              </a:rPr>
              <a:t>​</a:t>
            </a:r>
          </a:p>
          <a:p>
            <a:r>
              <a:rPr lang="en-US" sz="3600"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545D8-FB68-B026-7D8E-4F2BB6128C05}"/>
              </a:ext>
            </a:extLst>
          </p:cNvPr>
          <p:cNvSpPr txBox="1"/>
          <p:nvPr/>
        </p:nvSpPr>
        <p:spPr>
          <a:xfrm>
            <a:off x="8658673" y="1706319"/>
            <a:ext cx="31170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Hidden state embeddings</a:t>
            </a:r>
          </a:p>
          <a:p>
            <a:r>
              <a:rPr lang="en-US"/>
              <a:t>(Padded with blank vectors)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0B83C59-4FBE-3759-A6FB-2AFD358F3BC5}"/>
              </a:ext>
            </a:extLst>
          </p:cNvPr>
          <p:cNvSpPr/>
          <p:nvPr/>
        </p:nvSpPr>
        <p:spPr>
          <a:xfrm>
            <a:off x="8027627" y="1881621"/>
            <a:ext cx="628169" cy="2182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C970CDC-4194-0CAF-6B67-7A825EB28515}"/>
              </a:ext>
            </a:extLst>
          </p:cNvPr>
          <p:cNvSpPr/>
          <p:nvPr/>
        </p:nvSpPr>
        <p:spPr>
          <a:xfrm>
            <a:off x="4591131" y="3124245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17A6C50-38FC-9621-DD3D-F49F652DAF93}"/>
              </a:ext>
            </a:extLst>
          </p:cNvPr>
          <p:cNvSpPr/>
          <p:nvPr/>
        </p:nvSpPr>
        <p:spPr>
          <a:xfrm>
            <a:off x="5173333" y="3124244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2E98372-1A45-11E7-1390-C6DADF2023BF}"/>
              </a:ext>
            </a:extLst>
          </p:cNvPr>
          <p:cNvSpPr/>
          <p:nvPr/>
        </p:nvSpPr>
        <p:spPr>
          <a:xfrm>
            <a:off x="5746974" y="3124245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44D6483-3532-8CF0-46A5-6FBCAD9182C6}"/>
              </a:ext>
            </a:extLst>
          </p:cNvPr>
          <p:cNvSpPr/>
          <p:nvPr/>
        </p:nvSpPr>
        <p:spPr>
          <a:xfrm>
            <a:off x="6329175" y="3124244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7F22F25-94CD-19AE-0AD4-E1A0EA79D422}"/>
              </a:ext>
            </a:extLst>
          </p:cNvPr>
          <p:cNvSpPr/>
          <p:nvPr/>
        </p:nvSpPr>
        <p:spPr>
          <a:xfrm>
            <a:off x="6885693" y="3124245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FF233EC-1885-125B-7AF0-0A7374516755}"/>
              </a:ext>
            </a:extLst>
          </p:cNvPr>
          <p:cNvSpPr/>
          <p:nvPr/>
        </p:nvSpPr>
        <p:spPr>
          <a:xfrm>
            <a:off x="4608254" y="4134537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A72BDFC-3619-E671-2A63-22FCF565836C}"/>
              </a:ext>
            </a:extLst>
          </p:cNvPr>
          <p:cNvSpPr/>
          <p:nvPr/>
        </p:nvSpPr>
        <p:spPr>
          <a:xfrm>
            <a:off x="5190456" y="4134536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E9C9107-7469-E8BE-427D-95F3DFD2D80D}"/>
              </a:ext>
            </a:extLst>
          </p:cNvPr>
          <p:cNvSpPr/>
          <p:nvPr/>
        </p:nvSpPr>
        <p:spPr>
          <a:xfrm>
            <a:off x="5764097" y="4134537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CC645DE-E02C-A95D-74F5-00293CB19A29}"/>
              </a:ext>
            </a:extLst>
          </p:cNvPr>
          <p:cNvSpPr/>
          <p:nvPr/>
        </p:nvSpPr>
        <p:spPr>
          <a:xfrm>
            <a:off x="6346298" y="4134536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4D80BBF-8D13-EAB9-4CAF-994B3321D6D6}"/>
              </a:ext>
            </a:extLst>
          </p:cNvPr>
          <p:cNvSpPr/>
          <p:nvPr/>
        </p:nvSpPr>
        <p:spPr>
          <a:xfrm>
            <a:off x="6902816" y="4134537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531BCC7-E47E-5DC2-FFB9-5D11B35F9EE8}"/>
              </a:ext>
            </a:extLst>
          </p:cNvPr>
          <p:cNvSpPr/>
          <p:nvPr/>
        </p:nvSpPr>
        <p:spPr>
          <a:xfrm>
            <a:off x="5507243" y="5042088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70739E9-5E8E-1581-D3B1-09C7266E2362}"/>
              </a:ext>
            </a:extLst>
          </p:cNvPr>
          <p:cNvSpPr/>
          <p:nvPr/>
        </p:nvSpPr>
        <p:spPr>
          <a:xfrm>
            <a:off x="6089445" y="5042087"/>
            <a:ext cx="328020" cy="31743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AE4953-D7BE-9DD2-20F2-4FF22802F171}"/>
              </a:ext>
            </a:extLst>
          </p:cNvPr>
          <p:cNvCxnSpPr/>
          <p:nvPr/>
        </p:nvCxnSpPr>
        <p:spPr>
          <a:xfrm>
            <a:off x="4751010" y="3301370"/>
            <a:ext cx="10581" cy="10052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C4C68E-F2B9-1251-6E24-AE91A6B1C400}"/>
              </a:ext>
            </a:extLst>
          </p:cNvPr>
          <p:cNvCxnSpPr>
            <a:cxnSpLocks/>
          </p:cNvCxnSpPr>
          <p:nvPr/>
        </p:nvCxnSpPr>
        <p:spPr>
          <a:xfrm>
            <a:off x="4742449" y="3301369"/>
            <a:ext cx="584220" cy="98810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3D1CEC-B03F-5A79-489F-126135C06D05}"/>
              </a:ext>
            </a:extLst>
          </p:cNvPr>
          <p:cNvCxnSpPr>
            <a:cxnSpLocks/>
          </p:cNvCxnSpPr>
          <p:nvPr/>
        </p:nvCxnSpPr>
        <p:spPr>
          <a:xfrm>
            <a:off x="4776695" y="3309932"/>
            <a:ext cx="1132177" cy="97954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4DA7CA-FD7C-07EB-E2DD-4BF7BD4C3292}"/>
              </a:ext>
            </a:extLst>
          </p:cNvPr>
          <p:cNvCxnSpPr>
            <a:cxnSpLocks/>
          </p:cNvCxnSpPr>
          <p:nvPr/>
        </p:nvCxnSpPr>
        <p:spPr>
          <a:xfrm>
            <a:off x="4785257" y="3318493"/>
            <a:ext cx="1705816" cy="97954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F5C48C-8210-D1EC-F38A-0332F616F5B3}"/>
              </a:ext>
            </a:extLst>
          </p:cNvPr>
          <p:cNvCxnSpPr>
            <a:cxnSpLocks/>
          </p:cNvCxnSpPr>
          <p:nvPr/>
        </p:nvCxnSpPr>
        <p:spPr>
          <a:xfrm>
            <a:off x="4785257" y="3318494"/>
            <a:ext cx="2270896" cy="97953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0E6145-8CEB-2EC8-C5D2-091BCB499C8C}"/>
              </a:ext>
            </a:extLst>
          </p:cNvPr>
          <p:cNvCxnSpPr>
            <a:cxnSpLocks/>
          </p:cNvCxnSpPr>
          <p:nvPr/>
        </p:nvCxnSpPr>
        <p:spPr>
          <a:xfrm flipH="1">
            <a:off x="4804400" y="3301370"/>
            <a:ext cx="571621" cy="102234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E05625-DED2-8EB2-A963-FD5C1DE7A450}"/>
              </a:ext>
            </a:extLst>
          </p:cNvPr>
          <p:cNvCxnSpPr>
            <a:cxnSpLocks/>
          </p:cNvCxnSpPr>
          <p:nvPr/>
        </p:nvCxnSpPr>
        <p:spPr>
          <a:xfrm>
            <a:off x="5376021" y="3429796"/>
            <a:ext cx="2020" cy="88536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947E20-6E6D-3849-851A-7AF9A6AB9B8E}"/>
              </a:ext>
            </a:extLst>
          </p:cNvPr>
          <p:cNvCxnSpPr>
            <a:cxnSpLocks/>
          </p:cNvCxnSpPr>
          <p:nvPr/>
        </p:nvCxnSpPr>
        <p:spPr>
          <a:xfrm>
            <a:off x="5376021" y="3318493"/>
            <a:ext cx="532849" cy="10137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AD069D-BED0-8380-C5B7-0D5CFBBFD54D}"/>
              </a:ext>
            </a:extLst>
          </p:cNvPr>
          <p:cNvCxnSpPr>
            <a:cxnSpLocks/>
          </p:cNvCxnSpPr>
          <p:nvPr/>
        </p:nvCxnSpPr>
        <p:spPr>
          <a:xfrm>
            <a:off x="5367460" y="3301369"/>
            <a:ext cx="1123614" cy="99666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068338-A84A-A6CC-708C-4DB15DD63FB9}"/>
              </a:ext>
            </a:extLst>
          </p:cNvPr>
          <p:cNvCxnSpPr>
            <a:cxnSpLocks/>
          </p:cNvCxnSpPr>
          <p:nvPr/>
        </p:nvCxnSpPr>
        <p:spPr>
          <a:xfrm>
            <a:off x="5384583" y="3318495"/>
            <a:ext cx="1663008" cy="9966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0F2026-5E72-8240-9E30-AB9A1E1D493F}"/>
              </a:ext>
            </a:extLst>
          </p:cNvPr>
          <p:cNvCxnSpPr>
            <a:cxnSpLocks/>
          </p:cNvCxnSpPr>
          <p:nvPr/>
        </p:nvCxnSpPr>
        <p:spPr>
          <a:xfrm flipH="1">
            <a:off x="4770153" y="3318493"/>
            <a:ext cx="1170946" cy="99666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6E6904-99F2-D7EC-1584-B1C758DE62B6}"/>
              </a:ext>
            </a:extLst>
          </p:cNvPr>
          <p:cNvCxnSpPr>
            <a:cxnSpLocks/>
          </p:cNvCxnSpPr>
          <p:nvPr/>
        </p:nvCxnSpPr>
        <p:spPr>
          <a:xfrm flipH="1">
            <a:off x="5326670" y="3309932"/>
            <a:ext cx="622992" cy="96241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DF71B3-CEDA-A05F-BF5D-9512924F854E}"/>
              </a:ext>
            </a:extLst>
          </p:cNvPr>
          <p:cNvCxnSpPr>
            <a:cxnSpLocks/>
          </p:cNvCxnSpPr>
          <p:nvPr/>
        </p:nvCxnSpPr>
        <p:spPr>
          <a:xfrm flipH="1">
            <a:off x="5917434" y="3301370"/>
            <a:ext cx="6542" cy="102234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AEEF1A-4776-885A-BA4D-AE67AEFDB3AE}"/>
              </a:ext>
            </a:extLst>
          </p:cNvPr>
          <p:cNvCxnSpPr>
            <a:cxnSpLocks/>
          </p:cNvCxnSpPr>
          <p:nvPr/>
        </p:nvCxnSpPr>
        <p:spPr>
          <a:xfrm>
            <a:off x="5881168" y="3301370"/>
            <a:ext cx="609907" cy="9624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7855F3-53F1-16E9-8134-E1AB58D5C93C}"/>
              </a:ext>
            </a:extLst>
          </p:cNvPr>
          <p:cNvCxnSpPr>
            <a:cxnSpLocks/>
          </p:cNvCxnSpPr>
          <p:nvPr/>
        </p:nvCxnSpPr>
        <p:spPr>
          <a:xfrm>
            <a:off x="5898290" y="3318493"/>
            <a:ext cx="1149299" cy="10052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1AD6B5-E9F3-5DF5-2A8D-1CF6CA429FEE}"/>
              </a:ext>
            </a:extLst>
          </p:cNvPr>
          <p:cNvCxnSpPr>
            <a:cxnSpLocks/>
          </p:cNvCxnSpPr>
          <p:nvPr/>
        </p:nvCxnSpPr>
        <p:spPr>
          <a:xfrm flipH="1">
            <a:off x="4778714" y="3301369"/>
            <a:ext cx="1753150" cy="102235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EB25B1-7BFA-B6AB-ABE0-DE56058C88B7}"/>
              </a:ext>
            </a:extLst>
          </p:cNvPr>
          <p:cNvCxnSpPr>
            <a:cxnSpLocks/>
          </p:cNvCxnSpPr>
          <p:nvPr/>
        </p:nvCxnSpPr>
        <p:spPr>
          <a:xfrm flipH="1">
            <a:off x="5335232" y="3318493"/>
            <a:ext cx="1222316" cy="97954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48BD77-78F3-F718-34E0-9208A16786DE}"/>
              </a:ext>
            </a:extLst>
          </p:cNvPr>
          <p:cNvCxnSpPr>
            <a:cxnSpLocks/>
          </p:cNvCxnSpPr>
          <p:nvPr/>
        </p:nvCxnSpPr>
        <p:spPr>
          <a:xfrm flipH="1">
            <a:off x="5968805" y="3309932"/>
            <a:ext cx="580182" cy="97953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263E07-A7DA-0F3A-683D-D566BEA8D5DC}"/>
              </a:ext>
            </a:extLst>
          </p:cNvPr>
          <p:cNvCxnSpPr>
            <a:cxnSpLocks/>
          </p:cNvCxnSpPr>
          <p:nvPr/>
        </p:nvCxnSpPr>
        <p:spPr>
          <a:xfrm>
            <a:off x="6506179" y="3327056"/>
            <a:ext cx="532850" cy="9367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A0F9A2-2B06-D6C1-12B8-C41389E78925}"/>
              </a:ext>
            </a:extLst>
          </p:cNvPr>
          <p:cNvCxnSpPr>
            <a:cxnSpLocks/>
          </p:cNvCxnSpPr>
          <p:nvPr/>
        </p:nvCxnSpPr>
        <p:spPr>
          <a:xfrm flipH="1">
            <a:off x="6482512" y="3292808"/>
            <a:ext cx="57914" cy="10052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8F303B-5954-E3A9-0667-DE57DA6F51E9}"/>
              </a:ext>
            </a:extLst>
          </p:cNvPr>
          <p:cNvCxnSpPr>
            <a:cxnSpLocks/>
          </p:cNvCxnSpPr>
          <p:nvPr/>
        </p:nvCxnSpPr>
        <p:spPr>
          <a:xfrm flipH="1">
            <a:off x="4812962" y="3301371"/>
            <a:ext cx="2258296" cy="96241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C82901B-A8C9-5AA7-8009-52CF3536FFA4}"/>
              </a:ext>
            </a:extLst>
          </p:cNvPr>
          <p:cNvCxnSpPr>
            <a:cxnSpLocks/>
          </p:cNvCxnSpPr>
          <p:nvPr/>
        </p:nvCxnSpPr>
        <p:spPr>
          <a:xfrm flipH="1">
            <a:off x="5403725" y="3301370"/>
            <a:ext cx="1701778" cy="100522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792F8F-095D-49C2-3E10-C4E71B921E07}"/>
              </a:ext>
            </a:extLst>
          </p:cNvPr>
          <p:cNvCxnSpPr>
            <a:cxnSpLocks/>
          </p:cNvCxnSpPr>
          <p:nvPr/>
        </p:nvCxnSpPr>
        <p:spPr>
          <a:xfrm flipH="1">
            <a:off x="6003051" y="3327056"/>
            <a:ext cx="1059646" cy="95385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C4DB28-CD2C-DE01-6BA9-0CB9A1BB5D06}"/>
              </a:ext>
            </a:extLst>
          </p:cNvPr>
          <p:cNvCxnSpPr>
            <a:cxnSpLocks/>
          </p:cNvCxnSpPr>
          <p:nvPr/>
        </p:nvCxnSpPr>
        <p:spPr>
          <a:xfrm flipH="1">
            <a:off x="6576692" y="3318494"/>
            <a:ext cx="537374" cy="98810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EF6B7F-D663-660B-6792-A305DF1B572E}"/>
              </a:ext>
            </a:extLst>
          </p:cNvPr>
          <p:cNvCxnSpPr>
            <a:cxnSpLocks/>
          </p:cNvCxnSpPr>
          <p:nvPr/>
        </p:nvCxnSpPr>
        <p:spPr>
          <a:xfrm flipH="1">
            <a:off x="7064714" y="3284248"/>
            <a:ext cx="40790" cy="100522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D65692-81B5-C4A9-6519-2680B0FC9E90}"/>
              </a:ext>
            </a:extLst>
          </p:cNvPr>
          <p:cNvCxnSpPr>
            <a:cxnSpLocks/>
          </p:cNvCxnSpPr>
          <p:nvPr/>
        </p:nvCxnSpPr>
        <p:spPr>
          <a:xfrm>
            <a:off x="4785257" y="4337348"/>
            <a:ext cx="841075" cy="8254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556384-10F3-3138-11F0-2C1CE48A6D2C}"/>
              </a:ext>
            </a:extLst>
          </p:cNvPr>
          <p:cNvCxnSpPr>
            <a:cxnSpLocks/>
          </p:cNvCxnSpPr>
          <p:nvPr/>
        </p:nvCxnSpPr>
        <p:spPr>
          <a:xfrm>
            <a:off x="5393145" y="4363034"/>
            <a:ext cx="267435" cy="8254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6ED1F8-024E-E77B-705E-1456B80C0CCA}"/>
              </a:ext>
            </a:extLst>
          </p:cNvPr>
          <p:cNvCxnSpPr>
            <a:cxnSpLocks/>
          </p:cNvCxnSpPr>
          <p:nvPr/>
        </p:nvCxnSpPr>
        <p:spPr>
          <a:xfrm flipH="1">
            <a:off x="5737637" y="4320225"/>
            <a:ext cx="212026" cy="85111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BCCB66-8F55-82DD-077F-8B683756341E}"/>
              </a:ext>
            </a:extLst>
          </p:cNvPr>
          <p:cNvCxnSpPr>
            <a:cxnSpLocks/>
          </p:cNvCxnSpPr>
          <p:nvPr/>
        </p:nvCxnSpPr>
        <p:spPr>
          <a:xfrm flipH="1">
            <a:off x="5686265" y="4311663"/>
            <a:ext cx="845600" cy="83398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88A89B-7568-CD8D-B45D-7C63D4809FE7}"/>
              </a:ext>
            </a:extLst>
          </p:cNvPr>
          <p:cNvCxnSpPr>
            <a:cxnSpLocks/>
          </p:cNvCxnSpPr>
          <p:nvPr/>
        </p:nvCxnSpPr>
        <p:spPr>
          <a:xfrm flipH="1">
            <a:off x="5729074" y="4345910"/>
            <a:ext cx="1316499" cy="8254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8E3E49-7F42-37CE-0BDE-9BF92E52F8F0}"/>
              </a:ext>
            </a:extLst>
          </p:cNvPr>
          <p:cNvCxnSpPr>
            <a:cxnSpLocks/>
          </p:cNvCxnSpPr>
          <p:nvPr/>
        </p:nvCxnSpPr>
        <p:spPr>
          <a:xfrm>
            <a:off x="4759572" y="4320224"/>
            <a:ext cx="1474648" cy="85967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F44431-22BF-2583-1ED7-72FA43AD03C1}"/>
              </a:ext>
            </a:extLst>
          </p:cNvPr>
          <p:cNvCxnSpPr>
            <a:cxnSpLocks/>
          </p:cNvCxnSpPr>
          <p:nvPr/>
        </p:nvCxnSpPr>
        <p:spPr>
          <a:xfrm>
            <a:off x="5393145" y="4320225"/>
            <a:ext cx="832513" cy="85111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F59309-2821-C82D-573C-D3EE8DC299F7}"/>
              </a:ext>
            </a:extLst>
          </p:cNvPr>
          <p:cNvCxnSpPr>
            <a:cxnSpLocks/>
          </p:cNvCxnSpPr>
          <p:nvPr/>
        </p:nvCxnSpPr>
        <p:spPr>
          <a:xfrm>
            <a:off x="5915415" y="4320224"/>
            <a:ext cx="378737" cy="83399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47913D-001D-E0A5-AEA7-C73895D54F3B}"/>
              </a:ext>
            </a:extLst>
          </p:cNvPr>
          <p:cNvCxnSpPr>
            <a:cxnSpLocks/>
          </p:cNvCxnSpPr>
          <p:nvPr/>
        </p:nvCxnSpPr>
        <p:spPr>
          <a:xfrm flipH="1">
            <a:off x="6251344" y="4345910"/>
            <a:ext cx="271959" cy="85111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D13479-24FA-7164-595D-A4E424A5F7B7}"/>
              </a:ext>
            </a:extLst>
          </p:cNvPr>
          <p:cNvCxnSpPr>
            <a:cxnSpLocks/>
          </p:cNvCxnSpPr>
          <p:nvPr/>
        </p:nvCxnSpPr>
        <p:spPr>
          <a:xfrm flipH="1">
            <a:off x="6285591" y="4320224"/>
            <a:ext cx="768544" cy="8254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F49D738-688F-AF7B-DD89-D4957F1283FA}"/>
              </a:ext>
            </a:extLst>
          </p:cNvPr>
          <p:cNvSpPr/>
          <p:nvPr/>
        </p:nvSpPr>
        <p:spPr>
          <a:xfrm>
            <a:off x="4468571" y="3633461"/>
            <a:ext cx="2922885" cy="2856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94290C-F503-78C9-EB53-B810536C157B}"/>
              </a:ext>
            </a:extLst>
          </p:cNvPr>
          <p:cNvSpPr txBox="1"/>
          <p:nvPr/>
        </p:nvSpPr>
        <p:spPr>
          <a:xfrm>
            <a:off x="7983087" y="359912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ReLU</a:t>
            </a: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C907B306-3146-8432-A1A0-45C9EC2776BD}"/>
              </a:ext>
            </a:extLst>
          </p:cNvPr>
          <p:cNvSpPr/>
          <p:nvPr/>
        </p:nvSpPr>
        <p:spPr>
          <a:xfrm>
            <a:off x="7556727" y="3662475"/>
            <a:ext cx="328507" cy="243944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7E3C3C-4D25-4781-5FE2-F16B1F5596EF}"/>
              </a:ext>
            </a:extLst>
          </p:cNvPr>
          <p:cNvSpPr/>
          <p:nvPr/>
        </p:nvSpPr>
        <p:spPr>
          <a:xfrm>
            <a:off x="5307626" y="4926292"/>
            <a:ext cx="1364639" cy="5339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84BEC3-2471-2738-4E91-FD1BF09DB585}"/>
              </a:ext>
            </a:extLst>
          </p:cNvPr>
          <p:cNvSpPr txBox="1"/>
          <p:nvPr/>
        </p:nvSpPr>
        <p:spPr>
          <a:xfrm>
            <a:off x="7974525" y="494332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argmax</a:t>
            </a:r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0C53C4AE-F0B4-7A69-A02C-62DA755F603A}"/>
              </a:ext>
            </a:extLst>
          </p:cNvPr>
          <p:cNvSpPr/>
          <p:nvPr/>
        </p:nvSpPr>
        <p:spPr>
          <a:xfrm>
            <a:off x="7548165" y="5006677"/>
            <a:ext cx="328507" cy="243944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E0E5AA92-B740-8C89-345F-23979D912259}"/>
              </a:ext>
            </a:extLst>
          </p:cNvPr>
          <p:cNvSpPr/>
          <p:nvPr/>
        </p:nvSpPr>
        <p:spPr>
          <a:xfrm rot="16200000">
            <a:off x="5801558" y="2592249"/>
            <a:ext cx="328507" cy="243944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3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3F1F-1372-80CD-211E-F98F6BBD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237152-F9A2-905B-74DF-8590ED3E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 augmentation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RNN performed better than RNN + FFNN</a:t>
            </a:r>
          </a:p>
          <a:p>
            <a:r>
              <a:rPr lang="en-US"/>
              <a:t>With Augmentation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RNN + FFNN improved performance signficantly over RNN only</a:t>
            </a:r>
          </a:p>
          <a:p>
            <a:r>
              <a:rPr lang="en-US"/>
              <a:t>Assumption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RNN + FFNN contains more parameters, requiring more data to train</a:t>
            </a:r>
          </a:p>
        </p:txBody>
      </p:sp>
    </p:spTree>
    <p:extLst>
      <p:ext uri="{BB962C8B-B14F-4D97-AF65-F5344CB8AC3E}">
        <p14:creationId xmlns:p14="http://schemas.microsoft.com/office/powerpoint/2010/main" val="167584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4DC7-10DF-040D-405E-D7880C15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A0A1-EA9F-644B-4941-227C85E8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7147" cy="4916731"/>
          </a:xfrm>
        </p:spPr>
        <p:txBody>
          <a:bodyPr>
            <a:normAutofit/>
          </a:bodyPr>
          <a:lstStyle/>
          <a:p>
            <a:r>
              <a:rPr lang="en-US" sz="2200" b="1"/>
              <a:t>Data Acquisition</a:t>
            </a:r>
          </a:p>
          <a:p>
            <a:pPr lvl="1"/>
            <a:r>
              <a:rPr lang="en-US" sz="1900"/>
              <a:t>Web scraping</a:t>
            </a:r>
          </a:p>
          <a:p>
            <a:r>
              <a:rPr lang="en-US" sz="2200" b="1"/>
              <a:t>Building Dictionaries</a:t>
            </a:r>
          </a:p>
          <a:p>
            <a:pPr lvl="1"/>
            <a:r>
              <a:rPr lang="en-US" sz="1800"/>
              <a:t>A general English dictionary extracted from lightly curated text websites (absence of emoji and expected low frequency of nonstandard words and typos)</a:t>
            </a:r>
          </a:p>
          <a:p>
            <a:pPr lvl="1"/>
            <a:r>
              <a:rPr lang="en-US" sz="1800"/>
              <a:t>A review dictionary extracted from training portion of the collected Amazon reviews dataset</a:t>
            </a:r>
          </a:p>
          <a:p>
            <a:pPr lvl="2"/>
            <a:r>
              <a:rPr lang="en-US" sz="1800"/>
              <a:t>Raw (all text accepted)</a:t>
            </a:r>
          </a:p>
          <a:p>
            <a:pPr lvl="2"/>
            <a:r>
              <a:rPr lang="en-US" sz="1800"/>
              <a:t>Curated (character strings not found in the general English dictionary filtered out)</a:t>
            </a:r>
          </a:p>
          <a:p>
            <a:r>
              <a:rPr lang="en-US" sz="2200" b="1"/>
              <a:t>Classifiers</a:t>
            </a:r>
          </a:p>
          <a:p>
            <a:pPr lvl="1"/>
            <a:r>
              <a:rPr lang="en-US" sz="1800"/>
              <a:t>Front-End: BoW review representations</a:t>
            </a:r>
          </a:p>
          <a:p>
            <a:pPr lvl="1"/>
            <a:r>
              <a:rPr lang="en-US" sz="1800"/>
              <a:t>Cosine Similarity back-end classifier</a:t>
            </a:r>
          </a:p>
          <a:p>
            <a:pPr lvl="1"/>
            <a:r>
              <a:rPr lang="en-US" sz="1800"/>
              <a:t>Fully-Connected DNN classifier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D7B27-5FB2-652D-09C8-4BE4B08C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47" y="115644"/>
            <a:ext cx="4493030" cy="67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9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E571-16E4-0ED7-9986-EC7C47A92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56485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Word2Vec Embeddings and Recurrent Model Ensembles for Polarity Classification in Amazon Reviews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1A0F-E88B-1CCB-4DE9-D77C6DB15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201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Andrew Olsen, Hynek Boril</a:t>
            </a:r>
          </a:p>
        </p:txBody>
      </p:sp>
    </p:spTree>
    <p:extLst>
      <p:ext uri="{BB962C8B-B14F-4D97-AF65-F5344CB8AC3E}">
        <p14:creationId xmlns:p14="http://schemas.microsoft.com/office/powerpoint/2010/main" val="398509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BFC7-8AF2-A7BE-5EC3-53D74F56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92" y="791059"/>
            <a:ext cx="11866651" cy="34146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latin typeface="Aptos"/>
                <a:ea typeface="+mj-lt"/>
                <a:cs typeface="+mj-lt"/>
              </a:rPr>
              <a:t>Word2Vec Embeddings and Recurrent Model Ensembles for Polarity Classification in Amazon Reviews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C6B43-AFD1-59FB-4B16-D6F2FABB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838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Andrew Olson, Hynek Boril</a:t>
            </a:r>
          </a:p>
        </p:txBody>
      </p:sp>
    </p:spTree>
    <p:extLst>
      <p:ext uri="{BB962C8B-B14F-4D97-AF65-F5344CB8AC3E}">
        <p14:creationId xmlns:p14="http://schemas.microsoft.com/office/powerpoint/2010/main" val="137092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B97-2DF7-5F0D-4091-A958626F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C8CC-0647-3CE0-5C2E-270EB632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 best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endParaRPr lang="en-US"/>
          </a:p>
          <a:p>
            <a:r>
              <a:rPr lang="en-US"/>
              <a:t>Back-Translation: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 "Ce micro ondes </a:t>
            </a:r>
            <a:r>
              <a:rPr lang="en-US" b="1" err="1">
                <a:ea typeface="+mn-lt"/>
                <a:cs typeface="+mn-lt"/>
              </a:rPr>
              <a:t>n'est</a:t>
            </a:r>
            <a:r>
              <a:rPr lang="en-US" b="1">
                <a:ea typeface="+mn-lt"/>
                <a:cs typeface="+mn-lt"/>
              </a:rPr>
              <a:t> pas le </a:t>
            </a:r>
            <a:r>
              <a:rPr lang="en-US" b="1" err="1">
                <a:ea typeface="+mn-lt"/>
                <a:cs typeface="+mn-lt"/>
              </a:rPr>
              <a:t>meilleur</a:t>
            </a:r>
            <a:r>
              <a:rPr lang="en-US" b="1">
                <a:ea typeface="+mn-lt"/>
                <a:cs typeface="+mn-lt"/>
              </a:rPr>
              <a:t>"</a:t>
            </a:r>
            <a:r>
              <a:rPr lang="en-US">
                <a:ea typeface="+mn-lt"/>
                <a:cs typeface="+mn-lt"/>
              </a:rPr>
              <a:t> -&gt; </a:t>
            </a:r>
            <a:r>
              <a:rPr lang="en-US" b="1">
                <a:ea typeface="+mn-lt"/>
                <a:cs typeface="+mn-lt"/>
              </a:rPr>
              <a:t>"This microwave is not the greatest"</a:t>
            </a:r>
            <a:endParaRPr lang="en-US" b="1"/>
          </a:p>
          <a:p>
            <a:r>
              <a:rPr lang="en-US"/>
              <a:t>Synonym Replacement:</a:t>
            </a:r>
          </a:p>
          <a:p>
            <a:pPr marL="0" indent="0">
              <a:buNone/>
            </a:pPr>
            <a:r>
              <a:rPr lang="en-US"/>
              <a:t> </a:t>
            </a:r>
            <a:r>
              <a:rPr lang="en-US" b="1"/>
              <a:t>"</a:t>
            </a:r>
            <a:r>
              <a:rPr lang="en-US" b="1">
                <a:ea typeface="+mn-lt"/>
                <a:cs typeface="+mn-lt"/>
              </a:rPr>
              <a:t>This microwave is not the best"</a:t>
            </a:r>
            <a:r>
              <a:rPr lang="en-US">
                <a:ea typeface="+mn-lt"/>
                <a:cs typeface="+mn-lt"/>
              </a:rPr>
              <a:t> -&gt; </a:t>
            </a:r>
            <a:r>
              <a:rPr lang="en-US" b="1">
                <a:ea typeface="+mn-lt"/>
                <a:cs typeface="+mn-lt"/>
              </a:rPr>
              <a:t>"This appliance is not the finest"</a:t>
            </a:r>
          </a:p>
          <a:p>
            <a:r>
              <a:rPr lang="en-US"/>
              <a:t>Chunking with Window = 2: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Chunk 1: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"This microwave"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Chunk 2: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"microwave is"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Chunk 3: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"is not"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Chunk 4: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"not the"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ea typeface="+mn-lt"/>
                <a:cs typeface="+mn-lt"/>
              </a:rPr>
              <a:t>Chunk 5: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"the best"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7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B97-2DF7-5F0D-4091-A958626F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969"/>
          </a:xfrm>
        </p:spPr>
        <p:txBody>
          <a:bodyPr/>
          <a:lstStyle/>
          <a:p>
            <a:r>
              <a:rPr lang="en-US"/>
              <a:t>Word2Vec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C8CC-0647-3CE0-5C2E-270EB632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92"/>
            <a:ext cx="10515600" cy="132263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Two options (both have "window" hyperparameter):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Continuous Bag of Words (CBOW): Target from Context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Multiple Inputs, single output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Skip-gram: Context from Target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Single input, multiple outputs (used pre-trained from Google News for project)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C31AA-499A-3EB1-F8DB-AF8AA5825DBD}"/>
              </a:ext>
            </a:extLst>
          </p:cNvPr>
          <p:cNvSpPr txBox="1"/>
          <p:nvPr/>
        </p:nvSpPr>
        <p:spPr>
          <a:xfrm>
            <a:off x="2388770" y="2672970"/>
            <a:ext cx="7419394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32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3200">
                <a:solidFill>
                  <a:schemeClr val="accent5"/>
                </a:solidFill>
                <a:latin typeface="Consolas"/>
              </a:rPr>
              <a:t>the best</a:t>
            </a:r>
            <a:r>
              <a:rPr lang="en-US" sz="3200">
                <a:solidFill>
                  <a:srgbClr val="3B3B3B"/>
                </a:solidFill>
                <a:latin typeface="Consolas"/>
              </a:rPr>
              <a:t>"</a:t>
            </a:r>
            <a:endParaRPr lang="en-US" sz="3200"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728B4-356B-DEE7-F6CB-A924584E2FD9}"/>
              </a:ext>
            </a:extLst>
          </p:cNvPr>
          <p:cNvSpPr txBox="1"/>
          <p:nvPr/>
        </p:nvSpPr>
        <p:spPr>
          <a:xfrm>
            <a:off x="305326" y="3965477"/>
            <a:ext cx="2741295" cy="7860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2400">
                <a:solidFill>
                  <a:schemeClr val="accent2"/>
                </a:solidFill>
                <a:highlight>
                  <a:srgbClr val="FFFF00"/>
                </a:highlight>
                <a:latin typeface="Consolas"/>
              </a:rPr>
              <a:t>This</a:t>
            </a:r>
            <a:r>
              <a:rPr lang="en-US" sz="2400">
                <a:solidFill>
                  <a:schemeClr val="accent2"/>
                </a:solidFill>
                <a:latin typeface="Consolas"/>
              </a:rPr>
              <a:t> microwave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400">
                <a:solidFill>
                  <a:schemeClr val="accent3"/>
                </a:solidFill>
                <a:latin typeface="Consolas"/>
              </a:rPr>
              <a:t>is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endParaRPr lang="en-US" sz="2400">
              <a:latin typeface="Consolas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03FA440-4A82-B51A-E4F3-F5A269879766}"/>
              </a:ext>
            </a:extLst>
          </p:cNvPr>
          <p:cNvSpPr/>
          <p:nvPr/>
        </p:nvSpPr>
        <p:spPr>
          <a:xfrm rot="-3480000">
            <a:off x="2492219" y="3423175"/>
            <a:ext cx="695688" cy="3243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3A434-447C-9184-E50E-F0828F263956}"/>
              </a:ext>
            </a:extLst>
          </p:cNvPr>
          <p:cNvSpPr txBox="1"/>
          <p:nvPr/>
        </p:nvSpPr>
        <p:spPr>
          <a:xfrm>
            <a:off x="1923028" y="3246307"/>
            <a:ext cx="926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CBOW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C27CC-916D-2E7E-E0B2-5EA64683007D}"/>
              </a:ext>
            </a:extLst>
          </p:cNvPr>
          <p:cNvSpPr txBox="1"/>
          <p:nvPr/>
        </p:nvSpPr>
        <p:spPr>
          <a:xfrm>
            <a:off x="9793812" y="2291395"/>
            <a:ext cx="17658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Window = 2</a:t>
            </a:r>
          </a:p>
          <a:p>
            <a:r>
              <a:rPr lang="en-US"/>
              <a:t>Highlight is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C3A47-B88F-6F47-8222-4C1D34A21CC9}"/>
              </a:ext>
            </a:extLst>
          </p:cNvPr>
          <p:cNvSpPr txBox="1"/>
          <p:nvPr/>
        </p:nvSpPr>
        <p:spPr>
          <a:xfrm>
            <a:off x="305326" y="4756413"/>
            <a:ext cx="2934205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2400">
                <a:solidFill>
                  <a:schemeClr val="accent2"/>
                </a:solidFill>
                <a:latin typeface="Consolas"/>
              </a:rPr>
              <a:t>This </a:t>
            </a:r>
            <a:r>
              <a:rPr lang="en-US" sz="2400">
                <a:solidFill>
                  <a:schemeClr val="accent2"/>
                </a:solidFill>
                <a:highlight>
                  <a:srgbClr val="FFFF00"/>
                </a:highlight>
                <a:latin typeface="Consolas"/>
              </a:rPr>
              <a:t>microwave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400">
                <a:solidFill>
                  <a:schemeClr val="accent3"/>
                </a:solidFill>
                <a:latin typeface="Consolas"/>
              </a:rPr>
              <a:t>is not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endParaRPr lang="en-US" sz="2400">
              <a:latin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D41AC-67AB-C146-1138-0A8AA7A69B1F}"/>
              </a:ext>
            </a:extLst>
          </p:cNvPr>
          <p:cNvSpPr txBox="1"/>
          <p:nvPr/>
        </p:nvSpPr>
        <p:spPr>
          <a:xfrm>
            <a:off x="305326" y="5634160"/>
            <a:ext cx="2934205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2400">
                <a:solidFill>
                  <a:schemeClr val="accent2"/>
                </a:solidFill>
                <a:latin typeface="Consolas"/>
              </a:rPr>
              <a:t>This microwave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400">
                <a:solidFill>
                  <a:schemeClr val="accent3"/>
                </a:solidFill>
                <a:highlight>
                  <a:srgbClr val="FFFF00"/>
                </a:highlight>
                <a:latin typeface="Consolas"/>
              </a:rPr>
              <a:t>is</a:t>
            </a:r>
            <a:r>
              <a:rPr lang="en-US" sz="2400">
                <a:solidFill>
                  <a:schemeClr val="accent3"/>
                </a:solidFill>
                <a:latin typeface="Consolas"/>
              </a:rPr>
              <a:t> not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400">
                <a:solidFill>
                  <a:schemeClr val="accent5"/>
                </a:solidFill>
                <a:latin typeface="Consolas"/>
              </a:rPr>
              <a:t>the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endParaRPr lang="en-US" sz="2400">
              <a:latin typeface="Consolas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67A5B4A-062E-CDD4-ABE2-A6A901820668}"/>
              </a:ext>
            </a:extLst>
          </p:cNvPr>
          <p:cNvSpPr/>
          <p:nvPr/>
        </p:nvSpPr>
        <p:spPr>
          <a:xfrm rot="14160000">
            <a:off x="8790775" y="3423174"/>
            <a:ext cx="695688" cy="324358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A1E2E-8EE3-9876-48F4-7F16E695E8BA}"/>
              </a:ext>
            </a:extLst>
          </p:cNvPr>
          <p:cNvSpPr txBox="1"/>
          <p:nvPr/>
        </p:nvSpPr>
        <p:spPr>
          <a:xfrm>
            <a:off x="9137914" y="3246307"/>
            <a:ext cx="1206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Skip-gram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EBB37-4BDD-BB95-AF09-188EB82910A7}"/>
              </a:ext>
            </a:extLst>
          </p:cNvPr>
          <p:cNvSpPr txBox="1"/>
          <p:nvPr/>
        </p:nvSpPr>
        <p:spPr>
          <a:xfrm>
            <a:off x="8803072" y="3965476"/>
            <a:ext cx="2741295" cy="7860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2400">
                <a:solidFill>
                  <a:schemeClr val="accent2"/>
                </a:solidFill>
                <a:latin typeface="Consolas"/>
              </a:rPr>
              <a:t>This </a:t>
            </a:r>
            <a:r>
              <a:rPr lang="en-US" sz="2400">
                <a:solidFill>
                  <a:schemeClr val="accent2"/>
                </a:solidFill>
                <a:highlight>
                  <a:srgbClr val="FFFF00"/>
                </a:highlight>
                <a:latin typeface="Consolas"/>
              </a:rPr>
              <a:t>microwave</a:t>
            </a:r>
            <a:r>
              <a:rPr lang="en-US" sz="2400">
                <a:solidFill>
                  <a:srgbClr val="3B3B3B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2400">
                <a:solidFill>
                  <a:schemeClr val="accent3"/>
                </a:solidFill>
                <a:highlight>
                  <a:srgbClr val="FFFF00"/>
                </a:highlight>
                <a:latin typeface="Consolas"/>
              </a:rPr>
              <a:t>is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endParaRPr lang="en-US" sz="2400">
              <a:latin typeface="Consola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0F58F-3D7B-36B0-3180-4D8259EAFB33}"/>
              </a:ext>
            </a:extLst>
          </p:cNvPr>
          <p:cNvSpPr txBox="1"/>
          <p:nvPr/>
        </p:nvSpPr>
        <p:spPr>
          <a:xfrm>
            <a:off x="8803072" y="4756412"/>
            <a:ext cx="2934205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2400">
                <a:solidFill>
                  <a:schemeClr val="accent2"/>
                </a:solidFill>
                <a:highlight>
                  <a:srgbClr val="FFFF00"/>
                </a:highlight>
                <a:latin typeface="Consolas"/>
              </a:rPr>
              <a:t>This</a:t>
            </a:r>
            <a:r>
              <a:rPr lang="en-US" sz="2400">
                <a:solidFill>
                  <a:schemeClr val="accent2"/>
                </a:solidFill>
                <a:latin typeface="Consolas"/>
              </a:rPr>
              <a:t> microwave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400">
                <a:solidFill>
                  <a:schemeClr val="accent3"/>
                </a:solidFill>
                <a:highlight>
                  <a:srgbClr val="FFFF00"/>
                </a:highlight>
                <a:latin typeface="Consolas"/>
              </a:rPr>
              <a:t>is not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endParaRPr lang="en-US" sz="2400">
              <a:latin typeface="Consola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830CF5-D781-C03D-8754-9A05702598BA}"/>
              </a:ext>
            </a:extLst>
          </p:cNvPr>
          <p:cNvSpPr txBox="1"/>
          <p:nvPr/>
        </p:nvSpPr>
        <p:spPr>
          <a:xfrm>
            <a:off x="8803072" y="5634159"/>
            <a:ext cx="2934205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r>
              <a:rPr lang="en-US" sz="2400">
                <a:solidFill>
                  <a:schemeClr val="accent2"/>
                </a:solidFill>
                <a:highlight>
                  <a:srgbClr val="FFFF00"/>
                </a:highlight>
                <a:latin typeface="Consolas"/>
              </a:rPr>
              <a:t>This microwave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400">
                <a:solidFill>
                  <a:schemeClr val="accent3"/>
                </a:solidFill>
                <a:latin typeface="Consolas"/>
              </a:rPr>
              <a:t>is </a:t>
            </a:r>
            <a:r>
              <a:rPr lang="en-US" sz="2400">
                <a:solidFill>
                  <a:schemeClr val="accent3"/>
                </a:solidFill>
                <a:highlight>
                  <a:srgbClr val="FFFF00"/>
                </a:highlight>
                <a:latin typeface="Consolas"/>
              </a:rPr>
              <a:t>not</a:t>
            </a:r>
            <a:r>
              <a:rPr lang="en-US" sz="2400">
                <a:solidFill>
                  <a:srgbClr val="3B3B3B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2400">
                <a:solidFill>
                  <a:schemeClr val="accent5"/>
                </a:solidFill>
                <a:highlight>
                  <a:srgbClr val="FFFF00"/>
                </a:highlight>
                <a:latin typeface="Consolas"/>
              </a:rPr>
              <a:t>the</a:t>
            </a:r>
            <a:r>
              <a:rPr lang="en-US" sz="2400">
                <a:solidFill>
                  <a:srgbClr val="3B3B3B"/>
                </a:solidFill>
                <a:latin typeface="Consolas"/>
              </a:rPr>
              <a:t>"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6232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B97-2DF7-5F0D-4091-A958626F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969"/>
          </a:xfrm>
        </p:spPr>
        <p:txBody>
          <a:bodyPr/>
          <a:lstStyle/>
          <a:p>
            <a:r>
              <a:rPr lang="en-US"/>
              <a:t>Word2Vec embeddings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C8CC-0647-3CE0-5C2E-270EB632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035"/>
            <a:ext cx="10515600" cy="86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Words are converted into vectors to represent "features" (typically 300 dimensions)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0903FA8D-43A2-21F5-9B49-1AF8E069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34" y="2333970"/>
            <a:ext cx="10517532" cy="24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3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B97-2DF7-5F0D-4091-A958626F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16"/>
            <a:ext cx="10515600" cy="722926"/>
          </a:xfrm>
        </p:spPr>
        <p:txBody>
          <a:bodyPr/>
          <a:lstStyle/>
          <a:p>
            <a:r>
              <a:rPr lang="en-US"/>
              <a:t>Word2Vec embeddings 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19B15-4157-0CE4-0531-CCE456FF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2" y="944147"/>
            <a:ext cx="11474173" cy="579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46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B97-2DF7-5F0D-4091-A958626F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14"/>
          </a:xfrm>
        </p:spPr>
        <p:txBody>
          <a:bodyPr/>
          <a:lstStyle/>
          <a:p>
            <a:r>
              <a:rPr lang="en-US"/>
              <a:t>How word2vec is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C8CC-0647-3CE0-5C2E-270EB632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7"/>
            <a:ext cx="5258904" cy="1410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/>
              <a:t>Words fed into RNN sequentially for prediction(Normally):</a:t>
            </a:r>
          </a:p>
        </p:txBody>
      </p:sp>
      <p:pic>
        <p:nvPicPr>
          <p:cNvPr id="4" name="Picture 3" descr="A diagram of a microwave output&#10;&#10;Description automatically generated">
            <a:extLst>
              <a:ext uri="{FF2B5EF4-FFF2-40B4-BE49-F238E27FC236}">
                <a16:creationId xmlns:a16="http://schemas.microsoft.com/office/drawing/2014/main" id="{D1F6EA83-B3B5-B5B8-BFA6-7343B772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34" y="311426"/>
            <a:ext cx="5865870" cy="62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26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B97-2DF7-5F0D-4091-A958626F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14"/>
          </a:xfrm>
        </p:spPr>
        <p:txBody>
          <a:bodyPr/>
          <a:lstStyle/>
          <a:p>
            <a:r>
              <a:rPr lang="en-US"/>
              <a:t>How word2vec is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C8CC-0647-3CE0-5C2E-270EB632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7"/>
            <a:ext cx="5700643" cy="1874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/>
              <a:t>Words converted into vectors, </a:t>
            </a:r>
            <a:r>
              <a:rPr lang="en-US" b="1"/>
              <a:t>then</a:t>
            </a:r>
            <a:r>
              <a:rPr lang="en-US"/>
              <a:t> fed into RNN sequentially for prediction:</a:t>
            </a:r>
          </a:p>
        </p:txBody>
      </p:sp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D1F6EA83-B3B5-B5B8-BFA6-7343B772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83" y="534864"/>
            <a:ext cx="5921087" cy="555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32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B97-2DF7-5F0D-4091-A958626F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14"/>
          </a:xfrm>
        </p:spPr>
        <p:txBody>
          <a:bodyPr/>
          <a:lstStyle/>
          <a:p>
            <a:r>
              <a:rPr lang="en-US"/>
              <a:t>Evolution of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C8CC-0647-3CE0-5C2E-270EB632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7"/>
            <a:ext cx="10515600" cy="490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Simple RNN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LSTM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Bidirectional LSTM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Cascading Bidirectional LSTM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Cascading Ensemble of Bidirectional LSTMs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9D9576A0-464B-34D9-0BB7-5E2B3F3905B0}"/>
              </a:ext>
            </a:extLst>
          </p:cNvPr>
          <p:cNvSpPr/>
          <p:nvPr/>
        </p:nvSpPr>
        <p:spPr>
          <a:xfrm rot="16200000">
            <a:off x="5839230" y="1976340"/>
            <a:ext cx="512424" cy="218257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445E824-F470-EC92-FEDD-750F1434BD18}"/>
              </a:ext>
            </a:extLst>
          </p:cNvPr>
          <p:cNvSpPr/>
          <p:nvPr/>
        </p:nvSpPr>
        <p:spPr>
          <a:xfrm rot="16200000">
            <a:off x="5839229" y="3066289"/>
            <a:ext cx="512424" cy="218257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E8222538-BBE9-BDFD-D020-6CA7135AB667}"/>
              </a:ext>
            </a:extLst>
          </p:cNvPr>
          <p:cNvSpPr/>
          <p:nvPr/>
        </p:nvSpPr>
        <p:spPr>
          <a:xfrm rot="16200000">
            <a:off x="5839228" y="4050137"/>
            <a:ext cx="512424" cy="218257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C98887ED-680E-8706-FAD0-F6DD2B4DE540}"/>
              </a:ext>
            </a:extLst>
          </p:cNvPr>
          <p:cNvSpPr/>
          <p:nvPr/>
        </p:nvSpPr>
        <p:spPr>
          <a:xfrm rot="16200000">
            <a:off x="5839227" y="5033984"/>
            <a:ext cx="512424" cy="218257"/>
          </a:xfrm>
          <a:prstGeom prst="leftArrow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8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B97-2DF7-5F0D-4091-A958626F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16"/>
            <a:ext cx="10515600" cy="997614"/>
          </a:xfrm>
        </p:spPr>
        <p:txBody>
          <a:bodyPr/>
          <a:lstStyle/>
          <a:p>
            <a:r>
              <a:rPr lang="en-US"/>
              <a:t>Model Structures:</a:t>
            </a: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46FDCBD5-1B8A-3513-6F66-4A38B19A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6" y="1710151"/>
            <a:ext cx="9577594" cy="211248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213BB4D-121A-4901-7B9E-0BED132EA676}"/>
              </a:ext>
            </a:extLst>
          </p:cNvPr>
          <p:cNvSpPr txBox="1">
            <a:spLocks/>
          </p:cNvSpPr>
          <p:nvPr/>
        </p:nvSpPr>
        <p:spPr>
          <a:xfrm>
            <a:off x="835991" y="1113872"/>
            <a:ext cx="2045252" cy="600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Cascade:</a:t>
            </a:r>
          </a:p>
        </p:txBody>
      </p:sp>
      <p:pic>
        <p:nvPicPr>
          <p:cNvPr id="16" name="Picture 15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8D6ABE66-382D-98F3-2AE5-96EF5E58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8" y="4676769"/>
            <a:ext cx="6794868" cy="167889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E782D0B-01FC-7145-C315-F5E906101306}"/>
              </a:ext>
            </a:extLst>
          </p:cNvPr>
          <p:cNvSpPr txBox="1">
            <a:spLocks/>
          </p:cNvSpPr>
          <p:nvPr/>
        </p:nvSpPr>
        <p:spPr>
          <a:xfrm>
            <a:off x="835991" y="3918915"/>
            <a:ext cx="2045252" cy="600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Ensemble:</a:t>
            </a:r>
          </a:p>
        </p:txBody>
      </p:sp>
    </p:spTree>
    <p:extLst>
      <p:ext uri="{BB962C8B-B14F-4D97-AF65-F5344CB8AC3E}">
        <p14:creationId xmlns:p14="http://schemas.microsoft.com/office/powerpoint/2010/main" val="342637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ED0C-61AE-4A00-92C0-7E55FCB1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Polarity-Salient Weighting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B976-8798-CA9A-91E6-F8F6A4E2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4CECB-39DF-77DA-F818-A6B528CA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87" y="3662052"/>
            <a:ext cx="4976849" cy="839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761BB-209E-AAA6-1BB4-E5B74A90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25" y="5902404"/>
            <a:ext cx="2125343" cy="6828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88C007-7077-C00B-C487-192CC73BEA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34893" cy="198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Term frequency (TF) – frequency of occurrence of the term (unigram or bigram) across all training reviews within the given polarity   </a:t>
            </a:r>
          </a:p>
          <a:p>
            <a:r>
              <a:rPr lang="en-US" sz="2000"/>
              <a:t>Polarity-Salient Weighting Mask (</a:t>
            </a:r>
            <a:r>
              <a:rPr lang="en-US" sz="2000" i="1" err="1"/>
              <a:t>w</a:t>
            </a:r>
            <a:r>
              <a:rPr lang="en-US" sz="2000" baseline="-25000" err="1"/>
              <a:t>i</a:t>
            </a:r>
            <a:r>
              <a:rPr lang="en-US" sz="2000"/>
              <a:t>) – relative TF differences between the positive and negative classes for the given entry are used to boost weights; concept – terms that appear frequently in one class and rarely in the other may carry more discriminative power and benefit from boosting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E33F68-DF66-8ED3-45D4-1975C56493BA}"/>
              </a:ext>
            </a:extLst>
          </p:cNvPr>
          <p:cNvSpPr txBox="1">
            <a:spLocks/>
          </p:cNvSpPr>
          <p:nvPr/>
        </p:nvSpPr>
        <p:spPr>
          <a:xfrm>
            <a:off x="838200" y="4711603"/>
            <a:ext cx="10734893" cy="203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Exponential Scaling of Weighting Mask – inspired by success of squashing functions applied on super vector dimensions in Phone Recognition-Support Vector Machine (PR-SVM) systems; expo weighting can be used to either compress or expand the Weighting Mask dynamics and potentially aid the back-end classifier model </a:t>
            </a:r>
          </a:p>
        </p:txBody>
      </p:sp>
    </p:spTree>
    <p:extLst>
      <p:ext uri="{BB962C8B-B14F-4D97-AF65-F5344CB8AC3E}">
        <p14:creationId xmlns:p14="http://schemas.microsoft.com/office/powerpoint/2010/main" val="970625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3F1F-1372-80CD-211E-F98F6BBD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Impacts on performance averages: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7ECF-478C-5CD1-E38D-0D871877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Base words -&gt; Word2Vec embeddings: 68-69% average -&gt; 70-72% average</a:t>
            </a:r>
          </a:p>
          <a:p>
            <a:r>
              <a:rPr lang="en-US"/>
              <a:t>Cascade -&gt; Cascade + Ensemble: 73% average -&gt; 74-76% average</a:t>
            </a:r>
          </a:p>
          <a:p>
            <a:r>
              <a:rPr lang="en-US"/>
              <a:t>Bayesian Optimization: Trade-off with training time for a small increase (1-2%)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Method to optimize hyperparameters by balancing "exploration" (reduction of areas of uncertainty) and "exploitation" (maximization of areas of certainty)</a:t>
            </a:r>
          </a:p>
        </p:txBody>
      </p:sp>
    </p:spTree>
    <p:extLst>
      <p:ext uri="{BB962C8B-B14F-4D97-AF65-F5344CB8AC3E}">
        <p14:creationId xmlns:p14="http://schemas.microsoft.com/office/powerpoint/2010/main" val="62495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3F1F-1372-80CD-211E-F98F6BBD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and Future Implementations: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7ECF-478C-5CD1-E38D-0D871877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Bayesian Optimization: </a:t>
            </a:r>
            <a:r>
              <a:rPr lang="en-US" b="1"/>
              <a:t>Drastically</a:t>
            </a:r>
            <a:r>
              <a:rPr lang="en-US"/>
              <a:t> increased training time with small increase to accuracy (1-2%)</a:t>
            </a:r>
          </a:p>
          <a:p>
            <a:r>
              <a:rPr lang="en-US"/>
              <a:t>Restricted to around 77-80% accuracy (dataset size limitations?)</a:t>
            </a:r>
          </a:p>
          <a:p>
            <a:r>
              <a:rPr lang="en-US"/>
              <a:t>Generate plots and data for analysis with Augmentations</a:t>
            </a:r>
          </a:p>
        </p:txBody>
      </p:sp>
    </p:spTree>
    <p:extLst>
      <p:ext uri="{BB962C8B-B14F-4D97-AF65-F5344CB8AC3E}">
        <p14:creationId xmlns:p14="http://schemas.microsoft.com/office/powerpoint/2010/main" val="2329310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35B4-296C-C7FA-5B77-2DDA40F38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142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B39B-66C4-9305-92BC-C8B00750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74DF-8FD1-B149-7E09-0CE02DF0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/>
              <a:t>Collected ~7K Amazon’s microwave oven user reviews (1-5 stars)</a:t>
            </a:r>
          </a:p>
          <a:p>
            <a:r>
              <a:rPr lang="en-US" sz="2200"/>
              <a:t>Used 1–2 star reviews to represent negative sentiment and 4–5 star reviews for positive sentiment</a:t>
            </a:r>
          </a:p>
          <a:p>
            <a:r>
              <a:rPr lang="en-US" sz="2200"/>
              <a:t>Discarded 3-star reviews; ambiguous sentiment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D76A6-8F87-CF22-4E7E-9B3DB126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65" y="4176415"/>
            <a:ext cx="8676330" cy="131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4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C76-4A21-5FAE-D711-3BF7DDF6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9940" cy="1325563"/>
          </a:xfrm>
        </p:spPr>
        <p:txBody>
          <a:bodyPr>
            <a:normAutofit/>
          </a:bodyPr>
          <a:lstStyle/>
          <a:p>
            <a:r>
              <a:rPr lang="en-US" sz="4000"/>
              <a:t>Impact of Exponential Scaling of Weighting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ACFD-CF02-FA8A-DBDA-D953398A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69" y="1825625"/>
            <a:ext cx="4285232" cy="882674"/>
          </a:xfrm>
        </p:spPr>
        <p:txBody>
          <a:bodyPr>
            <a:normAutofit/>
          </a:bodyPr>
          <a:lstStyle/>
          <a:p>
            <a:r>
              <a:rPr lang="en-US" sz="1800"/>
              <a:t>Expo weighting by tunable parameter </a:t>
            </a:r>
            <a:r>
              <a:rPr lang="en-US" sz="1800" i="1"/>
              <a:t>a</a:t>
            </a: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DB141-BD57-F77B-3D5F-F14ED0C63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625" y="1690688"/>
            <a:ext cx="7293031" cy="5131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1E81A-F227-93B0-BDA6-BDD599D8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57" y="2183201"/>
            <a:ext cx="1429856" cy="4594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F9955-7005-3C6C-AF3D-B704758C583F}"/>
              </a:ext>
            </a:extLst>
          </p:cNvPr>
          <p:cNvSpPr txBox="1">
            <a:spLocks/>
          </p:cNvSpPr>
          <p:nvPr/>
        </p:nvSpPr>
        <p:spPr>
          <a:xfrm>
            <a:off x="321669" y="2708298"/>
            <a:ext cx="4285232" cy="378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/>
              <a:t>a</a:t>
            </a:r>
            <a:r>
              <a:rPr lang="en-US" sz="1800"/>
              <a:t> = 0 </a:t>
            </a:r>
            <a:r>
              <a:rPr lang="en-US" sz="1800">
                <a:sym typeface="Symbol" panose="05050102010706020507" pitchFamily="18" charset="2"/>
              </a:rPr>
              <a:t> weighting mask is turned off as all entries are uniform ( = 1)</a:t>
            </a:r>
          </a:p>
          <a:p>
            <a:r>
              <a:rPr lang="en-US" sz="1800"/>
              <a:t>0 &lt; </a:t>
            </a:r>
            <a:r>
              <a:rPr lang="en-US" sz="1800" i="1"/>
              <a:t>a</a:t>
            </a:r>
            <a:r>
              <a:rPr lang="en-US" sz="1800"/>
              <a:t> &lt; 1 </a:t>
            </a:r>
            <a:r>
              <a:rPr lang="en-US" sz="1800">
                <a:sym typeface="Symbol" panose="05050102010706020507" pitchFamily="18" charset="2"/>
              </a:rPr>
              <a:t> weighting mask entries are compressed</a:t>
            </a:r>
          </a:p>
          <a:p>
            <a:r>
              <a:rPr lang="en-US" sz="1800"/>
              <a:t>1 &lt; </a:t>
            </a:r>
            <a:r>
              <a:rPr lang="en-US" sz="1800" i="1"/>
              <a:t>a</a:t>
            </a:r>
            <a:r>
              <a:rPr lang="en-US" sz="1800"/>
              <a:t> </a:t>
            </a:r>
            <a:r>
              <a:rPr lang="en-US" sz="1800">
                <a:sym typeface="Symbol" panose="05050102010706020507" pitchFamily="18" charset="2"/>
              </a:rPr>
              <a:t> weighting mask entries are expanded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500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A096-F264-CD7E-2978-B11EE2ED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BoW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C8CC-3EF7-1BF4-B4E3-656F3315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24408" cy="5046563"/>
          </a:xfrm>
        </p:spPr>
        <p:txBody>
          <a:bodyPr>
            <a:normAutofit/>
          </a:bodyPr>
          <a:lstStyle/>
          <a:p>
            <a:r>
              <a:rPr lang="en-US" sz="1800"/>
              <a:t>Experiments with removal of BoW dimensions with lowest weighting mask values</a:t>
            </a:r>
          </a:p>
          <a:p>
            <a:r>
              <a:rPr lang="en-US" sz="1800"/>
              <a:t>Concept – removal of these dimensions will lead to smaller </a:t>
            </a:r>
            <a:r>
              <a:rPr lang="en-US" sz="1800" err="1"/>
              <a:t>BoWs</a:t>
            </a:r>
            <a:r>
              <a:rPr lang="en-US" sz="1800"/>
              <a:t> and hopefully smaller and more robust back-end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11955-65B9-B489-ADA4-45C912C7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748" y="1820644"/>
            <a:ext cx="7229392" cy="50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D624-DCB9-22E1-7F61-0B47F72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Fusion of Unigram &amp; Bigram </a:t>
            </a:r>
            <a:r>
              <a:rPr lang="en-US" err="1"/>
              <a:t>BoWs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FF1A-647A-4A6C-A194-4ED146DA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28" y="1718319"/>
            <a:ext cx="4955327" cy="5032375"/>
          </a:xfrm>
        </p:spPr>
        <p:txBody>
          <a:bodyPr>
            <a:normAutofit/>
          </a:bodyPr>
          <a:lstStyle/>
          <a:p>
            <a:r>
              <a:rPr lang="en-US" sz="2200"/>
              <a:t>Concept: Unigram and bigram representations make contribute complementary information toward classification</a:t>
            </a:r>
          </a:p>
          <a:p>
            <a:r>
              <a:rPr lang="en-US" sz="2200"/>
              <a:t>Implementation – scaling and concatenation of unigram and bigram </a:t>
            </a:r>
            <a:r>
              <a:rPr lang="en-US" sz="2200" err="1"/>
              <a:t>BoWs</a:t>
            </a:r>
            <a:r>
              <a:rPr lang="en-US" sz="2200"/>
              <a:t>; this concept is only applied in the context of the cosine classifier </a:t>
            </a:r>
          </a:p>
          <a:p>
            <a:r>
              <a:rPr lang="en-US" sz="2200"/>
              <a:t>[(1 - </a:t>
            </a:r>
            <a:r>
              <a:rPr lang="en-US" sz="2200">
                <a:sym typeface="Symbol" panose="05050102010706020507" pitchFamily="18" charset="2"/>
              </a:rPr>
              <a:t></a:t>
            </a:r>
            <a:r>
              <a:rPr lang="en-US" sz="2200"/>
              <a:t>) Uni, </a:t>
            </a:r>
            <a:r>
              <a:rPr lang="en-US" sz="2200">
                <a:sym typeface="Symbol" panose="05050102010706020507" pitchFamily="18" charset="2"/>
              </a:rPr>
              <a:t> Bigrams]</a:t>
            </a:r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E5919-BE25-F48B-E7A9-8C993C21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43" y="1718319"/>
            <a:ext cx="6829757" cy="51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5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DEE8-42BB-2596-4750-FFEA2DF3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92C98-7716-F0F7-0070-01CC3615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226" y="79289"/>
            <a:ext cx="7347774" cy="67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6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Word Bigrams and Nonlinear Scaling of Word Saliences for Sentiment Modeling in Online Product Reviews</vt:lpstr>
      <vt:lpstr>Objectives</vt:lpstr>
      <vt:lpstr>Processing Pipeline</vt:lpstr>
      <vt:lpstr>Polarity-Salient Weighting Mask</vt:lpstr>
      <vt:lpstr>Experimental Dataset</vt:lpstr>
      <vt:lpstr>Impact of Exponential Scaling of Weighting Mask</vt:lpstr>
      <vt:lpstr>BoW Dimension Reduction</vt:lpstr>
      <vt:lpstr>Fusion of Unigram &amp; Bigram BoWs</vt:lpstr>
      <vt:lpstr>Results</vt:lpstr>
      <vt:lpstr>Lexical Analysis with Word Clouds: Class-Specific Unigram Term Frequencies</vt:lpstr>
      <vt:lpstr>Lexical Analysis with Word Clouds: Unigrams with Highest Relative TF Differences   </vt:lpstr>
      <vt:lpstr>Lexical Analysis with Word Clouds: Bigrams with Highest Relative TF Differences   </vt:lpstr>
      <vt:lpstr> Sentiment Analysis with LSTM and Majority Voting</vt:lpstr>
      <vt:lpstr>Overview</vt:lpstr>
      <vt:lpstr>PowerPoint Presentation</vt:lpstr>
      <vt:lpstr>Majority Voting</vt:lpstr>
      <vt:lpstr>Model Performance </vt:lpstr>
      <vt:lpstr>RNN Pipeline</vt:lpstr>
      <vt:lpstr>K-Fold Cross-Validation</vt:lpstr>
      <vt:lpstr>Tokenizing/Truncating/Padding Preprocessing</vt:lpstr>
      <vt:lpstr>FastText Continuous-Bags-of-Words Embeddings and Hidden State Sequence Models for Text Classification </vt:lpstr>
      <vt:lpstr>Shuffling</vt:lpstr>
      <vt:lpstr>Chunking</vt:lpstr>
      <vt:lpstr>Review Embeddings</vt:lpstr>
      <vt:lpstr>Example Review Embeddings</vt:lpstr>
      <vt:lpstr>Training the RNN</vt:lpstr>
      <vt:lpstr>Extract Hidden States</vt:lpstr>
      <vt:lpstr>Train FFNN for Final Classification</vt:lpstr>
      <vt:lpstr>Results</vt:lpstr>
      <vt:lpstr>Word2Vec Embeddings and Recurrent Model Ensembles for Polarity Classification in Amazon Reviews</vt:lpstr>
      <vt:lpstr>Word2Vec Embeddings and Recurrent Model Ensembles for Polarity Classification in Amazon Reviews</vt:lpstr>
      <vt:lpstr>Augmentations:</vt:lpstr>
      <vt:lpstr>Word2Vec embeddings</vt:lpstr>
      <vt:lpstr>Word2Vec embeddings cont.</vt:lpstr>
      <vt:lpstr>Word2Vec embeddings cont.</vt:lpstr>
      <vt:lpstr>How word2vec is used:</vt:lpstr>
      <vt:lpstr>How word2vec is used:</vt:lpstr>
      <vt:lpstr>Evolution of Model:</vt:lpstr>
      <vt:lpstr>Model Structures:</vt:lpstr>
      <vt:lpstr>Impacts on performance averages:</vt:lpstr>
      <vt:lpstr>Notes and Future Implementations: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Hynek Boril</dc:creator>
  <cp:revision>4</cp:revision>
  <dcterms:created xsi:type="dcterms:W3CDTF">2024-07-05T14:20:47Z</dcterms:created>
  <dcterms:modified xsi:type="dcterms:W3CDTF">2024-12-05T19:08:44Z</dcterms:modified>
</cp:coreProperties>
</file>