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80" r:id="rId5"/>
    <p:sldId id="258"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81" r:id="rId19"/>
    <p:sldId id="279" r:id="rId20"/>
    <p:sldId id="273" r:id="rId21"/>
    <p:sldId id="274" r:id="rId22"/>
    <p:sldId id="275"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713" autoAdjust="0"/>
  </p:normalViewPr>
  <p:slideViewPr>
    <p:cSldViewPr>
      <p:cViewPr varScale="1">
        <p:scale>
          <a:sx n="69" d="100"/>
          <a:sy n="69" d="100"/>
        </p:scale>
        <p:origin x="-114"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5B106E36-FD25-4E2D-B0AA-010F637433A0}" type="datetimeFigureOut">
              <a:rPr lang="ru-RU" smtClean="0"/>
              <a:pPr/>
              <a:t>17.11.2018</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17.11.2018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17.11.2018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5B106E36-FD25-4E2D-B0AA-010F637433A0}" type="datetimeFigureOut">
              <a:rPr lang="ru-RU" smtClean="0"/>
              <a:pPr/>
              <a:t>17.11.2018</a:t>
            </a:fld>
            <a:endParaRPr lang="ru-RU"/>
          </a:p>
        </p:txBody>
      </p:sp>
      <p:sp>
        <p:nvSpPr>
          <p:cNvPr id="27" name="Номер слайда 26"/>
          <p:cNvSpPr>
            <a:spLocks noGrp="1"/>
          </p:cNvSpPr>
          <p:nvPr>
            <p:ph type="sldNum" sz="quarter" idx="11"/>
          </p:nvPr>
        </p:nvSpPr>
        <p:spPr/>
        <p:txBody>
          <a:bodyPr rtlCol="0"/>
          <a:lstStyle/>
          <a:p>
            <a:fld id="{725C68B6-61C2-468F-89AB-4B9F7531AA68}"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5B106E36-FD25-4E2D-B0AA-010F637433A0}" type="datetimeFigureOut">
              <a:rPr lang="ru-RU" smtClean="0"/>
              <a:pPr/>
              <a:t>17.11.2018</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17.11.2018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17.11.2018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17.11.2018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106E36-FD25-4E2D-B0AA-010F637433A0}" type="datetimeFigureOut">
              <a:rPr lang="ru-RU" smtClean="0"/>
              <a:pPr/>
              <a:t>17.11.2018</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8596" y="2214554"/>
            <a:ext cx="8458200" cy="1470025"/>
          </a:xfrm>
        </p:spPr>
        <p:txBody>
          <a:bodyPr>
            <a:normAutofit/>
          </a:bodyPr>
          <a:lstStyle/>
          <a:p>
            <a:r>
              <a:rPr lang="en-US" sz="5400" dirty="0" err="1" smtClean="0"/>
              <a:t>Securitatea</a:t>
            </a:r>
            <a:r>
              <a:rPr lang="en-US" sz="5400" dirty="0" smtClean="0"/>
              <a:t> </a:t>
            </a:r>
            <a:r>
              <a:rPr lang="en-US" sz="5400" dirty="0" err="1" smtClean="0"/>
              <a:t>Cibernetic</a:t>
            </a:r>
            <a:r>
              <a:rPr lang="ro-RO" sz="5400" dirty="0" smtClean="0"/>
              <a:t>ă</a:t>
            </a:r>
            <a:endParaRPr lang="ru-RU" sz="5400" dirty="0"/>
          </a:p>
        </p:txBody>
      </p:sp>
      <p:sp>
        <p:nvSpPr>
          <p:cNvPr id="3" name="Подзаголовок 2"/>
          <p:cNvSpPr>
            <a:spLocks noGrp="1"/>
          </p:cNvSpPr>
          <p:nvPr>
            <p:ph type="subTitle" idx="1"/>
          </p:nvPr>
        </p:nvSpPr>
        <p:spPr/>
        <p:txBody>
          <a:bodyPr>
            <a:normAutofit/>
          </a:bodyPr>
          <a:lstStyle/>
          <a:p>
            <a:r>
              <a:rPr lang="en-US" sz="2800" dirty="0" smtClean="0"/>
              <a:t>Cyber Security Month</a:t>
            </a:r>
            <a:endParaRPr lang="ru-RU" sz="2800" dirty="0"/>
          </a:p>
        </p:txBody>
      </p:sp>
      <p:sp>
        <p:nvSpPr>
          <p:cNvPr id="5" name="TextBox 4"/>
          <p:cNvSpPr txBox="1"/>
          <p:nvPr/>
        </p:nvSpPr>
        <p:spPr>
          <a:xfrm>
            <a:off x="571472" y="5929330"/>
            <a:ext cx="6000792" cy="646331"/>
          </a:xfrm>
          <a:prstGeom prst="rect">
            <a:avLst/>
          </a:prstGeom>
          <a:noFill/>
        </p:spPr>
        <p:txBody>
          <a:bodyPr wrap="square" rtlCol="0">
            <a:spAutoFit/>
          </a:bodyPr>
          <a:lstStyle/>
          <a:p>
            <a:r>
              <a:rPr lang="ro-RO" dirty="0" smtClean="0"/>
              <a:t>Elaborat de: </a:t>
            </a:r>
            <a:r>
              <a:rPr lang="ro-RO" dirty="0" smtClean="0">
                <a:effectLst>
                  <a:outerShdw blurRad="38100" dist="38100" dir="2700000" algn="tl">
                    <a:srgbClr val="000000">
                      <a:alpha val="43137"/>
                    </a:srgbClr>
                  </a:outerShdw>
                </a:effectLst>
              </a:rPr>
              <a:t>Buzu Alexandru </a:t>
            </a:r>
            <a:r>
              <a:rPr lang="ro-RO" dirty="0" smtClean="0"/>
              <a:t>și </a:t>
            </a:r>
            <a:r>
              <a:rPr lang="ro-RO" dirty="0" smtClean="0">
                <a:effectLst>
                  <a:outerShdw blurRad="38100" dist="38100" dir="2700000" algn="tl">
                    <a:srgbClr val="000000">
                      <a:alpha val="43137"/>
                    </a:srgbClr>
                  </a:outerShdw>
                </a:effectLst>
              </a:rPr>
              <a:t>Guzun Laura</a:t>
            </a:r>
            <a:r>
              <a:rPr lang="en-US" dirty="0" smtClean="0">
                <a:effectLst>
                  <a:outerShdw blurRad="38100" dist="38100" dir="2700000" algn="tl">
                    <a:srgbClr val="000000">
                      <a:alpha val="43137"/>
                    </a:srgbClr>
                  </a:outerShdw>
                </a:effectLst>
              </a:rPr>
              <a:t> , a-10-a”D”</a:t>
            </a:r>
          </a:p>
          <a:p>
            <a:r>
              <a:rPr lang="en-US" dirty="0" err="1" smtClean="0"/>
              <a:t>Profesor</a:t>
            </a:r>
            <a:r>
              <a:rPr lang="en-US" dirty="0" smtClean="0"/>
              <a:t> </a:t>
            </a:r>
            <a:r>
              <a:rPr lang="en-US" dirty="0" err="1" smtClean="0"/>
              <a:t>coordonator</a:t>
            </a:r>
            <a:r>
              <a:rPr lang="en-US" dirty="0" smtClean="0">
                <a:effectLst>
                  <a:outerShdw blurRad="38100" dist="38100" dir="2700000" algn="tl">
                    <a:srgbClr val="000000">
                      <a:alpha val="43137"/>
                    </a:srgbClr>
                  </a:outerShdw>
                </a:effectLst>
              </a:rPr>
              <a:t>: Maria </a:t>
            </a:r>
            <a:r>
              <a:rPr lang="en-US" dirty="0" err="1" smtClean="0">
                <a:effectLst>
                  <a:outerShdw blurRad="38100" dist="38100" dir="2700000" algn="tl">
                    <a:srgbClr val="000000">
                      <a:alpha val="43137"/>
                    </a:srgbClr>
                  </a:outerShdw>
                </a:effectLst>
              </a:rPr>
              <a:t>Gu</a:t>
            </a:r>
            <a:r>
              <a:rPr lang="ro-RO" dirty="0" smtClean="0">
                <a:effectLst>
                  <a:outerShdw blurRad="38100" dist="38100" dir="2700000" algn="tl">
                    <a:srgbClr val="000000">
                      <a:alpha val="43137"/>
                    </a:srgbClr>
                  </a:outerShdw>
                </a:effectLst>
              </a:rPr>
              <a:t>țu </a:t>
            </a:r>
            <a:endParaRPr lang="ru-RU" dirty="0">
              <a:effectLst>
                <a:outerShdw blurRad="38100" dist="38100" dir="2700000" algn="tl">
                  <a:srgbClr val="000000">
                    <a:alpha val="43137"/>
                  </a:srgbClr>
                </a:outerShdw>
              </a:effectLst>
            </a:endParaRPr>
          </a:p>
        </p:txBody>
      </p:sp>
      <p:sp>
        <p:nvSpPr>
          <p:cNvPr id="6" name="TextBox 5"/>
          <p:cNvSpPr txBox="1"/>
          <p:nvPr/>
        </p:nvSpPr>
        <p:spPr>
          <a:xfrm>
            <a:off x="571472" y="4500570"/>
            <a:ext cx="2143140" cy="369332"/>
          </a:xfrm>
          <a:prstGeom prst="rect">
            <a:avLst/>
          </a:prstGeom>
          <a:noFill/>
        </p:spPr>
        <p:txBody>
          <a:bodyPr wrap="square" rtlCol="0">
            <a:spAutoFit/>
          </a:bodyPr>
          <a:lstStyle/>
          <a:p>
            <a:r>
              <a:rPr lang="en-US" dirty="0" smtClean="0">
                <a:solidFill>
                  <a:schemeClr val="tx2">
                    <a:lumMod val="75000"/>
                  </a:schemeClr>
                </a:solidFill>
                <a:latin typeface="+mj-lt"/>
              </a:rPr>
              <a:t>Chi</a:t>
            </a:r>
            <a:r>
              <a:rPr lang="ro-RO" dirty="0" smtClean="0">
                <a:solidFill>
                  <a:schemeClr val="tx2">
                    <a:lumMod val="75000"/>
                  </a:schemeClr>
                </a:solidFill>
                <a:latin typeface="+mj-lt"/>
              </a:rPr>
              <a:t>șinău, </a:t>
            </a:r>
            <a:r>
              <a:rPr lang="en-US" dirty="0" smtClean="0">
                <a:solidFill>
                  <a:schemeClr val="tx2">
                    <a:lumMod val="75000"/>
                  </a:schemeClr>
                </a:solidFill>
                <a:latin typeface="+mj-lt"/>
              </a:rPr>
              <a:t>2018</a:t>
            </a:r>
            <a:endParaRPr lang="ru-RU" dirty="0">
              <a:solidFill>
                <a:schemeClr val="tx2">
                  <a:lumMod val="75000"/>
                </a:schemeClr>
              </a:solidFill>
              <a:latin typeface="+mj-lt"/>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714356"/>
            <a:ext cx="8929718"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buFont typeface="Wingdings" pitchFamily="2" charset="2"/>
              <a:buChar char="Ø"/>
            </a:pPr>
            <a:r>
              <a:rPr lang="ro-RO" sz="3200" dirty="0" smtClean="0">
                <a:latin typeface="+mj-lt"/>
              </a:rPr>
              <a:t>Nu acorda tuturor acces pentru vizualizare a profilului tău de pe internet</a:t>
            </a:r>
            <a:endParaRPr lang="ru-RU" sz="3200" dirty="0">
              <a:latin typeface="+mj-lt"/>
            </a:endParaRPr>
          </a:p>
        </p:txBody>
      </p:sp>
      <p:pic>
        <p:nvPicPr>
          <p:cNvPr id="29698" name="Picture 2" descr="Imagine similarÄ"/>
          <p:cNvPicPr>
            <a:picLocks noChangeAspect="1" noChangeArrowheads="1"/>
          </p:cNvPicPr>
          <p:nvPr/>
        </p:nvPicPr>
        <p:blipFill>
          <a:blip r:embed="rId2"/>
          <a:srcRect/>
          <a:stretch>
            <a:fillRect/>
          </a:stretch>
        </p:blipFill>
        <p:spPr bwMode="auto">
          <a:xfrm>
            <a:off x="1571604" y="1928802"/>
            <a:ext cx="6060221" cy="4156600"/>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785794"/>
            <a:ext cx="8286808" cy="584775"/>
          </a:xfrm>
          <a:prstGeom prst="rect">
            <a:avLst/>
          </a:prstGeom>
          <a:solidFill>
            <a:srgbClr val="FFCC00"/>
          </a:solidFill>
        </p:spPr>
        <p:txBody>
          <a:bodyPr wrap="square" rtlCol="0">
            <a:spAutoFit/>
          </a:bodyPr>
          <a:lstStyle/>
          <a:p>
            <a:pPr>
              <a:buFont typeface="Wingdings" pitchFamily="2" charset="2"/>
              <a:buChar char="Ø"/>
            </a:pP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Postează pe internet doar lucruri adecvate</a:t>
            </a:r>
            <a:endParaRPr lang="ru-RU"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8674" name="Picture 2" descr="Imagini pentru social media posts"/>
          <p:cNvPicPr>
            <a:picLocks noChangeAspect="1" noChangeArrowheads="1"/>
          </p:cNvPicPr>
          <p:nvPr/>
        </p:nvPicPr>
        <p:blipFill>
          <a:blip r:embed="rId2"/>
          <a:srcRect/>
          <a:stretch>
            <a:fillRect/>
          </a:stretch>
        </p:blipFill>
        <p:spPr bwMode="auto">
          <a:xfrm>
            <a:off x="714348" y="2000240"/>
            <a:ext cx="7620000" cy="3810000"/>
          </a:xfrm>
          <a:prstGeom prst="rect">
            <a:avLst/>
          </a:prstGeom>
          <a:noFill/>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642918"/>
            <a:ext cx="8786874"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buFont typeface="Wingdings" pitchFamily="2" charset="2"/>
              <a:buChar char="Ø"/>
            </a:pPr>
            <a:r>
              <a:rPr lang="ro-RO" sz="2800" dirty="0" smtClean="0"/>
              <a:t>Dă dovadă de educație când comunici pe internet</a:t>
            </a:r>
            <a:endParaRPr lang="ru-RU" sz="2800" dirty="0"/>
          </a:p>
        </p:txBody>
      </p:sp>
      <p:sp>
        <p:nvSpPr>
          <p:cNvPr id="5" name="Выгнутая вверх стрелка 4"/>
          <p:cNvSpPr/>
          <p:nvPr/>
        </p:nvSpPr>
        <p:spPr>
          <a:xfrm rot="10800000">
            <a:off x="1428728" y="4714884"/>
            <a:ext cx="5929354" cy="1857388"/>
          </a:xfrm>
          <a:prstGeom prst="curved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Выгнутая вверх стрелка 6"/>
          <p:cNvSpPr/>
          <p:nvPr/>
        </p:nvSpPr>
        <p:spPr>
          <a:xfrm>
            <a:off x="1643042" y="1428736"/>
            <a:ext cx="5857916" cy="1588776"/>
          </a:xfrm>
          <a:prstGeom prst="curved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TextBox 7"/>
          <p:cNvSpPr txBox="1"/>
          <p:nvPr/>
        </p:nvSpPr>
        <p:spPr>
          <a:xfrm>
            <a:off x="928662" y="3286124"/>
            <a:ext cx="1928826" cy="1077218"/>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ro-RO" sz="3200" dirty="0" smtClean="0"/>
              <a:t>Arată</a:t>
            </a:r>
          </a:p>
          <a:p>
            <a:pPr algn="ctr"/>
            <a:r>
              <a:rPr lang="ro-RO" sz="3200" dirty="0" smtClean="0"/>
              <a:t>respect</a:t>
            </a:r>
            <a:endParaRPr lang="ru-RU" sz="3200" dirty="0"/>
          </a:p>
        </p:txBody>
      </p:sp>
      <p:sp>
        <p:nvSpPr>
          <p:cNvPr id="9" name="TextBox 8"/>
          <p:cNvSpPr txBox="1"/>
          <p:nvPr/>
        </p:nvSpPr>
        <p:spPr>
          <a:xfrm>
            <a:off x="6215074" y="3286124"/>
            <a:ext cx="1857388" cy="10772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ro-RO" sz="3200" dirty="0" smtClean="0"/>
              <a:t>Primește</a:t>
            </a:r>
          </a:p>
          <a:p>
            <a:pPr algn="ctr"/>
            <a:r>
              <a:rPr lang="ro-RO" sz="3200" dirty="0" smtClean="0"/>
              <a:t>respect</a:t>
            </a:r>
            <a:endParaRPr lang="ru-RU" sz="3200" dirty="0"/>
          </a:p>
        </p:txBody>
      </p:sp>
      <p:pic>
        <p:nvPicPr>
          <p:cNvPr id="13314" name="Picture 2" descr="Imagine similarÄ"/>
          <p:cNvPicPr>
            <a:picLocks noChangeAspect="1" noChangeArrowheads="1"/>
          </p:cNvPicPr>
          <p:nvPr/>
        </p:nvPicPr>
        <p:blipFill>
          <a:blip r:embed="rId2"/>
          <a:srcRect/>
          <a:stretch>
            <a:fillRect/>
          </a:stretch>
        </p:blipFill>
        <p:spPr bwMode="auto">
          <a:xfrm>
            <a:off x="3500430" y="2643182"/>
            <a:ext cx="2057400" cy="2219326"/>
          </a:xfrm>
          <a:prstGeom prst="rect">
            <a:avLst/>
          </a:prstGeom>
          <a:no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857232"/>
            <a:ext cx="8501090" cy="1077218"/>
          </a:xfrm>
          <a:prstGeom prst="rect">
            <a:avLst/>
          </a:prstGeom>
          <a:ln>
            <a:solidFill>
              <a:schemeClr val="tx1">
                <a:lumMod val="95000"/>
                <a:lumOff val="5000"/>
              </a:schemeClr>
            </a:solidFill>
          </a:ln>
          <a:effectLst>
            <a:innerShdw blurRad="63500" dist="50800" dir="10800000">
              <a:prstClr val="black">
                <a:alpha val="50000"/>
              </a:prstClr>
            </a:innerShdw>
          </a:effectLst>
        </p:spPr>
        <p:style>
          <a:lnRef idx="1">
            <a:schemeClr val="dk1"/>
          </a:lnRef>
          <a:fillRef idx="2">
            <a:schemeClr val="dk1"/>
          </a:fillRef>
          <a:effectRef idx="1">
            <a:schemeClr val="dk1"/>
          </a:effectRef>
          <a:fontRef idx="minor">
            <a:schemeClr val="dk1"/>
          </a:fontRef>
        </p:style>
        <p:txBody>
          <a:bodyPr wrap="square" rtlCol="0">
            <a:spAutoFit/>
          </a:bodyPr>
          <a:lstStyle/>
          <a:p>
            <a:pPr>
              <a:buFont typeface="Wingdings" pitchFamily="2" charset="2"/>
              <a:buChar char="Ø"/>
            </a:pPr>
            <a:r>
              <a:rPr lang="ro-RO"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Fii atent la informațiile de pe internet</a:t>
            </a:r>
            <a:endParaRPr lang="ru-RU"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6626" name="Picture 2" descr="Imagini pentru fake information"/>
          <p:cNvPicPr>
            <a:picLocks noChangeAspect="1" noChangeArrowheads="1"/>
          </p:cNvPicPr>
          <p:nvPr/>
        </p:nvPicPr>
        <p:blipFill>
          <a:blip r:embed="rId2"/>
          <a:srcRect/>
          <a:stretch>
            <a:fillRect/>
          </a:stretch>
        </p:blipFill>
        <p:spPr bwMode="auto">
          <a:xfrm>
            <a:off x="1214413" y="2285992"/>
            <a:ext cx="6504765" cy="3616650"/>
          </a:xfrm>
          <a:prstGeom prst="rect">
            <a:avLst/>
          </a:prstGeom>
          <a:noFill/>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857232"/>
            <a:ext cx="792961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buFont typeface="Wingdings" pitchFamily="2" charset="2"/>
              <a:buChar char="Ø"/>
            </a:pPr>
            <a:r>
              <a:rPr lang="ro-RO" sz="3600" dirty="0" smtClean="0"/>
              <a:t>Cere ajutor în situații dificile</a:t>
            </a:r>
            <a:endParaRPr lang="ru-RU" sz="3600" dirty="0"/>
          </a:p>
        </p:txBody>
      </p:sp>
      <p:pic>
        <p:nvPicPr>
          <p:cNvPr id="25602" name="Picture 2" descr="Imagini pentru difficult problem"/>
          <p:cNvPicPr>
            <a:picLocks noChangeAspect="1" noChangeArrowheads="1"/>
          </p:cNvPicPr>
          <p:nvPr/>
        </p:nvPicPr>
        <p:blipFill>
          <a:blip r:embed="rId2" cstate="print"/>
          <a:srcRect/>
          <a:stretch>
            <a:fillRect/>
          </a:stretch>
        </p:blipFill>
        <p:spPr bwMode="auto">
          <a:xfrm>
            <a:off x="1571604" y="1785926"/>
            <a:ext cx="6372621" cy="4929222"/>
          </a:xfrm>
          <a:prstGeom prst="rect">
            <a:avLst/>
          </a:prstGeom>
          <a:noFill/>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rot="5400000">
            <a:off x="6781099" y="-65984"/>
            <a:ext cx="586803" cy="3576243"/>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ro-RO" sz="3200" dirty="0" smtClean="0"/>
              <a:t>Ce sunt </a:t>
            </a:r>
            <a:r>
              <a:rPr lang="ro-RO"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virușii</a:t>
            </a:r>
            <a:r>
              <a:rPr lang="ro-RO" sz="3200" dirty="0" smtClean="0"/>
              <a:t>?</a:t>
            </a:r>
            <a:endParaRPr lang="ru-RU" sz="3200" dirty="0"/>
          </a:p>
        </p:txBody>
      </p:sp>
      <p:sp>
        <p:nvSpPr>
          <p:cNvPr id="9" name="Текст 8"/>
          <p:cNvSpPr>
            <a:spLocks noGrp="1"/>
          </p:cNvSpPr>
          <p:nvPr>
            <p:ph type="body" sz="half" idx="2"/>
          </p:nvPr>
        </p:nvSpPr>
        <p:spPr>
          <a:xfrm>
            <a:off x="5143504" y="2214554"/>
            <a:ext cx="4000496" cy="4143404"/>
          </a:xfrm>
        </p:spPr>
        <p:txBody>
          <a:bodyPr>
            <a:noAutofit/>
          </a:bodyPr>
          <a:lstStyle/>
          <a:p>
            <a:r>
              <a:rPr lang="ro-RO" sz="2800" dirty="0" smtClean="0">
                <a:latin typeface="+mj-lt"/>
              </a:rPr>
              <a:t>V</a:t>
            </a:r>
            <a:r>
              <a:rPr lang="vi-VN" sz="2800" dirty="0" smtClean="0">
                <a:latin typeface="+mj-lt"/>
              </a:rPr>
              <a:t>irușii informatici sunt programe care se autocopiază pe sistemul compromis, fără știrea utilizatorului. Virusul va infecta astfel componente ale sistemului de operare sau alte programe informatice. </a:t>
            </a:r>
            <a:endParaRPr lang="ru-RU" sz="2800" dirty="0">
              <a:latin typeface="+mj-lt"/>
            </a:endParaRPr>
          </a:p>
        </p:txBody>
      </p:sp>
      <p:pic>
        <p:nvPicPr>
          <p:cNvPr id="23554" name="Picture 2" descr="Imagini pentru computer virus"/>
          <p:cNvPicPr>
            <a:picLocks noGrp="1" noChangeAspect="1" noChangeArrowheads="1"/>
          </p:cNvPicPr>
          <p:nvPr>
            <p:ph type="pic" idx="1"/>
          </p:nvPr>
        </p:nvPicPr>
        <p:blipFill>
          <a:blip r:embed="rId2"/>
          <a:srcRect l="2000" r="2000"/>
          <a:stretch>
            <a:fillRect/>
          </a:stretch>
        </p:blipFill>
        <p:spPr bwMode="auto">
          <a:xfrm>
            <a:off x="357158" y="1785926"/>
            <a:ext cx="4572000" cy="4572000"/>
          </a:xfrm>
          <a:prstGeom prst="rect">
            <a:avLst/>
          </a:prstGeom>
          <a:noFill/>
        </p:spPr>
      </p:pic>
      <p:sp>
        <p:nvSpPr>
          <p:cNvPr id="11" name="TextBox 10"/>
          <p:cNvSpPr txBox="1"/>
          <p:nvPr/>
        </p:nvSpPr>
        <p:spPr>
          <a:xfrm>
            <a:off x="1071538" y="642918"/>
            <a:ext cx="7572428"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ro-RO" sz="3600" dirty="0" smtClean="0"/>
              <a:t>Pericolele ascunse</a:t>
            </a:r>
            <a:endParaRPr lang="ru-RU" sz="3600"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rot="5400000">
            <a:off x="6814632" y="-956770"/>
            <a:ext cx="586803" cy="4071936"/>
          </a:xfrm>
        </p:spPr>
        <p:style>
          <a:lnRef idx="1">
            <a:schemeClr val="accent2"/>
          </a:lnRef>
          <a:fillRef idx="2">
            <a:schemeClr val="accent2"/>
          </a:fillRef>
          <a:effectRef idx="1">
            <a:schemeClr val="accent2"/>
          </a:effectRef>
          <a:fontRef idx="minor">
            <a:schemeClr val="dk1"/>
          </a:fontRef>
        </p:style>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ro-RO" sz="3200" spc="50" dirty="0" smtClean="0">
                <a:ln w="11430"/>
                <a:gradFill>
                  <a:gsLst>
                    <a:gs pos="25000">
                      <a:schemeClr val="accent2">
                        <a:satMod val="155000"/>
                      </a:schemeClr>
                    </a:gs>
                    <a:gs pos="100000">
                      <a:schemeClr val="accent2">
                        <a:shade val="45000"/>
                        <a:satMod val="165000"/>
                      </a:schemeClr>
                    </a:gs>
                  </a:gsLst>
                  <a:lin ang="5400000"/>
                </a:gradFill>
                <a:effectLst>
                  <a:glow rad="101600">
                    <a:srgbClr val="92D050">
                      <a:alpha val="60000"/>
                    </a:srgbClr>
                  </a:glow>
                  <a:outerShdw blurRad="76200" dist="50800" dir="5400000" algn="tl" rotWithShape="0">
                    <a:srgbClr val="000000">
                      <a:alpha val="65000"/>
                    </a:srgbClr>
                  </a:outerShdw>
                </a:effectLst>
              </a:rPr>
              <a:t>Viemii informatici</a:t>
            </a:r>
            <a:endParaRPr lang="ru-RU" sz="3200" spc="50" dirty="0">
              <a:ln w="11430"/>
              <a:gradFill>
                <a:gsLst>
                  <a:gs pos="25000">
                    <a:schemeClr val="accent2">
                      <a:satMod val="155000"/>
                    </a:schemeClr>
                  </a:gs>
                  <a:gs pos="100000">
                    <a:schemeClr val="accent2">
                      <a:shade val="45000"/>
                      <a:satMod val="165000"/>
                    </a:schemeClr>
                  </a:gs>
                </a:gsLst>
                <a:lin ang="5400000"/>
              </a:gradFill>
              <a:effectLst>
                <a:glow rad="101600">
                  <a:srgbClr val="92D050">
                    <a:alpha val="60000"/>
                  </a:srgbClr>
                </a:glow>
                <a:outerShdw blurRad="76200" dist="50800" dir="5400000" algn="tl" rotWithShape="0">
                  <a:srgbClr val="000000">
                    <a:alpha val="65000"/>
                  </a:srgbClr>
                </a:outerShdw>
              </a:effectLst>
            </a:endParaRPr>
          </a:p>
        </p:txBody>
      </p:sp>
      <p:sp>
        <p:nvSpPr>
          <p:cNvPr id="6" name="Текст 5"/>
          <p:cNvSpPr>
            <a:spLocks noGrp="1"/>
          </p:cNvSpPr>
          <p:nvPr>
            <p:ph type="body" sz="half" idx="2"/>
          </p:nvPr>
        </p:nvSpPr>
        <p:spPr>
          <a:xfrm>
            <a:off x="5072066" y="1500174"/>
            <a:ext cx="4000528" cy="4929222"/>
          </a:xfrm>
        </p:spPr>
        <p:style>
          <a:lnRef idx="1">
            <a:schemeClr val="accent2"/>
          </a:lnRef>
          <a:fillRef idx="2">
            <a:schemeClr val="accent2"/>
          </a:fillRef>
          <a:effectRef idx="1">
            <a:schemeClr val="accent2"/>
          </a:effectRef>
          <a:fontRef idx="minor">
            <a:schemeClr val="dk1"/>
          </a:fontRef>
        </p:style>
        <p:txBody>
          <a:bodyPr>
            <a:normAutofit/>
          </a:bodyPr>
          <a:lstStyle/>
          <a:p>
            <a:r>
              <a:rPr lang="ro-RO" sz="2400" dirty="0" smtClean="0"/>
              <a:t>P</a:t>
            </a:r>
            <a:r>
              <a:rPr lang="vi-VN" sz="2400" dirty="0" smtClean="0"/>
              <a:t>rograme care se pot auto-replica. Acestea folosesc rețeaua de calculatoare pentru a-și trimite propriile copii ȋn alte calculatoare din rețea, reușind să facă acest lucru fără intervenția vreunui utilizator.Viermii provoacă daune rețelei, chiar și prin simplul fapt că ocupă bandă, ȋn timp ce virușii corup sau modifică aproape ȋntotdeauna fișiere de pe computerul țintă.</a:t>
            </a:r>
            <a:endParaRPr lang="ru-RU" sz="2400" dirty="0"/>
          </a:p>
        </p:txBody>
      </p:sp>
      <p:pic>
        <p:nvPicPr>
          <p:cNvPr id="22530" name="Picture 2" descr="Imagini pentru computer worm"/>
          <p:cNvPicPr>
            <a:picLocks noGrp="1" noChangeAspect="1" noChangeArrowheads="1"/>
          </p:cNvPicPr>
          <p:nvPr>
            <p:ph type="pic" idx="1"/>
          </p:nvPr>
        </p:nvPicPr>
        <p:blipFill>
          <a:blip r:embed="rId2"/>
          <a:srcRect t="1000" b="1000"/>
          <a:stretch>
            <a:fillRect/>
          </a:stretch>
        </p:blipFill>
        <p:spPr bwMode="auto">
          <a:prstGeom prst="rect">
            <a:avLst/>
          </a:prstGeom>
          <a:noFill/>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rot="5400000">
            <a:off x="6886086" y="-456718"/>
            <a:ext cx="586803" cy="3071836"/>
          </a:xfrm>
        </p:spPr>
        <p:style>
          <a:lnRef idx="1">
            <a:schemeClr val="accent4"/>
          </a:lnRef>
          <a:fillRef idx="2">
            <a:schemeClr val="accent4"/>
          </a:fillRef>
          <a:effectRef idx="1">
            <a:schemeClr val="accent4"/>
          </a:effectRef>
          <a:fontRef idx="minor">
            <a:schemeClr val="dk1"/>
          </a:fontRef>
        </p:style>
        <p:txBody>
          <a:bodyPr>
            <a:noAutofit/>
          </a:bodyPr>
          <a:lstStyle/>
          <a:p>
            <a:r>
              <a:rPr lang="ro-RO"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Troienii</a:t>
            </a:r>
            <a:endParaRPr lang="ru-RU"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Текст 5"/>
          <p:cNvSpPr>
            <a:spLocks noGrp="1"/>
          </p:cNvSpPr>
          <p:nvPr>
            <p:ph type="body" sz="half" idx="2"/>
          </p:nvPr>
        </p:nvSpPr>
        <p:spPr>
          <a:xfrm>
            <a:off x="5286380" y="1643050"/>
            <a:ext cx="3571900" cy="4643470"/>
          </a:xfrm>
        </p:spPr>
        <p:style>
          <a:lnRef idx="1">
            <a:schemeClr val="accent2"/>
          </a:lnRef>
          <a:fillRef idx="2">
            <a:schemeClr val="accent2"/>
          </a:fillRef>
          <a:effectRef idx="1">
            <a:schemeClr val="accent2"/>
          </a:effectRef>
          <a:fontRef idx="minor">
            <a:schemeClr val="dk1"/>
          </a:fontRef>
        </p:style>
        <p:txBody>
          <a:bodyPr>
            <a:normAutofit/>
          </a:bodyPr>
          <a:lstStyle/>
          <a:p>
            <a:r>
              <a:rPr lang="ro-RO" sz="2800" dirty="0" smtClean="0"/>
              <a:t>A</a:t>
            </a:r>
            <a:r>
              <a:rPr lang="vi-VN" sz="2800" dirty="0" smtClean="0"/>
              <a:t>ceste programe se prezintă sub forma unor programe legitime, care, în realitate, sunt create cu scopul de a fura date confidențiale, sau de a permite unor utilizatori sau programe neautorizate accesul la sistemul infectat.</a:t>
            </a:r>
            <a:endParaRPr lang="ru-RU" sz="2800" dirty="0"/>
          </a:p>
        </p:txBody>
      </p:sp>
      <p:pic>
        <p:nvPicPr>
          <p:cNvPr id="21508" name="Picture 4" descr="Imagine similarÄ"/>
          <p:cNvPicPr>
            <a:picLocks noGrp="1" noChangeAspect="1" noChangeArrowheads="1"/>
          </p:cNvPicPr>
          <p:nvPr>
            <p:ph type="pic" idx="1"/>
          </p:nvPr>
        </p:nvPicPr>
        <p:blipFill>
          <a:blip r:embed="rId2"/>
          <a:srcRect t="4570" b="4570"/>
          <a:stretch>
            <a:fillRect/>
          </a:stretch>
        </p:blipFill>
        <p:spPr bwMode="auto">
          <a:xfrm>
            <a:off x="214313" y="857250"/>
            <a:ext cx="4929187" cy="5000625"/>
          </a:xfrm>
          <a:prstGeom prst="rect">
            <a:avLst/>
          </a:prstGeom>
          <a:noFill/>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28596" y="642918"/>
            <a:ext cx="4043362" cy="714364"/>
          </a:xfrm>
        </p:spPr>
        <p:style>
          <a:lnRef idx="1">
            <a:schemeClr val="accent5"/>
          </a:lnRef>
          <a:fillRef idx="2">
            <a:schemeClr val="accent5"/>
          </a:fillRef>
          <a:effectRef idx="1">
            <a:schemeClr val="accent5"/>
          </a:effectRef>
          <a:fontRef idx="minor">
            <a:schemeClr val="dk1"/>
          </a:fontRef>
        </p:style>
        <p:txBody>
          <a:bodyPr/>
          <a:lstStyle/>
          <a:p>
            <a:pPr algn="ctr"/>
            <a:r>
              <a:rPr lang="ro-RO" dirty="0" smtClean="0">
                <a:latin typeface="+mj-lt"/>
              </a:rPr>
              <a:t>Mesajele </a:t>
            </a:r>
            <a:r>
              <a:rPr lang="ro-RO" b="1" dirty="0" smtClean="0">
                <a:solidFill>
                  <a:srgbClr val="FF0000"/>
                </a:solidFill>
                <a:latin typeface="+mj-lt"/>
              </a:rPr>
              <a:t>Spam</a:t>
            </a:r>
            <a:endParaRPr lang="ru-RU" b="1" dirty="0">
              <a:solidFill>
                <a:srgbClr val="FF0000"/>
              </a:solidFill>
              <a:latin typeface="+mj-lt"/>
            </a:endParaRPr>
          </a:p>
        </p:txBody>
      </p:sp>
      <p:sp>
        <p:nvSpPr>
          <p:cNvPr id="7" name="Содержимое 6"/>
          <p:cNvSpPr>
            <a:spLocks noGrp="1"/>
          </p:cNvSpPr>
          <p:nvPr>
            <p:ph sz="half" idx="2"/>
          </p:nvPr>
        </p:nvSpPr>
        <p:spPr/>
        <p:txBody>
          <a:bodyPr/>
          <a:lstStyle/>
          <a:p>
            <a:endParaRPr lang="ru-RU" dirty="0"/>
          </a:p>
        </p:txBody>
      </p:sp>
      <p:sp>
        <p:nvSpPr>
          <p:cNvPr id="13" name="Содержимое 12"/>
          <p:cNvSpPr>
            <a:spLocks noGrp="1"/>
          </p:cNvSpPr>
          <p:nvPr>
            <p:ph sz="half" idx="1"/>
          </p:nvPr>
        </p:nvSpPr>
        <p:spPr/>
        <p:txBody>
          <a:bodyPr/>
          <a:lstStyle/>
          <a:p>
            <a:endParaRPr lang="ru-RU"/>
          </a:p>
        </p:txBody>
      </p:sp>
      <p:pic>
        <p:nvPicPr>
          <p:cNvPr id="1028" name="Picture 4" descr="C:\Users\User\Downloads\giphy.gif"/>
          <p:cNvPicPr>
            <a:picLocks noChangeAspect="1" noChangeArrowheads="1" noCrop="1"/>
          </p:cNvPicPr>
          <p:nvPr/>
        </p:nvPicPr>
        <p:blipFill>
          <a:blip r:embed="rId2"/>
          <a:srcRect/>
          <a:stretch>
            <a:fillRect/>
          </a:stretch>
        </p:blipFill>
        <p:spPr bwMode="auto">
          <a:xfrm>
            <a:off x="142844" y="1714488"/>
            <a:ext cx="4762500" cy="476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p:cNvSpPr txBox="1"/>
          <p:nvPr/>
        </p:nvSpPr>
        <p:spPr>
          <a:xfrm>
            <a:off x="5143504" y="642918"/>
            <a:ext cx="3357586" cy="707886"/>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ro-RO"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rPr>
              <a:t>Hackerii</a:t>
            </a:r>
            <a:endParaRPr lang="ru-RU" sz="4000" dirty="0">
              <a:solidFill>
                <a:schemeClr val="tx2">
                  <a:lumMod val="75000"/>
                </a:schemeClr>
              </a:solidFill>
              <a:latin typeface="+mj-lt"/>
            </a:endParaRPr>
          </a:p>
        </p:txBody>
      </p:sp>
      <p:pic>
        <p:nvPicPr>
          <p:cNvPr id="1032" name="Picture 8" descr="Imagine similarÄ"/>
          <p:cNvPicPr>
            <a:picLocks noChangeAspect="1" noChangeArrowheads="1"/>
          </p:cNvPicPr>
          <p:nvPr/>
        </p:nvPicPr>
        <p:blipFill>
          <a:blip r:embed="rId3"/>
          <a:srcRect/>
          <a:stretch>
            <a:fillRect/>
          </a:stretch>
        </p:blipFill>
        <p:spPr bwMode="auto">
          <a:xfrm>
            <a:off x="5214942" y="1571612"/>
            <a:ext cx="3357586" cy="5036379"/>
          </a:xfrm>
          <a:prstGeom prst="rect">
            <a:avLst/>
          </a:prstGeom>
          <a:noFill/>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85720" y="500042"/>
            <a:ext cx="8643998" cy="1285884"/>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ro-RO"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Simptomele unui calculator</a:t>
            </a:r>
            <a:r>
              <a:rPr lang="ro-RO"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ro-RO"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infectat</a:t>
            </a:r>
            <a:endParaRPr lang="ru-RU"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Содержимое 5"/>
          <p:cNvSpPr>
            <a:spLocks noGrp="1"/>
          </p:cNvSpPr>
          <p:nvPr>
            <p:ph idx="1"/>
          </p:nvPr>
        </p:nvSpPr>
        <p:spPr/>
        <p:txBody>
          <a:bodyPr/>
          <a:lstStyle/>
          <a:p>
            <a:endParaRPr lang="ru-RU" dirty="0"/>
          </a:p>
        </p:txBody>
      </p:sp>
      <p:pic>
        <p:nvPicPr>
          <p:cNvPr id="1026" name="Picture 2" descr="Imagini pentru viruses computer"/>
          <p:cNvPicPr>
            <a:picLocks noChangeAspect="1" noChangeArrowheads="1"/>
          </p:cNvPicPr>
          <p:nvPr/>
        </p:nvPicPr>
        <p:blipFill>
          <a:blip r:embed="rId2"/>
          <a:srcRect/>
          <a:stretch>
            <a:fillRect/>
          </a:stretch>
        </p:blipFill>
        <p:spPr bwMode="auto">
          <a:xfrm>
            <a:off x="285720" y="2428868"/>
            <a:ext cx="8572500" cy="41910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71480"/>
            <a:ext cx="8229600" cy="714380"/>
          </a:xfrm>
        </p:spPr>
        <p:txBody>
          <a:bodyPr>
            <a:normAutofit/>
          </a:bodyPr>
          <a:lstStyle/>
          <a:p>
            <a:pPr algn="ctr"/>
            <a:r>
              <a:rPr lang="ro-RO" dirty="0" smtClean="0"/>
              <a:t>Introducere</a:t>
            </a:r>
            <a:endParaRPr lang="ru-RU" dirty="0"/>
          </a:p>
        </p:txBody>
      </p:sp>
      <p:sp>
        <p:nvSpPr>
          <p:cNvPr id="7" name="Содержимое 6"/>
          <p:cNvSpPr>
            <a:spLocks noGrp="1"/>
          </p:cNvSpPr>
          <p:nvPr>
            <p:ph idx="1"/>
          </p:nvPr>
        </p:nvSpPr>
        <p:spPr>
          <a:xfrm>
            <a:off x="500034" y="4286256"/>
            <a:ext cx="8229600" cy="1893956"/>
          </a:xfrm>
        </p:spPr>
        <p:style>
          <a:lnRef idx="1">
            <a:schemeClr val="accent6"/>
          </a:lnRef>
          <a:fillRef idx="2">
            <a:schemeClr val="accent6"/>
          </a:fillRef>
          <a:effectRef idx="1">
            <a:schemeClr val="accent6"/>
          </a:effectRef>
          <a:fontRef idx="minor">
            <a:schemeClr val="dk1"/>
          </a:fontRef>
        </p:style>
        <p:txBody>
          <a:bodyPr/>
          <a:lstStyle/>
          <a:p>
            <a:pPr>
              <a:buClr>
                <a:schemeClr val="accent2"/>
              </a:buClr>
            </a:pPr>
            <a:r>
              <a:rPr lang="vi-VN" b="1" dirty="0" smtClean="0"/>
              <a:t>Scopul</a:t>
            </a:r>
            <a:r>
              <a:rPr lang="ro-RO" b="1" dirty="0" smtClean="0"/>
              <a:t> </a:t>
            </a:r>
            <a:r>
              <a:rPr lang="vi-VN" b="1" dirty="0" smtClean="0"/>
              <a:t>acestui</a:t>
            </a:r>
            <a:r>
              <a:rPr lang="ro-RO" b="1" dirty="0" smtClean="0"/>
              <a:t> </a:t>
            </a:r>
            <a:r>
              <a:rPr lang="vi-VN" b="1" dirty="0" smtClean="0"/>
              <a:t>ghid</a:t>
            </a:r>
            <a:r>
              <a:rPr lang="ro-RO" b="1" dirty="0" smtClean="0"/>
              <a:t> </a:t>
            </a:r>
            <a:r>
              <a:rPr lang="vi-VN" b="1" dirty="0" smtClean="0"/>
              <a:t>este</a:t>
            </a:r>
            <a:r>
              <a:rPr lang="ro-RO" b="1" dirty="0" smtClean="0"/>
              <a:t> </a:t>
            </a:r>
            <a:r>
              <a:rPr lang="vi-VN" b="1" dirty="0" smtClean="0"/>
              <a:t>de</a:t>
            </a:r>
            <a:r>
              <a:rPr lang="ro-RO" b="1" dirty="0" smtClean="0"/>
              <a:t> </a:t>
            </a:r>
            <a:r>
              <a:rPr lang="vi-VN" b="1" dirty="0" smtClean="0"/>
              <a:t>a</a:t>
            </a:r>
            <a:r>
              <a:rPr lang="ro-RO" b="1" dirty="0" smtClean="0"/>
              <a:t> </a:t>
            </a:r>
            <a:r>
              <a:rPr lang="vi-VN" b="1" dirty="0" smtClean="0"/>
              <a:t>ajuta</a:t>
            </a:r>
            <a:r>
              <a:rPr lang="ro-RO" b="1" dirty="0" smtClean="0"/>
              <a:t> </a:t>
            </a:r>
            <a:r>
              <a:rPr lang="vi-VN" b="1" dirty="0" smtClean="0"/>
              <a:t>elevii</a:t>
            </a:r>
            <a:r>
              <a:rPr lang="ro-RO" b="1" dirty="0" smtClean="0"/>
              <a:t> și </a:t>
            </a:r>
            <a:r>
              <a:rPr lang="vi-VN" b="1" dirty="0" smtClean="0"/>
              <a:t>profesorii</a:t>
            </a:r>
            <a:r>
              <a:rPr lang="ro-RO" b="1" dirty="0" smtClean="0"/>
              <a:t> </a:t>
            </a:r>
            <a:r>
              <a:rPr lang="vi-VN" b="1" dirty="0" smtClean="0"/>
              <a:t>să</a:t>
            </a:r>
            <a:r>
              <a:rPr lang="ro-RO" b="1" dirty="0" smtClean="0"/>
              <a:t> </a:t>
            </a:r>
            <a:r>
              <a:rPr lang="vi-VN" b="1" dirty="0" smtClean="0"/>
              <a:t>conștientizeze</a:t>
            </a:r>
            <a:r>
              <a:rPr lang="ro-RO" b="1" dirty="0" smtClean="0"/>
              <a:t> </a:t>
            </a:r>
            <a:r>
              <a:rPr lang="vi-VN" b="1" dirty="0" smtClean="0"/>
              <a:t>riscurile</a:t>
            </a:r>
            <a:r>
              <a:rPr lang="ro-RO" b="1" dirty="0" smtClean="0"/>
              <a:t> </a:t>
            </a:r>
            <a:r>
              <a:rPr lang="vi-VN" b="1" dirty="0" smtClean="0"/>
              <a:t>navigării</a:t>
            </a:r>
            <a:r>
              <a:rPr lang="ro-RO" b="1" dirty="0" smtClean="0"/>
              <a:t> </a:t>
            </a:r>
            <a:r>
              <a:rPr lang="vi-VN" b="1" dirty="0" smtClean="0"/>
              <a:t>pe</a:t>
            </a:r>
            <a:r>
              <a:rPr lang="ro-RO" b="1" dirty="0" smtClean="0"/>
              <a:t> </a:t>
            </a:r>
            <a:r>
              <a:rPr lang="vi-VN" b="1" dirty="0" smtClean="0"/>
              <a:t>internet,</a:t>
            </a:r>
            <a:r>
              <a:rPr lang="ro-RO" b="1" dirty="0" smtClean="0"/>
              <a:t> </a:t>
            </a:r>
            <a:r>
              <a:rPr lang="vi-VN" b="1" dirty="0" smtClean="0"/>
              <a:t>însă,</a:t>
            </a:r>
            <a:r>
              <a:rPr lang="ro-RO" b="1" dirty="0" smtClean="0"/>
              <a:t> </a:t>
            </a:r>
            <a:r>
              <a:rPr lang="vi-VN" b="1" dirty="0" smtClean="0"/>
              <a:t>și</a:t>
            </a:r>
            <a:r>
              <a:rPr lang="ro-RO" b="1" dirty="0" smtClean="0"/>
              <a:t> </a:t>
            </a:r>
            <a:r>
              <a:rPr lang="vi-VN" b="1" dirty="0" smtClean="0"/>
              <a:t>beneficiile</a:t>
            </a:r>
            <a:r>
              <a:rPr lang="ro-RO" b="1" dirty="0" smtClean="0"/>
              <a:t> </a:t>
            </a:r>
            <a:r>
              <a:rPr lang="vi-VN" b="1" dirty="0" smtClean="0"/>
              <a:t>pe</a:t>
            </a:r>
            <a:r>
              <a:rPr lang="ro-RO" b="1" dirty="0" smtClean="0"/>
              <a:t> </a:t>
            </a:r>
            <a:r>
              <a:rPr lang="vi-VN" b="1" dirty="0" smtClean="0"/>
              <a:t>care</a:t>
            </a:r>
            <a:r>
              <a:rPr lang="ro-RO" b="1" dirty="0" smtClean="0"/>
              <a:t> </a:t>
            </a:r>
            <a:r>
              <a:rPr lang="ro-RO" b="1" dirty="0" smtClean="0">
                <a:latin typeface="Times New Roman" pitchFamily="18" charset="0"/>
                <a:cs typeface="Times New Roman" pitchFamily="18" charset="0"/>
              </a:rPr>
              <a:t>le</a:t>
            </a:r>
            <a:r>
              <a:rPr lang="ro-RO" b="1" dirty="0" smtClean="0"/>
              <a:t> </a:t>
            </a:r>
            <a:r>
              <a:rPr lang="vi-VN" b="1" dirty="0" smtClean="0"/>
              <a:t>oferă.</a:t>
            </a:r>
            <a:endParaRPr lang="ru-RU" dirty="0"/>
          </a:p>
        </p:txBody>
      </p:sp>
      <p:sp>
        <p:nvSpPr>
          <p:cNvPr id="8" name="TextBox 7"/>
          <p:cNvSpPr txBox="1"/>
          <p:nvPr/>
        </p:nvSpPr>
        <p:spPr>
          <a:xfrm>
            <a:off x="428596" y="1785926"/>
            <a:ext cx="8429684" cy="2062103"/>
          </a:xfrm>
          <a:prstGeom prst="rect">
            <a:avLst/>
          </a:prstGeom>
          <a:noFill/>
        </p:spPr>
        <p:txBody>
          <a:bodyPr wrap="square" rtlCol="0">
            <a:spAutoFit/>
          </a:bodyPr>
          <a:lstStyle/>
          <a:p>
            <a:r>
              <a:rPr lang="vi-VN" sz="3200" dirty="0" smtClean="0">
                <a:latin typeface="Calibri" pitchFamily="34" charset="0"/>
                <a:cs typeface="Calibri" pitchFamily="34" charset="0"/>
              </a:rPr>
              <a:t>Internetul reprezintă un spațiu fascinant, în care comunicarea, informația și divertismentul sunt beneficii pentru toți oamenii, indiferent de vârstă și de cultura căreia îi aparțin.</a:t>
            </a:r>
            <a:endParaRPr lang="ru-RU" sz="3200" dirty="0">
              <a:latin typeface="Calibri" pitchFamily="34" charset="0"/>
              <a:cs typeface="Calibri" pitchFamily="34" charset="0"/>
            </a:endParaRP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28794" y="1142984"/>
            <a:ext cx="5214974" cy="928678"/>
          </a:xfrm>
        </p:spPr>
        <p:style>
          <a:lnRef idx="2">
            <a:schemeClr val="accent6"/>
          </a:lnRef>
          <a:fillRef idx="1">
            <a:schemeClr val="lt1"/>
          </a:fillRef>
          <a:effectRef idx="0">
            <a:schemeClr val="accent6"/>
          </a:effectRef>
          <a:fontRef idx="minor">
            <a:schemeClr val="dk1"/>
          </a:fontRef>
        </p:style>
        <p:txBody>
          <a:bodyPr/>
          <a:lstStyle/>
          <a:p>
            <a:pPr algn="ctr"/>
            <a:r>
              <a:rPr lang="ro-RO" dirty="0" smtClean="0"/>
              <a:t>Protecția antivirus</a:t>
            </a:r>
            <a:endParaRPr lang="ru-RU" dirty="0"/>
          </a:p>
        </p:txBody>
      </p:sp>
      <p:sp>
        <p:nvSpPr>
          <p:cNvPr id="3" name="Содержимое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lstStyle/>
          <a:p>
            <a:r>
              <a:rPr lang="vi-VN" dirty="0" smtClean="0"/>
              <a:t>Un program antivirus instalat va proteja calculatorul împotriva oricărei acţiuni cu potenţial distructiv, ca de exemplu: furtul datelor personale (date de conectare la conturi online, date cu caracter personal), copierea documentelor personale, preluarea controlului asupra calculatorului şi folosirea acestuia pentru infectarea altor PC-uri, însuşirea datelor de identificare pentru utilizarea instrumentelor de plată</a:t>
            </a:r>
            <a:r>
              <a:rPr lang="ro-RO" dirty="0" smtClean="0"/>
              <a:t>.</a:t>
            </a:r>
            <a:endParaRPr lang="ru-RU" dirty="0"/>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857232"/>
            <a:ext cx="8229600" cy="928694"/>
          </a:xfrm>
        </p:spPr>
        <p:style>
          <a:lnRef idx="2">
            <a:schemeClr val="accent6"/>
          </a:lnRef>
          <a:fillRef idx="1">
            <a:schemeClr val="lt1"/>
          </a:fillRef>
          <a:effectRef idx="0">
            <a:schemeClr val="accent6"/>
          </a:effectRef>
          <a:fontRef idx="minor">
            <a:schemeClr val="dk1"/>
          </a:fontRef>
        </p:style>
        <p:txBody>
          <a:bodyPr/>
          <a:lstStyle/>
          <a:p>
            <a:r>
              <a:rPr lang="ro-RO" dirty="0" smtClean="0"/>
              <a:t>Programe antivirus de încredere</a:t>
            </a:r>
            <a:endParaRPr lang="ru-RU" dirty="0"/>
          </a:p>
        </p:txBody>
      </p:sp>
      <p:pic>
        <p:nvPicPr>
          <p:cNvPr id="32770" name="Picture 2" descr="Imagini pentru kasperski"/>
          <p:cNvPicPr>
            <a:picLocks noChangeAspect="1" noChangeArrowheads="1"/>
          </p:cNvPicPr>
          <p:nvPr/>
        </p:nvPicPr>
        <p:blipFill>
          <a:blip r:embed="rId2"/>
          <a:srcRect/>
          <a:stretch>
            <a:fillRect/>
          </a:stretch>
        </p:blipFill>
        <p:spPr bwMode="auto">
          <a:xfrm>
            <a:off x="357158" y="2143116"/>
            <a:ext cx="2833654" cy="644657"/>
          </a:xfrm>
          <a:prstGeom prst="rect">
            <a:avLst/>
          </a:prstGeom>
          <a:noFill/>
        </p:spPr>
      </p:pic>
      <p:sp>
        <p:nvSpPr>
          <p:cNvPr id="7" name="TextBox 6"/>
          <p:cNvSpPr txBox="1"/>
          <p:nvPr/>
        </p:nvSpPr>
        <p:spPr>
          <a:xfrm>
            <a:off x="500034" y="2857496"/>
            <a:ext cx="2571768" cy="369332"/>
          </a:xfrm>
          <a:prstGeom prst="rect">
            <a:avLst/>
          </a:prstGeom>
          <a:noFill/>
        </p:spPr>
        <p:txBody>
          <a:bodyPr wrap="square" rtlCol="0">
            <a:spAutoFit/>
          </a:bodyPr>
          <a:lstStyle/>
          <a:p>
            <a:r>
              <a:rPr lang="ro-RO" dirty="0" smtClean="0"/>
              <a:t>Kaspersky Anti-virus</a:t>
            </a:r>
            <a:endParaRPr lang="ru-RU" dirty="0"/>
          </a:p>
        </p:txBody>
      </p:sp>
      <p:sp>
        <p:nvSpPr>
          <p:cNvPr id="32772" name="AutoShape 4" descr="Imagini pentru av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2774" name="AutoShape 6" descr="Imagini pentru av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2776" name="AutoShape 8" descr="Imagini pentru av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2778" name="AutoShape 10" descr="Imagini pentru av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2780" name="AutoShape 12" descr="Imagini pentru av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2782" name="AutoShape 14" descr="Imagini pentru av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32784" name="Picture 16" descr="Imagini pentru avast"/>
          <p:cNvPicPr>
            <a:picLocks noChangeAspect="1" noChangeArrowheads="1"/>
          </p:cNvPicPr>
          <p:nvPr/>
        </p:nvPicPr>
        <p:blipFill>
          <a:blip r:embed="rId3" cstate="print"/>
          <a:srcRect/>
          <a:stretch>
            <a:fillRect/>
          </a:stretch>
        </p:blipFill>
        <p:spPr bwMode="auto">
          <a:xfrm>
            <a:off x="4214810" y="1857364"/>
            <a:ext cx="2643205" cy="1447155"/>
          </a:xfrm>
          <a:prstGeom prst="rect">
            <a:avLst/>
          </a:prstGeom>
          <a:noFill/>
        </p:spPr>
      </p:pic>
      <p:sp>
        <p:nvSpPr>
          <p:cNvPr id="15" name="TextBox 14"/>
          <p:cNvSpPr txBox="1"/>
          <p:nvPr/>
        </p:nvSpPr>
        <p:spPr>
          <a:xfrm>
            <a:off x="7072330" y="2357430"/>
            <a:ext cx="1785950" cy="369332"/>
          </a:xfrm>
          <a:prstGeom prst="rect">
            <a:avLst/>
          </a:prstGeom>
          <a:noFill/>
        </p:spPr>
        <p:txBody>
          <a:bodyPr wrap="square" rtlCol="0">
            <a:spAutoFit/>
          </a:bodyPr>
          <a:lstStyle/>
          <a:p>
            <a:r>
              <a:rPr lang="ro-RO" dirty="0" smtClean="0"/>
              <a:t>Avast Antivirus</a:t>
            </a:r>
            <a:endParaRPr lang="ru-RU" dirty="0"/>
          </a:p>
        </p:txBody>
      </p:sp>
      <p:pic>
        <p:nvPicPr>
          <p:cNvPr id="32786" name="Picture 18" descr="Imagini pentru Norton"/>
          <p:cNvPicPr>
            <a:picLocks noChangeAspect="1" noChangeArrowheads="1"/>
          </p:cNvPicPr>
          <p:nvPr/>
        </p:nvPicPr>
        <p:blipFill>
          <a:blip r:embed="rId4"/>
          <a:srcRect/>
          <a:stretch>
            <a:fillRect/>
          </a:stretch>
        </p:blipFill>
        <p:spPr bwMode="auto">
          <a:xfrm>
            <a:off x="142844" y="3643314"/>
            <a:ext cx="3371859" cy="1302435"/>
          </a:xfrm>
          <a:prstGeom prst="rect">
            <a:avLst/>
          </a:prstGeom>
          <a:noFill/>
        </p:spPr>
      </p:pic>
      <p:pic>
        <p:nvPicPr>
          <p:cNvPr id="32788" name="Picture 20" descr="Imagini pentru bitdefender"/>
          <p:cNvPicPr>
            <a:picLocks noChangeAspect="1" noChangeArrowheads="1"/>
          </p:cNvPicPr>
          <p:nvPr/>
        </p:nvPicPr>
        <p:blipFill>
          <a:blip r:embed="rId5" cstate="print"/>
          <a:srcRect/>
          <a:stretch>
            <a:fillRect/>
          </a:stretch>
        </p:blipFill>
        <p:spPr bwMode="auto">
          <a:xfrm>
            <a:off x="4857752" y="3071810"/>
            <a:ext cx="3435994" cy="1760947"/>
          </a:xfrm>
          <a:prstGeom prst="rect">
            <a:avLst/>
          </a:prstGeom>
          <a:noFill/>
        </p:spPr>
      </p:pic>
      <p:pic>
        <p:nvPicPr>
          <p:cNvPr id="32789" name="Picture 21" descr="C:\Users\User\Downloads\og-f-secure.jpg"/>
          <p:cNvPicPr>
            <a:picLocks noChangeAspect="1" noChangeArrowheads="1"/>
          </p:cNvPicPr>
          <p:nvPr/>
        </p:nvPicPr>
        <p:blipFill>
          <a:blip r:embed="rId6" cstate="print"/>
          <a:srcRect/>
          <a:stretch>
            <a:fillRect/>
          </a:stretch>
        </p:blipFill>
        <p:spPr bwMode="auto">
          <a:xfrm>
            <a:off x="2714612" y="4945248"/>
            <a:ext cx="3429024" cy="1800238"/>
          </a:xfrm>
          <a:prstGeom prst="rect">
            <a:avLst/>
          </a:prstGeom>
          <a:noFill/>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00298" y="714356"/>
            <a:ext cx="4572032" cy="1066800"/>
          </a:xfrm>
        </p:spPr>
        <p:style>
          <a:lnRef idx="2">
            <a:schemeClr val="accent6"/>
          </a:lnRef>
          <a:fillRef idx="1">
            <a:schemeClr val="lt1"/>
          </a:fillRef>
          <a:effectRef idx="0">
            <a:schemeClr val="accent6"/>
          </a:effectRef>
          <a:fontRef idx="minor">
            <a:schemeClr val="dk1"/>
          </a:fontRef>
        </p:style>
        <p:txBody>
          <a:bodyPr>
            <a:normAutofit/>
          </a:bodyPr>
          <a:lstStyle/>
          <a:p>
            <a:pPr algn="ctr"/>
            <a:r>
              <a:rPr lang="ro-RO" sz="5400" dirty="0" smtClean="0"/>
              <a:t>Concluzie</a:t>
            </a:r>
            <a:endParaRPr lang="ru-RU" sz="5400" dirty="0"/>
          </a:p>
        </p:txBody>
      </p:sp>
      <p:sp>
        <p:nvSpPr>
          <p:cNvPr id="3" name="Содержимое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pPr>
              <a:buClr>
                <a:schemeClr val="accent2"/>
              </a:buClr>
            </a:pPr>
            <a:r>
              <a:rPr lang="vi-VN" sz="3600" dirty="0" smtClean="0"/>
              <a:t>Internetul este un loc unde poți comunica cu lumea, te poți juca sau poți găsi informații care te ajută să înveți la școală. Pentru ca </a:t>
            </a:r>
            <a:r>
              <a:rPr lang="ro-RO" sz="3600" dirty="0" smtClean="0"/>
              <a:t>i</a:t>
            </a:r>
            <a:r>
              <a:rPr lang="vi-VN" sz="3600" dirty="0" smtClean="0"/>
              <a:t>nternetul să rămână prietenul tău, pentru a evita pericolele care te pândesc în rețea</a:t>
            </a:r>
            <a:r>
              <a:rPr lang="ro-RO" sz="3600" dirty="0" smtClean="0"/>
              <a:t>,</a:t>
            </a:r>
            <a:r>
              <a:rPr lang="vi-VN" sz="3600" dirty="0" smtClean="0"/>
              <a:t> trebuie să fii atent și să respecți  reguli</a:t>
            </a:r>
            <a:r>
              <a:rPr lang="ro-RO" sz="3600" dirty="0" smtClean="0">
                <a:latin typeface="Times New Roman" pitchFamily="18" charset="0"/>
                <a:cs typeface="Times New Roman" pitchFamily="18" charset="0"/>
              </a:rPr>
              <a:t>le despre care am vobit</a:t>
            </a:r>
            <a:r>
              <a:rPr lang="vi-VN" sz="3600" dirty="0" smtClean="0">
                <a:latin typeface="Times New Roman" pitchFamily="18" charset="0"/>
                <a:cs typeface="Times New Roman" pitchFamily="18" charset="0"/>
              </a:rPr>
              <a:t>.</a:t>
            </a:r>
            <a:endParaRPr lang="ru-RU" sz="36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00042"/>
            <a:ext cx="8229600" cy="714380"/>
          </a:xfrm>
        </p:spPr>
        <p:txBody>
          <a:bodyPr/>
          <a:lstStyle/>
          <a:p>
            <a:pPr algn="ctr"/>
            <a:r>
              <a:rPr lang="ro-RO" u="sng" dirty="0" smtClean="0"/>
              <a:t>Temele discutate la lecție</a:t>
            </a:r>
            <a:endParaRPr lang="ru-RU" u="sng" dirty="0"/>
          </a:p>
        </p:txBody>
      </p:sp>
      <p:sp>
        <p:nvSpPr>
          <p:cNvPr id="3" name="Содержимое 2"/>
          <p:cNvSpPr>
            <a:spLocks noGrp="1"/>
          </p:cNvSpPr>
          <p:nvPr>
            <p:ph idx="1"/>
          </p:nvPr>
        </p:nvSpPr>
        <p:spPr>
          <a:xfrm>
            <a:off x="457200" y="1357298"/>
            <a:ext cx="8229600" cy="5357850"/>
          </a:xfrm>
        </p:spPr>
        <p:style>
          <a:lnRef idx="2">
            <a:schemeClr val="accent6"/>
          </a:lnRef>
          <a:fillRef idx="1">
            <a:schemeClr val="lt1"/>
          </a:fillRef>
          <a:effectRef idx="0">
            <a:schemeClr val="accent6"/>
          </a:effectRef>
          <a:fontRef idx="minor">
            <a:schemeClr val="dk1"/>
          </a:fontRef>
        </p:style>
        <p:txBody>
          <a:bodyPr>
            <a:normAutofit/>
          </a:bodyPr>
          <a:lstStyle/>
          <a:p>
            <a:pPr marL="624078" indent="-514350">
              <a:lnSpc>
                <a:spcPct val="150000"/>
              </a:lnSpc>
              <a:buClr>
                <a:schemeClr val="accent2"/>
              </a:buClr>
            </a:pPr>
            <a:r>
              <a:rPr lang="ro-RO" spc="-150" dirty="0" smtClean="0">
                <a:latin typeface="Trebuchet MS" pitchFamily="34" charset="0"/>
              </a:rPr>
              <a:t>Care sunt beneficiile internetului?</a:t>
            </a:r>
          </a:p>
          <a:p>
            <a:pPr marL="624078" indent="-514350">
              <a:lnSpc>
                <a:spcPct val="150000"/>
              </a:lnSpc>
              <a:buClr>
                <a:schemeClr val="accent2"/>
              </a:buClr>
            </a:pPr>
            <a:r>
              <a:rPr lang="ro-RO" spc="-150" dirty="0" smtClean="0">
                <a:latin typeface="Trebuchet MS" pitchFamily="34" charset="0"/>
              </a:rPr>
              <a:t>9 reguli pentru o navigare sigură pe internet</a:t>
            </a:r>
          </a:p>
          <a:p>
            <a:pPr marL="624078" indent="-514350">
              <a:lnSpc>
                <a:spcPct val="150000"/>
              </a:lnSpc>
              <a:buClr>
                <a:schemeClr val="accent2"/>
              </a:buClr>
              <a:buFont typeface="+mj-lt"/>
              <a:buAutoNum type="alphaLcPeriod"/>
            </a:pPr>
            <a:r>
              <a:rPr lang="ro-RO" dirty="0" smtClean="0">
                <a:latin typeface="Trebuchet MS" pitchFamily="34" charset="0"/>
              </a:rPr>
              <a:t>Comportamentul pe rețele de socializare</a:t>
            </a:r>
          </a:p>
          <a:p>
            <a:pPr marL="624078" indent="-514350">
              <a:lnSpc>
                <a:spcPct val="150000"/>
              </a:lnSpc>
              <a:buClr>
                <a:schemeClr val="accent2"/>
              </a:buClr>
              <a:buFont typeface="+mj-lt"/>
              <a:buAutoNum type="alphaLcPeriod"/>
            </a:pPr>
            <a:r>
              <a:rPr lang="ro-RO" dirty="0" smtClean="0">
                <a:latin typeface="Trebuchet MS" pitchFamily="34" charset="0"/>
              </a:rPr>
              <a:t>Securitatea informațiilor cu caracter personal</a:t>
            </a:r>
          </a:p>
          <a:p>
            <a:pPr marL="624078" indent="-514350">
              <a:lnSpc>
                <a:spcPct val="150000"/>
              </a:lnSpc>
              <a:buClr>
                <a:schemeClr val="accent2"/>
              </a:buClr>
            </a:pPr>
            <a:r>
              <a:rPr lang="ro-RO" dirty="0" smtClean="0">
                <a:latin typeface="Trebuchet MS" pitchFamily="34" charset="0"/>
              </a:rPr>
              <a:t>Pericolele ascunse</a:t>
            </a:r>
            <a:r>
              <a:rPr lang="en-US" dirty="0" smtClean="0">
                <a:latin typeface="Trebuchet MS" pitchFamily="34" charset="0"/>
              </a:rPr>
              <a:t> </a:t>
            </a:r>
            <a:r>
              <a:rPr lang="ro-RO" dirty="0" smtClean="0">
                <a:latin typeface="Trebuchet MS" pitchFamily="34" charset="0"/>
              </a:rPr>
              <a:t>în spațiul cibernetic</a:t>
            </a:r>
            <a:endParaRPr lang="en-US" dirty="0" smtClean="0">
              <a:latin typeface="Trebuchet MS" pitchFamily="34" charset="0"/>
            </a:endParaRPr>
          </a:p>
          <a:p>
            <a:pPr marL="624078" indent="-514350">
              <a:lnSpc>
                <a:spcPct val="150000"/>
              </a:lnSpc>
              <a:buClr>
                <a:schemeClr val="accent2"/>
              </a:buClr>
            </a:pPr>
            <a:r>
              <a:rPr lang="en-US" dirty="0" smtClean="0">
                <a:latin typeface="Trebuchet MS" pitchFamily="34" charset="0"/>
              </a:rPr>
              <a:t>Cum </a:t>
            </a:r>
            <a:r>
              <a:rPr lang="en-US" dirty="0" err="1" smtClean="0">
                <a:latin typeface="Trebuchet MS" pitchFamily="34" charset="0"/>
              </a:rPr>
              <a:t>recu</a:t>
            </a:r>
            <a:r>
              <a:rPr lang="ro-RO" dirty="0" smtClean="0">
                <a:latin typeface="Trebuchet MS" pitchFamily="34" charset="0"/>
              </a:rPr>
              <a:t>noaștem un calculator virusat?</a:t>
            </a:r>
          </a:p>
          <a:p>
            <a:pPr marL="624078" indent="-514350">
              <a:lnSpc>
                <a:spcPct val="150000"/>
              </a:lnSpc>
              <a:buClr>
                <a:schemeClr val="accent2"/>
              </a:buClr>
            </a:pPr>
            <a:r>
              <a:rPr lang="ro-RO" dirty="0" smtClean="0">
                <a:latin typeface="Trebuchet MS" pitchFamily="34" charset="0"/>
              </a:rPr>
              <a:t>Protecția antivirus    </a:t>
            </a:r>
          </a:p>
          <a:p>
            <a:pPr marL="624078" indent="-514350">
              <a:lnSpc>
                <a:spcPct val="150000"/>
              </a:lnSpc>
            </a:pPr>
            <a:endParaRPr lang="ro-RO" sz="3000" dirty="0" smtClean="0">
              <a:latin typeface="Trebuchet MS" pitchFamily="34" charset="0"/>
            </a:endParaRPr>
          </a:p>
          <a:p>
            <a:pPr marL="624078" indent="-514350">
              <a:lnSpc>
                <a:spcPct val="150000"/>
              </a:lnSpc>
            </a:pPr>
            <a:endParaRPr lang="vi-VN" sz="3000" dirty="0" smtClean="0"/>
          </a:p>
          <a:p>
            <a:pPr marL="624078" indent="-514350">
              <a:buNone/>
            </a:pPr>
            <a:endParaRPr lang="ru-RU"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928670"/>
            <a:ext cx="8229600" cy="1066800"/>
          </a:xfrm>
        </p:spPr>
        <p:style>
          <a:lnRef idx="1">
            <a:schemeClr val="accent6"/>
          </a:lnRef>
          <a:fillRef idx="2">
            <a:schemeClr val="accent6"/>
          </a:fillRef>
          <a:effectRef idx="1">
            <a:schemeClr val="accent6"/>
          </a:effectRef>
          <a:fontRef idx="minor">
            <a:schemeClr val="dk1"/>
          </a:fontRef>
        </p:style>
        <p:txBody>
          <a:bodyPr/>
          <a:lstStyle/>
          <a:p>
            <a:pPr algn="ctr"/>
            <a:r>
              <a:rPr lang="ro-RO" dirty="0" smtClean="0"/>
              <a:t>Ce ne oferă internetul?</a:t>
            </a:r>
            <a:endParaRPr lang="ru-RU" dirty="0"/>
          </a:p>
        </p:txBody>
      </p:sp>
      <p:sp>
        <p:nvSpPr>
          <p:cNvPr id="3" name="Содержимое 2"/>
          <p:cNvSpPr>
            <a:spLocks noGrp="1"/>
          </p:cNvSpPr>
          <p:nvPr>
            <p:ph idx="1"/>
          </p:nvPr>
        </p:nvSpPr>
        <p:spPr/>
        <p:txBody>
          <a:bodyPr/>
          <a:lstStyle/>
          <a:p>
            <a:endParaRPr lang="ru-RU" dirty="0"/>
          </a:p>
        </p:txBody>
      </p:sp>
      <p:pic>
        <p:nvPicPr>
          <p:cNvPr id="36866" name="Picture 2" descr="Imagini pentru happy users"/>
          <p:cNvPicPr>
            <a:picLocks noChangeAspect="1" noChangeArrowheads="1"/>
          </p:cNvPicPr>
          <p:nvPr/>
        </p:nvPicPr>
        <p:blipFill>
          <a:blip r:embed="rId2"/>
          <a:srcRect/>
          <a:stretch>
            <a:fillRect/>
          </a:stretch>
        </p:blipFill>
        <p:spPr bwMode="auto">
          <a:xfrm>
            <a:off x="2071670" y="2162175"/>
            <a:ext cx="4762500" cy="4695825"/>
          </a:xfrm>
          <a:prstGeom prst="rect">
            <a:avLst/>
          </a:prstGeom>
          <a:noFill/>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642918"/>
            <a:ext cx="8229600" cy="1000132"/>
          </a:xfrm>
        </p:spPr>
        <p:txBody>
          <a:bodyPr>
            <a:normAutofit fontScale="90000"/>
          </a:bodyPr>
          <a:lstStyle/>
          <a:p>
            <a:pPr algn="ctr"/>
            <a:r>
              <a:rPr lang="en-US" dirty="0" smtClean="0"/>
              <a:t>Cum </a:t>
            </a:r>
            <a:r>
              <a:rPr lang="en-US" dirty="0" err="1" smtClean="0"/>
              <a:t>folosim</a:t>
            </a:r>
            <a:r>
              <a:rPr lang="en-US" dirty="0" smtClean="0"/>
              <a:t> </a:t>
            </a:r>
            <a:r>
              <a:rPr lang="en-US" dirty="0" err="1" smtClean="0"/>
              <a:t>internetul</a:t>
            </a:r>
            <a:r>
              <a:rPr lang="en-US" dirty="0" smtClean="0"/>
              <a:t> in </a:t>
            </a:r>
            <a:r>
              <a:rPr lang="en-US" dirty="0" err="1" smtClean="0"/>
              <a:t>siguran</a:t>
            </a:r>
            <a:r>
              <a:rPr lang="ro-RO" dirty="0" smtClean="0"/>
              <a:t>ță</a:t>
            </a:r>
            <a:r>
              <a:rPr lang="en-US" dirty="0" smtClean="0"/>
              <a:t>?</a:t>
            </a:r>
            <a:endParaRPr lang="ru-RU" dirty="0"/>
          </a:p>
        </p:txBody>
      </p:sp>
      <p:sp>
        <p:nvSpPr>
          <p:cNvPr id="3" name="Содержимое 2"/>
          <p:cNvSpPr>
            <a:spLocks noGrp="1"/>
          </p:cNvSpPr>
          <p:nvPr>
            <p:ph idx="1"/>
          </p:nvPr>
        </p:nvSpPr>
        <p:spPr>
          <a:xfrm>
            <a:off x="457200" y="1714488"/>
            <a:ext cx="8229600" cy="4860048"/>
          </a:xfrm>
        </p:spPr>
        <p:txBody>
          <a:bodyPr/>
          <a:lstStyle/>
          <a:p>
            <a:pPr>
              <a:buClr>
                <a:schemeClr val="accent2"/>
              </a:buClr>
            </a:pPr>
            <a:r>
              <a:rPr lang="ro-RO" dirty="0" smtClean="0"/>
              <a:t>9</a:t>
            </a:r>
            <a:r>
              <a:rPr lang="vi-VN" dirty="0" smtClean="0"/>
              <a:t> reguli pentru o navigare sigură pe Internet.</a:t>
            </a:r>
          </a:p>
          <a:p>
            <a:pPr>
              <a:buNone/>
            </a:pPr>
            <a:endParaRPr lang="ru-RU" dirty="0"/>
          </a:p>
        </p:txBody>
      </p:sp>
      <p:pic>
        <p:nvPicPr>
          <p:cNvPr id="1029" name="Picture 5" descr="C:\Users\User\Downloads\AdobeStock_157468959-1013x440 (1).jpeg"/>
          <p:cNvPicPr>
            <a:picLocks noChangeAspect="1" noChangeArrowheads="1"/>
          </p:cNvPicPr>
          <p:nvPr/>
        </p:nvPicPr>
        <p:blipFill>
          <a:blip r:embed="rId2"/>
          <a:srcRect/>
          <a:stretch>
            <a:fillRect/>
          </a:stretch>
        </p:blipFill>
        <p:spPr bwMode="auto">
          <a:xfrm>
            <a:off x="500034" y="2857496"/>
            <a:ext cx="8223490" cy="3571900"/>
          </a:xfrm>
          <a:prstGeom prst="rect">
            <a:avLst/>
          </a:prstGeom>
          <a:noFill/>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928670"/>
            <a:ext cx="8501122" cy="707886"/>
          </a:xfrm>
          <a:prstGeom prst="rect">
            <a:avLst/>
          </a:prstGeom>
          <a:solidFill>
            <a:schemeClr val="accent2">
              <a:lumMod val="60000"/>
              <a:lumOff val="40000"/>
            </a:schemeClr>
          </a:solidFill>
          <a:ln>
            <a:solidFill>
              <a:schemeClr val="tx1">
                <a:lumMod val="95000"/>
                <a:lumOff val="5000"/>
              </a:schemeClr>
            </a:solidFill>
          </a:ln>
        </p:spPr>
        <p:txBody>
          <a:bodyPr wrap="square" rtlCol="0">
            <a:spAutoFit/>
          </a:bodyPr>
          <a:lstStyle/>
          <a:p>
            <a:pPr algn="ctr">
              <a:buFont typeface="Wingdings" pitchFamily="2" charset="2"/>
              <a:buChar char="Ø"/>
            </a:pPr>
            <a:r>
              <a:rPr lang="ro-RO" sz="4000" dirty="0" smtClean="0"/>
              <a:t>Parolele sunt strict confidențiale. </a:t>
            </a:r>
            <a:endParaRPr lang="ru-RU" sz="4000" dirty="0"/>
          </a:p>
        </p:txBody>
      </p:sp>
      <p:sp>
        <p:nvSpPr>
          <p:cNvPr id="16386" name="AutoShape 2" descr="Imagini pentru passwo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6388" name="AutoShape 4" descr="Imagini pentru passwo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6390" name="AutoShape 6" descr="Imagini pentru passwo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6394" name="Picture 10" descr="Imagini pentru password"/>
          <p:cNvPicPr>
            <a:picLocks noChangeAspect="1" noChangeArrowheads="1"/>
          </p:cNvPicPr>
          <p:nvPr/>
        </p:nvPicPr>
        <p:blipFill>
          <a:blip r:embed="rId2"/>
          <a:srcRect/>
          <a:stretch>
            <a:fillRect/>
          </a:stretch>
        </p:blipFill>
        <p:spPr bwMode="auto">
          <a:xfrm>
            <a:off x="2143108" y="1785926"/>
            <a:ext cx="4643470" cy="4643470"/>
          </a:xfrm>
          <a:prstGeom prst="rect">
            <a:avLst/>
          </a:prstGeom>
          <a:noFill/>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785794"/>
            <a:ext cx="8786874" cy="584775"/>
          </a:xfrm>
          <a:prstGeom prst="rect">
            <a:avLst/>
          </a:prstGeom>
          <a:solidFill>
            <a:srgbClr val="92D050"/>
          </a:solidFill>
          <a:ln>
            <a:solidFill>
              <a:schemeClr val="tx1">
                <a:lumMod val="95000"/>
                <a:lumOff val="5000"/>
              </a:schemeClr>
            </a:solidFill>
          </a:ln>
        </p:spPr>
        <p:txBody>
          <a:bodyPr wrap="square" rtlCol="0">
            <a:spAutoFit/>
          </a:bodyPr>
          <a:lstStyle/>
          <a:p>
            <a:pPr algn="ctr">
              <a:buFont typeface="Wingdings" pitchFamily="2" charset="2"/>
              <a:buChar char="Ø"/>
            </a:pPr>
            <a:r>
              <a:rPr lang="ro-RO" sz="3200" dirty="0" smtClean="0">
                <a:latin typeface="+mj-lt"/>
              </a:rPr>
              <a:t>Fii atent la ce descarci de pe internet</a:t>
            </a:r>
            <a:r>
              <a:rPr lang="ro-RO" dirty="0" smtClean="0">
                <a:latin typeface="+mj-lt"/>
              </a:rPr>
              <a:t>.</a:t>
            </a:r>
            <a:endParaRPr lang="ru-RU" dirty="0">
              <a:latin typeface="+mj-lt"/>
            </a:endParaRPr>
          </a:p>
        </p:txBody>
      </p:sp>
      <p:pic>
        <p:nvPicPr>
          <p:cNvPr id="15362" name="Picture 2" descr="Imagini pentru download"/>
          <p:cNvPicPr>
            <a:picLocks noChangeAspect="1" noChangeArrowheads="1"/>
          </p:cNvPicPr>
          <p:nvPr/>
        </p:nvPicPr>
        <p:blipFill>
          <a:blip r:embed="rId2"/>
          <a:srcRect/>
          <a:stretch>
            <a:fillRect/>
          </a:stretch>
        </p:blipFill>
        <p:spPr bwMode="auto">
          <a:xfrm>
            <a:off x="1857356" y="1643050"/>
            <a:ext cx="5515919" cy="4295063"/>
          </a:xfrm>
          <a:prstGeom prst="rect">
            <a:avLst/>
          </a:prstGeom>
          <a:noFill/>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928670"/>
            <a:ext cx="7929618"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buFont typeface="Wingdings" pitchFamily="2" charset="2"/>
              <a:buChar char="Ø"/>
            </a:pPr>
            <a:r>
              <a:rPr lang="ro-RO" sz="4000" dirty="0" smtClean="0"/>
              <a:t>Ai grijă de datele personale</a:t>
            </a:r>
            <a:endParaRPr lang="ru-RU" sz="4000" dirty="0"/>
          </a:p>
        </p:txBody>
      </p:sp>
      <p:pic>
        <p:nvPicPr>
          <p:cNvPr id="14340" name="Picture 4" descr="Imagini pentru personal data"/>
          <p:cNvPicPr>
            <a:picLocks noChangeAspect="1" noChangeArrowheads="1"/>
          </p:cNvPicPr>
          <p:nvPr/>
        </p:nvPicPr>
        <p:blipFill>
          <a:blip r:embed="rId2"/>
          <a:srcRect/>
          <a:stretch>
            <a:fillRect/>
          </a:stretch>
        </p:blipFill>
        <p:spPr bwMode="auto">
          <a:xfrm>
            <a:off x="1643042" y="2071678"/>
            <a:ext cx="5830737" cy="4452564"/>
          </a:xfrm>
          <a:prstGeom prst="rect">
            <a:avLst/>
          </a:prstGeom>
          <a:noFill/>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857232"/>
            <a:ext cx="7643866" cy="58477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buFont typeface="Wingdings" pitchFamily="2" charset="2"/>
              <a:buChar char="Ø"/>
            </a:pPr>
            <a:r>
              <a:rPr lang="ro-RO" sz="3200" dirty="0" smtClean="0"/>
              <a:t>Fii atent la persoanele străine</a:t>
            </a:r>
            <a:endParaRPr lang="ru-RU" sz="3200" dirty="0"/>
          </a:p>
        </p:txBody>
      </p:sp>
      <p:pic>
        <p:nvPicPr>
          <p:cNvPr id="30722" name="Picture 2" descr="Imagini pentru cyber security"/>
          <p:cNvPicPr>
            <a:picLocks noChangeAspect="1" noChangeArrowheads="1"/>
          </p:cNvPicPr>
          <p:nvPr/>
        </p:nvPicPr>
        <p:blipFill>
          <a:blip r:embed="rId2"/>
          <a:srcRect/>
          <a:stretch>
            <a:fillRect/>
          </a:stretch>
        </p:blipFill>
        <p:spPr bwMode="auto">
          <a:xfrm>
            <a:off x="1285852" y="2000240"/>
            <a:ext cx="6643702" cy="4152314"/>
          </a:xfrm>
          <a:prstGeom prst="rect">
            <a:avLst/>
          </a:prstGeom>
          <a:noFill/>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833</TotalTime>
  <Words>486</Words>
  <PresentationFormat>Экран (4:3)</PresentationFormat>
  <Paragraphs>50</Paragraphs>
  <Slides>22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Городская</vt:lpstr>
      <vt:lpstr>Securitatea Cibernetică</vt:lpstr>
      <vt:lpstr>Introducere</vt:lpstr>
      <vt:lpstr>Temele discutate la lecție</vt:lpstr>
      <vt:lpstr>Ce ne oferă internetul?</vt:lpstr>
      <vt:lpstr>Cum folosim internetul in siguranță?</vt:lpstr>
      <vt:lpstr>Слайд 6</vt:lpstr>
      <vt:lpstr>Слайд 7</vt:lpstr>
      <vt:lpstr>Слайд 8</vt:lpstr>
      <vt:lpstr>Слайд 9</vt:lpstr>
      <vt:lpstr>Слайд 10</vt:lpstr>
      <vt:lpstr>Слайд 11</vt:lpstr>
      <vt:lpstr>Слайд 12</vt:lpstr>
      <vt:lpstr>Слайд 13</vt:lpstr>
      <vt:lpstr>Слайд 14</vt:lpstr>
      <vt:lpstr>Ce sunt virușii?</vt:lpstr>
      <vt:lpstr>Viemii informatici</vt:lpstr>
      <vt:lpstr>Troienii</vt:lpstr>
      <vt:lpstr>Mesajele Spam</vt:lpstr>
      <vt:lpstr>Simptomele unui calculator infectat</vt:lpstr>
      <vt:lpstr>Protecția antivirus</vt:lpstr>
      <vt:lpstr>Programe antivirus de încredere</vt:lpstr>
      <vt:lpstr>Concluzie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User</cp:lastModifiedBy>
  <cp:revision>81</cp:revision>
  <dcterms:created xsi:type="dcterms:W3CDTF">2018-10-14T10:20:36Z</dcterms:created>
  <dcterms:modified xsi:type="dcterms:W3CDTF">2018-11-17T14:40:19Z</dcterms:modified>
</cp:coreProperties>
</file>