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8" r:id="rId38"/>
    <p:sldId id="309" r:id="rId39"/>
    <p:sldId id="302" r:id="rId40"/>
    <p:sldId id="311" r:id="rId41"/>
    <p:sldId id="310" r:id="rId42"/>
    <p:sldId id="312" r:id="rId43"/>
    <p:sldId id="304" r:id="rId44"/>
    <p:sldId id="267" r:id="rId45"/>
    <p:sldId id="313" r:id="rId46"/>
    <p:sldId id="314" r:id="rId47"/>
    <p:sldId id="315" r:id="rId48"/>
    <p:sldId id="316" r:id="rId49"/>
    <p:sldId id="317" r:id="rId50"/>
    <p:sldId id="318" r:id="rId51"/>
    <p:sldId id="305" r:id="rId52"/>
    <p:sldId id="319" r:id="rId53"/>
    <p:sldId id="306" r:id="rId54"/>
    <p:sldId id="320" r:id="rId55"/>
    <p:sldId id="321" r:id="rId56"/>
    <p:sldId id="307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11701662292211E-2"/>
          <c:y val="3.5818569553805781E-2"/>
          <c:w val="0.93459940944881892"/>
          <c:h val="0.70474479752530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Number Of Calendar Entries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25</c:v>
                </c:pt>
                <c:pt idx="2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Apps Clicked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46</c:v>
                </c:pt>
                <c:pt idx="2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Total Apps Installed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120</c:v>
                </c:pt>
                <c:pt idx="1">
                  <c:v>295</c:v>
                </c:pt>
                <c:pt idx="2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712680"/>
        <c:axId val="363712288"/>
      </c:barChart>
      <c:catAx>
        <c:axId val="36371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288"/>
        <c:crosses val="autoZero"/>
        <c:auto val="1"/>
        <c:lblAlgn val="ctr"/>
        <c:lblOffset val="100"/>
        <c:noMultiLvlLbl val="0"/>
      </c:catAx>
      <c:valAx>
        <c:axId val="3637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computing metrics</a:t>
            </a:r>
          </a:p>
          <a:p>
            <a:r>
              <a:rPr lang="en-US" dirty="0" smtClean="0"/>
              <a:t>For Hybrid to work</a:t>
            </a:r>
          </a:p>
          <a:p>
            <a:pPr lvl="1"/>
            <a:r>
              <a:rPr lang="en-US" dirty="0" smtClean="0"/>
              <a:t>Provision for Android to pro-actively cache apps</a:t>
            </a:r>
          </a:p>
          <a:p>
            <a:pPr lvl="1"/>
            <a:r>
              <a:rPr lang="en-US" dirty="0" smtClean="0"/>
              <a:t>Prioritizing apps when memory is low</a:t>
            </a:r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Pro-actively Caching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What to do with list of apps predicted from context?</a:t>
            </a:r>
          </a:p>
          <a:p>
            <a:pPr lvl="2"/>
            <a:r>
              <a:rPr lang="en-US" dirty="0" smtClean="0"/>
              <a:t>Provision for Android to pro-actively cache these as CBP(s)</a:t>
            </a:r>
          </a:p>
          <a:p>
            <a:r>
              <a:rPr lang="en-US" dirty="0" smtClean="0"/>
              <a:t>Provision exists</a:t>
            </a:r>
          </a:p>
          <a:p>
            <a:pPr lvl="1"/>
            <a:r>
              <a:rPr lang="en-US" dirty="0" smtClean="0"/>
              <a:t>Demonstrated through small experiment</a:t>
            </a:r>
          </a:p>
          <a:p>
            <a:pPr lvl="1"/>
            <a:r>
              <a:rPr lang="en-US" dirty="0" smtClean="0"/>
              <a:t>Settings App -&gt; Delete each CBP -&gt; Idle phone for 3 minutes -&gt; Settings App -&gt; CBP list non-empty</a:t>
            </a:r>
          </a:p>
          <a:p>
            <a:pPr lvl="2"/>
            <a:r>
              <a:rPr lang="en-US" dirty="0" smtClean="0"/>
              <a:t>Some from previous list, some brand new</a:t>
            </a:r>
          </a:p>
          <a:p>
            <a:pPr lvl="1"/>
            <a:r>
              <a:rPr lang="en-US" dirty="0" smtClean="0"/>
              <a:t>Not just provision, it already does so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45377"/>
            <a:ext cx="4419600" cy="3386446"/>
          </a:xfrm>
        </p:spPr>
      </p:pic>
    </p:spTree>
    <p:extLst>
      <p:ext uri="{BB962C8B-B14F-4D97-AF65-F5344CB8AC3E}">
        <p14:creationId xmlns:p14="http://schemas.microsoft.com/office/powerpoint/2010/main" val="2458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0"/>
            <a:ext cx="10058400" cy="57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Applications in Hybrid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scheme </a:t>
            </a:r>
          </a:p>
          <a:p>
            <a:pPr lvl="1"/>
            <a:r>
              <a:rPr lang="en-US" dirty="0" smtClean="0"/>
              <a:t>Apps from default scheme (based on </a:t>
            </a:r>
            <a:r>
              <a:rPr lang="en-US" dirty="0" err="1" smtClean="0"/>
              <a:t>recency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List 1</a:t>
            </a:r>
            <a:endParaRPr lang="en-US" dirty="0" smtClean="0"/>
          </a:p>
          <a:p>
            <a:pPr lvl="1"/>
            <a:r>
              <a:rPr lang="en-US" dirty="0" smtClean="0"/>
              <a:t>Apps inferred from Context (predicted from calendar) </a:t>
            </a:r>
            <a:r>
              <a:rPr lang="en-US" dirty="0" smtClean="0">
                <a:sym typeface="Wingdings" panose="05000000000000000000" pitchFamily="2" charset="2"/>
              </a:rPr>
              <a:t> List 2</a:t>
            </a:r>
            <a:endParaRPr lang="en-US" dirty="0" smtClean="0"/>
          </a:p>
          <a:p>
            <a:pPr lvl="1"/>
            <a:r>
              <a:rPr lang="en-US" dirty="0" smtClean="0"/>
              <a:t>Memory Low =&gt; Who has priority?</a:t>
            </a:r>
          </a:p>
          <a:p>
            <a:pPr lvl="2"/>
            <a:r>
              <a:rPr lang="en-US" dirty="0" smtClean="0"/>
              <a:t>Recency cannot apply for overall list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List 2 Priority &gt; List 1 Priority</a:t>
            </a:r>
          </a:p>
          <a:p>
            <a:pPr lvl="2"/>
            <a:r>
              <a:rPr lang="en-US" dirty="0" smtClean="0"/>
              <a:t>Context Inference implemented well</a:t>
            </a:r>
          </a:p>
          <a:p>
            <a:pPr lvl="1"/>
            <a:r>
              <a:rPr lang="en-US" dirty="0" smtClean="0"/>
              <a:t>List 1 Priority &gt; List 2 Priority</a:t>
            </a:r>
          </a:p>
          <a:p>
            <a:pPr lvl="2"/>
            <a:r>
              <a:rPr lang="en-US" dirty="0" smtClean="0"/>
              <a:t>Context inference still in infancy</a:t>
            </a:r>
          </a:p>
          <a:p>
            <a:pPr lvl="1"/>
            <a:r>
              <a:rPr lang="en-US" dirty="0" smtClean="0"/>
              <a:t>Memory heavy removed first</a:t>
            </a:r>
          </a:p>
          <a:p>
            <a:pPr lvl="2"/>
            <a:r>
              <a:rPr lang="en-US" dirty="0" smtClean="0"/>
              <a:t>Releases memory quickly</a:t>
            </a:r>
          </a:p>
          <a:p>
            <a:pPr lvl="2"/>
            <a:r>
              <a:rPr lang="en-US" dirty="0" smtClean="0"/>
              <a:t>Does not factor likelihood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though 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Background service runs throughout experiment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 in  in OOM score =&gt; Potential for data loss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OOM score based on combination of duration &amp; memory released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Our app  High duration, low memory footprint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299" cy="4267200"/>
          </a:xfrm>
        </p:spPr>
      </p:pic>
    </p:spTree>
    <p:extLst>
      <p:ext uri="{BB962C8B-B14F-4D97-AF65-F5344CB8AC3E}">
        <p14:creationId xmlns:p14="http://schemas.microsoft.com/office/powerpoint/2010/main" val="21101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To compute CHR of Hybrid scheme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List of events from user’s calendar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Parsing the events to produce list of predicted apps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Google provides public API to user’s calendar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 calendar for events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4 hours  For events in the upcoming 4 hours</a:t>
            </a:r>
          </a:p>
          <a:p>
            <a:pPr lvl="1"/>
            <a:r>
              <a:rPr lang="en-US" dirty="0" smtClean="0"/>
              <a:t>Feed list of events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o module that parses calendar events</a:t>
            </a:r>
          </a:p>
          <a:p>
            <a:pPr lvl="2"/>
            <a:r>
              <a:rPr lang="en-US" dirty="0" smtClean="0"/>
              <a:t>Get list of predicted apps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list of events from user’s calendar</a:t>
            </a:r>
          </a:p>
          <a:p>
            <a:pPr lvl="1"/>
            <a:r>
              <a:rPr lang="en-US" dirty="0" smtClean="0"/>
              <a:t>Modify </a:t>
            </a:r>
            <a:r>
              <a:rPr lang="en-US" i="1" dirty="0" smtClean="0"/>
              <a:t>Update-Stats</a:t>
            </a:r>
            <a:r>
              <a:rPr lang="en-US" dirty="0" smtClean="0"/>
              <a:t> algorithm to update list of predicted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1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 (Contd.)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List of Events from Calendar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6" y="3381219"/>
            <a:ext cx="3820058" cy="222916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Update List of Predicted Apps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2819400"/>
            <a:ext cx="4364966" cy="3352800"/>
          </a:xfrm>
        </p:spPr>
      </p:pic>
    </p:spTree>
    <p:extLst>
      <p:ext uri="{BB962C8B-B14F-4D97-AF65-F5344CB8AC3E}">
        <p14:creationId xmlns:p14="http://schemas.microsoft.com/office/powerpoint/2010/main" val="939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Calendar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876799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Reading User’s Calendar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/>
              <a:t>How to parse this information?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Each event </a:t>
            </a:r>
            <a:r>
              <a:rPr lang="en-US" dirty="0" smtClean="0">
                <a:sym typeface="Wingdings" panose="05000000000000000000" pitchFamily="2" charset="2"/>
              </a:rPr>
              <a:t> split into keywords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  App(s) predetermined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is mapping determined?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app directly maps to keyword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Gmail</a:t>
            </a:r>
            <a:r>
              <a:rPr lang="en-US" dirty="0" smtClean="0">
                <a:sym typeface="Wingdings" panose="05000000000000000000" pitchFamily="2" charset="2"/>
              </a:rPr>
              <a:t> (Default e-mail application)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Call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Google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Dialer</a:t>
            </a:r>
            <a:r>
              <a:rPr lang="en-US" dirty="0" smtClean="0">
                <a:sym typeface="Wingdings" panose="05000000000000000000" pitchFamily="2" charset="2"/>
              </a:rPr>
              <a:t> (Default Calling application)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Google Play Store with keyword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Top Result is mapped to keyword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If present in list of installed apps</a:t>
            </a:r>
          </a:p>
          <a:p>
            <a:pPr lvl="4"/>
            <a:r>
              <a:rPr lang="en-US" i="1" dirty="0" smtClean="0">
                <a:sym typeface="Wingdings" panose="05000000000000000000" pitchFamily="2" charset="2"/>
              </a:rPr>
              <a:t>Skype</a:t>
            </a:r>
            <a:r>
              <a:rPr lang="en-US" dirty="0" smtClean="0">
                <a:sym typeface="Wingdings" panose="05000000000000000000" pitchFamily="2" charset="2"/>
              </a:rPr>
              <a:t> keyword  Search result was </a:t>
            </a:r>
            <a:r>
              <a:rPr lang="en-US" i="1" dirty="0" smtClean="0">
                <a:sym typeface="Wingdings" panose="05000000000000000000" pitchFamily="2" charset="2"/>
              </a:rPr>
              <a:t>Skype </a:t>
            </a:r>
            <a:r>
              <a:rPr lang="en-US" dirty="0" smtClean="0">
                <a:sym typeface="Wingdings" panose="05000000000000000000" pitchFamily="2" charset="2"/>
              </a:rPr>
              <a:t>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events in 4 hour period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Default list from top  10 Android apps in US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Maximum 10 chosen</a:t>
            </a:r>
          </a:p>
          <a:p>
            <a:pPr lvl="2"/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300" cy="4267200"/>
          </a:xfrm>
        </p:spPr>
      </p:pic>
    </p:spTree>
    <p:extLst>
      <p:ext uri="{BB962C8B-B14F-4D97-AF65-F5344CB8AC3E}">
        <p14:creationId xmlns:p14="http://schemas.microsoft.com/office/powerpoint/2010/main" val="386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 for Volunteers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ContextAnalyzer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Android app to collect cache metrics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Criteria for eligibility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Own APMD with 5.0+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Previous algorithms won’t 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Willing to install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Permission to read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Addressing Privacy Concerns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 </a:t>
            </a:r>
            <a:r>
              <a:rPr lang="en-US" dirty="0" smtClean="0">
                <a:sym typeface="Wingdings" panose="05000000000000000000" pitchFamily="2" charset="2"/>
              </a:rPr>
              <a:t> Privacy 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Transparency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Explained nature of data collected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Open sourced </a:t>
            </a:r>
            <a:r>
              <a:rPr lang="en-US" i="1" dirty="0" smtClean="0">
                <a:sym typeface="Wingdings" panose="05000000000000000000" pitchFamily="2" charset="2"/>
              </a:rPr>
              <a:t>ContextAnalyzer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centralized server, volunteers sent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Duration of the Experiment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volunteers</a:t>
            </a:r>
          </a:p>
          <a:p>
            <a:r>
              <a:rPr lang="en-US" dirty="0" smtClean="0"/>
              <a:t>7 days ≤ Duration </a:t>
            </a:r>
            <a:r>
              <a:rPr lang="en-US" dirty="0"/>
              <a:t>≤ </a:t>
            </a:r>
            <a:r>
              <a:rPr lang="en-US" dirty="0" smtClean="0"/>
              <a:t>12 days</a:t>
            </a:r>
          </a:p>
          <a:p>
            <a:pPr lvl="1"/>
            <a:r>
              <a:rPr lang="en-US" dirty="0" smtClean="0"/>
              <a:t>Account for weekends</a:t>
            </a:r>
          </a:p>
          <a:p>
            <a:r>
              <a:rPr lang="en-US" i="1" dirty="0" smtClean="0"/>
              <a:t>ContextAnalyzer </a:t>
            </a:r>
            <a:r>
              <a:rPr lang="en-US" dirty="0" smtClean="0"/>
              <a:t>APK </a:t>
            </a:r>
            <a:r>
              <a:rPr lang="en-US" dirty="0" smtClean="0">
                <a:sym typeface="Wingdings" panose="05000000000000000000" pitchFamily="2" charset="2"/>
              </a:rPr>
              <a:t> Posted online  Downloaded as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not downloaded from Google Play Store =&gt;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Instructed not to forcefully stop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End of monitoring period  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Each Application Request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8759309"/>
              </p:ext>
            </p:extLst>
          </p:nvPr>
        </p:nvGraphicFramePr>
        <p:xfrm>
          <a:off x="1522414" y="2857500"/>
          <a:ext cx="4419600" cy="23698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209800"/>
              </a:tblGrid>
              <a:tr h="11811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Hits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 Misses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Hits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Misses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Hybrid CHR  </a:t>
            </a:r>
          </a:p>
          <a:p>
            <a:pPr lvl="1"/>
            <a:r>
              <a:rPr lang="en-US" dirty="0" smtClean="0"/>
              <a:t>(A + B + C) / (A + B + C + D)</a:t>
            </a:r>
          </a:p>
          <a:p>
            <a:r>
              <a:rPr lang="en-US" dirty="0" smtClean="0"/>
              <a:t>Default CHR</a:t>
            </a:r>
          </a:p>
          <a:p>
            <a:pPr lvl="1"/>
            <a:r>
              <a:rPr lang="en-US" dirty="0" smtClean="0"/>
              <a:t>(A + C) / (A + B + C + D)</a:t>
            </a:r>
          </a:p>
          <a:p>
            <a:r>
              <a:rPr lang="en-US" dirty="0" smtClean="0"/>
              <a:t>Context CHR</a:t>
            </a:r>
          </a:p>
          <a:p>
            <a:pPr lvl="1"/>
            <a:r>
              <a:rPr lang="en-US" dirty="0" smtClean="0"/>
              <a:t>(A + B) / (A + B + C +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8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3" y="1609471"/>
            <a:ext cx="794495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Data Distribution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906937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Demographic Data</a:t>
            </a:r>
          </a:p>
          <a:p>
            <a:pPr lvl="1"/>
            <a:r>
              <a:rPr lang="en-US" dirty="0" smtClean="0"/>
              <a:t>Age, Gender</a:t>
            </a:r>
          </a:p>
          <a:p>
            <a:pPr lvl="1"/>
            <a:r>
              <a:rPr lang="en-US" dirty="0" smtClean="0"/>
              <a:t>Phone Model, OS Version</a:t>
            </a:r>
          </a:p>
          <a:p>
            <a:r>
              <a:rPr lang="en-US" dirty="0" smtClean="0"/>
              <a:t>Supplementary Data</a:t>
            </a:r>
          </a:p>
          <a:p>
            <a:pPr lvl="1"/>
            <a:r>
              <a:rPr lang="en-US" dirty="0" smtClean="0"/>
              <a:t># Calendar Entries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(11, 25, 43)</a:t>
            </a:r>
          </a:p>
          <a:p>
            <a:pPr lvl="1"/>
            <a:r>
              <a:rPr lang="en-US" dirty="0" smtClean="0"/>
              <a:t># Unique Apps Clicked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(34, 46, 56)</a:t>
            </a:r>
          </a:p>
          <a:p>
            <a:pPr lvl="1"/>
            <a:r>
              <a:rPr lang="en-US" dirty="0" smtClean="0"/>
              <a:t># Total Installed Apps</a:t>
            </a:r>
          </a:p>
          <a:p>
            <a:pPr lvl="2"/>
            <a:r>
              <a:rPr lang="en-US" dirty="0" smtClean="0"/>
              <a:t>At start of experiment</a:t>
            </a:r>
          </a:p>
          <a:p>
            <a:pPr lvl="2"/>
            <a:r>
              <a:rPr lang="en-US" dirty="0" smtClean="0"/>
              <a:t>(120, 295, 374)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CHR 37.39%</a:t>
            </a:r>
          </a:p>
          <a:p>
            <a:r>
              <a:rPr lang="en-US" dirty="0" smtClean="0"/>
              <a:t>Average CHR 18.47%</a:t>
            </a:r>
          </a:p>
          <a:p>
            <a:pPr lvl="1"/>
            <a:r>
              <a:rPr lang="en-US" dirty="0" smtClean="0"/>
              <a:t>Roughly 4 in 5 miss</a:t>
            </a:r>
          </a:p>
          <a:p>
            <a:pPr lvl="1"/>
            <a:r>
              <a:rPr lang="en-US" dirty="0" smtClean="0"/>
              <a:t>SD 7.67%</a:t>
            </a:r>
          </a:p>
          <a:p>
            <a:pPr lvl="1"/>
            <a:r>
              <a:rPr lang="en-US" dirty="0" smtClean="0"/>
              <a:t>Variance 58.75</a:t>
            </a:r>
          </a:p>
          <a:p>
            <a:r>
              <a:rPr lang="en-US" dirty="0" smtClean="0"/>
              <a:t>Minimum CHR 5.92%</a:t>
            </a:r>
          </a:p>
          <a:p>
            <a:pPr lvl="1"/>
            <a:r>
              <a:rPr lang="en-US" dirty="0" smtClean="0"/>
              <a:t> Roughly 1 in 16 hit</a:t>
            </a:r>
          </a:p>
          <a:p>
            <a:r>
              <a:rPr lang="en-US" dirty="0" smtClean="0"/>
              <a:t>(Q1, Median, Q3)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(14.05%, 17.35%, 20.68%)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86333"/>
            <a:ext cx="4419600" cy="2904533"/>
          </a:xfrm>
        </p:spPr>
      </p:pic>
    </p:spTree>
    <p:extLst>
      <p:ext uri="{BB962C8B-B14F-4D97-AF65-F5344CB8AC3E}">
        <p14:creationId xmlns:p14="http://schemas.microsoft.com/office/powerpoint/2010/main" val="137759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93.19%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79.17%</a:t>
            </a:r>
            <a:endParaRPr lang="en-US" dirty="0"/>
          </a:p>
          <a:p>
            <a:pPr lvl="1"/>
            <a:r>
              <a:rPr lang="en-US" dirty="0"/>
              <a:t>Roughly 4 in 5 </a:t>
            </a:r>
            <a:r>
              <a:rPr lang="en-US" dirty="0" smtClean="0"/>
              <a:t>hit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13.87%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192.37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46.52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2</a:t>
            </a:r>
            <a:r>
              <a:rPr lang="en-US" dirty="0" smtClean="0"/>
              <a:t> </a:t>
            </a:r>
            <a:r>
              <a:rPr lang="en-US" dirty="0"/>
              <a:t>hit</a:t>
            </a:r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(70.28%, 84.04%, 89.34%)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00663"/>
            <a:ext cx="4419600" cy="2875874"/>
          </a:xfrm>
        </p:spPr>
      </p:pic>
    </p:spTree>
    <p:extLst>
      <p:ext uri="{BB962C8B-B14F-4D97-AF65-F5344CB8AC3E}">
        <p14:creationId xmlns:p14="http://schemas.microsoft.com/office/powerpoint/2010/main" val="43510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95.62%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83.50%</a:t>
            </a:r>
            <a:endParaRPr lang="en-US" dirty="0"/>
          </a:p>
          <a:p>
            <a:pPr lvl="1"/>
            <a:r>
              <a:rPr lang="en-US" dirty="0" smtClean="0"/>
              <a:t>More than 4 </a:t>
            </a:r>
            <a:r>
              <a:rPr lang="en-US" dirty="0"/>
              <a:t>in 5 </a:t>
            </a:r>
            <a:r>
              <a:rPr lang="en-US" dirty="0" smtClean="0"/>
              <a:t>hits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12.39%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153.49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53.48%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</a:t>
            </a:r>
            <a:r>
              <a:rPr lang="en-US" dirty="0" smtClean="0"/>
              <a:t>2 miss</a:t>
            </a:r>
            <a:endParaRPr lang="en-US" dirty="0"/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(73.97%, 88.48%, 92.73%)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94338"/>
            <a:ext cx="4419600" cy="2888524"/>
          </a:xfrm>
        </p:spPr>
      </p:pic>
    </p:spTree>
    <p:extLst>
      <p:ext uri="{BB962C8B-B14F-4D97-AF65-F5344CB8AC3E}">
        <p14:creationId xmlns:p14="http://schemas.microsoft.com/office/powerpoint/2010/main" val="278488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743200"/>
            <a:ext cx="4063043" cy="2209927"/>
          </a:xfrm>
        </p:spPr>
      </p:pic>
    </p:spTree>
    <p:extLst>
      <p:ext uri="{BB962C8B-B14F-4D97-AF65-F5344CB8AC3E}">
        <p14:creationId xmlns:p14="http://schemas.microsoft.com/office/powerpoint/2010/main" val="131687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#Calendar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00347"/>
            <a:ext cx="4419600" cy="3476505"/>
          </a:xfrm>
        </p:spPr>
      </p:pic>
    </p:spTree>
    <p:extLst>
      <p:ext uri="{BB962C8B-B14F-4D97-AF65-F5344CB8AC3E}">
        <p14:creationId xmlns:p14="http://schemas.microsoft.com/office/powerpoint/2010/main" val="368733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#Unique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19348"/>
            <a:ext cx="4419600" cy="3438504"/>
          </a:xfrm>
        </p:spPr>
      </p:pic>
    </p:spTree>
    <p:extLst>
      <p:ext uri="{BB962C8B-B14F-4D97-AF65-F5344CB8AC3E}">
        <p14:creationId xmlns:p14="http://schemas.microsoft.com/office/powerpoint/2010/main" val="38688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Size</a:t>
            </a:r>
          </a:p>
          <a:p>
            <a:r>
              <a:rPr lang="en-US" dirty="0" smtClean="0"/>
              <a:t>May/ May not use calendar	</a:t>
            </a:r>
          </a:p>
          <a:p>
            <a:pPr lvl="1"/>
            <a:r>
              <a:rPr lang="en-US" dirty="0" smtClean="0"/>
              <a:t>Changes with known incentive</a:t>
            </a:r>
          </a:p>
          <a:p>
            <a:r>
              <a:rPr lang="en-US" dirty="0" smtClean="0"/>
              <a:t>Calendar entries not indicative of app</a:t>
            </a:r>
          </a:p>
          <a:p>
            <a:r>
              <a:rPr lang="en-US" dirty="0" smtClean="0"/>
              <a:t>Not all apps have keyword mapping</a:t>
            </a:r>
          </a:p>
          <a:p>
            <a:r>
              <a:rPr lang="en-US" dirty="0" smtClean="0"/>
              <a:t>Synced only once every 4 hours</a:t>
            </a:r>
          </a:p>
          <a:p>
            <a:pPr lvl="1"/>
            <a:r>
              <a:rPr lang="en-US" dirty="0" smtClean="0"/>
              <a:t>Can be changed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app requests within 1 second</a:t>
            </a:r>
          </a:p>
          <a:p>
            <a:pPr lvl="1"/>
            <a:r>
              <a:rPr lang="en-US" dirty="0" smtClean="0"/>
              <a:t>Personally unable to achieve it</a:t>
            </a:r>
          </a:p>
          <a:p>
            <a:r>
              <a:rPr lang="en-US" dirty="0" smtClean="0"/>
              <a:t>Lack of diversity in volunteer demographic</a:t>
            </a:r>
          </a:p>
          <a:p>
            <a:r>
              <a:rPr lang="en-US" dirty="0" smtClean="0"/>
              <a:t>Full Transparency =&gt; Chance for bias</a:t>
            </a:r>
          </a:p>
          <a:p>
            <a:pPr lvl="1"/>
            <a:r>
              <a:rPr lang="en-US" dirty="0" smtClean="0"/>
              <a:t>No inherent motive</a:t>
            </a:r>
          </a:p>
          <a:p>
            <a:r>
              <a:rPr lang="en-US" dirty="0" smtClean="0"/>
              <a:t>Possible to selectively close app</a:t>
            </a:r>
          </a:p>
          <a:p>
            <a:pPr lvl="1"/>
            <a:r>
              <a:rPr lang="en-US" dirty="0" smtClean="0"/>
              <a:t>No inherent motive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Smartphones good fit for context </a:t>
            </a:r>
          </a:p>
          <a:p>
            <a:r>
              <a:rPr lang="en-US" dirty="0" smtClean="0"/>
              <a:t>Android caches app components for quicker startup</a:t>
            </a:r>
          </a:p>
          <a:p>
            <a:pPr lvl="1"/>
            <a:r>
              <a:rPr lang="en-US" dirty="0" smtClean="0"/>
              <a:t>Currently through Recency of Usage</a:t>
            </a:r>
          </a:p>
          <a:p>
            <a:pPr lvl="1"/>
            <a:r>
              <a:rPr lang="en-US" dirty="0" smtClean="0"/>
              <a:t>Scope for Context Inference</a:t>
            </a:r>
          </a:p>
          <a:p>
            <a:r>
              <a:rPr lang="en-US" dirty="0" smtClean="0"/>
              <a:t>Set up Experiment</a:t>
            </a:r>
          </a:p>
          <a:p>
            <a:pPr lvl="1"/>
            <a:r>
              <a:rPr lang="en-US" dirty="0" smtClean="0"/>
              <a:t>20 volunteers</a:t>
            </a:r>
          </a:p>
          <a:p>
            <a:pPr lvl="1"/>
            <a:r>
              <a:rPr lang="en-US" dirty="0" smtClean="0"/>
              <a:t>Android app to read calendar &amp; measure metrics for 3 schemes</a:t>
            </a:r>
          </a:p>
          <a:p>
            <a:pPr lvl="2"/>
            <a:r>
              <a:rPr lang="en-US" dirty="0" smtClean="0"/>
              <a:t>Default, Context &amp; Default-Context Hybrid</a:t>
            </a:r>
          </a:p>
          <a:p>
            <a:r>
              <a:rPr lang="en-US" dirty="0" smtClean="0"/>
              <a:t>Analyzed Data</a:t>
            </a:r>
          </a:p>
          <a:p>
            <a:pPr lvl="1"/>
            <a:r>
              <a:rPr lang="en-US" dirty="0" smtClean="0"/>
              <a:t>On average, Hybrid </a:t>
            </a:r>
            <a:r>
              <a:rPr lang="en-US" i="1" dirty="0" smtClean="0"/>
              <a:t>significantly &gt; CHR </a:t>
            </a:r>
            <a:r>
              <a:rPr lang="en-US" dirty="0" smtClean="0"/>
              <a:t>than Default.</a:t>
            </a:r>
          </a:p>
          <a:p>
            <a:pPr lvl="1"/>
            <a:r>
              <a:rPr lang="en-US" dirty="0" smtClean="0"/>
              <a:t>Lower startup time for more apps =&gt; Better UX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sources of info to get Context</a:t>
            </a:r>
          </a:p>
          <a:p>
            <a:pPr lvl="1"/>
            <a:r>
              <a:rPr lang="en-US" dirty="0" smtClean="0"/>
              <a:t>APMD sensors</a:t>
            </a:r>
          </a:p>
          <a:p>
            <a:pPr lvl="2"/>
            <a:r>
              <a:rPr lang="en-US" dirty="0" smtClean="0"/>
              <a:t>3D Movement, Positioning &amp; Environmental conditions</a:t>
            </a:r>
          </a:p>
          <a:p>
            <a:pPr lvl="1"/>
            <a:r>
              <a:rPr lang="en-US" dirty="0" smtClean="0"/>
              <a:t>Multiple sources =&gt; Reliability of Context Information </a:t>
            </a:r>
            <a:r>
              <a:rPr lang="en-US" dirty="0" smtClean="0">
                <a:sym typeface="Wingdings" panose="05000000000000000000" pitchFamily="2" charset="2"/>
              </a:rPr>
              <a:t>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User Behavior Model  Shi et al.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Used to predict apps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Predetermined Mapping</a:t>
            </a:r>
          </a:p>
          <a:p>
            <a:pPr lvl="1"/>
            <a:r>
              <a:rPr lang="en-US" dirty="0" smtClean="0"/>
              <a:t>Improved by learning user’s preferences</a:t>
            </a:r>
          </a:p>
          <a:p>
            <a:pPr lvl="1"/>
            <a:r>
              <a:rPr lang="en-US" dirty="0" smtClean="0"/>
              <a:t>App always used in conjunction with Event</a:t>
            </a:r>
          </a:p>
          <a:p>
            <a:pPr lvl="2"/>
            <a:r>
              <a:rPr lang="en-US" dirty="0" smtClean="0"/>
              <a:t>Learn Behavior &amp; Modify mapping</a:t>
            </a:r>
          </a:p>
          <a:p>
            <a:r>
              <a:rPr lang="en-US" dirty="0" smtClean="0"/>
              <a:t>Implement the Hybrid Scheme by modifying  Android OS</a:t>
            </a:r>
          </a:p>
          <a:p>
            <a:pPr lvl="1"/>
            <a:r>
              <a:rPr lang="en-US" dirty="0" smtClean="0"/>
              <a:t>Facilitated by AOSP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2230</Words>
  <Application>Microsoft Office PowerPoint</Application>
  <PresentationFormat>Custom</PresentationFormat>
  <Paragraphs>422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Default-Context Hybrid</vt:lpstr>
      <vt:lpstr>Pro-actively Caching Applications</vt:lpstr>
      <vt:lpstr>PowerPoint Presentation</vt:lpstr>
      <vt:lpstr>Prioritizing Applications in Hybrid Scheme</vt:lpstr>
      <vt:lpstr>Supplementary Data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Backing Up the Data (Contd.)</vt:lpstr>
      <vt:lpstr>Reading the User’s Calendar</vt:lpstr>
      <vt:lpstr>Reading the User’s Calendar (Contd.)</vt:lpstr>
      <vt:lpstr>Parsing the Calendar Information</vt:lpstr>
      <vt:lpstr>The Experiment</vt:lpstr>
      <vt:lpstr>Eligibility for Volunteers</vt:lpstr>
      <vt:lpstr>Process &amp; Duration of the Experiment</vt:lpstr>
      <vt:lpstr>Application Design</vt:lpstr>
      <vt:lpstr>Classifying Each Application Request</vt:lpstr>
      <vt:lpstr>PowerPoint Presentation</vt:lpstr>
      <vt:lpstr>PowerPoint Presentation</vt:lpstr>
      <vt:lpstr>Data Analysis &amp; Results</vt:lpstr>
      <vt:lpstr>Demographic Data Distribution</vt:lpstr>
      <vt:lpstr>Context Scheme Results</vt:lpstr>
      <vt:lpstr>Default Scheme Results</vt:lpstr>
      <vt:lpstr>Hybrid Scheme Results</vt:lpstr>
      <vt:lpstr>Significance Testing</vt:lpstr>
      <vt:lpstr>Increase in CHR vs #Calendar Entries</vt:lpstr>
      <vt:lpstr>Increase in CHR vs #Unique Apps</vt:lpstr>
      <vt:lpstr>Points of Weakness</vt:lpstr>
      <vt:lpstr>Points of Weakness (Contd.)</vt:lpstr>
      <vt:lpstr>Conclusion &amp; Future Work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2015-11-04T17:44:33Z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