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56" r:id="rId3"/>
    <p:sldId id="270" r:id="rId4"/>
    <p:sldId id="273" r:id="rId5"/>
    <p:sldId id="257" r:id="rId6"/>
    <p:sldId id="271" r:id="rId7"/>
    <p:sldId id="274" r:id="rId8"/>
    <p:sldId id="272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267" r:id="rId43"/>
    <p:sldId id="268" r:id="rId44"/>
    <p:sldId id="269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5274" autoAdjust="0"/>
  </p:normalViewPr>
  <p:slideViewPr>
    <p:cSldViewPr>
      <p:cViewPr varScale="1">
        <p:scale>
          <a:sx n="72" d="100"/>
          <a:sy n="72" d="100"/>
        </p:scale>
        <p:origin x="66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8852800"/>
        <c:axId val="218846528"/>
      </c:barChart>
      <c:catAx>
        <c:axId val="21885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846528"/>
        <c:crosses val="autoZero"/>
        <c:auto val="1"/>
        <c:lblAlgn val="ctr"/>
        <c:lblOffset val="100"/>
        <c:noMultiLvlLbl val="0"/>
      </c:catAx>
      <c:valAx>
        <c:axId val="21884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85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 smtClean="0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2</a:t>
          </a:r>
          <a:endParaRPr lang="en-US" sz="2300" kern="1200" dirty="0"/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Group B</a:t>
          </a:r>
          <a:endParaRPr lang="en-US" sz="3000" kern="1200" dirty="0"/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2</a:t>
          </a:r>
          <a:endParaRPr lang="en-US" sz="2300" kern="1200" dirty="0"/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Group C</a:t>
          </a:r>
          <a:endParaRPr lang="en-US" sz="3000" kern="1200" dirty="0"/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1905000"/>
            <a:ext cx="11049000" cy="2667000"/>
          </a:xfrm>
        </p:spPr>
        <p:txBody>
          <a:bodyPr/>
          <a:lstStyle/>
          <a:p>
            <a:r>
              <a:rPr lang="en-US" dirty="0"/>
              <a:t>A Context-Aware Approach</a:t>
            </a:r>
            <a:br>
              <a:rPr lang="en-US" dirty="0"/>
            </a:br>
            <a:r>
              <a:rPr lang="en-US" dirty="0"/>
              <a:t>to Android 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Srinivas Muthu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Ways to Utilize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Elaine </a:t>
            </a:r>
            <a:r>
              <a:rPr lang="en-US" dirty="0"/>
              <a:t>Shi, Yuan </a:t>
            </a:r>
            <a:r>
              <a:rPr lang="en-US" dirty="0" err="1"/>
              <a:t>Niu</a:t>
            </a:r>
            <a:r>
              <a:rPr lang="en-US" dirty="0"/>
              <a:t>, Markus </a:t>
            </a:r>
            <a:r>
              <a:rPr lang="en-US" dirty="0" err="1"/>
              <a:t>Jakobsson</a:t>
            </a:r>
            <a:r>
              <a:rPr lang="en-US" dirty="0"/>
              <a:t>, and Richard </a:t>
            </a:r>
            <a:r>
              <a:rPr lang="en-US" dirty="0" smtClean="0"/>
              <a:t>Chow (2010)</a:t>
            </a:r>
          </a:p>
          <a:p>
            <a:pPr lvl="1"/>
            <a:r>
              <a:rPr lang="en-US" i="1" dirty="0" smtClean="0"/>
              <a:t>Implicit Authentication </a:t>
            </a:r>
            <a:r>
              <a:rPr lang="en-US" i="1" dirty="0"/>
              <a:t>through Learning User Behavior </a:t>
            </a:r>
            <a:endParaRPr lang="en-US" i="1" dirty="0" smtClean="0"/>
          </a:p>
          <a:p>
            <a:pPr lvl="1"/>
            <a:r>
              <a:rPr lang="en-US" dirty="0" smtClean="0"/>
              <a:t>Modelling user behavior </a:t>
            </a:r>
          </a:p>
          <a:p>
            <a:pPr lvl="2"/>
            <a:r>
              <a:rPr lang="en-US" dirty="0" smtClean="0"/>
              <a:t>Calls/Day, Location traces</a:t>
            </a:r>
          </a:p>
          <a:p>
            <a:pPr lvl="1"/>
            <a:r>
              <a:rPr lang="en-US" dirty="0" smtClean="0"/>
              <a:t>Implicit authentication</a:t>
            </a:r>
          </a:p>
          <a:p>
            <a:pPr lvl="2"/>
            <a:r>
              <a:rPr lang="en-US" dirty="0" smtClean="0"/>
              <a:t>Good score vs bad score</a:t>
            </a:r>
          </a:p>
          <a:p>
            <a:pPr lvl="2"/>
            <a:r>
              <a:rPr lang="en-US" dirty="0" smtClean="0"/>
              <a:t>High bad score =&gt; lock phone</a:t>
            </a:r>
          </a:p>
          <a:p>
            <a:pPr lvl="1"/>
            <a:r>
              <a:rPr lang="en-US" dirty="0" smtClean="0"/>
              <a:t>Context :- utilized in various ways</a:t>
            </a:r>
          </a:p>
          <a:p>
            <a:pPr lvl="2"/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58" y="2743200"/>
            <a:ext cx="3108175" cy="2105138"/>
          </a:xfrm>
        </p:spPr>
      </p:pic>
    </p:spTree>
    <p:extLst>
      <p:ext uri="{BB962C8B-B14F-4D97-AF65-F5344CB8AC3E}">
        <p14:creationId xmlns:p14="http://schemas.microsoft.com/office/powerpoint/2010/main" val="392122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Interest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Hits, Cache Misses &amp; CHR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23872"/>
            <a:ext cx="4419600" cy="382945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Cache Hit</a:t>
            </a:r>
          </a:p>
          <a:p>
            <a:pPr lvl="1"/>
            <a:r>
              <a:rPr lang="en-US" sz="2000" dirty="0" smtClean="0"/>
              <a:t>User requests app already in memory</a:t>
            </a:r>
          </a:p>
          <a:p>
            <a:pPr lvl="2"/>
            <a:r>
              <a:rPr lang="en-US" sz="1800" dirty="0" smtClean="0"/>
              <a:t>Either as active process or CBP</a:t>
            </a:r>
          </a:p>
          <a:p>
            <a:pPr lvl="2"/>
            <a:r>
              <a:rPr lang="en-US" dirty="0" smtClean="0"/>
              <a:t>E.g. Messenger</a:t>
            </a:r>
          </a:p>
          <a:p>
            <a:r>
              <a:rPr lang="en-US" sz="2400" dirty="0" smtClean="0"/>
              <a:t>Cache Miss</a:t>
            </a:r>
          </a:p>
          <a:p>
            <a:pPr lvl="1"/>
            <a:r>
              <a:rPr lang="en-US" sz="2000" dirty="0" smtClean="0"/>
              <a:t>User requests app not in memory</a:t>
            </a:r>
          </a:p>
          <a:p>
            <a:pPr lvl="2"/>
            <a:r>
              <a:rPr lang="en-US" sz="1800" dirty="0" smtClean="0"/>
              <a:t>Neither as active process nor CBP</a:t>
            </a:r>
          </a:p>
          <a:p>
            <a:pPr lvl="2"/>
            <a:r>
              <a:rPr lang="en-US" dirty="0" smtClean="0"/>
              <a:t>E.g. Google Drive</a:t>
            </a:r>
          </a:p>
          <a:p>
            <a:r>
              <a:rPr lang="en-US" sz="2400" dirty="0" smtClean="0"/>
              <a:t>Cache Hit Ratio</a:t>
            </a:r>
          </a:p>
          <a:p>
            <a:pPr lvl="1"/>
            <a:r>
              <a:rPr lang="en-US" sz="2000" dirty="0" smtClean="0"/>
              <a:t>Ratio of hits to overall requests</a:t>
            </a:r>
          </a:p>
          <a:p>
            <a:pPr lvl="1"/>
            <a:r>
              <a:rPr lang="en-US" dirty="0" smtClean="0"/>
              <a:t>CHR = (Hits / Hits + Misses)</a:t>
            </a:r>
          </a:p>
          <a:p>
            <a:pPr lvl="1"/>
            <a:r>
              <a:rPr lang="en-US" dirty="0"/>
              <a:t>Higher CHR =&gt; Lower startup time for more requests =&gt; Better UX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005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Schemes Under Consideration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– Recency of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Recency of application usage</a:t>
            </a:r>
          </a:p>
          <a:p>
            <a:pPr lvl="1"/>
            <a:r>
              <a:rPr lang="en-US" dirty="0" smtClean="0"/>
              <a:t>CBP(s) have timestamps</a:t>
            </a:r>
          </a:p>
          <a:p>
            <a:pPr lvl="1"/>
            <a:r>
              <a:rPr lang="en-US" dirty="0" smtClean="0"/>
              <a:t>Memory low =&gt; LRU CBP removed</a:t>
            </a:r>
          </a:p>
          <a:p>
            <a:r>
              <a:rPr lang="en-US" dirty="0" smtClean="0"/>
              <a:t>Requesting an app not in memory</a:t>
            </a:r>
          </a:p>
          <a:p>
            <a:pPr lvl="1"/>
            <a:r>
              <a:rPr lang="en-US" dirty="0" smtClean="0"/>
              <a:t>Cached as CBP after use</a:t>
            </a:r>
          </a:p>
          <a:p>
            <a:pPr lvl="1"/>
            <a:r>
              <a:rPr lang="en-US" dirty="0" smtClean="0"/>
              <a:t>E.g. News &amp; Weather app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077964"/>
            <a:ext cx="4419600" cy="3921271"/>
          </a:xfrm>
        </p:spPr>
      </p:pic>
    </p:spTree>
    <p:extLst>
      <p:ext uri="{BB962C8B-B14F-4D97-AF65-F5344CB8AC3E}">
        <p14:creationId xmlns:p14="http://schemas.microsoft.com/office/powerpoint/2010/main" val="211138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Optimal</a:t>
            </a:r>
          </a:p>
          <a:p>
            <a:pPr lvl="1"/>
            <a:r>
              <a:rPr lang="en-US" dirty="0" smtClean="0"/>
              <a:t>Always have requested app</a:t>
            </a:r>
          </a:p>
          <a:p>
            <a:pPr lvl="1"/>
            <a:r>
              <a:rPr lang="en-US" dirty="0" smtClean="0"/>
              <a:t>Not Implementable in practice</a:t>
            </a:r>
          </a:p>
          <a:p>
            <a:pPr lvl="2"/>
            <a:r>
              <a:rPr lang="en-US" dirty="0" smtClean="0"/>
              <a:t>Impossible to predict exact user behavior</a:t>
            </a:r>
          </a:p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cache an app as CBP</a:t>
            </a:r>
          </a:p>
          <a:p>
            <a:pPr lvl="1"/>
            <a:r>
              <a:rPr lang="en-US" dirty="0" smtClean="0"/>
              <a:t>Simplicity</a:t>
            </a:r>
          </a:p>
          <a:p>
            <a:pPr lvl="2"/>
            <a:r>
              <a:rPr lang="en-US" dirty="0" smtClean="0"/>
              <a:t>No time-stamps or any meta info required</a:t>
            </a:r>
          </a:p>
          <a:p>
            <a:pPr lvl="2"/>
            <a:r>
              <a:rPr lang="en-US" dirty="0" smtClean="0"/>
              <a:t>Used in ARM processors</a:t>
            </a:r>
          </a:p>
          <a:p>
            <a:pPr lvl="1"/>
            <a:r>
              <a:rPr lang="en-US" dirty="0" smtClean="0"/>
              <a:t>No benefit in caching apps randomly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Frequency of Usage</a:t>
            </a:r>
          </a:p>
          <a:p>
            <a:pPr lvl="1"/>
            <a:r>
              <a:rPr lang="en-US" dirty="0"/>
              <a:t>MFU apps cached as CBP(s)</a:t>
            </a:r>
          </a:p>
          <a:p>
            <a:pPr lvl="1"/>
            <a:r>
              <a:rPr lang="en-US" dirty="0"/>
              <a:t>Potentially great fit</a:t>
            </a:r>
          </a:p>
          <a:p>
            <a:pPr lvl="2"/>
            <a:r>
              <a:rPr lang="en-US" dirty="0"/>
              <a:t>Smartphone user </a:t>
            </a:r>
            <a:r>
              <a:rPr lang="en-US" dirty="0" smtClean="0"/>
              <a:t>tendencies =&gt; Few apps with high frequency =&gt; Always cached in RAM</a:t>
            </a:r>
          </a:p>
          <a:p>
            <a:pPr lvl="1"/>
            <a:r>
              <a:rPr lang="en-US" dirty="0" smtClean="0"/>
              <a:t>Our focus is Context Analysis</a:t>
            </a:r>
          </a:p>
          <a:p>
            <a:pPr lvl="2"/>
            <a:r>
              <a:rPr lang="en-US" dirty="0" smtClean="0"/>
              <a:t>Revisit in future scope</a:t>
            </a:r>
            <a:endParaRPr lang="en-US" dirty="0"/>
          </a:p>
          <a:p>
            <a:pPr marL="301752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Default-Context Hybrid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schemes based on past behavior</a:t>
            </a:r>
          </a:p>
          <a:p>
            <a:r>
              <a:rPr lang="en-US" dirty="0" smtClean="0"/>
              <a:t>Hybrid = Default + Context</a:t>
            </a:r>
          </a:p>
          <a:p>
            <a:pPr lvl="1"/>
            <a:r>
              <a:rPr lang="en-US" dirty="0" smtClean="0"/>
              <a:t>Default : Recency of Usage</a:t>
            </a:r>
          </a:p>
          <a:p>
            <a:pPr lvl="1"/>
            <a:r>
              <a:rPr lang="en-US" dirty="0" smtClean="0"/>
              <a:t>Context : Read Calendar -&gt; Parse events -&gt; Predict apps likely to be used</a:t>
            </a:r>
          </a:p>
          <a:p>
            <a:pPr lvl="1"/>
            <a:r>
              <a:rPr lang="en-US" dirty="0" smtClean="0"/>
              <a:t>Combined list used for computing metrics</a:t>
            </a:r>
          </a:p>
          <a:p>
            <a:r>
              <a:rPr lang="en-US" dirty="0" smtClean="0"/>
              <a:t>For Hybrid to work</a:t>
            </a:r>
          </a:p>
          <a:p>
            <a:pPr lvl="1"/>
            <a:r>
              <a:rPr lang="en-US" dirty="0" smtClean="0"/>
              <a:t>Provision for Android to pro-actively cache apps</a:t>
            </a:r>
          </a:p>
          <a:p>
            <a:pPr lvl="1"/>
            <a:r>
              <a:rPr lang="en-US" dirty="0" smtClean="0"/>
              <a:t>Prioritizing apps when memory is low</a:t>
            </a:r>
          </a:p>
        </p:txBody>
      </p:sp>
    </p:spTree>
    <p:extLst>
      <p:ext uri="{BB962C8B-B14F-4D97-AF65-F5344CB8AC3E}">
        <p14:creationId xmlns:p14="http://schemas.microsoft.com/office/powerpoint/2010/main" val="381256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Pro-actively Caching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What to do with list of apps predicted from context?</a:t>
            </a:r>
          </a:p>
          <a:p>
            <a:pPr lvl="2"/>
            <a:r>
              <a:rPr lang="en-US" dirty="0" smtClean="0"/>
              <a:t>Provision for Android to pro-actively cache these as CBP(s)</a:t>
            </a:r>
          </a:p>
          <a:p>
            <a:r>
              <a:rPr lang="en-US" dirty="0" smtClean="0"/>
              <a:t>Provision exists</a:t>
            </a:r>
          </a:p>
          <a:p>
            <a:pPr lvl="1"/>
            <a:r>
              <a:rPr lang="en-US" dirty="0" smtClean="0"/>
              <a:t>Demonstrated through small experiment</a:t>
            </a:r>
          </a:p>
          <a:p>
            <a:pPr lvl="1"/>
            <a:r>
              <a:rPr lang="en-US" dirty="0" smtClean="0"/>
              <a:t>Settings App -&gt; Delete each CBP -&gt; Idle phone for 3 minutes -&gt; Settings App -&gt; CBP list non-empty</a:t>
            </a:r>
          </a:p>
          <a:p>
            <a:pPr lvl="2"/>
            <a:r>
              <a:rPr lang="en-US" dirty="0" smtClean="0"/>
              <a:t>Some from previous list, some brand new</a:t>
            </a:r>
          </a:p>
          <a:p>
            <a:pPr lvl="1"/>
            <a:r>
              <a:rPr lang="en-US" dirty="0" smtClean="0"/>
              <a:t>Not just provision, it already does so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345377"/>
            <a:ext cx="4419600" cy="3386446"/>
          </a:xfrm>
        </p:spPr>
      </p:pic>
    </p:spTree>
    <p:extLst>
      <p:ext uri="{BB962C8B-B14F-4D97-AF65-F5344CB8AC3E}">
        <p14:creationId xmlns:p14="http://schemas.microsoft.com/office/powerpoint/2010/main" val="24582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609600"/>
            <a:ext cx="10058400" cy="57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1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Prioritizing Applications in Hybrid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Hybrid scheme </a:t>
            </a:r>
          </a:p>
          <a:p>
            <a:pPr lvl="1"/>
            <a:r>
              <a:rPr lang="en-US" dirty="0" smtClean="0"/>
              <a:t>Apps from default scheme (based on recency) </a:t>
            </a:r>
            <a:r>
              <a:rPr lang="en-US" dirty="0" smtClean="0">
                <a:sym typeface="Wingdings" panose="05000000000000000000" pitchFamily="2" charset="2"/>
              </a:rPr>
              <a:t> List 1</a:t>
            </a:r>
            <a:endParaRPr lang="en-US" dirty="0" smtClean="0"/>
          </a:p>
          <a:p>
            <a:pPr lvl="1"/>
            <a:r>
              <a:rPr lang="en-US" dirty="0" smtClean="0"/>
              <a:t>Apps inferred from Context (predicted from calendar) </a:t>
            </a:r>
            <a:r>
              <a:rPr lang="en-US" dirty="0" smtClean="0">
                <a:sym typeface="Wingdings" panose="05000000000000000000" pitchFamily="2" charset="2"/>
              </a:rPr>
              <a:t> List 2</a:t>
            </a:r>
            <a:endParaRPr lang="en-US" dirty="0" smtClean="0"/>
          </a:p>
          <a:p>
            <a:pPr lvl="1"/>
            <a:r>
              <a:rPr lang="en-US" dirty="0" smtClean="0"/>
              <a:t>Memory Low =&gt; Who has priority?</a:t>
            </a:r>
          </a:p>
          <a:p>
            <a:pPr lvl="2"/>
            <a:r>
              <a:rPr lang="en-US" dirty="0" smtClean="0"/>
              <a:t>Recency cannot apply for overall list</a:t>
            </a:r>
          </a:p>
          <a:p>
            <a:r>
              <a:rPr lang="en-US" dirty="0" smtClean="0"/>
              <a:t>Three Options</a:t>
            </a:r>
          </a:p>
          <a:p>
            <a:pPr lvl="1"/>
            <a:r>
              <a:rPr lang="en-US" dirty="0" smtClean="0"/>
              <a:t>List 2 Priority &gt; List 1 Priority</a:t>
            </a:r>
          </a:p>
          <a:p>
            <a:pPr lvl="2"/>
            <a:r>
              <a:rPr lang="en-US" dirty="0" smtClean="0"/>
              <a:t>Context Inference implemented well</a:t>
            </a:r>
          </a:p>
          <a:p>
            <a:pPr lvl="1"/>
            <a:r>
              <a:rPr lang="en-US" dirty="0" smtClean="0"/>
              <a:t>List 1 Priority &gt; List 2 Priority</a:t>
            </a:r>
          </a:p>
          <a:p>
            <a:pPr lvl="2"/>
            <a:r>
              <a:rPr lang="en-US" dirty="0" smtClean="0"/>
              <a:t>Context inference still in infancy</a:t>
            </a:r>
          </a:p>
          <a:p>
            <a:pPr lvl="1"/>
            <a:r>
              <a:rPr lang="en-US" dirty="0" smtClean="0"/>
              <a:t>Memory heavy removed first</a:t>
            </a:r>
          </a:p>
          <a:p>
            <a:pPr lvl="2"/>
            <a:r>
              <a:rPr lang="en-US" dirty="0" smtClean="0"/>
              <a:t>Releases memory quickly</a:t>
            </a:r>
          </a:p>
          <a:p>
            <a:pPr lvl="2"/>
            <a:r>
              <a:rPr lang="en-US" dirty="0" smtClean="0"/>
              <a:t>Does not factor likelihood of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5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we get started..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metric </a:t>
            </a:r>
            <a:r>
              <a:rPr lang="en-US" dirty="0" smtClean="0">
                <a:sym typeface="Wingdings" panose="05000000000000000000" pitchFamily="2" charset="2"/>
              </a:rPr>
              <a:t> CHR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Measured for Default, Context &amp; Default-Context Hybrid</a:t>
            </a:r>
            <a:endParaRPr lang="en-US" dirty="0" smtClean="0"/>
          </a:p>
          <a:p>
            <a:r>
              <a:rPr lang="en-US" dirty="0" smtClean="0"/>
              <a:t>Supplementary data </a:t>
            </a:r>
            <a:r>
              <a:rPr lang="en-US" dirty="0" smtClean="0">
                <a:sym typeface="Wingdings" panose="05000000000000000000" pitchFamily="2" charset="2"/>
              </a:rPr>
              <a:t> Check for correlations</a:t>
            </a:r>
            <a:endParaRPr lang="en-US" dirty="0" smtClean="0"/>
          </a:p>
          <a:p>
            <a:pPr lvl="1"/>
            <a:r>
              <a:rPr lang="en-US" dirty="0" smtClean="0"/>
              <a:t>#Installed Apps</a:t>
            </a:r>
          </a:p>
          <a:p>
            <a:pPr lvl="1"/>
            <a:r>
              <a:rPr lang="en-US" dirty="0" smtClean="0"/>
              <a:t>#Unique Apps Clicked</a:t>
            </a:r>
          </a:p>
          <a:p>
            <a:pPr lvl="1"/>
            <a:r>
              <a:rPr lang="en-US" dirty="0" smtClean="0"/>
              <a:t>#Calendar Entries</a:t>
            </a:r>
          </a:p>
          <a:p>
            <a:pPr lvl="1"/>
            <a:r>
              <a:rPr lang="en-US" dirty="0" smtClean="0"/>
              <a:t>Gender, Age, Phone Model</a:t>
            </a:r>
          </a:p>
          <a:p>
            <a:pPr lvl="2"/>
            <a:r>
              <a:rPr lang="en-US" dirty="0" smtClean="0"/>
              <a:t>Clues about usage patterns</a:t>
            </a:r>
          </a:p>
          <a:p>
            <a:pPr lvl="2"/>
            <a:r>
              <a:rPr lang="en-US" dirty="0" smtClean="0"/>
              <a:t>Diversity in demographic</a:t>
            </a:r>
          </a:p>
          <a:p>
            <a:pPr lvl="1"/>
            <a:r>
              <a:rPr lang="en-US" dirty="0" smtClean="0"/>
              <a:t>Android OS Version</a:t>
            </a:r>
          </a:p>
          <a:p>
            <a:pPr lvl="2"/>
            <a:r>
              <a:rPr lang="en-US" dirty="0" smtClean="0"/>
              <a:t>For compatibility with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3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Collecting the Metrics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vs User Level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Level Approach</a:t>
            </a:r>
          </a:p>
          <a:p>
            <a:pPr lvl="1"/>
            <a:r>
              <a:rPr lang="en-US" dirty="0" smtClean="0"/>
              <a:t>Altering source code of Android OS (AOSP)</a:t>
            </a:r>
          </a:p>
          <a:p>
            <a:pPr lvl="1"/>
            <a:r>
              <a:rPr lang="en-US" dirty="0" smtClean="0"/>
              <a:t>Building custom distribution to gather cache metrics</a:t>
            </a:r>
          </a:p>
          <a:p>
            <a:r>
              <a:rPr lang="en-US" dirty="0" smtClean="0"/>
              <a:t>User Level Approach</a:t>
            </a:r>
          </a:p>
          <a:p>
            <a:pPr lvl="1"/>
            <a:r>
              <a:rPr lang="en-US" dirty="0" smtClean="0"/>
              <a:t>Developing Android App to gather relevant data</a:t>
            </a:r>
          </a:p>
          <a:p>
            <a:pPr lvl="1"/>
            <a:r>
              <a:rPr lang="en-US" dirty="0" smtClean="0"/>
              <a:t>Easier approach</a:t>
            </a:r>
          </a:p>
          <a:p>
            <a:pPr lvl="2"/>
            <a:r>
              <a:rPr lang="en-US" dirty="0" smtClean="0"/>
              <a:t>Altering Android OS </a:t>
            </a:r>
            <a:r>
              <a:rPr lang="en-US" dirty="0" smtClean="0">
                <a:sym typeface="Wingdings" panose="05000000000000000000" pitchFamily="2" charset="2"/>
              </a:rPr>
              <a:t> Higher complexity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Easier for research volunteers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 it solvable at the user level?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Getting list of processes in memory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Obtaining 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urrent foreground application 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Reading the user’s </a:t>
            </a:r>
            <a:r>
              <a:rPr lang="en-US" dirty="0" smtClean="0">
                <a:sym typeface="Wingdings" panose="05000000000000000000" pitchFamily="2" charset="2"/>
              </a:rPr>
              <a:t>calendar </a:t>
            </a:r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9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CHR for comparing efficiencies of the 3 schemes</a:t>
            </a:r>
          </a:p>
          <a:p>
            <a:pPr lvl="1"/>
            <a:r>
              <a:rPr lang="en-US" dirty="0" smtClean="0"/>
              <a:t>Need this list for computing hit, miss &amp; CHR</a:t>
            </a:r>
          </a:p>
          <a:p>
            <a:r>
              <a:rPr lang="en-US" dirty="0" smtClean="0"/>
              <a:t>Pre 5.0 solution</a:t>
            </a:r>
          </a:p>
          <a:p>
            <a:pPr lvl="1"/>
            <a:r>
              <a:rPr lang="en-US" i="1" dirty="0" smtClean="0"/>
              <a:t>getRunningTasks()</a:t>
            </a:r>
            <a:r>
              <a:rPr lang="en-US" dirty="0" smtClean="0"/>
              <a:t> &amp; </a:t>
            </a:r>
            <a:r>
              <a:rPr lang="en-US" i="1" dirty="0" smtClean="0"/>
              <a:t>getRunningAppProcesses()</a:t>
            </a:r>
          </a:p>
          <a:p>
            <a:pPr lvl="2"/>
            <a:r>
              <a:rPr lang="en-US" i="1" dirty="0" smtClean="0"/>
              <a:t>ActivityManager</a:t>
            </a:r>
            <a:r>
              <a:rPr lang="en-US" dirty="0" smtClean="0"/>
              <a:t>’s helper methods</a:t>
            </a:r>
            <a:endParaRPr lang="en-US" i="1" dirty="0" smtClean="0"/>
          </a:p>
          <a:p>
            <a:pPr lvl="2"/>
            <a:r>
              <a:rPr lang="en-US" dirty="0" smtClean="0"/>
              <a:t>Deprecated &amp; only returns requesting app respectively</a:t>
            </a:r>
          </a:p>
          <a:p>
            <a:pPr lvl="1"/>
            <a:r>
              <a:rPr lang="en-US" i="1" dirty="0" smtClean="0"/>
              <a:t>UsageStatsManager</a:t>
            </a:r>
          </a:p>
          <a:p>
            <a:pPr lvl="2"/>
            <a:r>
              <a:rPr lang="en-US" dirty="0" smtClean="0"/>
              <a:t>Requires special permission from user in Settings App</a:t>
            </a:r>
          </a:p>
          <a:p>
            <a:pPr lvl="2"/>
            <a:r>
              <a:rPr lang="en-US" dirty="0" smtClean="0"/>
              <a:t>Some OEM(s) removed setting explicitly </a:t>
            </a:r>
          </a:p>
          <a:p>
            <a:pPr lvl="3"/>
            <a:r>
              <a:rPr lang="en-US" dirty="0" smtClean="0"/>
              <a:t>Unreliable solution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30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 (Contd.)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Android Debug Bridge Shell</a:t>
            </a:r>
          </a:p>
          <a:p>
            <a:pPr lvl="1"/>
            <a:r>
              <a:rPr lang="en-US" dirty="0" smtClean="0"/>
              <a:t>ADB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Command line tool for communication with APMD</a:t>
            </a:r>
          </a:p>
          <a:p>
            <a:pPr lvl="2"/>
            <a:r>
              <a:rPr lang="en-US" dirty="0" smtClean="0"/>
              <a:t>Client-Server program</a:t>
            </a:r>
          </a:p>
          <a:p>
            <a:pPr lvl="1"/>
            <a:r>
              <a:rPr lang="en-US" dirty="0" smtClean="0"/>
              <a:t>ADB provides Unix shell </a:t>
            </a:r>
            <a:r>
              <a:rPr lang="en-US" dirty="0" smtClean="0">
                <a:sym typeface="Wingdings" panose="05000000000000000000" pitchFamily="2" charset="2"/>
              </a:rPr>
              <a:t> Commands on APMD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Toolbox command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Encapsulates many Linux commands into 1 binary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Needed in getting list of processes in memory </a:t>
            </a:r>
            <a:endParaRPr lang="en-US" i="1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Libraries Used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Framework to run shell commands</a:t>
            </a:r>
          </a:p>
          <a:p>
            <a:pPr lvl="2"/>
            <a:r>
              <a:rPr lang="en-US" i="1" dirty="0" smtClean="0"/>
              <a:t>AndroidProcess</a:t>
            </a:r>
          </a:p>
          <a:p>
            <a:pPr lvl="3"/>
            <a:r>
              <a:rPr lang="en-US" i="1" dirty="0" smtClean="0"/>
              <a:t>Framework to parse process related shell output</a:t>
            </a:r>
          </a:p>
          <a:p>
            <a:pPr lvl="1"/>
            <a:r>
              <a:rPr lang="en-US" dirty="0" smtClean="0"/>
              <a:t>Algorithm to retrieve processes in memory</a:t>
            </a:r>
          </a:p>
          <a:p>
            <a:pPr lvl="2"/>
            <a:r>
              <a:rPr lang="en-US" dirty="0" smtClean="0"/>
              <a:t>Refer to Pseudo Code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21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Processes in Memory (Contd.)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47" y="1909465"/>
            <a:ext cx="3629532" cy="4258269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smtClean="0"/>
              <a:t>Shell.SH.run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r>
              <a:rPr lang="en-US" i="1" dirty="0" smtClean="0"/>
              <a:t>Process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AndroidProcess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Custom data structure for parsing shell output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APP-ID-PATTERN</a:t>
            </a:r>
            <a:r>
              <a:rPr lang="en-US" dirty="0" smtClean="0">
                <a:sym typeface="Wingdings" panose="05000000000000000000" pitchFamily="2" charset="2"/>
              </a:rPr>
              <a:t>  Regex maps to app ID patterns for 5.0+</a:t>
            </a:r>
          </a:p>
          <a:p>
            <a:r>
              <a:rPr lang="en-US" i="1" dirty="0" err="1" smtClean="0">
                <a:sym typeface="Wingdings" panose="05000000000000000000" pitchFamily="2" charset="2"/>
              </a:rPr>
              <a:t>myPid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Requesting app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toolbox </a:t>
            </a:r>
            <a:r>
              <a:rPr lang="en-US" dirty="0" smtClean="0">
                <a:sym typeface="Wingdings" panose="05000000000000000000" pitchFamily="2" charset="2"/>
              </a:rPr>
              <a:t>related processes are removed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Current Foreground Application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to update hits &amp; misses</a:t>
            </a:r>
          </a:p>
          <a:p>
            <a:pPr lvl="1"/>
            <a:r>
              <a:rPr lang="en-US" dirty="0" smtClean="0"/>
              <a:t>Hits &amp; misses occur during new app launches</a:t>
            </a:r>
          </a:p>
          <a:p>
            <a:pPr lvl="1"/>
            <a:r>
              <a:rPr lang="en-US" dirty="0" smtClean="0"/>
              <a:t>Need ability to get current app viewed by user</a:t>
            </a:r>
          </a:p>
          <a:p>
            <a:r>
              <a:rPr lang="en-US" dirty="0" smtClean="0"/>
              <a:t>Problem </a:t>
            </a:r>
            <a:r>
              <a:rPr lang="en-US" dirty="0" smtClean="0">
                <a:sym typeface="Wingdings" panose="05000000000000000000" pitchFamily="2" charset="2"/>
              </a:rPr>
              <a:t> Obtain foreground 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System Level solution  Screen touch</a:t>
            </a:r>
          </a:p>
          <a:p>
            <a:pPr lvl="2"/>
            <a:r>
              <a:rPr lang="en-US" dirty="0" smtClean="0"/>
              <a:t>Obtain foreground process though elimination</a:t>
            </a:r>
          </a:p>
          <a:p>
            <a:pPr lvl="2"/>
            <a:r>
              <a:rPr lang="en-US" dirty="0" smtClean="0"/>
              <a:t>Utilize unique properties in attributes like </a:t>
            </a:r>
            <a:r>
              <a:rPr lang="en-US" i="1" dirty="0" err="1" smtClean="0"/>
              <a:t>pid</a:t>
            </a:r>
            <a:r>
              <a:rPr lang="en-US" i="1" dirty="0" smtClean="0"/>
              <a:t>, </a:t>
            </a:r>
            <a:r>
              <a:rPr lang="en-US" i="1" dirty="0" err="1" smtClean="0"/>
              <a:t>uid</a:t>
            </a:r>
            <a:r>
              <a:rPr lang="en-US" i="1" dirty="0" smtClean="0"/>
              <a:t>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Algorithm to obtain foreground app</a:t>
            </a:r>
          </a:p>
          <a:p>
            <a:pPr lvl="2"/>
            <a:r>
              <a:rPr lang="en-US" dirty="0" smtClean="0"/>
              <a:t>Refer Pseudo Code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19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52400"/>
            <a:ext cx="4724400" cy="65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list of processes in memory </a:t>
            </a:r>
            <a:r>
              <a:rPr lang="en-US" dirty="0" smtClean="0">
                <a:sym typeface="Wingdings" panose="05000000000000000000" pitchFamily="2" charset="2"/>
              </a:rPr>
              <a:t>  Algorithm 1</a:t>
            </a:r>
          </a:p>
          <a:p>
            <a:r>
              <a:rPr lang="en-US" dirty="0" smtClean="0"/>
              <a:t>Get foreground application </a:t>
            </a:r>
            <a:r>
              <a:rPr lang="en-US" dirty="0" smtClean="0">
                <a:sym typeface="Wingdings" panose="05000000000000000000" pitchFamily="2" charset="2"/>
              </a:rPr>
              <a:t>  Algorithm 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Every new app request  Need to update stats, how?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Rate of APMD usage varies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Hard to predict when user changes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Start background service and run Algorithm 1 &amp; 2 every second.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change in foreground app detected  Update Cache Metrics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Refer to Pseudo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42" y="2142860"/>
            <a:ext cx="3524742" cy="3791479"/>
          </a:xfrm>
        </p:spPr>
      </p:pic>
    </p:spTree>
    <p:extLst>
      <p:ext uri="{BB962C8B-B14F-4D97-AF65-F5344CB8AC3E}">
        <p14:creationId xmlns:p14="http://schemas.microsoft.com/office/powerpoint/2010/main" val="109255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Background service runs throughout experiment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Results in  in OOM score =&gt; Potential for data loss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OOM score based on combination of duration &amp; memory released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Our app  High duration, low memory footprint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3" y="1905000"/>
            <a:ext cx="2400299" cy="4267200"/>
          </a:xfrm>
        </p:spPr>
      </p:pic>
    </p:spTree>
    <p:extLst>
      <p:ext uri="{BB962C8B-B14F-4D97-AF65-F5344CB8AC3E}">
        <p14:creationId xmlns:p14="http://schemas.microsoft.com/office/powerpoint/2010/main" val="211011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store the data?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Android provides 5 ways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Shared Preferences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Primitive data  Key, Value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Internal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Private Data  Device Memory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Public Data -&gt; Shared External Storage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SQLite Database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Structured Data -&gt; Relational DB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Network Connection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Any Data  Internet</a:t>
            </a:r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551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Internal Storage is best fit</a:t>
            </a:r>
          </a:p>
          <a:p>
            <a:pPr lvl="1"/>
            <a:r>
              <a:rPr lang="en-US" dirty="0" smtClean="0"/>
              <a:t>Keeps cache data private to app</a:t>
            </a:r>
          </a:p>
          <a:p>
            <a:pPr lvl="1"/>
            <a:r>
              <a:rPr lang="en-US" dirty="0" smtClean="0"/>
              <a:t>Cache data is primitive</a:t>
            </a:r>
          </a:p>
          <a:p>
            <a:pPr lvl="2"/>
            <a:r>
              <a:rPr lang="en-US" dirty="0" smtClean="0"/>
              <a:t>SQLite &amp; Network connections </a:t>
            </a:r>
            <a:r>
              <a:rPr lang="en-US" dirty="0" smtClean="0">
                <a:sym typeface="Wingdings" panose="05000000000000000000" pitchFamily="2" charset="2"/>
              </a:rPr>
              <a:t> Overkill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Data written to file every minute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Worst case  59 seconds of data lost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Tradeoff between constant I/O operations and data backup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to </a:t>
            </a:r>
            <a:r>
              <a:rPr lang="en-US" i="1" dirty="0" smtClean="0">
                <a:sym typeface="Wingdings" panose="05000000000000000000" pitchFamily="2" charset="2"/>
              </a:rPr>
              <a:t>Update-Stats</a:t>
            </a:r>
            <a:r>
              <a:rPr lang="en-US" dirty="0" smtClean="0">
                <a:sym typeface="Wingdings" panose="05000000000000000000" pitchFamily="2" charset="2"/>
              </a:rPr>
              <a:t> 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 relaunch  Stats loaded from file</a:t>
            </a:r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05" y="2785887"/>
            <a:ext cx="2972215" cy="2505425"/>
          </a:xfrm>
        </p:spPr>
      </p:pic>
    </p:spTree>
    <p:extLst>
      <p:ext uri="{BB962C8B-B14F-4D97-AF65-F5344CB8AC3E}">
        <p14:creationId xmlns:p14="http://schemas.microsoft.com/office/powerpoint/2010/main" val="49380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User’s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To compute CHR of Hybrid scheme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List of events from user’s calendar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Parsing the events to produce list of predicted apps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Google provides public API to user’s calendar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Query calendar for events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Every 4 hours  For events in the upcoming 4 hours</a:t>
            </a:r>
          </a:p>
          <a:p>
            <a:pPr lvl="1"/>
            <a:r>
              <a:rPr lang="en-US" dirty="0" smtClean="0"/>
              <a:t>Feed list of events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/>
              <a:t>o module that parses calendar events</a:t>
            </a:r>
          </a:p>
          <a:p>
            <a:pPr lvl="2"/>
            <a:r>
              <a:rPr lang="en-US" dirty="0" smtClean="0"/>
              <a:t>Get list of predicted apps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Get list of events from user’s calendar</a:t>
            </a:r>
          </a:p>
          <a:p>
            <a:pPr lvl="1"/>
            <a:r>
              <a:rPr lang="en-US" dirty="0" smtClean="0"/>
              <a:t>Modify </a:t>
            </a:r>
            <a:r>
              <a:rPr lang="en-US" i="1" dirty="0" smtClean="0"/>
              <a:t>Update-Stats</a:t>
            </a:r>
            <a:r>
              <a:rPr lang="en-US" dirty="0" smtClean="0"/>
              <a:t> algorithm to update list of predicted apps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018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User’s Calendar (Contd.)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List of Events from Calendar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96" y="3381219"/>
            <a:ext cx="3820058" cy="2229161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Update List of Predicted Apps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17" y="2819400"/>
            <a:ext cx="4364966" cy="3352800"/>
          </a:xfrm>
        </p:spPr>
      </p:pic>
    </p:spTree>
    <p:extLst>
      <p:ext uri="{BB962C8B-B14F-4D97-AF65-F5344CB8AC3E}">
        <p14:creationId xmlns:p14="http://schemas.microsoft.com/office/powerpoint/2010/main" val="93948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Calendar Information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876799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Reading User’s Calendar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dirty="0" smtClean="0"/>
              <a:t>How to parse this information?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Each event </a:t>
            </a:r>
            <a:r>
              <a:rPr lang="en-US" dirty="0" smtClean="0">
                <a:sym typeface="Wingdings" panose="05000000000000000000" pitchFamily="2" charset="2"/>
              </a:rPr>
              <a:t> split into keywords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Keyword  App(s) predetermined mapping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How is mapping determined?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Default app directly maps to keyword</a:t>
            </a:r>
          </a:p>
          <a:p>
            <a:pPr lvl="3"/>
            <a:r>
              <a:rPr lang="en-US" i="1" dirty="0" smtClean="0">
                <a:sym typeface="Wingdings" panose="05000000000000000000" pitchFamily="2" charset="2"/>
              </a:rPr>
              <a:t>Mail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smtClean="0">
                <a:sym typeface="Wingdings" panose="05000000000000000000" pitchFamily="2" charset="2"/>
              </a:rPr>
              <a:t>Gmail</a:t>
            </a:r>
            <a:r>
              <a:rPr lang="en-US" dirty="0" smtClean="0">
                <a:sym typeface="Wingdings" panose="05000000000000000000" pitchFamily="2" charset="2"/>
              </a:rPr>
              <a:t> (Default e-mail application)</a:t>
            </a:r>
          </a:p>
          <a:p>
            <a:pPr lvl="3"/>
            <a:r>
              <a:rPr lang="en-US" i="1" dirty="0" smtClean="0">
                <a:sym typeface="Wingdings" panose="05000000000000000000" pitchFamily="2" charset="2"/>
              </a:rPr>
              <a:t>Call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smtClean="0">
                <a:sym typeface="Wingdings" panose="05000000000000000000" pitchFamily="2" charset="2"/>
              </a:rPr>
              <a:t>Google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Dialer</a:t>
            </a:r>
            <a:r>
              <a:rPr lang="en-US" dirty="0" smtClean="0">
                <a:sym typeface="Wingdings" panose="05000000000000000000" pitchFamily="2" charset="2"/>
              </a:rPr>
              <a:t> (Default Calling application)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Search Google Play Store with keyword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Top Result is mapped to keyword</a:t>
            </a:r>
          </a:p>
          <a:p>
            <a:pPr lvl="4"/>
            <a:r>
              <a:rPr lang="en-US" dirty="0" smtClean="0">
                <a:sym typeface="Wingdings" panose="05000000000000000000" pitchFamily="2" charset="2"/>
              </a:rPr>
              <a:t>If present in list of installed apps</a:t>
            </a:r>
          </a:p>
          <a:p>
            <a:pPr lvl="4"/>
            <a:r>
              <a:rPr lang="en-US" i="1" dirty="0" smtClean="0">
                <a:sym typeface="Wingdings" panose="05000000000000000000" pitchFamily="2" charset="2"/>
              </a:rPr>
              <a:t>Skype</a:t>
            </a:r>
            <a:r>
              <a:rPr lang="en-US" dirty="0" smtClean="0">
                <a:sym typeface="Wingdings" panose="05000000000000000000" pitchFamily="2" charset="2"/>
              </a:rPr>
              <a:t> keyword  Search result was </a:t>
            </a:r>
            <a:r>
              <a:rPr lang="en-US" i="1" dirty="0" smtClean="0">
                <a:sym typeface="Wingdings" panose="05000000000000000000" pitchFamily="2" charset="2"/>
              </a:rPr>
              <a:t>Skype </a:t>
            </a:r>
            <a:r>
              <a:rPr lang="en-US" dirty="0" smtClean="0">
                <a:sym typeface="Wingdings" panose="05000000000000000000" pitchFamily="2" charset="2"/>
              </a:rPr>
              <a:t>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 events in 4 hour period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Default list from top  10 Android apps in US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Maximum 10 chosen</a:t>
            </a:r>
          </a:p>
          <a:p>
            <a:pPr lvl="2"/>
            <a:endParaRPr lang="en-US" i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3" y="1905000"/>
            <a:ext cx="2400300" cy="4267200"/>
          </a:xfrm>
        </p:spPr>
      </p:pic>
    </p:spTree>
    <p:extLst>
      <p:ext uri="{BB962C8B-B14F-4D97-AF65-F5344CB8AC3E}">
        <p14:creationId xmlns:p14="http://schemas.microsoft.com/office/powerpoint/2010/main" val="38679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&amp;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Weakness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8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1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built on top of Linux kernel</a:t>
            </a:r>
          </a:p>
          <a:p>
            <a:pPr lvl="1"/>
            <a:r>
              <a:rPr lang="en-US" dirty="0" smtClean="0"/>
              <a:t>Every app runs in its own Linux process.</a:t>
            </a:r>
          </a:p>
          <a:p>
            <a:r>
              <a:rPr lang="en-US" dirty="0" smtClean="0"/>
              <a:t>RAM contains active processes &amp; CBP(s) </a:t>
            </a:r>
          </a:p>
          <a:p>
            <a:pPr lvl="1"/>
            <a:r>
              <a:rPr lang="en-US" dirty="0" smtClean="0"/>
              <a:t>Displayed by Settings App</a:t>
            </a:r>
          </a:p>
          <a:p>
            <a:pPr lvl="1"/>
            <a:r>
              <a:rPr lang="en-US" dirty="0" smtClean="0"/>
              <a:t>Lower startup time =&gt; Better UX</a:t>
            </a:r>
          </a:p>
          <a:p>
            <a:pPr lvl="1"/>
            <a:r>
              <a:rPr lang="en-US" dirty="0" smtClean="0"/>
              <a:t>Determined by Recency of Usage</a:t>
            </a:r>
          </a:p>
          <a:p>
            <a:pPr lvl="1"/>
            <a:r>
              <a:rPr lang="en-US" dirty="0" smtClean="0"/>
              <a:t>Better scheme? </a:t>
            </a:r>
          </a:p>
          <a:p>
            <a:pPr lvl="1"/>
            <a:r>
              <a:rPr lang="en-US" dirty="0" smtClean="0"/>
              <a:t>Can context help?</a:t>
            </a:r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125075"/>
            <a:ext cx="4419600" cy="3827050"/>
          </a:xfr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84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872412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</a:t>
            </a:r>
            <a:r>
              <a:rPr lang="en-US" dirty="0"/>
              <a:t>point here</a:t>
            </a:r>
          </a:p>
          <a:p>
            <a:r>
              <a:rPr lang="en-US" dirty="0" smtClean="0"/>
              <a:t>Second </a:t>
            </a:r>
            <a:r>
              <a:rPr lang="en-US" dirty="0"/>
              <a:t>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153441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662753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Utilize context through Calendar</a:t>
            </a:r>
          </a:p>
          <a:p>
            <a:pPr lvl="1"/>
            <a:r>
              <a:rPr lang="en-US" dirty="0" smtClean="0"/>
              <a:t>Predict apps likely to be used</a:t>
            </a:r>
          </a:p>
          <a:p>
            <a:r>
              <a:rPr lang="en-US" dirty="0" smtClean="0"/>
              <a:t>3 possible caching schemes</a:t>
            </a:r>
          </a:p>
          <a:p>
            <a:pPr lvl="1"/>
            <a:r>
              <a:rPr lang="en-US" dirty="0" smtClean="0"/>
              <a:t>Default (Recency)</a:t>
            </a:r>
          </a:p>
          <a:p>
            <a:pPr lvl="1"/>
            <a:r>
              <a:rPr lang="en-US" dirty="0" smtClean="0"/>
              <a:t>Context (Calendar)</a:t>
            </a:r>
          </a:p>
          <a:p>
            <a:pPr lvl="1"/>
            <a:r>
              <a:rPr lang="en-US" dirty="0" smtClean="0"/>
              <a:t>Default-Context Hybrid</a:t>
            </a:r>
          </a:p>
          <a:p>
            <a:pPr lvl="1"/>
            <a:r>
              <a:rPr lang="en-US" dirty="0" smtClean="0"/>
              <a:t>Set up experiment (20 volunteers)</a:t>
            </a:r>
          </a:p>
          <a:p>
            <a:pPr lvl="1"/>
            <a:r>
              <a:rPr lang="en-US" dirty="0" smtClean="0"/>
              <a:t>Compare efficiencies </a:t>
            </a:r>
          </a:p>
          <a:p>
            <a:pPr lvl="2"/>
            <a:r>
              <a:rPr lang="en-US" dirty="0" smtClean="0"/>
              <a:t>Metrics? </a:t>
            </a:r>
          </a:p>
          <a:p>
            <a:pPr lvl="2"/>
            <a:r>
              <a:rPr lang="en-US" dirty="0" smtClean="0"/>
              <a:t>How to get them?</a:t>
            </a:r>
          </a:p>
          <a:p>
            <a:pPr lvl="1"/>
            <a:r>
              <a:rPr lang="en-US" dirty="0" smtClean="0"/>
              <a:t>Did context help?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Context through Calendar</a:t>
            </a:r>
          </a:p>
          <a:p>
            <a:pPr lvl="2"/>
            <a:r>
              <a:rPr lang="en-US" dirty="0"/>
              <a:t>Easy access (Android provides Public API)</a:t>
            </a:r>
          </a:p>
          <a:p>
            <a:pPr lvl="2"/>
            <a:r>
              <a:rPr lang="en-US" dirty="0"/>
              <a:t>Window into user’s potential future behavior</a:t>
            </a:r>
          </a:p>
          <a:p>
            <a:pPr lvl="1"/>
            <a:r>
              <a:rPr lang="en-US" dirty="0"/>
              <a:t>Android version in volunteer’s </a:t>
            </a:r>
            <a:r>
              <a:rPr lang="en-US" dirty="0" smtClean="0"/>
              <a:t>phone</a:t>
            </a:r>
          </a:p>
          <a:p>
            <a:pPr lvl="2"/>
            <a:r>
              <a:rPr lang="en-US" dirty="0"/>
              <a:t>API Level 21 (Lollipop 5.0) &amp; above</a:t>
            </a:r>
          </a:p>
          <a:p>
            <a:pPr lvl="1"/>
            <a:r>
              <a:rPr lang="en-US" dirty="0" smtClean="0"/>
              <a:t>Volunteers permit use of their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Studies in Context-Aware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Dey, </a:t>
            </a:r>
            <a:r>
              <a:rPr lang="en-US" dirty="0" err="1" smtClean="0"/>
              <a:t>Salber</a:t>
            </a:r>
            <a:r>
              <a:rPr lang="en-US" dirty="0" smtClean="0"/>
              <a:t> &amp; </a:t>
            </a:r>
            <a:r>
              <a:rPr lang="en-US" dirty="0" err="1" smtClean="0"/>
              <a:t>Abowd</a:t>
            </a:r>
            <a:r>
              <a:rPr lang="en-US" dirty="0" smtClean="0"/>
              <a:t> (2001)</a:t>
            </a:r>
          </a:p>
          <a:p>
            <a:pPr lvl="1"/>
            <a:r>
              <a:rPr lang="en-US" i="1" dirty="0"/>
              <a:t>A conceptual framework </a:t>
            </a:r>
            <a:r>
              <a:rPr lang="en-US" i="1" dirty="0" smtClean="0"/>
              <a:t>and a </a:t>
            </a:r>
            <a:r>
              <a:rPr lang="en-US" i="1" dirty="0"/>
              <a:t>toolkit for supporting the rapid prototyping of context-aware applications</a:t>
            </a:r>
            <a:endParaRPr lang="en-US" i="1" dirty="0"/>
          </a:p>
          <a:p>
            <a:pPr lvl="1"/>
            <a:r>
              <a:rPr lang="en-US" dirty="0" smtClean="0"/>
              <a:t>Defined Context</a:t>
            </a:r>
          </a:p>
          <a:p>
            <a:pPr lvl="2"/>
            <a:r>
              <a:rPr lang="en-US" dirty="0" smtClean="0"/>
              <a:t>Humans</a:t>
            </a:r>
            <a:r>
              <a:rPr lang="en-US" dirty="0"/>
              <a:t>, apps and surrounding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Inadequate research in Context Aware Applications</a:t>
            </a:r>
          </a:p>
          <a:p>
            <a:pPr lvl="2"/>
            <a:r>
              <a:rPr lang="en-US" dirty="0" smtClean="0"/>
              <a:t>Context – </a:t>
            </a:r>
            <a:r>
              <a:rPr lang="en-US" dirty="0"/>
              <a:t>I</a:t>
            </a:r>
            <a:r>
              <a:rPr lang="en-US" dirty="0" smtClean="0"/>
              <a:t>ll defined</a:t>
            </a:r>
          </a:p>
          <a:p>
            <a:pPr lvl="2"/>
            <a:r>
              <a:rPr lang="en-US" dirty="0" smtClean="0"/>
              <a:t>Lack of conceptual models to jumpstart context-aware apps (back in ‘01)</a:t>
            </a:r>
          </a:p>
          <a:p>
            <a:pPr lvl="1"/>
            <a:r>
              <a:rPr lang="en-US" dirty="0" smtClean="0"/>
              <a:t>Produced </a:t>
            </a:r>
            <a:r>
              <a:rPr lang="en-US" i="1" dirty="0" smtClean="0"/>
              <a:t>Context Toolkit </a:t>
            </a:r>
          </a:p>
          <a:p>
            <a:pPr lvl="2"/>
            <a:r>
              <a:rPr lang="en-US" dirty="0" smtClean="0"/>
              <a:t>Framework to infer context from sensors </a:t>
            </a:r>
          </a:p>
          <a:p>
            <a:pPr lvl="2"/>
            <a:r>
              <a:rPr lang="en-US" dirty="0" smtClean="0"/>
              <a:t>Modern day APMD(s) are perfect fit</a:t>
            </a:r>
          </a:p>
          <a:p>
            <a:pPr lvl="3"/>
            <a:r>
              <a:rPr lang="en-US" dirty="0" smtClean="0"/>
              <a:t>Sensors measure 3D movement, positioning etc.</a:t>
            </a:r>
          </a:p>
          <a:p>
            <a:pPr lvl="3"/>
            <a:r>
              <a:rPr lang="en-US" dirty="0" smtClean="0"/>
              <a:t>Suitable for utilizing context information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04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Mika Raento, Antti Oulasvirta, Renaud Petit, and Hannu </a:t>
            </a:r>
            <a:r>
              <a:rPr lang="fi-FI" dirty="0" smtClean="0"/>
              <a:t>Toivonen (</a:t>
            </a:r>
            <a:r>
              <a:rPr lang="en-US" dirty="0" smtClean="0"/>
              <a:t>2005)</a:t>
            </a:r>
          </a:p>
          <a:p>
            <a:pPr lvl="1"/>
            <a:r>
              <a:rPr lang="en-US" i="1" dirty="0"/>
              <a:t>ContextPhone: A Prototyping Platform for Context-Aware Mobile </a:t>
            </a:r>
            <a:r>
              <a:rPr lang="en-US" i="1" dirty="0" smtClean="0"/>
              <a:t>Applications</a:t>
            </a:r>
          </a:p>
          <a:p>
            <a:pPr lvl="1"/>
            <a:r>
              <a:rPr lang="en-US" dirty="0" smtClean="0"/>
              <a:t>Mobile phones are suited for Context-Aware computing</a:t>
            </a:r>
          </a:p>
          <a:p>
            <a:pPr lvl="2"/>
            <a:r>
              <a:rPr lang="en-US" dirty="0" smtClean="0"/>
              <a:t>Intimate user-phone relationship</a:t>
            </a:r>
          </a:p>
          <a:p>
            <a:pPr lvl="1"/>
            <a:r>
              <a:rPr lang="en-US" dirty="0" smtClean="0"/>
              <a:t>Developed </a:t>
            </a:r>
            <a:r>
              <a:rPr lang="en-US" i="1" dirty="0" smtClean="0"/>
              <a:t>ContextPhone </a:t>
            </a:r>
            <a:r>
              <a:rPr lang="en-US" dirty="0" smtClean="0"/>
              <a:t>to provide context as a resource</a:t>
            </a:r>
          </a:p>
          <a:p>
            <a:pPr lvl="2"/>
            <a:r>
              <a:rPr lang="en-US" dirty="0" smtClean="0"/>
              <a:t>4 components : Sensors, Communication Services, Customizable Applications and System Services</a:t>
            </a:r>
            <a:endParaRPr lang="en-US" i="1" dirty="0"/>
          </a:p>
          <a:p>
            <a:pPr lvl="1"/>
            <a:r>
              <a:rPr lang="en-US" dirty="0" smtClean="0"/>
              <a:t>Necessity for customizable applications lead to Android</a:t>
            </a:r>
          </a:p>
          <a:p>
            <a:pPr lvl="2"/>
            <a:r>
              <a:rPr lang="en-US" dirty="0" smtClean="0"/>
              <a:t>Android is open sourced (AOSP) =&gt; </a:t>
            </a:r>
            <a:r>
              <a:rPr lang="en-US" dirty="0"/>
              <a:t>Highly customizable</a:t>
            </a:r>
            <a:endParaRPr lang="en-US" dirty="0" smtClean="0"/>
          </a:p>
          <a:p>
            <a:pPr lvl="2"/>
            <a:r>
              <a:rPr lang="en-US" dirty="0" smtClean="0"/>
              <a:t> Facilitates gathering relevant metrics</a:t>
            </a:r>
          </a:p>
          <a:p>
            <a:pPr lvl="2"/>
            <a:r>
              <a:rPr lang="en-US" dirty="0" smtClean="0"/>
              <a:t>Not possible in iOS or other OS(s)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5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Patterns in Application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Hannu</a:t>
            </a:r>
            <a:r>
              <a:rPr lang="en-US" dirty="0"/>
              <a:t> </a:t>
            </a:r>
            <a:r>
              <a:rPr lang="en-US" dirty="0" err="1" smtClean="0"/>
              <a:t>Verkasalo</a:t>
            </a:r>
            <a:r>
              <a:rPr lang="en-US" dirty="0"/>
              <a:t> </a:t>
            </a:r>
            <a:r>
              <a:rPr lang="en-US" dirty="0" smtClean="0"/>
              <a:t>(2007)</a:t>
            </a:r>
          </a:p>
          <a:p>
            <a:pPr lvl="1"/>
            <a:r>
              <a:rPr lang="en-US" i="1" dirty="0" smtClean="0"/>
              <a:t>Contextual </a:t>
            </a:r>
            <a:r>
              <a:rPr lang="it-IT" i="1" dirty="0" smtClean="0"/>
              <a:t>Patterns </a:t>
            </a:r>
            <a:r>
              <a:rPr lang="it-IT" i="1" dirty="0"/>
              <a:t>in Mobile Service </a:t>
            </a:r>
            <a:r>
              <a:rPr lang="it-IT" i="1" dirty="0" smtClean="0"/>
              <a:t>Usage</a:t>
            </a:r>
          </a:p>
          <a:p>
            <a:pPr lvl="1"/>
            <a:r>
              <a:rPr lang="en-US" dirty="0" smtClean="0"/>
              <a:t>Context influence service? </a:t>
            </a:r>
          </a:p>
          <a:p>
            <a:pPr lvl="2"/>
            <a:r>
              <a:rPr lang="en-US" dirty="0" smtClean="0"/>
              <a:t>Context – Home, Office &amp; On the move</a:t>
            </a:r>
          </a:p>
          <a:p>
            <a:pPr lvl="1"/>
            <a:r>
              <a:rPr lang="en-US" dirty="0" smtClean="0"/>
              <a:t>Tracked user’s location patterns</a:t>
            </a:r>
          </a:p>
          <a:p>
            <a:pPr lvl="2"/>
            <a:r>
              <a:rPr lang="en-US" dirty="0" smtClean="0"/>
              <a:t>Determined Context  </a:t>
            </a:r>
          </a:p>
          <a:p>
            <a:pPr lvl="1"/>
            <a:r>
              <a:rPr lang="en-US" dirty="0" smtClean="0"/>
              <a:t>Found Location : Service correlation </a:t>
            </a:r>
            <a:endParaRPr lang="en-US" i="1" dirty="0" smtClean="0"/>
          </a:p>
          <a:p>
            <a:pPr lvl="2"/>
            <a:r>
              <a:rPr lang="en-US" dirty="0" smtClean="0"/>
              <a:t>Preference for certain services in the weekends</a:t>
            </a:r>
          </a:p>
          <a:p>
            <a:pPr lvl="1"/>
            <a:r>
              <a:rPr lang="en-US" dirty="0" smtClean="0"/>
              <a:t>Planted idea for inferring app usage from Context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954626"/>
            <a:ext cx="4419600" cy="2167947"/>
          </a:xfrm>
        </p:spPr>
      </p:pic>
    </p:spTree>
    <p:extLst>
      <p:ext uri="{BB962C8B-B14F-4D97-AF65-F5344CB8AC3E}">
        <p14:creationId xmlns:p14="http://schemas.microsoft.com/office/powerpoint/2010/main" val="63769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1710</Words>
  <Application>Microsoft Office PowerPoint</Application>
  <PresentationFormat>Custom</PresentationFormat>
  <Paragraphs>334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Consolas</vt:lpstr>
      <vt:lpstr>Corbel</vt:lpstr>
      <vt:lpstr>Wingdings</vt:lpstr>
      <vt:lpstr>Chalkboard 16x9</vt:lpstr>
      <vt:lpstr>A Context-Aware Approach to Android Memory Management</vt:lpstr>
      <vt:lpstr>Before we get started..</vt:lpstr>
      <vt:lpstr>Introduction</vt:lpstr>
      <vt:lpstr>The Problem</vt:lpstr>
      <vt:lpstr>Proposed Solution</vt:lpstr>
      <vt:lpstr>Related Work</vt:lpstr>
      <vt:lpstr>Early Studies in Context-Aware Computing</vt:lpstr>
      <vt:lpstr>Context Phone</vt:lpstr>
      <vt:lpstr>Context Patterns in Application Usage</vt:lpstr>
      <vt:lpstr>Alternate Ways to Utilize Context</vt:lpstr>
      <vt:lpstr>Metrics of Interest</vt:lpstr>
      <vt:lpstr>Cache Hits, Cache Misses &amp; CHR</vt:lpstr>
      <vt:lpstr>Caching Schemes Under Consideration</vt:lpstr>
      <vt:lpstr>Default – Recency of Usage</vt:lpstr>
      <vt:lpstr>Alternatives </vt:lpstr>
      <vt:lpstr>Default-Context Hybrid</vt:lpstr>
      <vt:lpstr>Pro-actively Caching Applications</vt:lpstr>
      <vt:lpstr>PowerPoint Presentation</vt:lpstr>
      <vt:lpstr>Prioritizing Applications in Hybrid Scheme</vt:lpstr>
      <vt:lpstr>Supplementary Data</vt:lpstr>
      <vt:lpstr>Challenges in Collecting the Metrics</vt:lpstr>
      <vt:lpstr>System vs User Level Approach</vt:lpstr>
      <vt:lpstr>Getting Processes in Memory</vt:lpstr>
      <vt:lpstr>Getting Processes in Memory (Contd.)</vt:lpstr>
      <vt:lpstr>Getting Processes in Memory (Contd.)</vt:lpstr>
      <vt:lpstr>Obtaining Current Foreground Application</vt:lpstr>
      <vt:lpstr>PowerPoint Presentation</vt:lpstr>
      <vt:lpstr>Updating the Statistics</vt:lpstr>
      <vt:lpstr>Backing Up the Data</vt:lpstr>
      <vt:lpstr>Backing Up the Data (Contd.)</vt:lpstr>
      <vt:lpstr>Backing Up the Data (Contd.)</vt:lpstr>
      <vt:lpstr>Reading the User’s Calendar</vt:lpstr>
      <vt:lpstr>Reading the User’s Calendar (Contd.)</vt:lpstr>
      <vt:lpstr>Parsing the Calendar Information</vt:lpstr>
      <vt:lpstr>Application Design</vt:lpstr>
      <vt:lpstr>Experiment Setup</vt:lpstr>
      <vt:lpstr>Data Analysis &amp; Results</vt:lpstr>
      <vt:lpstr>Points of Weakness</vt:lpstr>
      <vt:lpstr>Conclusion &amp; Future Work</vt:lpstr>
      <vt:lpstr>PowerPoint Presentation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2015-11-03T17:15:15Z</dcterms:created>
  <dcterms:modified xsi:type="dcterms:W3CDTF">2015-11-04T04:23:58Z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