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56" r:id="rId3"/>
    <p:sldId id="270" r:id="rId4"/>
    <p:sldId id="273" r:id="rId5"/>
    <p:sldId id="257" r:id="rId6"/>
    <p:sldId id="271" r:id="rId7"/>
    <p:sldId id="274" r:id="rId8"/>
    <p:sldId id="272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8" r:id="rId38"/>
    <p:sldId id="309" r:id="rId39"/>
    <p:sldId id="302" r:id="rId40"/>
    <p:sldId id="311" r:id="rId41"/>
    <p:sldId id="310" r:id="rId42"/>
    <p:sldId id="312" r:id="rId43"/>
    <p:sldId id="304" r:id="rId44"/>
    <p:sldId id="305" r:id="rId45"/>
    <p:sldId id="306" r:id="rId46"/>
    <p:sldId id="307" r:id="rId47"/>
    <p:sldId id="267" r:id="rId48"/>
    <p:sldId id="268" r:id="rId49"/>
    <p:sldId id="269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712680"/>
        <c:axId val="363712288"/>
      </c:barChart>
      <c:catAx>
        <c:axId val="36371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288"/>
        <c:crosses val="autoZero"/>
        <c:auto val="1"/>
        <c:lblAlgn val="ctr"/>
        <c:lblOffset val="100"/>
        <c:noMultiLvlLbl val="0"/>
      </c:catAx>
      <c:valAx>
        <c:axId val="36371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712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to Utilize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Elaine </a:t>
            </a:r>
            <a:r>
              <a:rPr lang="en-US" dirty="0"/>
              <a:t>Shi, Yuan </a:t>
            </a:r>
            <a:r>
              <a:rPr lang="en-US" dirty="0" err="1"/>
              <a:t>Niu</a:t>
            </a:r>
            <a:r>
              <a:rPr lang="en-US" dirty="0"/>
              <a:t>, Markus </a:t>
            </a:r>
            <a:r>
              <a:rPr lang="en-US" dirty="0" err="1"/>
              <a:t>Jakobsson</a:t>
            </a:r>
            <a:r>
              <a:rPr lang="en-US" dirty="0"/>
              <a:t>, and Richard </a:t>
            </a:r>
            <a:r>
              <a:rPr lang="en-US" dirty="0" smtClean="0"/>
              <a:t>Chow (2010)</a:t>
            </a:r>
          </a:p>
          <a:p>
            <a:pPr lvl="1"/>
            <a:r>
              <a:rPr lang="en-US" i="1" dirty="0" smtClean="0"/>
              <a:t>Implicit Authentication </a:t>
            </a:r>
            <a:r>
              <a:rPr lang="en-US" i="1" dirty="0"/>
              <a:t>through Learning User Behavior </a:t>
            </a:r>
            <a:endParaRPr lang="en-US" i="1" dirty="0" smtClean="0"/>
          </a:p>
          <a:p>
            <a:pPr lvl="1"/>
            <a:r>
              <a:rPr lang="en-US" dirty="0" smtClean="0"/>
              <a:t>Modelling user behavior </a:t>
            </a:r>
          </a:p>
          <a:p>
            <a:pPr lvl="2"/>
            <a:r>
              <a:rPr lang="en-US" dirty="0" smtClean="0"/>
              <a:t>Calls/Day, Location traces</a:t>
            </a:r>
          </a:p>
          <a:p>
            <a:pPr lvl="1"/>
            <a:r>
              <a:rPr lang="en-US" dirty="0" smtClean="0"/>
              <a:t>Implicit authentication</a:t>
            </a:r>
          </a:p>
          <a:p>
            <a:pPr lvl="2"/>
            <a:r>
              <a:rPr lang="en-US" dirty="0" smtClean="0"/>
              <a:t>Good score vs bad score</a:t>
            </a:r>
          </a:p>
          <a:p>
            <a:pPr lvl="2"/>
            <a:r>
              <a:rPr lang="en-US" dirty="0" smtClean="0"/>
              <a:t>High bad score =&gt; lock phone</a:t>
            </a:r>
          </a:p>
          <a:p>
            <a:pPr lvl="1"/>
            <a:r>
              <a:rPr lang="en-US" dirty="0" smtClean="0"/>
              <a:t>Context :- utilized in various ways</a:t>
            </a:r>
          </a:p>
          <a:p>
            <a:pPr lvl="2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58" y="2743200"/>
            <a:ext cx="3108175" cy="2105138"/>
          </a:xfrm>
        </p:spPr>
      </p:pic>
    </p:spTree>
    <p:extLst>
      <p:ext uri="{BB962C8B-B14F-4D97-AF65-F5344CB8AC3E}">
        <p14:creationId xmlns:p14="http://schemas.microsoft.com/office/powerpoint/2010/main" val="392122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</a:t>
            </a:r>
          </a:p>
          <a:p>
            <a:pPr lvl="1"/>
            <a:r>
              <a:rPr lang="en-US" dirty="0" smtClean="0"/>
              <a:t>Always have requested app</a:t>
            </a:r>
          </a:p>
          <a:p>
            <a:pPr lvl="1"/>
            <a:r>
              <a:rPr lang="en-US" dirty="0" smtClean="0"/>
              <a:t>Not Implementable in practice</a:t>
            </a:r>
          </a:p>
          <a:p>
            <a:pPr lvl="2"/>
            <a:r>
              <a:rPr lang="en-US" dirty="0" smtClean="0"/>
              <a:t>Impossible to predict exact user behavior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cache an app as CBP</a:t>
            </a:r>
          </a:p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No time-stamps or any meta info required</a:t>
            </a:r>
          </a:p>
          <a:p>
            <a:pPr lvl="2"/>
            <a:r>
              <a:rPr lang="en-US" dirty="0" smtClean="0"/>
              <a:t>Used in ARM processors</a:t>
            </a:r>
          </a:p>
          <a:p>
            <a:pPr lvl="1"/>
            <a:r>
              <a:rPr lang="en-US" dirty="0" smtClean="0"/>
              <a:t>No benefit in caching apps randomly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 of Usage</a:t>
            </a:r>
          </a:p>
          <a:p>
            <a:pPr lvl="1"/>
            <a:r>
              <a:rPr lang="en-US" dirty="0"/>
              <a:t>MFU apps cached as CBP(s)</a:t>
            </a:r>
          </a:p>
          <a:p>
            <a:pPr lvl="1"/>
            <a:r>
              <a:rPr lang="en-US" dirty="0"/>
              <a:t>Potentially great fit</a:t>
            </a:r>
          </a:p>
          <a:p>
            <a:pPr lvl="2"/>
            <a:r>
              <a:rPr lang="en-US" dirty="0"/>
              <a:t>Smartphone user </a:t>
            </a:r>
            <a:r>
              <a:rPr lang="en-US" dirty="0" smtClean="0"/>
              <a:t>tendencies =&gt; Few apps with high frequency =&gt; Always cached in RAM</a:t>
            </a:r>
          </a:p>
          <a:p>
            <a:pPr lvl="1"/>
            <a:r>
              <a:rPr lang="en-US" dirty="0" smtClean="0"/>
              <a:t>Our focus is Context Analysis</a:t>
            </a:r>
          </a:p>
          <a:p>
            <a:pPr lvl="2"/>
            <a:r>
              <a:rPr lang="en-US" dirty="0" smtClean="0"/>
              <a:t>Revisit in future scope</a:t>
            </a: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computing metrics</a:t>
            </a:r>
          </a:p>
          <a:p>
            <a:r>
              <a:rPr lang="en-US" dirty="0" smtClean="0"/>
              <a:t>For Hybrid to work</a:t>
            </a:r>
          </a:p>
          <a:p>
            <a:pPr lvl="1"/>
            <a:r>
              <a:rPr lang="en-US" dirty="0" smtClean="0"/>
              <a:t>Provision for Android to pro-actively cache apps</a:t>
            </a:r>
          </a:p>
          <a:p>
            <a:pPr lvl="1"/>
            <a:r>
              <a:rPr lang="en-US" dirty="0" smtClean="0"/>
              <a:t>Prioritizing apps when memory is low</a:t>
            </a:r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Pro-actively Caching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What to do with list of apps predicted from context?</a:t>
            </a:r>
          </a:p>
          <a:p>
            <a:pPr lvl="2"/>
            <a:r>
              <a:rPr lang="en-US" dirty="0" smtClean="0"/>
              <a:t>Provision for Android to pro-actively cache these as CBP(s)</a:t>
            </a:r>
          </a:p>
          <a:p>
            <a:r>
              <a:rPr lang="en-US" dirty="0" smtClean="0"/>
              <a:t>Provision exists</a:t>
            </a:r>
          </a:p>
          <a:p>
            <a:pPr lvl="1"/>
            <a:r>
              <a:rPr lang="en-US" dirty="0" smtClean="0"/>
              <a:t>Demonstrated through small experiment</a:t>
            </a:r>
          </a:p>
          <a:p>
            <a:pPr lvl="1"/>
            <a:r>
              <a:rPr lang="en-US" dirty="0" smtClean="0"/>
              <a:t>Settings App -&gt; Delete each CBP -&gt; Idle phone for 3 minutes -&gt; Settings App -&gt; CBP list non-empty</a:t>
            </a:r>
          </a:p>
          <a:p>
            <a:pPr lvl="2"/>
            <a:r>
              <a:rPr lang="en-US" dirty="0" smtClean="0"/>
              <a:t>Some from previous list, some brand new</a:t>
            </a:r>
          </a:p>
          <a:p>
            <a:pPr lvl="1"/>
            <a:r>
              <a:rPr lang="en-US" dirty="0" smtClean="0"/>
              <a:t>Not just provision, it already does so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45377"/>
            <a:ext cx="4419600" cy="3386446"/>
          </a:xfrm>
        </p:spPr>
      </p:pic>
    </p:spTree>
    <p:extLst>
      <p:ext uri="{BB962C8B-B14F-4D97-AF65-F5344CB8AC3E}">
        <p14:creationId xmlns:p14="http://schemas.microsoft.com/office/powerpoint/2010/main" val="2458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09600"/>
            <a:ext cx="10058400" cy="57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Applications in Hybrid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scheme </a:t>
            </a:r>
          </a:p>
          <a:p>
            <a:pPr lvl="1"/>
            <a:r>
              <a:rPr lang="en-US" dirty="0" smtClean="0"/>
              <a:t>Apps from default scheme (based on recency) </a:t>
            </a:r>
            <a:r>
              <a:rPr lang="en-US" dirty="0" smtClean="0">
                <a:sym typeface="Wingdings" panose="05000000000000000000" pitchFamily="2" charset="2"/>
              </a:rPr>
              <a:t> List 1</a:t>
            </a:r>
            <a:endParaRPr lang="en-US" dirty="0" smtClean="0"/>
          </a:p>
          <a:p>
            <a:pPr lvl="1"/>
            <a:r>
              <a:rPr lang="en-US" dirty="0" smtClean="0"/>
              <a:t>Apps inferred from Context (predicted from calendar) </a:t>
            </a:r>
            <a:r>
              <a:rPr lang="en-US" dirty="0" smtClean="0">
                <a:sym typeface="Wingdings" panose="05000000000000000000" pitchFamily="2" charset="2"/>
              </a:rPr>
              <a:t> List 2</a:t>
            </a:r>
            <a:endParaRPr lang="en-US" dirty="0" smtClean="0"/>
          </a:p>
          <a:p>
            <a:pPr lvl="1"/>
            <a:r>
              <a:rPr lang="en-US" dirty="0" smtClean="0"/>
              <a:t>Memory Low =&gt; Who has priority?</a:t>
            </a:r>
          </a:p>
          <a:p>
            <a:pPr lvl="2"/>
            <a:r>
              <a:rPr lang="en-US" dirty="0" smtClean="0"/>
              <a:t>Recency cannot apply for overall list</a:t>
            </a:r>
          </a:p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List 2 Priority &gt; List 1 Priority</a:t>
            </a:r>
          </a:p>
          <a:p>
            <a:pPr lvl="2"/>
            <a:r>
              <a:rPr lang="en-US" dirty="0" smtClean="0"/>
              <a:t>Context Inference implemented well</a:t>
            </a:r>
          </a:p>
          <a:p>
            <a:pPr lvl="1"/>
            <a:r>
              <a:rPr lang="en-US" dirty="0" smtClean="0"/>
              <a:t>List 1 Priority &gt; List 2 Priority</a:t>
            </a:r>
          </a:p>
          <a:p>
            <a:pPr lvl="2"/>
            <a:r>
              <a:rPr lang="en-US" dirty="0" smtClean="0"/>
              <a:t>Context inference still in infancy</a:t>
            </a:r>
          </a:p>
          <a:p>
            <a:pPr lvl="1"/>
            <a:r>
              <a:rPr lang="en-US" dirty="0" smtClean="0"/>
              <a:t>Memory heavy removed first</a:t>
            </a:r>
          </a:p>
          <a:p>
            <a:pPr lvl="2"/>
            <a:r>
              <a:rPr lang="en-US" dirty="0" smtClean="0"/>
              <a:t>Releases memory quickly</a:t>
            </a:r>
          </a:p>
          <a:p>
            <a:pPr lvl="2"/>
            <a:r>
              <a:rPr lang="en-US" dirty="0" smtClean="0"/>
              <a:t>Does not factor likelihood of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Gender, Age, Phone Model</a:t>
            </a:r>
          </a:p>
          <a:p>
            <a:pPr lvl="2"/>
            <a:r>
              <a:rPr lang="en-US" dirty="0" smtClean="0"/>
              <a:t>Clues about usage patterns</a:t>
            </a:r>
          </a:p>
          <a:p>
            <a:pPr lvl="2"/>
            <a:r>
              <a:rPr lang="en-US" dirty="0" smtClean="0"/>
              <a:t>Diversity in demographic</a:t>
            </a:r>
          </a:p>
          <a:p>
            <a:pPr lvl="1"/>
            <a:r>
              <a:rPr lang="en-US" dirty="0" smtClean="0"/>
              <a:t>Android OS Version</a:t>
            </a:r>
          </a:p>
          <a:p>
            <a:pPr lvl="2"/>
            <a:r>
              <a:rPr lang="en-US" dirty="0" smtClean="0"/>
              <a:t>For compatibility with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Collecting the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vs User Level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Level Approach</a:t>
            </a:r>
          </a:p>
          <a:p>
            <a:pPr lvl="1"/>
            <a:r>
              <a:rPr lang="en-US" dirty="0" smtClean="0"/>
              <a:t>Altering source code of Android OS (AOSP)</a:t>
            </a:r>
          </a:p>
          <a:p>
            <a:pPr lvl="1"/>
            <a:r>
              <a:rPr lang="en-US" dirty="0" smtClean="0"/>
              <a:t>Building custom distribution to gather cache metrics</a:t>
            </a:r>
          </a:p>
          <a:p>
            <a:r>
              <a:rPr lang="en-US" dirty="0" smtClean="0"/>
              <a:t>User Level Approach</a:t>
            </a:r>
          </a:p>
          <a:p>
            <a:pPr lvl="1"/>
            <a:r>
              <a:rPr lang="en-US" dirty="0" smtClean="0"/>
              <a:t>Developing Android App to gather relevant data</a:t>
            </a:r>
          </a:p>
          <a:p>
            <a:pPr lvl="1"/>
            <a:r>
              <a:rPr lang="en-US" dirty="0" smtClean="0"/>
              <a:t>Easier approach</a:t>
            </a:r>
          </a:p>
          <a:p>
            <a:pPr lvl="2"/>
            <a:r>
              <a:rPr lang="en-US" dirty="0" smtClean="0"/>
              <a:t>Altering Android OS </a:t>
            </a:r>
            <a:r>
              <a:rPr lang="en-US" dirty="0" smtClean="0">
                <a:sym typeface="Wingdings" panose="05000000000000000000" pitchFamily="2" charset="2"/>
              </a:rPr>
              <a:t> Higher complexity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Easier for research volunteers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it solvable at the user level?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Getting list of processes in memory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Obtaining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urrent foreground application 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Reading the user’s </a:t>
            </a:r>
            <a:r>
              <a:rPr lang="en-US" dirty="0" smtClean="0">
                <a:sym typeface="Wingdings" panose="05000000000000000000" pitchFamily="2" charset="2"/>
              </a:rPr>
              <a:t>calendar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CHR for comparing efficiencies of the 3 schemes</a:t>
            </a:r>
          </a:p>
          <a:p>
            <a:pPr lvl="1"/>
            <a:r>
              <a:rPr lang="en-US" dirty="0" smtClean="0"/>
              <a:t>Need this list for computing hit, miss &amp; CHR</a:t>
            </a:r>
          </a:p>
          <a:p>
            <a:r>
              <a:rPr lang="en-US" dirty="0" smtClean="0"/>
              <a:t>Pre 5.0 solution</a:t>
            </a:r>
          </a:p>
          <a:p>
            <a:pPr lvl="1"/>
            <a:r>
              <a:rPr lang="en-US" i="1" dirty="0" smtClean="0"/>
              <a:t>getRunningTasks()</a:t>
            </a:r>
            <a:r>
              <a:rPr lang="en-US" dirty="0" smtClean="0"/>
              <a:t> &amp; </a:t>
            </a:r>
            <a:r>
              <a:rPr lang="en-US" i="1" dirty="0" smtClean="0"/>
              <a:t>getRunningAppProcesses()</a:t>
            </a:r>
          </a:p>
          <a:p>
            <a:pPr lvl="2"/>
            <a:r>
              <a:rPr lang="en-US" i="1" dirty="0" smtClean="0"/>
              <a:t>ActivityManager</a:t>
            </a:r>
            <a:r>
              <a:rPr lang="en-US" dirty="0" smtClean="0"/>
              <a:t>’s helper methods</a:t>
            </a:r>
            <a:endParaRPr lang="en-US" i="1" dirty="0" smtClean="0"/>
          </a:p>
          <a:p>
            <a:pPr lvl="2"/>
            <a:r>
              <a:rPr lang="en-US" dirty="0" smtClean="0"/>
              <a:t>Deprecated &amp; only returns requesting app respectively</a:t>
            </a:r>
          </a:p>
          <a:p>
            <a:pPr lvl="1"/>
            <a:r>
              <a:rPr lang="en-US" i="1" dirty="0" smtClean="0"/>
              <a:t>UsageStatsManager</a:t>
            </a:r>
          </a:p>
          <a:p>
            <a:pPr lvl="2"/>
            <a:r>
              <a:rPr lang="en-US" dirty="0" smtClean="0"/>
              <a:t>Requires special permission from user in Settings App</a:t>
            </a:r>
          </a:p>
          <a:p>
            <a:pPr lvl="2"/>
            <a:r>
              <a:rPr lang="en-US" dirty="0" smtClean="0"/>
              <a:t>Some OEM(s) removed setting explicitly </a:t>
            </a:r>
          </a:p>
          <a:p>
            <a:pPr lvl="3"/>
            <a:r>
              <a:rPr lang="en-US" dirty="0" smtClean="0"/>
              <a:t>Unreliable solution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30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Processes in Memory 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Android Debug Bridge Shell</a:t>
            </a:r>
          </a:p>
          <a:p>
            <a:pPr lvl="1"/>
            <a:r>
              <a:rPr lang="en-US" dirty="0" smtClean="0"/>
              <a:t>ADB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Command line tool for communication with APMD</a:t>
            </a:r>
          </a:p>
          <a:p>
            <a:pPr lvl="2"/>
            <a:r>
              <a:rPr lang="en-US" dirty="0" smtClean="0"/>
              <a:t>Client-Server program</a:t>
            </a:r>
          </a:p>
          <a:p>
            <a:pPr lvl="1"/>
            <a:r>
              <a:rPr lang="en-US" dirty="0" smtClean="0"/>
              <a:t>ADB provides Unix shell </a:t>
            </a:r>
            <a:r>
              <a:rPr lang="en-US" dirty="0" smtClean="0">
                <a:sym typeface="Wingdings" panose="05000000000000000000" pitchFamily="2" charset="2"/>
              </a:rPr>
              <a:t> Commands on APMD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Toolbox command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Encapsulates many Linux commands into 1 binary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Needed in getting list of processes in memory 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Libraries Used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Framework to run shell commands</a:t>
            </a:r>
          </a:p>
          <a:p>
            <a:pPr lvl="2"/>
            <a:r>
              <a:rPr lang="en-US" i="1" dirty="0" smtClean="0"/>
              <a:t>AndroidProcess</a:t>
            </a:r>
          </a:p>
          <a:p>
            <a:pPr lvl="3"/>
            <a:r>
              <a:rPr lang="en-US" i="1" dirty="0" smtClean="0"/>
              <a:t>Framework to parse process related shell output</a:t>
            </a:r>
          </a:p>
          <a:p>
            <a:pPr lvl="1"/>
            <a:r>
              <a:rPr lang="en-US" dirty="0" smtClean="0"/>
              <a:t>Algorithm to retrieve processes in memory</a:t>
            </a:r>
          </a:p>
          <a:p>
            <a:pPr lvl="2"/>
            <a:r>
              <a:rPr lang="en-US" dirty="0" smtClean="0"/>
              <a:t>Refer to Pseudo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Processes in Memory (Contd.)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47" y="1909465"/>
            <a:ext cx="3629532" cy="4258269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/>
              <a:t>Shell.SH.run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libsuperuser</a:t>
            </a:r>
          </a:p>
          <a:p>
            <a:r>
              <a:rPr lang="en-US" i="1" dirty="0" smtClean="0"/>
              <a:t>Process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AndroidProcess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Custom data structure for parsing shell output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r>
              <a:rPr lang="en-US" dirty="0" smtClean="0">
                <a:sym typeface="Wingdings" panose="05000000000000000000" pitchFamily="2" charset="2"/>
              </a:rPr>
              <a:t>  Regex maps to app ID patterns for 5.0+</a:t>
            </a:r>
          </a:p>
          <a:p>
            <a:r>
              <a:rPr lang="en-US" i="1" dirty="0" err="1" smtClean="0">
                <a:sym typeface="Wingdings" panose="05000000000000000000" pitchFamily="2" charset="2"/>
              </a:rPr>
              <a:t>myPid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Requesting app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toolbox </a:t>
            </a:r>
            <a:r>
              <a:rPr lang="en-US" dirty="0" smtClean="0">
                <a:sym typeface="Wingdings" panose="05000000000000000000" pitchFamily="2" charset="2"/>
              </a:rPr>
              <a:t>related processes are removed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Current Foreground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Need to update hits &amp; misses</a:t>
            </a:r>
          </a:p>
          <a:p>
            <a:pPr lvl="1"/>
            <a:r>
              <a:rPr lang="en-US" dirty="0" smtClean="0"/>
              <a:t>Hits &amp; misses occur during new app launches</a:t>
            </a:r>
          </a:p>
          <a:p>
            <a:pPr lvl="1"/>
            <a:r>
              <a:rPr lang="en-US" dirty="0" smtClean="0"/>
              <a:t>Need ability to get current app viewed by user</a:t>
            </a:r>
          </a:p>
          <a:p>
            <a:r>
              <a:rPr lang="en-US" dirty="0" smtClean="0"/>
              <a:t>Problem </a:t>
            </a:r>
            <a:r>
              <a:rPr lang="en-US" dirty="0" smtClean="0">
                <a:sym typeface="Wingdings" panose="05000000000000000000" pitchFamily="2" charset="2"/>
              </a:rPr>
              <a:t> Obtain foreground 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System Level solution  Screen touch</a:t>
            </a:r>
          </a:p>
          <a:p>
            <a:pPr lvl="2"/>
            <a:r>
              <a:rPr lang="en-US" dirty="0" smtClean="0"/>
              <a:t>Obtain foreground process though elimination</a:t>
            </a:r>
          </a:p>
          <a:p>
            <a:pPr lvl="2"/>
            <a:r>
              <a:rPr lang="en-US" dirty="0" smtClean="0"/>
              <a:t>Utilize unique properties in attributes like </a:t>
            </a:r>
            <a:r>
              <a:rPr lang="en-US" i="1" dirty="0" err="1" smtClean="0"/>
              <a:t>pid</a:t>
            </a:r>
            <a:r>
              <a:rPr lang="en-US" i="1" dirty="0" smtClean="0"/>
              <a:t>, </a:t>
            </a:r>
            <a:r>
              <a:rPr lang="en-US" i="1" dirty="0" err="1" smtClean="0"/>
              <a:t>uid</a:t>
            </a:r>
            <a:r>
              <a:rPr lang="en-US" i="1" dirty="0" smtClean="0"/>
              <a:t>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Algorithm to obtain foreground app</a:t>
            </a:r>
          </a:p>
          <a:p>
            <a:pPr lvl="2"/>
            <a:r>
              <a:rPr lang="en-US" dirty="0" smtClean="0"/>
              <a:t>Refer Pseudo Code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1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52400"/>
            <a:ext cx="4724400" cy="6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list of processes in memory </a:t>
            </a:r>
            <a:r>
              <a:rPr lang="en-US" dirty="0" smtClean="0">
                <a:sym typeface="Wingdings" panose="05000000000000000000" pitchFamily="2" charset="2"/>
              </a:rPr>
              <a:t>  Algorithm 1</a:t>
            </a:r>
          </a:p>
          <a:p>
            <a:r>
              <a:rPr lang="en-US" dirty="0" smtClean="0"/>
              <a:t>Get foreground application </a:t>
            </a:r>
            <a:r>
              <a:rPr lang="en-US" dirty="0" smtClean="0">
                <a:sym typeface="Wingdings" panose="05000000000000000000" pitchFamily="2" charset="2"/>
              </a:rPr>
              <a:t>  Algorithm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Every new app request  Need to update stats, how?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Rate of APMD usage varies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Hard to predict when user changes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Start background service and run Algorithm 1 &amp; 2 every second.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change in foreground app detected  Update Cache Metrics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Refer to Pseudo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42" y="2142860"/>
            <a:ext cx="3524742" cy="3791479"/>
          </a:xfrm>
        </p:spPr>
      </p:pic>
    </p:spTree>
    <p:extLst>
      <p:ext uri="{BB962C8B-B14F-4D97-AF65-F5344CB8AC3E}">
        <p14:creationId xmlns:p14="http://schemas.microsoft.com/office/powerpoint/2010/main" val="10925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Background service runs throughout experiment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Results in  in OOM score =&gt; Potential for data loss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OOM score based on combination of duration &amp; memory released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Our app  High duration, low memory footprint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299" cy="4267200"/>
          </a:xfrm>
        </p:spPr>
      </p:pic>
    </p:spTree>
    <p:extLst>
      <p:ext uri="{BB962C8B-B14F-4D97-AF65-F5344CB8AC3E}">
        <p14:creationId xmlns:p14="http://schemas.microsoft.com/office/powerpoint/2010/main" val="21101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store the data?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Android provides 5 ways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Shared Preferences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Primitive data  Key, Value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Private Data  Device Memory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External Storage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Public Data -&gt; Shared External Storage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SQLite Database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Structured Data -&gt; Relational DB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Connection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Any Data  Internet</a:t>
            </a:r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5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Backing Up the Data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Storage is best fit</a:t>
            </a:r>
          </a:p>
          <a:p>
            <a:pPr lvl="1"/>
            <a:r>
              <a:rPr lang="en-US" dirty="0" smtClean="0"/>
              <a:t>Keeps cache data private to app</a:t>
            </a:r>
          </a:p>
          <a:p>
            <a:pPr lvl="1"/>
            <a:r>
              <a:rPr lang="en-US" dirty="0" smtClean="0"/>
              <a:t>Cache data is primitive</a:t>
            </a:r>
          </a:p>
          <a:p>
            <a:pPr lvl="2"/>
            <a:r>
              <a:rPr lang="en-US" dirty="0" smtClean="0"/>
              <a:t>SQLite &amp; Network connections </a:t>
            </a:r>
            <a:r>
              <a:rPr lang="en-US" dirty="0" smtClean="0">
                <a:sym typeface="Wingdings" panose="05000000000000000000" pitchFamily="2" charset="2"/>
              </a:rPr>
              <a:t> Overkill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written to file every minute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Worst case  59 seconds of data lost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Tradeoff between constant I/O operations and data backup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to </a:t>
            </a:r>
            <a:r>
              <a:rPr lang="en-US" i="1" dirty="0" smtClean="0">
                <a:sym typeface="Wingdings" panose="05000000000000000000" pitchFamily="2" charset="2"/>
              </a:rPr>
              <a:t>Update-Stats</a:t>
            </a:r>
            <a:r>
              <a:rPr lang="en-US" dirty="0" smtClean="0">
                <a:sym typeface="Wingdings" panose="05000000000000000000" pitchFamily="2" charset="2"/>
              </a:rPr>
              <a:t> algorithm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relaunch  Stats loaded from file</a:t>
            </a:r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05" y="2785887"/>
            <a:ext cx="2972215" cy="2505425"/>
          </a:xfrm>
        </p:spPr>
      </p:pic>
    </p:spTree>
    <p:extLst>
      <p:ext uri="{BB962C8B-B14F-4D97-AF65-F5344CB8AC3E}">
        <p14:creationId xmlns:p14="http://schemas.microsoft.com/office/powerpoint/2010/main" val="4938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To compute CHR of Hybrid scheme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List of events from user’s calendar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Parsing the events to produce list of predicted apps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Google provides public API to user’s calendar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Query calendar for events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Every 4 hours  For events in the upcoming 4 hours</a:t>
            </a:r>
          </a:p>
          <a:p>
            <a:pPr lvl="1"/>
            <a:r>
              <a:rPr lang="en-US" dirty="0" smtClean="0"/>
              <a:t>Feed list of events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o module that parses calendar events</a:t>
            </a:r>
          </a:p>
          <a:p>
            <a:pPr lvl="2"/>
            <a:r>
              <a:rPr lang="en-US" dirty="0" smtClean="0"/>
              <a:t>Get list of predicted apps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Get list of events from user’s calendar</a:t>
            </a:r>
          </a:p>
          <a:p>
            <a:pPr lvl="1"/>
            <a:r>
              <a:rPr lang="en-US" dirty="0" smtClean="0"/>
              <a:t>Modify </a:t>
            </a:r>
            <a:r>
              <a:rPr lang="en-US" i="1" dirty="0" smtClean="0"/>
              <a:t>Update-Stats</a:t>
            </a:r>
            <a:r>
              <a:rPr lang="en-US" dirty="0" smtClean="0"/>
              <a:t> algorithm to update list of predicted apps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017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01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User’s Calendar (Contd.)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List of Events from Calendar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96" y="3381219"/>
            <a:ext cx="3820058" cy="2229161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Update List of Predicted Apps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2819400"/>
            <a:ext cx="4364966" cy="3352800"/>
          </a:xfrm>
        </p:spPr>
      </p:pic>
    </p:spTree>
    <p:extLst>
      <p:ext uri="{BB962C8B-B14F-4D97-AF65-F5344CB8AC3E}">
        <p14:creationId xmlns:p14="http://schemas.microsoft.com/office/powerpoint/2010/main" val="9394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Calendar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876799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Reading User’s Calendar </a:t>
            </a:r>
            <a:r>
              <a:rPr lang="en-US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dirty="0" smtClean="0"/>
              <a:t>How to parse this information?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Each event </a:t>
            </a:r>
            <a:r>
              <a:rPr lang="en-US" dirty="0" smtClean="0">
                <a:sym typeface="Wingdings" panose="05000000000000000000" pitchFamily="2" charset="2"/>
              </a:rPr>
              <a:t> split into keywords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  App(s) predetermined mapping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is mapping determined?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Default app directly maps to keyword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Mail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Gmail</a:t>
            </a:r>
            <a:r>
              <a:rPr lang="en-US" dirty="0" smtClean="0">
                <a:sym typeface="Wingdings" panose="05000000000000000000" pitchFamily="2" charset="2"/>
              </a:rPr>
              <a:t> (Default e-mail application)</a:t>
            </a:r>
          </a:p>
          <a:p>
            <a:pPr lvl="3"/>
            <a:r>
              <a:rPr lang="en-US" i="1" dirty="0" smtClean="0">
                <a:sym typeface="Wingdings" panose="05000000000000000000" pitchFamily="2" charset="2"/>
              </a:rPr>
              <a:t>Call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Google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Dialer</a:t>
            </a:r>
            <a:r>
              <a:rPr lang="en-US" dirty="0" smtClean="0">
                <a:sym typeface="Wingdings" panose="05000000000000000000" pitchFamily="2" charset="2"/>
              </a:rPr>
              <a:t> (Default Calling application)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Search Google Play Store with keyword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Top Result is mapped to keyword</a:t>
            </a:r>
          </a:p>
          <a:p>
            <a:pPr lvl="4"/>
            <a:r>
              <a:rPr lang="en-US" dirty="0" smtClean="0">
                <a:sym typeface="Wingdings" panose="05000000000000000000" pitchFamily="2" charset="2"/>
              </a:rPr>
              <a:t>If present in list of installed apps</a:t>
            </a:r>
          </a:p>
          <a:p>
            <a:pPr lvl="4"/>
            <a:r>
              <a:rPr lang="en-US" i="1" dirty="0" smtClean="0">
                <a:sym typeface="Wingdings" panose="05000000000000000000" pitchFamily="2" charset="2"/>
              </a:rPr>
              <a:t>Skype</a:t>
            </a:r>
            <a:r>
              <a:rPr lang="en-US" dirty="0" smtClean="0">
                <a:sym typeface="Wingdings" panose="05000000000000000000" pitchFamily="2" charset="2"/>
              </a:rPr>
              <a:t> keyword  Search result was </a:t>
            </a:r>
            <a:r>
              <a:rPr lang="en-US" i="1" dirty="0" smtClean="0">
                <a:sym typeface="Wingdings" panose="05000000000000000000" pitchFamily="2" charset="2"/>
              </a:rPr>
              <a:t>Skype </a:t>
            </a:r>
            <a:r>
              <a:rPr lang="en-US" dirty="0" smtClean="0">
                <a:sym typeface="Wingdings" panose="05000000000000000000" pitchFamily="2" charset="2"/>
              </a:rPr>
              <a:t>app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events in 4 hour period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Default list from top  10 Android apps in US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Maximum 10 chosen</a:t>
            </a:r>
          </a:p>
          <a:p>
            <a:pPr lvl="2"/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63" y="1905000"/>
            <a:ext cx="2400300" cy="4267200"/>
          </a:xfrm>
        </p:spPr>
      </p:pic>
    </p:spTree>
    <p:extLst>
      <p:ext uri="{BB962C8B-B14F-4D97-AF65-F5344CB8AC3E}">
        <p14:creationId xmlns:p14="http://schemas.microsoft.com/office/powerpoint/2010/main" val="3867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Eligibility for Volunteers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ContextAnalyzer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Android app to collect cache metrics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Criteria for eligibility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Own APMD with 5.0+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Previous algorithms won’t 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E.g. </a:t>
            </a:r>
            <a:r>
              <a:rPr lang="en-US" i="1" dirty="0" smtClean="0">
                <a:sym typeface="Wingdings" panose="05000000000000000000" pitchFamily="2" charset="2"/>
              </a:rPr>
              <a:t>APP-ID-PATTERN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Willing to install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Permission to read calendar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Addressing Privacy Concerns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 </a:t>
            </a:r>
            <a:r>
              <a:rPr lang="en-US" dirty="0" smtClean="0">
                <a:sym typeface="Wingdings" panose="05000000000000000000" pitchFamily="2" charset="2"/>
              </a:rPr>
              <a:t> Privacy concerns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Transparency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Explained nature of data collected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Open sourced </a:t>
            </a:r>
            <a:r>
              <a:rPr lang="en-US" i="1" dirty="0" smtClean="0">
                <a:sym typeface="Wingdings" panose="05000000000000000000" pitchFamily="2" charset="2"/>
              </a:rPr>
              <a:t>ContextAnalyzer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No centralized server, volunteers sent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Duration of the Experiment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volunteers</a:t>
            </a:r>
          </a:p>
          <a:p>
            <a:r>
              <a:rPr lang="en-US" dirty="0" smtClean="0"/>
              <a:t>7 days ≤ Duration </a:t>
            </a:r>
            <a:r>
              <a:rPr lang="en-US" dirty="0"/>
              <a:t>≤ </a:t>
            </a:r>
            <a:r>
              <a:rPr lang="en-US" dirty="0" smtClean="0"/>
              <a:t>12 days</a:t>
            </a:r>
          </a:p>
          <a:p>
            <a:pPr lvl="1"/>
            <a:r>
              <a:rPr lang="en-US" dirty="0" smtClean="0"/>
              <a:t>Account for weekends</a:t>
            </a:r>
          </a:p>
          <a:p>
            <a:r>
              <a:rPr lang="en-US" i="1" dirty="0" smtClean="0"/>
              <a:t>ContextAnalyzer </a:t>
            </a:r>
            <a:r>
              <a:rPr lang="en-US" dirty="0" smtClean="0"/>
              <a:t>APK </a:t>
            </a:r>
            <a:r>
              <a:rPr lang="en-US" dirty="0" smtClean="0">
                <a:sym typeface="Wingdings" panose="05000000000000000000" pitchFamily="2" charset="2"/>
              </a:rPr>
              <a:t> Posted online  Downloaded as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App not downloaded from Google Play Store =&gt; 3</a:t>
            </a:r>
            <a:r>
              <a:rPr lang="en-US" baseline="30000" dirty="0" smtClean="0">
                <a:sym typeface="Wingdings" panose="05000000000000000000" pitchFamily="2" charset="2"/>
              </a:rPr>
              <a:t>rd</a:t>
            </a:r>
            <a:r>
              <a:rPr lang="en-US" dirty="0" smtClean="0">
                <a:sym typeface="Wingdings" panose="05000000000000000000" pitchFamily="2" charset="2"/>
              </a:rPr>
              <a:t> party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Instructed not to forcefully stop app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End of monitoring period  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Each Application Request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8759309"/>
              </p:ext>
            </p:extLst>
          </p:nvPr>
        </p:nvGraphicFramePr>
        <p:xfrm>
          <a:off x="1522414" y="2857500"/>
          <a:ext cx="4419600" cy="23698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9800"/>
                <a:gridCol w="2209800"/>
              </a:tblGrid>
              <a:tr h="11811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Hits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A</a:t>
                      </a:r>
                      <a:endParaRPr lang="en-US" b="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Suggested Hits &amp; Default Misses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0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Hits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Suggested Misses &amp; Default Misses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Hybrid CHR  </a:t>
            </a:r>
          </a:p>
          <a:p>
            <a:pPr lvl="1"/>
            <a:r>
              <a:rPr lang="en-US" dirty="0" smtClean="0"/>
              <a:t>(A + B + C) / (A + B + C + D)</a:t>
            </a:r>
          </a:p>
          <a:p>
            <a:r>
              <a:rPr lang="en-US" dirty="0" smtClean="0"/>
              <a:t>Default CHR</a:t>
            </a:r>
          </a:p>
          <a:p>
            <a:pPr lvl="1"/>
            <a:r>
              <a:rPr lang="en-US" dirty="0" smtClean="0"/>
              <a:t>(A + C) / (A + B + C + D)</a:t>
            </a:r>
          </a:p>
          <a:p>
            <a:r>
              <a:rPr lang="en-US" dirty="0" smtClean="0"/>
              <a:t>Context CHR</a:t>
            </a:r>
          </a:p>
          <a:p>
            <a:pPr lvl="1"/>
            <a:r>
              <a:rPr lang="en-US" dirty="0" smtClean="0"/>
              <a:t>(A + B) / (A + B + C +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57200"/>
            <a:ext cx="10058400" cy="58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3" y="1609471"/>
            <a:ext cx="794495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Weakness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8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72412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5344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Studies in Context-Aware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Dey, </a:t>
            </a:r>
            <a:r>
              <a:rPr lang="en-US" dirty="0" err="1" smtClean="0"/>
              <a:t>Salber</a:t>
            </a:r>
            <a:r>
              <a:rPr lang="en-US" dirty="0" smtClean="0"/>
              <a:t> &amp; </a:t>
            </a:r>
            <a:r>
              <a:rPr lang="en-US" dirty="0" err="1" smtClean="0"/>
              <a:t>Abowd</a:t>
            </a:r>
            <a:r>
              <a:rPr lang="en-US" dirty="0" smtClean="0"/>
              <a:t> (2001)</a:t>
            </a:r>
          </a:p>
          <a:p>
            <a:pPr lvl="1"/>
            <a:r>
              <a:rPr lang="en-US" i="1" dirty="0"/>
              <a:t>A conceptual framework </a:t>
            </a:r>
            <a:r>
              <a:rPr lang="en-US" i="1" dirty="0" smtClean="0"/>
              <a:t>and a </a:t>
            </a:r>
            <a:r>
              <a:rPr lang="en-US" i="1" dirty="0"/>
              <a:t>toolkit for supporting the rapid prototyping of context-aware applications</a:t>
            </a:r>
          </a:p>
          <a:p>
            <a:pPr lvl="1"/>
            <a:r>
              <a:rPr lang="en-US" dirty="0" smtClean="0"/>
              <a:t>Defined Context</a:t>
            </a:r>
          </a:p>
          <a:p>
            <a:pPr lvl="2"/>
            <a:r>
              <a:rPr lang="en-US" dirty="0" smtClean="0"/>
              <a:t>Humans</a:t>
            </a:r>
            <a:r>
              <a:rPr lang="en-US" dirty="0"/>
              <a:t>, apps and surrounding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Inadequate research in Context Aware Applications</a:t>
            </a:r>
          </a:p>
          <a:p>
            <a:pPr lvl="2"/>
            <a:r>
              <a:rPr lang="en-US" dirty="0" smtClean="0"/>
              <a:t>Context – </a:t>
            </a:r>
            <a:r>
              <a:rPr lang="en-US" dirty="0"/>
              <a:t>I</a:t>
            </a:r>
            <a:r>
              <a:rPr lang="en-US" dirty="0" smtClean="0"/>
              <a:t>ll defined</a:t>
            </a:r>
          </a:p>
          <a:p>
            <a:pPr lvl="2"/>
            <a:r>
              <a:rPr lang="en-US" dirty="0" smtClean="0"/>
              <a:t>Lack of conceptual models to jumpstart context-aware apps (back in ‘01)</a:t>
            </a:r>
          </a:p>
          <a:p>
            <a:pPr lvl="1"/>
            <a:r>
              <a:rPr lang="en-US" dirty="0" smtClean="0"/>
              <a:t>Produced </a:t>
            </a:r>
            <a:r>
              <a:rPr lang="en-US" i="1" dirty="0" smtClean="0"/>
              <a:t>Context Toolkit </a:t>
            </a:r>
          </a:p>
          <a:p>
            <a:pPr lvl="2"/>
            <a:r>
              <a:rPr lang="en-US" dirty="0" smtClean="0"/>
              <a:t>Framework to infer context from sensors </a:t>
            </a:r>
          </a:p>
          <a:p>
            <a:pPr lvl="2"/>
            <a:r>
              <a:rPr lang="en-US" dirty="0" smtClean="0"/>
              <a:t>Modern day APMD(s) are perfect fit</a:t>
            </a:r>
          </a:p>
          <a:p>
            <a:pPr lvl="3"/>
            <a:r>
              <a:rPr lang="en-US" dirty="0" smtClean="0"/>
              <a:t>Sensors measure 3D movement, positioning etc.</a:t>
            </a:r>
          </a:p>
          <a:p>
            <a:pPr lvl="3"/>
            <a:r>
              <a:rPr lang="en-US" dirty="0" smtClean="0"/>
              <a:t>Suitable for utilizing context information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0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 Raento, Antti Oulasvirta, Renaud Petit, and Hannu </a:t>
            </a:r>
            <a:r>
              <a:rPr lang="fi-FI" dirty="0" smtClean="0"/>
              <a:t>Toivonen (</a:t>
            </a:r>
            <a:r>
              <a:rPr lang="en-US" dirty="0" smtClean="0"/>
              <a:t>2005)</a:t>
            </a:r>
          </a:p>
          <a:p>
            <a:pPr lvl="1"/>
            <a:r>
              <a:rPr lang="en-US" i="1" dirty="0"/>
              <a:t>ContextPhone: A Prototyping Platform for Context-Aware Mobile </a:t>
            </a:r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Mobile phones are suited for Context-Aware computing</a:t>
            </a:r>
          </a:p>
          <a:p>
            <a:pPr lvl="2"/>
            <a:r>
              <a:rPr lang="en-US" dirty="0" smtClean="0"/>
              <a:t>Intimate user-phone relationship</a:t>
            </a:r>
          </a:p>
          <a:p>
            <a:pPr lvl="1"/>
            <a:r>
              <a:rPr lang="en-US" dirty="0" smtClean="0"/>
              <a:t>Developed </a:t>
            </a:r>
            <a:r>
              <a:rPr lang="en-US" i="1" dirty="0" smtClean="0"/>
              <a:t>ContextPhone </a:t>
            </a:r>
            <a:r>
              <a:rPr lang="en-US" dirty="0" smtClean="0"/>
              <a:t>to provide context as a resource</a:t>
            </a:r>
          </a:p>
          <a:p>
            <a:pPr lvl="2"/>
            <a:r>
              <a:rPr lang="en-US" dirty="0" smtClean="0"/>
              <a:t>4 components : Sensors, Communication Services, Customizable Applications and System Services</a:t>
            </a:r>
            <a:endParaRPr lang="en-US" i="1" dirty="0"/>
          </a:p>
          <a:p>
            <a:pPr lvl="1"/>
            <a:r>
              <a:rPr lang="en-US" dirty="0" smtClean="0"/>
              <a:t>Necessity for customizable applications lead to Android</a:t>
            </a:r>
          </a:p>
          <a:p>
            <a:pPr lvl="2"/>
            <a:r>
              <a:rPr lang="en-US" dirty="0" smtClean="0"/>
              <a:t>Android is open sourced (AOSP) =&gt; </a:t>
            </a:r>
            <a:r>
              <a:rPr lang="en-US" dirty="0"/>
              <a:t>Highly customizable</a:t>
            </a:r>
            <a:endParaRPr lang="en-US" dirty="0" smtClean="0"/>
          </a:p>
          <a:p>
            <a:pPr lvl="2"/>
            <a:r>
              <a:rPr lang="en-US" dirty="0" smtClean="0"/>
              <a:t> Facilitates gathering relevant metrics</a:t>
            </a:r>
          </a:p>
          <a:p>
            <a:pPr lvl="2"/>
            <a:r>
              <a:rPr lang="en-US" dirty="0" smtClean="0"/>
              <a:t>Not possible in iOS or other OS(s)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Patterns in Application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 smtClean="0"/>
              <a:t>Verkasalo</a:t>
            </a:r>
            <a:r>
              <a:rPr lang="en-US" dirty="0"/>
              <a:t> </a:t>
            </a:r>
            <a:r>
              <a:rPr lang="en-US" dirty="0" smtClean="0"/>
              <a:t>(2007)</a:t>
            </a:r>
          </a:p>
          <a:p>
            <a:pPr lvl="1"/>
            <a:r>
              <a:rPr lang="en-US" i="1" dirty="0" smtClean="0"/>
              <a:t>Contextual </a:t>
            </a:r>
            <a:r>
              <a:rPr lang="it-IT" i="1" dirty="0" smtClean="0"/>
              <a:t>Patterns </a:t>
            </a:r>
            <a:r>
              <a:rPr lang="it-IT" i="1" dirty="0"/>
              <a:t>in Mobile Service </a:t>
            </a:r>
            <a:r>
              <a:rPr lang="it-IT" i="1" dirty="0" smtClean="0"/>
              <a:t>Usage</a:t>
            </a:r>
          </a:p>
          <a:p>
            <a:pPr lvl="1"/>
            <a:r>
              <a:rPr lang="en-US" dirty="0" smtClean="0"/>
              <a:t>Context influence service? </a:t>
            </a:r>
          </a:p>
          <a:p>
            <a:pPr lvl="2"/>
            <a:r>
              <a:rPr lang="en-US" dirty="0" smtClean="0"/>
              <a:t>Context – Home, Office &amp; On the move</a:t>
            </a:r>
          </a:p>
          <a:p>
            <a:pPr lvl="1"/>
            <a:r>
              <a:rPr lang="en-US" dirty="0" smtClean="0"/>
              <a:t>Tracked user’s location patterns</a:t>
            </a:r>
          </a:p>
          <a:p>
            <a:pPr lvl="2"/>
            <a:r>
              <a:rPr lang="en-US" dirty="0" smtClean="0"/>
              <a:t>Determined Context  </a:t>
            </a:r>
          </a:p>
          <a:p>
            <a:pPr lvl="1"/>
            <a:r>
              <a:rPr lang="en-US" dirty="0" smtClean="0"/>
              <a:t>Found Location : Service correlation </a:t>
            </a:r>
            <a:endParaRPr lang="en-US" i="1" dirty="0" smtClean="0"/>
          </a:p>
          <a:p>
            <a:pPr lvl="2"/>
            <a:r>
              <a:rPr lang="en-US" dirty="0" smtClean="0"/>
              <a:t>Preference for certain services in the weekends</a:t>
            </a:r>
          </a:p>
          <a:p>
            <a:pPr lvl="1"/>
            <a:r>
              <a:rPr lang="en-US" dirty="0" smtClean="0"/>
              <a:t>Planted idea for inferring app usage from Context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954626"/>
            <a:ext cx="4419600" cy="2167947"/>
          </a:xfrm>
        </p:spPr>
      </p:pic>
    </p:spTree>
    <p:extLst>
      <p:ext uri="{BB962C8B-B14F-4D97-AF65-F5344CB8AC3E}">
        <p14:creationId xmlns:p14="http://schemas.microsoft.com/office/powerpoint/2010/main" val="6376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1911</Words>
  <Application>Microsoft Office PowerPoint</Application>
  <PresentationFormat>Custom</PresentationFormat>
  <Paragraphs>367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Related Work</vt:lpstr>
      <vt:lpstr>Early Studies in Context-Aware Computing</vt:lpstr>
      <vt:lpstr>Context Phone</vt:lpstr>
      <vt:lpstr>Context Patterns in Application Usage</vt:lpstr>
      <vt:lpstr>Alternate Ways to Utilize Context</vt:lpstr>
      <vt:lpstr>Metrics of Interest</vt:lpstr>
      <vt:lpstr>Cache Hits, Cache Misses &amp; CHR</vt:lpstr>
      <vt:lpstr>Caching Schemes Under Consideration</vt:lpstr>
      <vt:lpstr>Default – Recency of Usage</vt:lpstr>
      <vt:lpstr>Alternatives </vt:lpstr>
      <vt:lpstr>Default-Context Hybrid</vt:lpstr>
      <vt:lpstr>Pro-actively Caching Applications</vt:lpstr>
      <vt:lpstr>PowerPoint Presentation</vt:lpstr>
      <vt:lpstr>Prioritizing Applications in Hybrid Scheme</vt:lpstr>
      <vt:lpstr>Supplementary Data</vt:lpstr>
      <vt:lpstr>Challenges in Collecting the Metrics</vt:lpstr>
      <vt:lpstr>System vs User Level Approach</vt:lpstr>
      <vt:lpstr>Getting Processes in Memory</vt:lpstr>
      <vt:lpstr>Getting Processes in Memory (Contd.)</vt:lpstr>
      <vt:lpstr>Getting Processes in Memory (Contd.)</vt:lpstr>
      <vt:lpstr>Obtaining Current Foreground Application</vt:lpstr>
      <vt:lpstr>PowerPoint Presentation</vt:lpstr>
      <vt:lpstr>Updating the Statistics</vt:lpstr>
      <vt:lpstr>Backing Up the Data</vt:lpstr>
      <vt:lpstr>Backing Up the Data (Contd.)</vt:lpstr>
      <vt:lpstr>Backing Up the Data (Contd.)</vt:lpstr>
      <vt:lpstr>Reading the User’s Calendar</vt:lpstr>
      <vt:lpstr>Reading the User’s Calendar (Contd.)</vt:lpstr>
      <vt:lpstr>Parsing the Calendar Information</vt:lpstr>
      <vt:lpstr>The Experiment</vt:lpstr>
      <vt:lpstr>Eligibility for Volunteers</vt:lpstr>
      <vt:lpstr>Process &amp; Duration of the Experiment</vt:lpstr>
      <vt:lpstr>Application Design</vt:lpstr>
      <vt:lpstr>Classifying Each Application Request</vt:lpstr>
      <vt:lpstr>PowerPoint Presentation</vt:lpstr>
      <vt:lpstr>PowerPoint Presentation</vt:lpstr>
      <vt:lpstr>Data Analysis &amp; Results</vt:lpstr>
      <vt:lpstr>Points of Weakness</vt:lpstr>
      <vt:lpstr>Conclusion &amp; Future Work</vt:lpstr>
      <vt:lpstr>PowerPoint Presentation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2015-11-04T15:42:14Z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