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256" r:id="rId3"/>
    <p:sldId id="270" r:id="rId4"/>
    <p:sldId id="273" r:id="rId5"/>
    <p:sldId id="257" r:id="rId6"/>
    <p:sldId id="271" r:id="rId7"/>
    <p:sldId id="274" r:id="rId8"/>
    <p:sldId id="272" r:id="rId9"/>
    <p:sldId id="276" r:id="rId10"/>
    <p:sldId id="275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67" r:id="rId23"/>
    <p:sldId id="268" r:id="rId24"/>
    <p:sldId id="269" r:id="rId25"/>
    <p:sldId id="258" r:id="rId26"/>
    <p:sldId id="260" r:id="rId27"/>
    <p:sldId id="261" r:id="rId28"/>
    <p:sldId id="262" r:id="rId29"/>
    <p:sldId id="263" r:id="rId30"/>
    <p:sldId id="266" r:id="rId3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5" autoAdjust="0"/>
    <p:restoredTop sz="95274" autoAdjust="0"/>
  </p:normalViewPr>
  <p:slideViewPr>
    <p:cSldViewPr>
      <p:cViewPr varScale="1">
        <p:scale>
          <a:sx n="72" d="100"/>
          <a:sy n="72" d="100"/>
        </p:scale>
        <p:origin x="66" y="3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8852800"/>
        <c:axId val="218846528"/>
      </c:barChart>
      <c:catAx>
        <c:axId val="21885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846528"/>
        <c:crosses val="autoZero"/>
        <c:auto val="1"/>
        <c:lblAlgn val="ctr"/>
        <c:lblOffset val="100"/>
        <c:noMultiLvlLbl val="0"/>
      </c:catAx>
      <c:valAx>
        <c:axId val="21884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85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smtClean="0"/>
            <a:t>Group A</a:t>
          </a:r>
          <a:endParaRPr lang="en-US" dirty="0"/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 smtClean="0"/>
            <a:t>Task 2</a:t>
          </a:r>
          <a:endParaRPr lang="en-US" dirty="0"/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 smtClean="0"/>
            <a:t>Group B</a:t>
          </a:r>
          <a:endParaRPr lang="en-US" dirty="0"/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 smtClean="0"/>
            <a:t>Task 2</a:t>
          </a:r>
          <a:endParaRPr lang="en-US" dirty="0"/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 smtClean="0"/>
            <a:t>Group C</a:t>
          </a:r>
          <a:endParaRPr lang="en-US" dirty="0"/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Group A</a:t>
          </a:r>
          <a:endParaRPr lang="en-US" sz="3000" kern="1200" dirty="0"/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Task 1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Task 2</a:t>
          </a:r>
          <a:endParaRPr lang="en-US" sz="2300" kern="1200" dirty="0"/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Group B</a:t>
          </a:r>
          <a:endParaRPr lang="en-US" sz="3000" kern="1200" dirty="0"/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Task 1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Task 2</a:t>
          </a:r>
          <a:endParaRPr lang="en-US" sz="2300" kern="1200" dirty="0"/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Group C</a:t>
          </a:r>
          <a:endParaRPr lang="en-US" sz="3000" kern="1200" dirty="0"/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Task 1</a:t>
          </a:r>
          <a:endParaRPr lang="en-US" sz="2300" kern="1200" dirty="0"/>
        </a:p>
      </dsp:txBody>
      <dsp:txXfrm>
        <a:off x="0" y="3756300"/>
        <a:ext cx="4419600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11/3/2015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11/3/2015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7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11/3/2015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11/3/2015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2" y="1905000"/>
            <a:ext cx="11049000" cy="2667000"/>
          </a:xfrm>
        </p:spPr>
        <p:txBody>
          <a:bodyPr/>
          <a:lstStyle/>
          <a:p>
            <a:r>
              <a:rPr lang="en-US" dirty="0"/>
              <a:t>A Context-Aware Approach</a:t>
            </a:r>
            <a:br>
              <a:rPr lang="en-US" dirty="0"/>
            </a:br>
            <a:r>
              <a:rPr lang="en-US" dirty="0"/>
              <a:t>to Android Memory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Srinivas Muthu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Ways to Utilize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Elaine </a:t>
            </a:r>
            <a:r>
              <a:rPr lang="en-US" dirty="0"/>
              <a:t>Shi, Yuan </a:t>
            </a:r>
            <a:r>
              <a:rPr lang="en-US" dirty="0" err="1"/>
              <a:t>Niu</a:t>
            </a:r>
            <a:r>
              <a:rPr lang="en-US" dirty="0"/>
              <a:t>, Markus </a:t>
            </a:r>
            <a:r>
              <a:rPr lang="en-US" dirty="0" err="1"/>
              <a:t>Jakobsson</a:t>
            </a:r>
            <a:r>
              <a:rPr lang="en-US" dirty="0"/>
              <a:t>, and Richard </a:t>
            </a:r>
            <a:r>
              <a:rPr lang="en-US" dirty="0" smtClean="0"/>
              <a:t>Chow (2010)</a:t>
            </a:r>
          </a:p>
          <a:p>
            <a:pPr lvl="1"/>
            <a:r>
              <a:rPr lang="en-US" i="1" dirty="0" smtClean="0"/>
              <a:t>Implicit Authentication </a:t>
            </a:r>
            <a:r>
              <a:rPr lang="en-US" i="1" dirty="0"/>
              <a:t>through Learning User Behavior </a:t>
            </a:r>
            <a:endParaRPr lang="en-US" i="1" dirty="0" smtClean="0"/>
          </a:p>
          <a:p>
            <a:pPr lvl="1"/>
            <a:r>
              <a:rPr lang="en-US" dirty="0" smtClean="0"/>
              <a:t>Modelling user behavior </a:t>
            </a:r>
          </a:p>
          <a:p>
            <a:pPr lvl="2"/>
            <a:r>
              <a:rPr lang="en-US" dirty="0" smtClean="0"/>
              <a:t>Calls/Day, Location traces</a:t>
            </a:r>
          </a:p>
          <a:p>
            <a:pPr lvl="1"/>
            <a:r>
              <a:rPr lang="en-US" dirty="0" smtClean="0"/>
              <a:t>Implicit authentication</a:t>
            </a:r>
          </a:p>
          <a:p>
            <a:pPr lvl="2"/>
            <a:r>
              <a:rPr lang="en-US" dirty="0" smtClean="0"/>
              <a:t>Good score vs bad score</a:t>
            </a:r>
          </a:p>
          <a:p>
            <a:pPr lvl="2"/>
            <a:r>
              <a:rPr lang="en-US" dirty="0" smtClean="0"/>
              <a:t>High bad score =&gt; lock phone</a:t>
            </a:r>
          </a:p>
          <a:p>
            <a:pPr lvl="1"/>
            <a:r>
              <a:rPr lang="en-US" dirty="0" smtClean="0"/>
              <a:t>Context :- utilized in various ways</a:t>
            </a:r>
          </a:p>
          <a:p>
            <a:pPr lvl="2"/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58" y="2743200"/>
            <a:ext cx="3108175" cy="2105138"/>
          </a:xfrm>
        </p:spPr>
      </p:pic>
    </p:spTree>
    <p:extLst>
      <p:ext uri="{BB962C8B-B14F-4D97-AF65-F5344CB8AC3E}">
        <p14:creationId xmlns:p14="http://schemas.microsoft.com/office/powerpoint/2010/main" val="3921221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of Interest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70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Hits, Cache Misses &amp; CHR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123872"/>
            <a:ext cx="4419600" cy="3829455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Cache Hit</a:t>
            </a:r>
          </a:p>
          <a:p>
            <a:pPr lvl="1"/>
            <a:r>
              <a:rPr lang="en-US" sz="2000" dirty="0" smtClean="0"/>
              <a:t>User requests app already in memory</a:t>
            </a:r>
          </a:p>
          <a:p>
            <a:pPr lvl="2"/>
            <a:r>
              <a:rPr lang="en-US" sz="1800" dirty="0" smtClean="0"/>
              <a:t>Either as active process or CBP</a:t>
            </a:r>
          </a:p>
          <a:p>
            <a:pPr lvl="2"/>
            <a:r>
              <a:rPr lang="en-US" dirty="0" smtClean="0"/>
              <a:t>E.g. Messenger</a:t>
            </a:r>
          </a:p>
          <a:p>
            <a:r>
              <a:rPr lang="en-US" sz="2400" dirty="0" smtClean="0"/>
              <a:t>Cache Miss</a:t>
            </a:r>
          </a:p>
          <a:p>
            <a:pPr lvl="1"/>
            <a:r>
              <a:rPr lang="en-US" sz="2000" dirty="0" smtClean="0"/>
              <a:t>User requests app not in memory</a:t>
            </a:r>
          </a:p>
          <a:p>
            <a:pPr lvl="2"/>
            <a:r>
              <a:rPr lang="en-US" sz="1800" dirty="0" smtClean="0"/>
              <a:t>Neither as active process nor CBP</a:t>
            </a:r>
          </a:p>
          <a:p>
            <a:pPr lvl="2"/>
            <a:r>
              <a:rPr lang="en-US" dirty="0" smtClean="0"/>
              <a:t>E.g. Google Drive</a:t>
            </a:r>
          </a:p>
          <a:p>
            <a:r>
              <a:rPr lang="en-US" sz="2400" dirty="0" smtClean="0"/>
              <a:t>Cache Hit Ratio</a:t>
            </a:r>
          </a:p>
          <a:p>
            <a:pPr lvl="1"/>
            <a:r>
              <a:rPr lang="en-US" sz="2000" dirty="0" smtClean="0"/>
              <a:t>Ratio of hits to overall requests</a:t>
            </a:r>
          </a:p>
          <a:p>
            <a:pPr lvl="1"/>
            <a:r>
              <a:rPr lang="en-US" dirty="0" smtClean="0"/>
              <a:t>CHR = (Hits / Hits + Misses)</a:t>
            </a:r>
          </a:p>
          <a:p>
            <a:pPr lvl="1"/>
            <a:r>
              <a:rPr lang="en-US" dirty="0"/>
              <a:t>Higher CHR =&gt; Lower startup time for more requests =&gt; Better UX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30059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Schemes Under Consideration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83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– Recency of Usage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Recency of application usage</a:t>
            </a:r>
          </a:p>
          <a:p>
            <a:pPr lvl="1"/>
            <a:r>
              <a:rPr lang="en-US" dirty="0" smtClean="0"/>
              <a:t>CBP(s) have timestamps</a:t>
            </a:r>
          </a:p>
          <a:p>
            <a:pPr lvl="1"/>
            <a:r>
              <a:rPr lang="en-US" dirty="0" smtClean="0"/>
              <a:t>Memory low =&gt; LRU CBP removed</a:t>
            </a:r>
          </a:p>
          <a:p>
            <a:r>
              <a:rPr lang="en-US" dirty="0" smtClean="0"/>
              <a:t>Requesting an app not in memory</a:t>
            </a:r>
          </a:p>
          <a:p>
            <a:pPr lvl="1"/>
            <a:r>
              <a:rPr lang="en-US" dirty="0" smtClean="0"/>
              <a:t>Cached as CBP after use</a:t>
            </a:r>
          </a:p>
          <a:p>
            <a:pPr lvl="1"/>
            <a:r>
              <a:rPr lang="en-US" dirty="0" smtClean="0"/>
              <a:t>E.g. News &amp; Weather app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3" y="2077964"/>
            <a:ext cx="4419600" cy="3921271"/>
          </a:xfrm>
        </p:spPr>
      </p:pic>
    </p:spTree>
    <p:extLst>
      <p:ext uri="{BB962C8B-B14F-4D97-AF65-F5344CB8AC3E}">
        <p14:creationId xmlns:p14="http://schemas.microsoft.com/office/powerpoint/2010/main" val="2111381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Optimal</a:t>
            </a:r>
          </a:p>
          <a:p>
            <a:pPr lvl="1"/>
            <a:r>
              <a:rPr lang="en-US" dirty="0" smtClean="0"/>
              <a:t>Always have requested app</a:t>
            </a:r>
          </a:p>
          <a:p>
            <a:pPr lvl="1"/>
            <a:r>
              <a:rPr lang="en-US" dirty="0" smtClean="0"/>
              <a:t>Not Implementable in practice</a:t>
            </a:r>
          </a:p>
          <a:p>
            <a:pPr lvl="2"/>
            <a:r>
              <a:rPr lang="en-US" dirty="0" smtClean="0"/>
              <a:t>Impossible to predict exact user behavior</a:t>
            </a:r>
          </a:p>
          <a:p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Randomly cache an app as CBP</a:t>
            </a:r>
          </a:p>
          <a:p>
            <a:pPr lvl="1"/>
            <a:r>
              <a:rPr lang="en-US" dirty="0" smtClean="0"/>
              <a:t>Simplicity</a:t>
            </a:r>
          </a:p>
          <a:p>
            <a:pPr lvl="2"/>
            <a:r>
              <a:rPr lang="en-US" dirty="0" smtClean="0"/>
              <a:t>No time-stamps or any meta info required</a:t>
            </a:r>
          </a:p>
          <a:p>
            <a:pPr lvl="2"/>
            <a:r>
              <a:rPr lang="en-US" dirty="0" smtClean="0"/>
              <a:t>Used in ARM processors</a:t>
            </a:r>
          </a:p>
          <a:p>
            <a:pPr lvl="1"/>
            <a:r>
              <a:rPr lang="en-US" dirty="0" smtClean="0"/>
              <a:t>No benefit in caching apps randomly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Frequency of Usage</a:t>
            </a:r>
          </a:p>
          <a:p>
            <a:pPr lvl="1"/>
            <a:r>
              <a:rPr lang="en-US" dirty="0"/>
              <a:t>MFU apps cached as CBP(s)</a:t>
            </a:r>
          </a:p>
          <a:p>
            <a:pPr lvl="1"/>
            <a:r>
              <a:rPr lang="en-US" dirty="0"/>
              <a:t>Potentially great fit</a:t>
            </a:r>
          </a:p>
          <a:p>
            <a:pPr lvl="2"/>
            <a:r>
              <a:rPr lang="en-US" dirty="0"/>
              <a:t>Smartphone user </a:t>
            </a:r>
            <a:r>
              <a:rPr lang="en-US" dirty="0" smtClean="0"/>
              <a:t>tendencies =&gt; Few apps with high frequency =&gt; Always cached in RAM</a:t>
            </a:r>
          </a:p>
          <a:p>
            <a:pPr lvl="1"/>
            <a:r>
              <a:rPr lang="en-US" dirty="0" smtClean="0"/>
              <a:t>Our focus is Context Analysis</a:t>
            </a:r>
          </a:p>
          <a:p>
            <a:pPr lvl="2"/>
            <a:r>
              <a:rPr lang="en-US" dirty="0" smtClean="0"/>
              <a:t>Revisit in future scope</a:t>
            </a:r>
            <a:endParaRPr lang="en-US" dirty="0"/>
          </a:p>
          <a:p>
            <a:pPr marL="301752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76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Default-Context Hybrid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Previous schemes based on past behavior</a:t>
            </a:r>
          </a:p>
          <a:p>
            <a:r>
              <a:rPr lang="en-US" dirty="0" smtClean="0"/>
              <a:t>Hybrid = Default + Context</a:t>
            </a:r>
          </a:p>
          <a:p>
            <a:pPr lvl="1"/>
            <a:r>
              <a:rPr lang="en-US" dirty="0" smtClean="0"/>
              <a:t>Default : Recency of Usage</a:t>
            </a:r>
          </a:p>
          <a:p>
            <a:pPr lvl="1"/>
            <a:r>
              <a:rPr lang="en-US" dirty="0" smtClean="0"/>
              <a:t>Context : Read Calendar -&gt; Parse events -&gt; Predict apps likely to be used</a:t>
            </a:r>
          </a:p>
          <a:p>
            <a:pPr lvl="1"/>
            <a:r>
              <a:rPr lang="en-US" dirty="0" smtClean="0"/>
              <a:t>Combined list used for computing metrics</a:t>
            </a:r>
          </a:p>
          <a:p>
            <a:r>
              <a:rPr lang="en-US" dirty="0" smtClean="0"/>
              <a:t>For Hybrid to work</a:t>
            </a:r>
          </a:p>
          <a:p>
            <a:pPr lvl="1"/>
            <a:r>
              <a:rPr lang="en-US" dirty="0" smtClean="0"/>
              <a:t>Provision for Android to pro-actively cache apps</a:t>
            </a:r>
          </a:p>
          <a:p>
            <a:pPr lvl="1"/>
            <a:r>
              <a:rPr lang="en-US" dirty="0" smtClean="0"/>
              <a:t>Prioritizing apps when memory is low</a:t>
            </a:r>
          </a:p>
        </p:txBody>
      </p:sp>
    </p:spTree>
    <p:extLst>
      <p:ext uri="{BB962C8B-B14F-4D97-AF65-F5344CB8AC3E}">
        <p14:creationId xmlns:p14="http://schemas.microsoft.com/office/powerpoint/2010/main" val="3812567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Pro-actively Caching Applications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Needed why?</a:t>
            </a:r>
          </a:p>
          <a:p>
            <a:pPr lvl="1"/>
            <a:r>
              <a:rPr lang="en-US" dirty="0" smtClean="0"/>
              <a:t>What to do with list of apps predicted from context?</a:t>
            </a:r>
          </a:p>
          <a:p>
            <a:pPr lvl="2"/>
            <a:r>
              <a:rPr lang="en-US" dirty="0" smtClean="0"/>
              <a:t>Provision for Android to pro-actively cache these as CBP(s)</a:t>
            </a:r>
          </a:p>
          <a:p>
            <a:r>
              <a:rPr lang="en-US" dirty="0" smtClean="0"/>
              <a:t>Provision exists</a:t>
            </a:r>
          </a:p>
          <a:p>
            <a:pPr lvl="1"/>
            <a:r>
              <a:rPr lang="en-US" dirty="0" smtClean="0"/>
              <a:t>Demonstrated through small experiment</a:t>
            </a:r>
          </a:p>
          <a:p>
            <a:pPr lvl="1"/>
            <a:r>
              <a:rPr lang="en-US" dirty="0" smtClean="0"/>
              <a:t>Settings App -&gt; Delete each CBP -&gt; Idle phone for 3 minutes -&gt; Settings App -&gt; CBP list non-empty</a:t>
            </a:r>
          </a:p>
          <a:p>
            <a:pPr lvl="2"/>
            <a:r>
              <a:rPr lang="en-US" dirty="0" smtClean="0"/>
              <a:t>Some from previous list, some brand new</a:t>
            </a:r>
          </a:p>
          <a:p>
            <a:pPr lvl="1"/>
            <a:r>
              <a:rPr lang="en-US" dirty="0" smtClean="0"/>
              <a:t>Not just provision, it already does so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3" y="2345377"/>
            <a:ext cx="4419600" cy="3386446"/>
          </a:xfrm>
        </p:spPr>
      </p:pic>
    </p:spTree>
    <p:extLst>
      <p:ext uri="{BB962C8B-B14F-4D97-AF65-F5344CB8AC3E}">
        <p14:creationId xmlns:p14="http://schemas.microsoft.com/office/powerpoint/2010/main" val="245826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609600"/>
            <a:ext cx="10058400" cy="573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10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Prioritizing Applications in Hybrid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Hybrid scheme </a:t>
            </a:r>
          </a:p>
          <a:p>
            <a:pPr lvl="1"/>
            <a:r>
              <a:rPr lang="en-US" dirty="0" smtClean="0"/>
              <a:t>Apps from default scheme (based on recency) </a:t>
            </a:r>
            <a:r>
              <a:rPr lang="en-US" dirty="0" smtClean="0">
                <a:sym typeface="Wingdings" panose="05000000000000000000" pitchFamily="2" charset="2"/>
              </a:rPr>
              <a:t> List 1</a:t>
            </a:r>
            <a:endParaRPr lang="en-US" dirty="0" smtClean="0"/>
          </a:p>
          <a:p>
            <a:pPr lvl="1"/>
            <a:r>
              <a:rPr lang="en-US" dirty="0" smtClean="0"/>
              <a:t>Apps inferred from Context (predicted from calendar) </a:t>
            </a:r>
            <a:r>
              <a:rPr lang="en-US" dirty="0" smtClean="0">
                <a:sym typeface="Wingdings" panose="05000000000000000000" pitchFamily="2" charset="2"/>
              </a:rPr>
              <a:t> List 2</a:t>
            </a:r>
            <a:endParaRPr lang="en-US" dirty="0" smtClean="0"/>
          </a:p>
          <a:p>
            <a:pPr lvl="1"/>
            <a:r>
              <a:rPr lang="en-US" dirty="0" smtClean="0"/>
              <a:t>Memory Low =&gt; Who has priority?</a:t>
            </a:r>
          </a:p>
          <a:p>
            <a:pPr lvl="2"/>
            <a:r>
              <a:rPr lang="en-US" dirty="0" smtClean="0"/>
              <a:t>Recency cannot apply for overall list</a:t>
            </a:r>
          </a:p>
          <a:p>
            <a:r>
              <a:rPr lang="en-US" dirty="0" smtClean="0"/>
              <a:t>Three Options</a:t>
            </a:r>
          </a:p>
          <a:p>
            <a:pPr lvl="1"/>
            <a:r>
              <a:rPr lang="en-US" dirty="0" smtClean="0"/>
              <a:t>List 2 Priority &gt; List 1 Priority</a:t>
            </a:r>
          </a:p>
          <a:p>
            <a:pPr lvl="2"/>
            <a:r>
              <a:rPr lang="en-US" dirty="0" smtClean="0"/>
              <a:t>Context Inference implemented well</a:t>
            </a:r>
          </a:p>
          <a:p>
            <a:pPr lvl="1"/>
            <a:r>
              <a:rPr lang="en-US" dirty="0" smtClean="0"/>
              <a:t>List 1 Priority &gt; List 2 Priority</a:t>
            </a:r>
          </a:p>
          <a:p>
            <a:pPr lvl="2"/>
            <a:r>
              <a:rPr lang="en-US" dirty="0" smtClean="0"/>
              <a:t>Context inference still in infancy</a:t>
            </a:r>
          </a:p>
          <a:p>
            <a:pPr lvl="1"/>
            <a:r>
              <a:rPr lang="en-US" dirty="0" smtClean="0"/>
              <a:t>Memory heavy removed first</a:t>
            </a:r>
          </a:p>
          <a:p>
            <a:pPr lvl="2"/>
            <a:r>
              <a:rPr lang="en-US" dirty="0" smtClean="0"/>
              <a:t>Releases memory quickly</a:t>
            </a:r>
          </a:p>
          <a:p>
            <a:pPr lvl="2"/>
            <a:r>
              <a:rPr lang="en-US" dirty="0" smtClean="0"/>
              <a:t>Does not factor likelihood of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458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Before we get started..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06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Supplementary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Fundamental metric </a:t>
            </a:r>
            <a:r>
              <a:rPr lang="en-US" dirty="0" smtClean="0">
                <a:sym typeface="Wingdings" panose="05000000000000000000" pitchFamily="2" charset="2"/>
              </a:rPr>
              <a:t> CHR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Measured for Default, Context &amp; Default-Context Hybrid</a:t>
            </a:r>
            <a:endParaRPr lang="en-US" dirty="0" smtClean="0"/>
          </a:p>
          <a:p>
            <a:r>
              <a:rPr lang="en-US" dirty="0" smtClean="0"/>
              <a:t>Supplementary data </a:t>
            </a:r>
            <a:r>
              <a:rPr lang="en-US" dirty="0" smtClean="0">
                <a:sym typeface="Wingdings" panose="05000000000000000000" pitchFamily="2" charset="2"/>
              </a:rPr>
              <a:t> Check for correlations</a:t>
            </a:r>
            <a:endParaRPr lang="en-US" dirty="0" smtClean="0"/>
          </a:p>
          <a:p>
            <a:pPr lvl="1"/>
            <a:r>
              <a:rPr lang="en-US" dirty="0" smtClean="0"/>
              <a:t>#Installed Apps</a:t>
            </a:r>
          </a:p>
          <a:p>
            <a:pPr lvl="1"/>
            <a:r>
              <a:rPr lang="en-US" dirty="0" smtClean="0"/>
              <a:t>#Unique Apps Clicked</a:t>
            </a:r>
          </a:p>
          <a:p>
            <a:pPr lvl="1"/>
            <a:r>
              <a:rPr lang="en-US" dirty="0" smtClean="0"/>
              <a:t>#Calendar Entries</a:t>
            </a:r>
          </a:p>
          <a:p>
            <a:pPr lvl="1"/>
            <a:r>
              <a:rPr lang="en-US" dirty="0" smtClean="0"/>
              <a:t>Gender, Age, Phone Model</a:t>
            </a:r>
          </a:p>
          <a:p>
            <a:pPr lvl="2"/>
            <a:r>
              <a:rPr lang="en-US" dirty="0" smtClean="0"/>
              <a:t>Clues about usage patterns</a:t>
            </a:r>
          </a:p>
          <a:p>
            <a:pPr lvl="2"/>
            <a:r>
              <a:rPr lang="en-US" dirty="0" smtClean="0"/>
              <a:t>Diversity in demographic</a:t>
            </a:r>
          </a:p>
          <a:p>
            <a:pPr lvl="1"/>
            <a:r>
              <a:rPr lang="en-US" dirty="0" smtClean="0"/>
              <a:t>Android OS Version</a:t>
            </a:r>
          </a:p>
          <a:p>
            <a:pPr lvl="2"/>
            <a:r>
              <a:rPr lang="en-US" dirty="0" smtClean="0"/>
              <a:t>For compatibility with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30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Content Layout with Chart</a:t>
            </a:r>
            <a:endParaRPr lang="en-US" dirty="0"/>
          </a:p>
        </p:txBody>
      </p:sp>
      <p:graphicFrame>
        <p:nvGraphicFramePr>
          <p:cNvPr id="6" name="Content Placeholder 5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629633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 Layout with 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bullet </a:t>
            </a:r>
            <a:r>
              <a:rPr lang="en-US" dirty="0"/>
              <a:t>point here</a:t>
            </a:r>
          </a:p>
          <a:p>
            <a:r>
              <a:rPr lang="en-US" dirty="0" smtClean="0"/>
              <a:t>Second </a:t>
            </a:r>
            <a:r>
              <a:rPr lang="en-US" dirty="0"/>
              <a:t>bullet point here</a:t>
            </a:r>
          </a:p>
          <a:p>
            <a:r>
              <a:rPr lang="en-US" dirty="0" smtClean="0"/>
              <a:t>Third bullet point here</a:t>
            </a:r>
            <a:endParaRPr lang="en-US" dirty="0"/>
          </a:p>
        </p:txBody>
      </p:sp>
      <p:graphicFrame>
        <p:nvGraphicFramePr>
          <p:cNvPr id="4" name="Content Placeholder 3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4153441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73200"/>
                <a:gridCol w="1473200"/>
                <a:gridCol w="1473200"/>
              </a:tblGrid>
              <a:tr h="514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 Layout with SmartArt</a:t>
            </a:r>
            <a:endParaRPr lang="en-US" dirty="0"/>
          </a:p>
        </p:txBody>
      </p:sp>
      <p:graphicFrame>
        <p:nvGraphicFramePr>
          <p:cNvPr id="4" name="Content Placeholder 3" descr="Vertical Bullet List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36627538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First bullet point here</a:t>
            </a:r>
          </a:p>
          <a:p>
            <a:r>
              <a:rPr lang="en-US" dirty="0" smtClean="0"/>
              <a:t>Second bullet point here</a:t>
            </a:r>
          </a:p>
          <a:p>
            <a:r>
              <a:rPr lang="en-US" dirty="0" smtClean="0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06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built on top of Linux kernel</a:t>
            </a:r>
          </a:p>
          <a:p>
            <a:pPr lvl="1"/>
            <a:r>
              <a:rPr lang="en-US" dirty="0" smtClean="0"/>
              <a:t>Every app runs in its own Linux process.</a:t>
            </a:r>
          </a:p>
          <a:p>
            <a:r>
              <a:rPr lang="en-US" dirty="0" smtClean="0"/>
              <a:t>RAM contains active processes &amp; CBP(s) </a:t>
            </a:r>
          </a:p>
          <a:p>
            <a:pPr lvl="1"/>
            <a:r>
              <a:rPr lang="en-US" dirty="0" smtClean="0"/>
              <a:t>Displayed by Settings App</a:t>
            </a:r>
          </a:p>
          <a:p>
            <a:pPr lvl="1"/>
            <a:r>
              <a:rPr lang="en-US" dirty="0" smtClean="0"/>
              <a:t>Lower startup time =&gt; Better UX</a:t>
            </a:r>
          </a:p>
          <a:p>
            <a:pPr lvl="1"/>
            <a:r>
              <a:rPr lang="en-US" dirty="0" smtClean="0"/>
              <a:t>Determined by Recency of Usage</a:t>
            </a:r>
          </a:p>
          <a:p>
            <a:pPr lvl="1"/>
            <a:r>
              <a:rPr lang="en-US" dirty="0" smtClean="0"/>
              <a:t>Better scheme? </a:t>
            </a:r>
          </a:p>
          <a:p>
            <a:pPr lvl="1"/>
            <a:r>
              <a:rPr lang="en-US" dirty="0" smtClean="0"/>
              <a:t>Can context help?</a:t>
            </a:r>
            <a:endParaRPr lang="en-US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3" y="2125075"/>
            <a:ext cx="4419600" cy="3827050"/>
          </a:xfr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Utilize context through Calendar</a:t>
            </a:r>
          </a:p>
          <a:p>
            <a:pPr lvl="1"/>
            <a:r>
              <a:rPr lang="en-US" dirty="0" smtClean="0"/>
              <a:t>Predict apps likely to be used</a:t>
            </a:r>
          </a:p>
          <a:p>
            <a:r>
              <a:rPr lang="en-US" dirty="0" smtClean="0"/>
              <a:t>3 possible caching schemes</a:t>
            </a:r>
          </a:p>
          <a:p>
            <a:pPr lvl="1"/>
            <a:r>
              <a:rPr lang="en-US" dirty="0" smtClean="0"/>
              <a:t>Default (Recency)</a:t>
            </a:r>
          </a:p>
          <a:p>
            <a:pPr lvl="1"/>
            <a:r>
              <a:rPr lang="en-US" dirty="0" smtClean="0"/>
              <a:t>Context (Calendar)</a:t>
            </a:r>
          </a:p>
          <a:p>
            <a:pPr lvl="1"/>
            <a:r>
              <a:rPr lang="en-US" dirty="0" smtClean="0"/>
              <a:t>Default-Context Hybrid</a:t>
            </a:r>
          </a:p>
          <a:p>
            <a:pPr lvl="1"/>
            <a:r>
              <a:rPr lang="en-US" dirty="0" smtClean="0"/>
              <a:t>Set up experiment (20 volunteers)</a:t>
            </a:r>
          </a:p>
          <a:p>
            <a:pPr lvl="1"/>
            <a:r>
              <a:rPr lang="en-US" dirty="0" smtClean="0"/>
              <a:t>Compare efficiencies </a:t>
            </a:r>
          </a:p>
          <a:p>
            <a:pPr lvl="2"/>
            <a:r>
              <a:rPr lang="en-US" dirty="0" smtClean="0"/>
              <a:t>Metrics? </a:t>
            </a:r>
          </a:p>
          <a:p>
            <a:pPr lvl="2"/>
            <a:r>
              <a:rPr lang="en-US" dirty="0" smtClean="0"/>
              <a:t>How to get them?</a:t>
            </a:r>
          </a:p>
          <a:p>
            <a:pPr lvl="1"/>
            <a:r>
              <a:rPr lang="en-US" dirty="0" smtClean="0"/>
              <a:t>Did context help?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</a:p>
          <a:p>
            <a:pPr lvl="1"/>
            <a:r>
              <a:rPr lang="en-US" dirty="0"/>
              <a:t>Context through Calendar</a:t>
            </a:r>
          </a:p>
          <a:p>
            <a:pPr lvl="2"/>
            <a:r>
              <a:rPr lang="en-US" dirty="0"/>
              <a:t>Easy access (Android provides Public API)</a:t>
            </a:r>
          </a:p>
          <a:p>
            <a:pPr lvl="2"/>
            <a:r>
              <a:rPr lang="en-US" dirty="0"/>
              <a:t>Window into user’s potential future behavior</a:t>
            </a:r>
          </a:p>
          <a:p>
            <a:pPr lvl="1"/>
            <a:r>
              <a:rPr lang="en-US" dirty="0"/>
              <a:t>Android version in volunteer’s </a:t>
            </a:r>
            <a:r>
              <a:rPr lang="en-US" dirty="0" smtClean="0"/>
              <a:t>phone</a:t>
            </a:r>
          </a:p>
          <a:p>
            <a:pPr lvl="2"/>
            <a:r>
              <a:rPr lang="en-US" dirty="0"/>
              <a:t>API Level 21 (Lollipop 5.0) &amp; above</a:t>
            </a:r>
          </a:p>
          <a:p>
            <a:pPr lvl="1"/>
            <a:r>
              <a:rPr lang="en-US" dirty="0" smtClean="0"/>
              <a:t>Volunteers permit use of their 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0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97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Studies in Context-Aware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Dey, </a:t>
            </a:r>
            <a:r>
              <a:rPr lang="en-US" dirty="0" err="1" smtClean="0"/>
              <a:t>Salber</a:t>
            </a:r>
            <a:r>
              <a:rPr lang="en-US" dirty="0" smtClean="0"/>
              <a:t> &amp; </a:t>
            </a:r>
            <a:r>
              <a:rPr lang="en-US" dirty="0" err="1" smtClean="0"/>
              <a:t>Abowd</a:t>
            </a:r>
            <a:r>
              <a:rPr lang="en-US" dirty="0" smtClean="0"/>
              <a:t> (2001)</a:t>
            </a:r>
          </a:p>
          <a:p>
            <a:pPr lvl="1"/>
            <a:r>
              <a:rPr lang="en-US" i="1" dirty="0"/>
              <a:t>A conceptual framework </a:t>
            </a:r>
            <a:r>
              <a:rPr lang="en-US" i="1" dirty="0" smtClean="0"/>
              <a:t>and a </a:t>
            </a:r>
            <a:r>
              <a:rPr lang="en-US" i="1" dirty="0"/>
              <a:t>toolkit for supporting the rapid prototyping of context-aware applications</a:t>
            </a:r>
            <a:endParaRPr lang="en-US" i="1" dirty="0"/>
          </a:p>
          <a:p>
            <a:pPr lvl="1"/>
            <a:r>
              <a:rPr lang="en-US" dirty="0" smtClean="0"/>
              <a:t>Defined Context</a:t>
            </a:r>
          </a:p>
          <a:p>
            <a:pPr lvl="2"/>
            <a:r>
              <a:rPr lang="en-US" dirty="0" smtClean="0"/>
              <a:t>Humans</a:t>
            </a:r>
            <a:r>
              <a:rPr lang="en-US" dirty="0"/>
              <a:t>, apps and surrounding </a:t>
            </a:r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Inadequate research in Context Aware Applications</a:t>
            </a:r>
          </a:p>
          <a:p>
            <a:pPr lvl="2"/>
            <a:r>
              <a:rPr lang="en-US" dirty="0" smtClean="0"/>
              <a:t>Context – </a:t>
            </a:r>
            <a:r>
              <a:rPr lang="en-US" dirty="0"/>
              <a:t>I</a:t>
            </a:r>
            <a:r>
              <a:rPr lang="en-US" dirty="0" smtClean="0"/>
              <a:t>ll defined</a:t>
            </a:r>
          </a:p>
          <a:p>
            <a:pPr lvl="2"/>
            <a:r>
              <a:rPr lang="en-US" dirty="0" smtClean="0"/>
              <a:t>Lack of conceptual models to jumpstart context-aware apps (back in ‘01)</a:t>
            </a:r>
          </a:p>
          <a:p>
            <a:pPr lvl="1"/>
            <a:r>
              <a:rPr lang="en-US" dirty="0" smtClean="0"/>
              <a:t>Produced </a:t>
            </a:r>
            <a:r>
              <a:rPr lang="en-US" i="1" dirty="0" smtClean="0"/>
              <a:t>Context Toolkit </a:t>
            </a:r>
          </a:p>
          <a:p>
            <a:pPr lvl="2"/>
            <a:r>
              <a:rPr lang="en-US" dirty="0" smtClean="0"/>
              <a:t>Framework to infer context from sensors </a:t>
            </a:r>
          </a:p>
          <a:p>
            <a:pPr lvl="2"/>
            <a:r>
              <a:rPr lang="en-US" dirty="0" smtClean="0"/>
              <a:t>Modern day APMD(s) are perfect fit</a:t>
            </a:r>
          </a:p>
          <a:p>
            <a:pPr lvl="3"/>
            <a:r>
              <a:rPr lang="en-US" dirty="0" smtClean="0"/>
              <a:t>Sensors measure 3D movement, positioning etc.</a:t>
            </a:r>
          </a:p>
          <a:p>
            <a:pPr lvl="3"/>
            <a:r>
              <a:rPr lang="en-US" dirty="0" smtClean="0"/>
              <a:t>Suitable for utilizing context information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4045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</a:t>
            </a:r>
            <a:r>
              <a:rPr lang="en-US" dirty="0" smtClean="0"/>
              <a:t>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Mika Raento, Antti Oulasvirta, Renaud Petit, and Hannu </a:t>
            </a:r>
            <a:r>
              <a:rPr lang="fi-FI" dirty="0" smtClean="0"/>
              <a:t>Toivonen (</a:t>
            </a:r>
            <a:r>
              <a:rPr lang="en-US" dirty="0" smtClean="0"/>
              <a:t>2005)</a:t>
            </a:r>
          </a:p>
          <a:p>
            <a:pPr lvl="1"/>
            <a:r>
              <a:rPr lang="en-US" i="1" dirty="0"/>
              <a:t>ContextPhone: A Prototyping Platform for Context-Aware Mobile </a:t>
            </a:r>
            <a:r>
              <a:rPr lang="en-US" i="1" dirty="0" smtClean="0"/>
              <a:t>Applications</a:t>
            </a:r>
          </a:p>
          <a:p>
            <a:pPr lvl="1"/>
            <a:r>
              <a:rPr lang="en-US" dirty="0" smtClean="0"/>
              <a:t>Mobile phones are suited for Context-Aware computing</a:t>
            </a:r>
          </a:p>
          <a:p>
            <a:pPr lvl="2"/>
            <a:r>
              <a:rPr lang="en-US" dirty="0" smtClean="0"/>
              <a:t>Intimate user-phone relationship</a:t>
            </a:r>
          </a:p>
          <a:p>
            <a:pPr lvl="1"/>
            <a:r>
              <a:rPr lang="en-US" dirty="0" smtClean="0"/>
              <a:t>Developed </a:t>
            </a:r>
            <a:r>
              <a:rPr lang="en-US" i="1" dirty="0" smtClean="0"/>
              <a:t>ContextPhone </a:t>
            </a:r>
            <a:r>
              <a:rPr lang="en-US" dirty="0" smtClean="0"/>
              <a:t>to provide context as a resource</a:t>
            </a:r>
          </a:p>
          <a:p>
            <a:pPr lvl="2"/>
            <a:r>
              <a:rPr lang="en-US" dirty="0" smtClean="0"/>
              <a:t>4 components : Sensors, Communication Services, Customizable Applications and System Services</a:t>
            </a:r>
            <a:endParaRPr lang="en-US" i="1" dirty="0"/>
          </a:p>
          <a:p>
            <a:pPr lvl="1"/>
            <a:r>
              <a:rPr lang="en-US" dirty="0" smtClean="0"/>
              <a:t>Necessity for customizable applications lead to Android</a:t>
            </a:r>
          </a:p>
          <a:p>
            <a:pPr lvl="2"/>
            <a:r>
              <a:rPr lang="en-US" dirty="0" smtClean="0"/>
              <a:t>Android is open sourced (AOSP) =&gt; </a:t>
            </a:r>
            <a:r>
              <a:rPr lang="en-US" dirty="0"/>
              <a:t>Highly customizable</a:t>
            </a:r>
            <a:endParaRPr lang="en-US" dirty="0" smtClean="0"/>
          </a:p>
          <a:p>
            <a:pPr lvl="2"/>
            <a:r>
              <a:rPr lang="en-US" dirty="0" smtClean="0"/>
              <a:t> Facilitates gathering relevant metrics</a:t>
            </a:r>
          </a:p>
          <a:p>
            <a:pPr lvl="2"/>
            <a:r>
              <a:rPr lang="en-US" dirty="0" smtClean="0"/>
              <a:t>Not possible in iOS or other OS(s)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557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Patterns in Application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Hannu</a:t>
            </a:r>
            <a:r>
              <a:rPr lang="en-US" dirty="0"/>
              <a:t> </a:t>
            </a:r>
            <a:r>
              <a:rPr lang="en-US" dirty="0" err="1" smtClean="0"/>
              <a:t>Verkasalo</a:t>
            </a:r>
            <a:r>
              <a:rPr lang="en-US" dirty="0"/>
              <a:t> </a:t>
            </a:r>
            <a:r>
              <a:rPr lang="en-US" dirty="0" smtClean="0"/>
              <a:t>(2007)</a:t>
            </a:r>
          </a:p>
          <a:p>
            <a:pPr lvl="1"/>
            <a:r>
              <a:rPr lang="en-US" i="1" dirty="0" smtClean="0"/>
              <a:t>Contextual </a:t>
            </a:r>
            <a:r>
              <a:rPr lang="it-IT" i="1" dirty="0" smtClean="0"/>
              <a:t>Patterns </a:t>
            </a:r>
            <a:r>
              <a:rPr lang="it-IT" i="1" dirty="0"/>
              <a:t>in Mobile Service </a:t>
            </a:r>
            <a:r>
              <a:rPr lang="it-IT" i="1" dirty="0" smtClean="0"/>
              <a:t>Usage</a:t>
            </a:r>
          </a:p>
          <a:p>
            <a:pPr lvl="1"/>
            <a:r>
              <a:rPr lang="en-US" dirty="0" smtClean="0"/>
              <a:t>Context influence service? </a:t>
            </a:r>
          </a:p>
          <a:p>
            <a:pPr lvl="2"/>
            <a:r>
              <a:rPr lang="en-US" dirty="0" smtClean="0"/>
              <a:t>Context – Home, Office &amp; On the move</a:t>
            </a:r>
          </a:p>
          <a:p>
            <a:pPr lvl="1"/>
            <a:r>
              <a:rPr lang="en-US" dirty="0" smtClean="0"/>
              <a:t>Tracked user’s location patterns</a:t>
            </a:r>
          </a:p>
          <a:p>
            <a:pPr lvl="2"/>
            <a:r>
              <a:rPr lang="en-US" dirty="0" smtClean="0"/>
              <a:t>Determined Context  </a:t>
            </a:r>
          </a:p>
          <a:p>
            <a:pPr lvl="1"/>
            <a:r>
              <a:rPr lang="en-US" dirty="0" smtClean="0"/>
              <a:t>Found Location : Service correlation </a:t>
            </a:r>
            <a:endParaRPr lang="en-US" i="1" dirty="0" smtClean="0"/>
          </a:p>
          <a:p>
            <a:pPr lvl="2"/>
            <a:r>
              <a:rPr lang="en-US" dirty="0" smtClean="0"/>
              <a:t>Preference for certain services in the weekends</a:t>
            </a:r>
          </a:p>
          <a:p>
            <a:pPr lvl="1"/>
            <a:r>
              <a:rPr lang="en-US" dirty="0" smtClean="0"/>
              <a:t>Planted idea for inferring app usage from Context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3" y="2954626"/>
            <a:ext cx="4419600" cy="2167947"/>
          </a:xfrm>
        </p:spPr>
      </p:pic>
    </p:spTree>
    <p:extLst>
      <p:ext uri="{BB962C8B-B14F-4D97-AF65-F5344CB8AC3E}">
        <p14:creationId xmlns:p14="http://schemas.microsoft.com/office/powerpoint/2010/main" val="637694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949</Words>
  <Application>Microsoft Office PowerPoint</Application>
  <PresentationFormat>Custom</PresentationFormat>
  <Paragraphs>193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Consolas</vt:lpstr>
      <vt:lpstr>Corbel</vt:lpstr>
      <vt:lpstr>Wingdings</vt:lpstr>
      <vt:lpstr>Chalkboard 16x9</vt:lpstr>
      <vt:lpstr>A Context-Aware Approach to Android Memory Management</vt:lpstr>
      <vt:lpstr>Before we get started..</vt:lpstr>
      <vt:lpstr>Introduction</vt:lpstr>
      <vt:lpstr>The Problem</vt:lpstr>
      <vt:lpstr>Proposed Solution</vt:lpstr>
      <vt:lpstr>Related Work</vt:lpstr>
      <vt:lpstr>Early Studies in Context-Aware Computing</vt:lpstr>
      <vt:lpstr>Context Phone</vt:lpstr>
      <vt:lpstr>Context Patterns in Application Usage</vt:lpstr>
      <vt:lpstr>Alternate Ways to Utilize Context</vt:lpstr>
      <vt:lpstr>Metrics of Interest</vt:lpstr>
      <vt:lpstr>Cache Hits, Cache Misses &amp; CHR</vt:lpstr>
      <vt:lpstr>Caching Schemes Under Consideration</vt:lpstr>
      <vt:lpstr>Default – Recency of Usage</vt:lpstr>
      <vt:lpstr>Alternatives </vt:lpstr>
      <vt:lpstr>Default-Context Hybrid</vt:lpstr>
      <vt:lpstr>Pro-actively Caching Applications</vt:lpstr>
      <vt:lpstr>PowerPoint Presentation</vt:lpstr>
      <vt:lpstr>Prioritizing Applications in Hybrid Scheme</vt:lpstr>
      <vt:lpstr>Supplementary Data</vt:lpstr>
      <vt:lpstr>Title and Content Layout with Chart</vt:lpstr>
      <vt:lpstr>Two Content Layout with Table</vt:lpstr>
      <vt:lpstr>Two Content Layout with SmartArt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2015-11-03T17:15:15Z</dcterms:created>
  <dcterms:modified xsi:type="dcterms:W3CDTF">2015-11-03T23:58:18Z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