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256" r:id="rId3"/>
    <p:sldId id="270" r:id="rId4"/>
    <p:sldId id="273" r:id="rId5"/>
    <p:sldId id="257" r:id="rId6"/>
    <p:sldId id="271" r:id="rId7"/>
    <p:sldId id="278" r:id="rId8"/>
    <p:sldId id="279" r:id="rId9"/>
    <p:sldId id="287" r:id="rId10"/>
    <p:sldId id="280" r:id="rId11"/>
    <p:sldId id="281" r:id="rId12"/>
    <p:sldId id="283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7" r:id="rId22"/>
    <p:sldId id="298" r:id="rId23"/>
    <p:sldId id="299" r:id="rId24"/>
    <p:sldId id="300" r:id="rId25"/>
    <p:sldId id="301" r:id="rId26"/>
    <p:sldId id="303" r:id="rId27"/>
    <p:sldId id="308" r:id="rId28"/>
    <p:sldId id="309" r:id="rId29"/>
    <p:sldId id="302" r:id="rId30"/>
    <p:sldId id="311" r:id="rId31"/>
    <p:sldId id="310" r:id="rId32"/>
    <p:sldId id="312" r:id="rId33"/>
    <p:sldId id="304" r:id="rId34"/>
    <p:sldId id="267" r:id="rId35"/>
    <p:sldId id="313" r:id="rId36"/>
    <p:sldId id="314" r:id="rId37"/>
    <p:sldId id="315" r:id="rId38"/>
    <p:sldId id="316" r:id="rId39"/>
    <p:sldId id="317" r:id="rId40"/>
    <p:sldId id="318" r:id="rId41"/>
    <p:sldId id="305" r:id="rId42"/>
    <p:sldId id="319" r:id="rId43"/>
    <p:sldId id="306" r:id="rId44"/>
    <p:sldId id="320" r:id="rId45"/>
    <p:sldId id="321" r:id="rId46"/>
    <p:sldId id="307" r:id="rId4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5274" autoAdjust="0"/>
  </p:normalViewPr>
  <p:slideViewPr>
    <p:cSldViewPr>
      <p:cViewPr varScale="1">
        <p:scale>
          <a:sx n="72" d="100"/>
          <a:sy n="72" d="100"/>
        </p:scale>
        <p:origin x="66" y="3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11701662292211E-2"/>
          <c:y val="3.5818569553805781E-2"/>
          <c:w val="0.93459940944881892"/>
          <c:h val="0.704744797525309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Number Of Calendar Entries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25</c:v>
                </c:pt>
                <c:pt idx="2">
                  <c:v>43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Unique Apps Clicked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</c:v>
                </c:pt>
                <c:pt idx="1">
                  <c:v>46</c:v>
                </c:pt>
                <c:pt idx="2">
                  <c:v>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Number of Total Apps Installed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120</c:v>
                </c:pt>
                <c:pt idx="1">
                  <c:v>295</c:v>
                </c:pt>
                <c:pt idx="2">
                  <c:v>374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3712680"/>
        <c:axId val="363712288"/>
      </c:barChart>
      <c:catAx>
        <c:axId val="363712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712288"/>
        <c:crosses val="autoZero"/>
        <c:auto val="1"/>
        <c:lblAlgn val="ctr"/>
        <c:lblOffset val="100"/>
        <c:noMultiLvlLbl val="0"/>
      </c:catAx>
      <c:valAx>
        <c:axId val="36371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712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2" y="1905000"/>
            <a:ext cx="11049000" cy="2667000"/>
          </a:xfrm>
        </p:spPr>
        <p:txBody>
          <a:bodyPr/>
          <a:lstStyle/>
          <a:p>
            <a:r>
              <a:rPr lang="en-US" dirty="0"/>
              <a:t>A Context-Aware Approach</a:t>
            </a:r>
            <a:br>
              <a:rPr lang="en-US" dirty="0"/>
            </a:br>
            <a:r>
              <a:rPr lang="en-US" dirty="0"/>
              <a:t>to Android Memory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Srinivas Muthu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– Recency of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Recency of application usage</a:t>
            </a:r>
          </a:p>
          <a:p>
            <a:pPr lvl="1"/>
            <a:r>
              <a:rPr lang="en-US" dirty="0" smtClean="0"/>
              <a:t>CBP(s) have timestamps</a:t>
            </a:r>
          </a:p>
          <a:p>
            <a:pPr lvl="1"/>
            <a:r>
              <a:rPr lang="en-US" dirty="0" smtClean="0"/>
              <a:t>Memory low =&gt; LRU CBP removed</a:t>
            </a:r>
          </a:p>
          <a:p>
            <a:r>
              <a:rPr lang="en-US" dirty="0" smtClean="0"/>
              <a:t>Requesting an app not in memory</a:t>
            </a:r>
          </a:p>
          <a:p>
            <a:pPr lvl="1"/>
            <a:r>
              <a:rPr lang="en-US" dirty="0" smtClean="0"/>
              <a:t>Cached as CBP after use</a:t>
            </a:r>
          </a:p>
          <a:p>
            <a:pPr lvl="1"/>
            <a:r>
              <a:rPr lang="en-US" dirty="0" smtClean="0"/>
              <a:t>E.g. News &amp; Weather app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077964"/>
            <a:ext cx="4419600" cy="3921271"/>
          </a:xfrm>
        </p:spPr>
      </p:pic>
    </p:spTree>
    <p:extLst>
      <p:ext uri="{BB962C8B-B14F-4D97-AF65-F5344CB8AC3E}">
        <p14:creationId xmlns:p14="http://schemas.microsoft.com/office/powerpoint/2010/main" val="211138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Default-Context Hybrid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schemes based on past behavior</a:t>
            </a:r>
          </a:p>
          <a:p>
            <a:r>
              <a:rPr lang="en-US" dirty="0" smtClean="0"/>
              <a:t>Hybrid = Default + Context</a:t>
            </a:r>
          </a:p>
          <a:p>
            <a:pPr lvl="1"/>
            <a:r>
              <a:rPr lang="en-US" dirty="0" smtClean="0"/>
              <a:t>Default : Recency of Usage</a:t>
            </a:r>
          </a:p>
          <a:p>
            <a:pPr lvl="1"/>
            <a:r>
              <a:rPr lang="en-US" dirty="0" smtClean="0"/>
              <a:t>Context : Read Calendar -&gt; Parse events -&gt; Predict apps likely to be used</a:t>
            </a:r>
          </a:p>
          <a:p>
            <a:pPr lvl="1"/>
            <a:r>
              <a:rPr lang="en-US" dirty="0" smtClean="0"/>
              <a:t>Combined list used for </a:t>
            </a:r>
            <a:r>
              <a:rPr lang="en-US" smtClean="0"/>
              <a:t>computing </a:t>
            </a:r>
            <a:r>
              <a:rPr lang="en-US" smtClean="0"/>
              <a:t>metrics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25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Collecting the Metrics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vs User Level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Level Approach</a:t>
            </a:r>
          </a:p>
          <a:p>
            <a:pPr lvl="1"/>
            <a:r>
              <a:rPr lang="en-US" dirty="0" smtClean="0"/>
              <a:t>Altering source code of Android OS (AOSP)</a:t>
            </a:r>
          </a:p>
          <a:p>
            <a:pPr lvl="1"/>
            <a:r>
              <a:rPr lang="en-US" dirty="0" smtClean="0"/>
              <a:t>Building custom distribution to gather cache metrics</a:t>
            </a:r>
          </a:p>
          <a:p>
            <a:r>
              <a:rPr lang="en-US" dirty="0" smtClean="0"/>
              <a:t>User Level Approach</a:t>
            </a:r>
          </a:p>
          <a:p>
            <a:pPr lvl="1"/>
            <a:r>
              <a:rPr lang="en-US" dirty="0" smtClean="0"/>
              <a:t>Developing Android App to gather relevant data</a:t>
            </a:r>
          </a:p>
          <a:p>
            <a:pPr lvl="1"/>
            <a:r>
              <a:rPr lang="en-US" dirty="0" smtClean="0"/>
              <a:t>Easier approach</a:t>
            </a:r>
          </a:p>
          <a:p>
            <a:pPr lvl="2"/>
            <a:r>
              <a:rPr lang="en-US" dirty="0" smtClean="0"/>
              <a:t>Altering Android OS </a:t>
            </a:r>
            <a:r>
              <a:rPr lang="en-US" dirty="0" smtClean="0">
                <a:sym typeface="Wingdings" panose="05000000000000000000" pitchFamily="2" charset="2"/>
              </a:rPr>
              <a:t> Higher complexity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Easier for research volunteers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Is it solvable at the user level?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Getting list of processes in memory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Obtaining </a:t>
            </a: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 smtClean="0">
                <a:sym typeface="Wingdings" panose="05000000000000000000" pitchFamily="2" charset="2"/>
              </a:rPr>
              <a:t>urrent foreground application 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Reading the user’s </a:t>
            </a:r>
            <a:r>
              <a:rPr lang="en-US" dirty="0" smtClean="0">
                <a:sym typeface="Wingdings" panose="05000000000000000000" pitchFamily="2" charset="2"/>
              </a:rPr>
              <a:t>calendar </a:t>
            </a:r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Processes in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Need CHR for comparing efficiencies of the 3 schemes</a:t>
            </a:r>
          </a:p>
          <a:p>
            <a:pPr lvl="1"/>
            <a:r>
              <a:rPr lang="en-US" dirty="0" smtClean="0"/>
              <a:t>Need this list for computing hit, miss &amp; CHR</a:t>
            </a:r>
          </a:p>
          <a:p>
            <a:r>
              <a:rPr lang="en-US" dirty="0" smtClean="0"/>
              <a:t>Pre 5.0 solution</a:t>
            </a:r>
          </a:p>
          <a:p>
            <a:pPr lvl="1"/>
            <a:r>
              <a:rPr lang="en-US" i="1" dirty="0" smtClean="0"/>
              <a:t>getRunningTasks()</a:t>
            </a:r>
            <a:r>
              <a:rPr lang="en-US" dirty="0" smtClean="0"/>
              <a:t> &amp; </a:t>
            </a:r>
            <a:r>
              <a:rPr lang="en-US" i="1" dirty="0" smtClean="0"/>
              <a:t>getRunningAppProcesses()</a:t>
            </a:r>
          </a:p>
          <a:p>
            <a:pPr lvl="2"/>
            <a:r>
              <a:rPr lang="en-US" i="1" dirty="0" smtClean="0"/>
              <a:t>ActivityManager</a:t>
            </a:r>
            <a:r>
              <a:rPr lang="en-US" dirty="0" smtClean="0"/>
              <a:t>’s helper methods</a:t>
            </a:r>
            <a:endParaRPr lang="en-US" i="1" dirty="0" smtClean="0"/>
          </a:p>
          <a:p>
            <a:pPr lvl="2"/>
            <a:r>
              <a:rPr lang="en-US" dirty="0" smtClean="0"/>
              <a:t>Deprecated &amp; only returns requesting app respectively</a:t>
            </a:r>
          </a:p>
          <a:p>
            <a:pPr lvl="1"/>
            <a:r>
              <a:rPr lang="en-US" i="1" dirty="0" smtClean="0"/>
              <a:t>UsageStatsManager</a:t>
            </a:r>
          </a:p>
          <a:p>
            <a:pPr lvl="2"/>
            <a:r>
              <a:rPr lang="en-US" dirty="0" smtClean="0"/>
              <a:t>Requires special permission from user in Settings App</a:t>
            </a:r>
          </a:p>
          <a:p>
            <a:pPr lvl="2"/>
            <a:r>
              <a:rPr lang="en-US" dirty="0" smtClean="0"/>
              <a:t>Some OEM(s) removed setting explicitly </a:t>
            </a:r>
          </a:p>
          <a:p>
            <a:pPr lvl="3"/>
            <a:r>
              <a:rPr lang="en-US" dirty="0" smtClean="0"/>
              <a:t>Unreliable solution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30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Processes in Memory (Contd.)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Android Debug Bridge Shell</a:t>
            </a:r>
          </a:p>
          <a:p>
            <a:pPr lvl="1"/>
            <a:r>
              <a:rPr lang="en-US" dirty="0" smtClean="0"/>
              <a:t>ADB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Command line tool for communication with APMD</a:t>
            </a:r>
          </a:p>
          <a:p>
            <a:pPr lvl="2"/>
            <a:r>
              <a:rPr lang="en-US" dirty="0" smtClean="0"/>
              <a:t>Client-Server program</a:t>
            </a:r>
          </a:p>
          <a:p>
            <a:pPr lvl="1"/>
            <a:r>
              <a:rPr lang="en-US" dirty="0" smtClean="0"/>
              <a:t>ADB provides Unix shell </a:t>
            </a:r>
            <a:r>
              <a:rPr lang="en-US" dirty="0" smtClean="0">
                <a:sym typeface="Wingdings" panose="05000000000000000000" pitchFamily="2" charset="2"/>
              </a:rPr>
              <a:t> Commands on APMD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Toolbox command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Encapsulates many Linux commands into 1 binary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Needed in getting list of processes in memory </a:t>
            </a:r>
            <a:endParaRPr lang="en-US" i="1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Libraries Used</a:t>
            </a:r>
          </a:p>
          <a:p>
            <a:pPr lvl="2"/>
            <a:r>
              <a:rPr lang="en-US" i="1" dirty="0" smtClean="0">
                <a:sym typeface="Wingdings" panose="05000000000000000000" pitchFamily="2" charset="2"/>
              </a:rPr>
              <a:t>libsuperuser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Framework to run shell commands</a:t>
            </a:r>
          </a:p>
          <a:p>
            <a:pPr lvl="2"/>
            <a:r>
              <a:rPr lang="en-US" i="1" dirty="0" smtClean="0"/>
              <a:t>AndroidProcess</a:t>
            </a:r>
          </a:p>
          <a:p>
            <a:pPr lvl="3"/>
            <a:r>
              <a:rPr lang="en-US" i="1" dirty="0" smtClean="0"/>
              <a:t>Framework to parse process related shell output</a:t>
            </a:r>
          </a:p>
          <a:p>
            <a:pPr lvl="1"/>
            <a:r>
              <a:rPr lang="en-US" dirty="0" smtClean="0"/>
              <a:t>Algorithm to retrieve processes in memory</a:t>
            </a:r>
          </a:p>
          <a:p>
            <a:pPr lvl="2"/>
            <a:r>
              <a:rPr lang="en-US" dirty="0" smtClean="0"/>
              <a:t>Refer to Pseudo Code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42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Processes in Memory (Contd.)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47" y="1909465"/>
            <a:ext cx="3629532" cy="4258269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 smtClean="0"/>
              <a:t>Shell.SH.run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libsuperuser</a:t>
            </a:r>
          </a:p>
          <a:p>
            <a:r>
              <a:rPr lang="en-US" i="1" dirty="0" smtClean="0"/>
              <a:t>Process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AndroidProcess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Custom data structure for parsing shell output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APP-ID-PATTERN</a:t>
            </a:r>
            <a:r>
              <a:rPr lang="en-US" dirty="0" smtClean="0">
                <a:sym typeface="Wingdings" panose="05000000000000000000" pitchFamily="2" charset="2"/>
              </a:rPr>
              <a:t>  Regex maps to app ID patterns for 5.0+</a:t>
            </a:r>
          </a:p>
          <a:p>
            <a:r>
              <a:rPr lang="en-US" i="1" dirty="0" err="1" smtClean="0">
                <a:sym typeface="Wingdings" panose="05000000000000000000" pitchFamily="2" charset="2"/>
              </a:rPr>
              <a:t>myPid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Requesting app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toolbox </a:t>
            </a:r>
            <a:r>
              <a:rPr lang="en-US" dirty="0" smtClean="0">
                <a:sym typeface="Wingdings" panose="05000000000000000000" pitchFamily="2" charset="2"/>
              </a:rPr>
              <a:t>related processes are removed</a:t>
            </a:r>
            <a:endParaRPr lang="en-US" i="1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Current Foreground Application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Need to update hits &amp; misses</a:t>
            </a:r>
          </a:p>
          <a:p>
            <a:pPr lvl="1"/>
            <a:r>
              <a:rPr lang="en-US" dirty="0" smtClean="0"/>
              <a:t>Hits &amp; misses occur during new app launches</a:t>
            </a:r>
          </a:p>
          <a:p>
            <a:pPr lvl="1"/>
            <a:r>
              <a:rPr lang="en-US" dirty="0" smtClean="0"/>
              <a:t>Need ability to get current app viewed by user</a:t>
            </a:r>
          </a:p>
          <a:p>
            <a:r>
              <a:rPr lang="en-US" dirty="0" smtClean="0"/>
              <a:t>Problem </a:t>
            </a:r>
            <a:r>
              <a:rPr lang="en-US" dirty="0" smtClean="0">
                <a:sym typeface="Wingdings" panose="05000000000000000000" pitchFamily="2" charset="2"/>
              </a:rPr>
              <a:t> Obtain foreground app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System Level solution  Screen touch</a:t>
            </a:r>
          </a:p>
          <a:p>
            <a:pPr lvl="2"/>
            <a:r>
              <a:rPr lang="en-US" dirty="0" smtClean="0"/>
              <a:t>Obtain foreground process though elimination</a:t>
            </a:r>
          </a:p>
          <a:p>
            <a:pPr lvl="2"/>
            <a:r>
              <a:rPr lang="en-US" dirty="0" smtClean="0"/>
              <a:t>Utilize unique properties in attributes like </a:t>
            </a:r>
            <a:r>
              <a:rPr lang="en-US" i="1" dirty="0" err="1" smtClean="0"/>
              <a:t>pid</a:t>
            </a:r>
            <a:r>
              <a:rPr lang="en-US" i="1" dirty="0" smtClean="0"/>
              <a:t>, </a:t>
            </a:r>
            <a:r>
              <a:rPr lang="en-US" i="1" dirty="0" err="1" smtClean="0"/>
              <a:t>uid</a:t>
            </a:r>
            <a:r>
              <a:rPr lang="en-US" i="1" dirty="0" smtClean="0"/>
              <a:t>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Algorithm to obtain foreground app</a:t>
            </a:r>
          </a:p>
          <a:p>
            <a:pPr lvl="2"/>
            <a:r>
              <a:rPr lang="en-US" dirty="0" smtClean="0"/>
              <a:t>Refer Pseudo Code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61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52400"/>
            <a:ext cx="4724400" cy="65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 list of processes in memory </a:t>
            </a:r>
            <a:r>
              <a:rPr lang="en-US" dirty="0" smtClean="0">
                <a:sym typeface="Wingdings" panose="05000000000000000000" pitchFamily="2" charset="2"/>
              </a:rPr>
              <a:t>  Algorithm 1</a:t>
            </a:r>
          </a:p>
          <a:p>
            <a:r>
              <a:rPr lang="en-US" dirty="0" smtClean="0"/>
              <a:t>Get foreground application </a:t>
            </a:r>
            <a:r>
              <a:rPr lang="en-US" dirty="0" smtClean="0">
                <a:sym typeface="Wingdings" panose="05000000000000000000" pitchFamily="2" charset="2"/>
              </a:rPr>
              <a:t>  Algorithm 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Every new app request  Need to update stats, how?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Rate of APMD usage varies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Hard to predict when user changes app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Solution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Start background service and run Algorithm 1 &amp; 2 every second.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change in foreground app detected  Update Cache Metrics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Refer to Pseudo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42" y="2142860"/>
            <a:ext cx="3524742" cy="3791479"/>
          </a:xfrm>
        </p:spPr>
      </p:pic>
    </p:spTree>
    <p:extLst>
      <p:ext uri="{BB962C8B-B14F-4D97-AF65-F5344CB8AC3E}">
        <p14:creationId xmlns:p14="http://schemas.microsoft.com/office/powerpoint/2010/main" val="10925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Before we get started..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</a:t>
            </a:r>
            <a:r>
              <a:rPr lang="en-US" smtClean="0"/>
              <a:t>the </a:t>
            </a:r>
            <a:r>
              <a:rPr lang="en-US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store the data?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Android provides 5 ways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Shared Preferences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Primitive data  Key, Value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Internal Storage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Private Data  Device Memory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External Storage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Public Data -&gt; Shared External Storage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SQLite Database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Structured Data -&gt; Relational DB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Network Connection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Any Data  Internet</a:t>
            </a:r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551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the Data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Internal Storage is best fit</a:t>
            </a:r>
          </a:p>
          <a:p>
            <a:pPr lvl="1"/>
            <a:r>
              <a:rPr lang="en-US" dirty="0" smtClean="0"/>
              <a:t>Keeps cache data private to app</a:t>
            </a:r>
          </a:p>
          <a:p>
            <a:pPr lvl="1"/>
            <a:r>
              <a:rPr lang="en-US" dirty="0" smtClean="0"/>
              <a:t>Cache data is primitive</a:t>
            </a:r>
          </a:p>
          <a:p>
            <a:pPr lvl="2"/>
            <a:r>
              <a:rPr lang="en-US" dirty="0" smtClean="0"/>
              <a:t>SQLite &amp; Network connections </a:t>
            </a:r>
            <a:r>
              <a:rPr lang="en-US" dirty="0" smtClean="0">
                <a:sym typeface="Wingdings" panose="05000000000000000000" pitchFamily="2" charset="2"/>
              </a:rPr>
              <a:t> Overkill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Algorithm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Data written to file every minute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Worst case  59 seconds of data lost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Tradeoff between constant I/O operations and data backup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Add to </a:t>
            </a:r>
            <a:r>
              <a:rPr lang="en-US" i="1" dirty="0" smtClean="0">
                <a:sym typeface="Wingdings" panose="05000000000000000000" pitchFamily="2" charset="2"/>
              </a:rPr>
              <a:t>Update-Stats</a:t>
            </a:r>
            <a:r>
              <a:rPr lang="en-US" dirty="0" smtClean="0">
                <a:sym typeface="Wingdings" panose="05000000000000000000" pitchFamily="2" charset="2"/>
              </a:rPr>
              <a:t> algorithm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App relaunch  Stats loaded from file</a:t>
            </a:r>
          </a:p>
          <a:p>
            <a:pPr lvl="1"/>
            <a:endParaRPr lang="en-US" dirty="0" smtClean="0"/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505" y="2785887"/>
            <a:ext cx="2972215" cy="2505425"/>
          </a:xfrm>
        </p:spPr>
      </p:pic>
    </p:spTree>
    <p:extLst>
      <p:ext uri="{BB962C8B-B14F-4D97-AF65-F5344CB8AC3E}">
        <p14:creationId xmlns:p14="http://schemas.microsoft.com/office/powerpoint/2010/main" val="4938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User’s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To compute CHR of Hybrid scheme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List of events from user’s calendar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Parsing the events to produce list of predicted apps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Solution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Google provides public API to user’s calendar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Query calendar for events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Every 4 hours  For events in the upcoming 4 hours</a:t>
            </a:r>
          </a:p>
          <a:p>
            <a:pPr lvl="1"/>
            <a:r>
              <a:rPr lang="en-US" dirty="0" smtClean="0"/>
              <a:t>Feed list of events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dirty="0" smtClean="0"/>
              <a:t>o module that parses calendar events</a:t>
            </a:r>
          </a:p>
          <a:p>
            <a:pPr lvl="2"/>
            <a:r>
              <a:rPr lang="en-US" dirty="0" smtClean="0"/>
              <a:t>Get list of predicted apps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Get list of events from user’s calendar</a:t>
            </a:r>
          </a:p>
          <a:p>
            <a:pPr lvl="1"/>
            <a:r>
              <a:rPr lang="en-US" dirty="0" smtClean="0"/>
              <a:t>Modify </a:t>
            </a:r>
            <a:r>
              <a:rPr lang="en-US" i="1" dirty="0" smtClean="0"/>
              <a:t>Update-Stats</a:t>
            </a:r>
            <a:r>
              <a:rPr lang="en-US" dirty="0" smtClean="0"/>
              <a:t> algorithm to update list of predicted apps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018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User’s Calendar (Contd.)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List of Events from Calendar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96" y="3381219"/>
            <a:ext cx="3820058" cy="2229161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Update List of Predicted Apps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17" y="2819400"/>
            <a:ext cx="4364966" cy="3352800"/>
          </a:xfrm>
        </p:spPr>
      </p:pic>
    </p:spTree>
    <p:extLst>
      <p:ext uri="{BB962C8B-B14F-4D97-AF65-F5344CB8AC3E}">
        <p14:creationId xmlns:p14="http://schemas.microsoft.com/office/powerpoint/2010/main" val="9394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the Calendar Information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876799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Reading User’s Calendar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pPr lvl="1"/>
            <a:r>
              <a:rPr lang="en-US" dirty="0" smtClean="0"/>
              <a:t>How to parse this information?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Each event </a:t>
            </a:r>
            <a:r>
              <a:rPr lang="en-US" dirty="0" smtClean="0">
                <a:sym typeface="Wingdings" panose="05000000000000000000" pitchFamily="2" charset="2"/>
              </a:rPr>
              <a:t> split into keywords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Keyword  App(s) predetermined mapping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How is mapping determined?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Default app directly maps to keyword</a:t>
            </a:r>
          </a:p>
          <a:p>
            <a:pPr lvl="3"/>
            <a:r>
              <a:rPr lang="en-US" i="1" dirty="0" smtClean="0">
                <a:sym typeface="Wingdings" panose="05000000000000000000" pitchFamily="2" charset="2"/>
              </a:rPr>
              <a:t>Mail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i="1" dirty="0" smtClean="0">
                <a:sym typeface="Wingdings" panose="05000000000000000000" pitchFamily="2" charset="2"/>
              </a:rPr>
              <a:t>Gmail</a:t>
            </a:r>
            <a:r>
              <a:rPr lang="en-US" dirty="0" smtClean="0">
                <a:sym typeface="Wingdings" panose="05000000000000000000" pitchFamily="2" charset="2"/>
              </a:rPr>
              <a:t> (Default e-mail application)</a:t>
            </a:r>
          </a:p>
          <a:p>
            <a:pPr lvl="3"/>
            <a:r>
              <a:rPr lang="en-US" i="1" dirty="0" smtClean="0">
                <a:sym typeface="Wingdings" panose="05000000000000000000" pitchFamily="2" charset="2"/>
              </a:rPr>
              <a:t>Call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i="1" dirty="0" smtClean="0">
                <a:sym typeface="Wingdings" panose="05000000000000000000" pitchFamily="2" charset="2"/>
              </a:rPr>
              <a:t>Google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Dialer</a:t>
            </a:r>
            <a:r>
              <a:rPr lang="en-US" dirty="0" smtClean="0">
                <a:sym typeface="Wingdings" panose="05000000000000000000" pitchFamily="2" charset="2"/>
              </a:rPr>
              <a:t> (Default Calling application)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Search Google Play Store with keyword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Top Result is mapped to keyword</a:t>
            </a:r>
          </a:p>
          <a:p>
            <a:pPr lvl="4"/>
            <a:r>
              <a:rPr lang="en-US" dirty="0" smtClean="0">
                <a:sym typeface="Wingdings" panose="05000000000000000000" pitchFamily="2" charset="2"/>
              </a:rPr>
              <a:t>If present in list of installed apps</a:t>
            </a:r>
          </a:p>
          <a:p>
            <a:pPr lvl="4"/>
            <a:r>
              <a:rPr lang="en-US" i="1" dirty="0" smtClean="0">
                <a:sym typeface="Wingdings" panose="05000000000000000000" pitchFamily="2" charset="2"/>
              </a:rPr>
              <a:t>Skype</a:t>
            </a:r>
            <a:r>
              <a:rPr lang="en-US" dirty="0" smtClean="0">
                <a:sym typeface="Wingdings" panose="05000000000000000000" pitchFamily="2" charset="2"/>
              </a:rPr>
              <a:t> keyword  Search result was </a:t>
            </a:r>
            <a:r>
              <a:rPr lang="en-US" i="1" dirty="0" smtClean="0">
                <a:sym typeface="Wingdings" panose="05000000000000000000" pitchFamily="2" charset="2"/>
              </a:rPr>
              <a:t>Skype </a:t>
            </a:r>
            <a:r>
              <a:rPr lang="en-US" dirty="0" smtClean="0">
                <a:sym typeface="Wingdings" panose="05000000000000000000" pitchFamily="2" charset="2"/>
              </a:rPr>
              <a:t>app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No events in 4 hour period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Default list from top  10 Android apps in US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Maximum 10 chosen</a:t>
            </a:r>
          </a:p>
          <a:p>
            <a:pPr lvl="2"/>
            <a:endParaRPr lang="en-US" i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63" y="1905000"/>
            <a:ext cx="2400300" cy="4267200"/>
          </a:xfrm>
        </p:spPr>
      </p:pic>
    </p:spTree>
    <p:extLst>
      <p:ext uri="{BB962C8B-B14F-4D97-AF65-F5344CB8AC3E}">
        <p14:creationId xmlns:p14="http://schemas.microsoft.com/office/powerpoint/2010/main" val="38679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Experiment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7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Eligibility for Volunteers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smtClean="0"/>
              <a:t>ContextAnalyzer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Android app to collect cache metrics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Criteria for eligibility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Own APMD with 5.0+</a:t>
            </a:r>
          </a:p>
          <a:p>
            <a:pPr lvl="2"/>
            <a:r>
              <a:rPr lang="en-US" i="1" dirty="0" smtClean="0">
                <a:sym typeface="Wingdings" panose="05000000000000000000" pitchFamily="2" charset="2"/>
              </a:rPr>
              <a:t>Previous algorithms won’t work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E.g. </a:t>
            </a:r>
            <a:r>
              <a:rPr lang="en-US" i="1" dirty="0" smtClean="0">
                <a:sym typeface="Wingdings" panose="05000000000000000000" pitchFamily="2" charset="2"/>
              </a:rPr>
              <a:t>APP-ID-PATTERN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Willing to install 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dirty="0" smtClean="0">
                <a:sym typeface="Wingdings" panose="05000000000000000000" pitchFamily="2" charset="2"/>
              </a:rPr>
              <a:t> party app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Permission to read calendar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Addressing Privacy Concerns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app </a:t>
            </a:r>
            <a:r>
              <a:rPr lang="en-US" dirty="0" smtClean="0">
                <a:sym typeface="Wingdings" panose="05000000000000000000" pitchFamily="2" charset="2"/>
              </a:rPr>
              <a:t> Privacy concerns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Full Transparency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Explained nature of data collected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Open sourced </a:t>
            </a:r>
            <a:r>
              <a:rPr lang="en-US" i="1" dirty="0" smtClean="0">
                <a:sym typeface="Wingdings" panose="05000000000000000000" pitchFamily="2" charset="2"/>
              </a:rPr>
              <a:t>ContextAnalyzer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No centralized server, volunteers sent all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&amp; Duration of the Experiment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volunteers</a:t>
            </a:r>
          </a:p>
          <a:p>
            <a:r>
              <a:rPr lang="en-US" dirty="0" smtClean="0"/>
              <a:t>7 days ≤ Duration </a:t>
            </a:r>
            <a:r>
              <a:rPr lang="en-US" dirty="0"/>
              <a:t>≤ </a:t>
            </a:r>
            <a:r>
              <a:rPr lang="en-US" dirty="0" smtClean="0"/>
              <a:t>12 days</a:t>
            </a:r>
          </a:p>
          <a:p>
            <a:pPr lvl="1"/>
            <a:r>
              <a:rPr lang="en-US" dirty="0" smtClean="0"/>
              <a:t>Account for weekends</a:t>
            </a:r>
          </a:p>
          <a:p>
            <a:r>
              <a:rPr lang="en-US" i="1" dirty="0" smtClean="0"/>
              <a:t>ContextAnalyzer </a:t>
            </a:r>
            <a:r>
              <a:rPr lang="en-US" dirty="0" smtClean="0"/>
              <a:t>APK </a:t>
            </a:r>
            <a:r>
              <a:rPr lang="en-US" dirty="0" smtClean="0">
                <a:sym typeface="Wingdings" panose="05000000000000000000" pitchFamily="2" charset="2"/>
              </a:rPr>
              <a:t> Posted online  Downloaded as 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dirty="0" smtClean="0">
                <a:sym typeface="Wingdings" panose="05000000000000000000" pitchFamily="2" charset="2"/>
              </a:rPr>
              <a:t> party app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App not downloaded from Google Play Store =&gt; 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dirty="0" smtClean="0">
                <a:sym typeface="Wingdings" panose="05000000000000000000" pitchFamily="2" charset="2"/>
              </a:rPr>
              <a:t> party app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Instructed not to forcefully stop app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End of monitoring period  Sent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1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Each Application Request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08759309"/>
              </p:ext>
            </p:extLst>
          </p:nvPr>
        </p:nvGraphicFramePr>
        <p:xfrm>
          <a:off x="1522414" y="2857500"/>
          <a:ext cx="4419600" cy="23698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9800"/>
                <a:gridCol w="2209800"/>
              </a:tblGrid>
              <a:tr h="11811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Suggested Hits &amp; Default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Hits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A</a:t>
                      </a:r>
                      <a:endParaRPr lang="en-US" b="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Suggested Hits &amp; Default Misses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B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0">
                <a:tc>
                  <a:txBody>
                    <a:bodyPr/>
                    <a:lstStyle/>
                    <a:p>
                      <a:r>
                        <a:rPr lang="en-US" dirty="0" smtClean="0"/>
                        <a:t>Suggested Misses &amp; Default Hits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Suggested Misses &amp; Default Misses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Hybrid CHR  </a:t>
            </a:r>
          </a:p>
          <a:p>
            <a:pPr lvl="1"/>
            <a:r>
              <a:rPr lang="en-US" dirty="0" smtClean="0"/>
              <a:t>(A + B + C) / (A + B + C + D)</a:t>
            </a:r>
          </a:p>
          <a:p>
            <a:r>
              <a:rPr lang="en-US" dirty="0" smtClean="0"/>
              <a:t>Default CHR</a:t>
            </a:r>
          </a:p>
          <a:p>
            <a:pPr lvl="1"/>
            <a:r>
              <a:rPr lang="en-US" dirty="0" smtClean="0"/>
              <a:t>(A + C) / (A + B + C + D)</a:t>
            </a:r>
          </a:p>
          <a:p>
            <a:r>
              <a:rPr lang="en-US" dirty="0" smtClean="0"/>
              <a:t>Context CHR</a:t>
            </a:r>
          </a:p>
          <a:p>
            <a:pPr lvl="1"/>
            <a:r>
              <a:rPr lang="en-US" dirty="0" smtClean="0"/>
              <a:t>(A + B) / (A + B + C + 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7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457200"/>
            <a:ext cx="10058400" cy="58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5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3" y="1609471"/>
            <a:ext cx="7944959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&amp; Results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5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 Data Distribution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9069377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Demographic Data</a:t>
            </a:r>
          </a:p>
          <a:p>
            <a:pPr lvl="1"/>
            <a:r>
              <a:rPr lang="en-US" dirty="0" smtClean="0"/>
              <a:t>Age, Gender</a:t>
            </a:r>
          </a:p>
          <a:p>
            <a:pPr lvl="1"/>
            <a:r>
              <a:rPr lang="en-US" dirty="0" smtClean="0"/>
              <a:t>Phone Model, OS Version</a:t>
            </a:r>
          </a:p>
          <a:p>
            <a:r>
              <a:rPr lang="en-US" dirty="0" smtClean="0"/>
              <a:t>Supplementary Data</a:t>
            </a:r>
          </a:p>
          <a:p>
            <a:pPr lvl="1"/>
            <a:r>
              <a:rPr lang="en-US" dirty="0" smtClean="0"/>
              <a:t># Calendar Entries</a:t>
            </a:r>
          </a:p>
          <a:p>
            <a:pPr lvl="2"/>
            <a:r>
              <a:rPr lang="en-US" dirty="0" smtClean="0"/>
              <a:t>During experiment</a:t>
            </a:r>
          </a:p>
          <a:p>
            <a:pPr lvl="2"/>
            <a:r>
              <a:rPr lang="en-US" dirty="0" smtClean="0"/>
              <a:t>(11, 25, 43)</a:t>
            </a:r>
          </a:p>
          <a:p>
            <a:pPr lvl="1"/>
            <a:r>
              <a:rPr lang="en-US" dirty="0" smtClean="0"/>
              <a:t># Unique Apps Clicked</a:t>
            </a:r>
          </a:p>
          <a:p>
            <a:pPr lvl="2"/>
            <a:r>
              <a:rPr lang="en-US" dirty="0" smtClean="0"/>
              <a:t>During experiment</a:t>
            </a:r>
          </a:p>
          <a:p>
            <a:pPr lvl="2"/>
            <a:r>
              <a:rPr lang="en-US" dirty="0" smtClean="0"/>
              <a:t>(34, 46, 56)</a:t>
            </a:r>
          </a:p>
          <a:p>
            <a:pPr lvl="1"/>
            <a:r>
              <a:rPr lang="en-US" dirty="0" smtClean="0"/>
              <a:t># Total Installed Apps</a:t>
            </a:r>
          </a:p>
          <a:p>
            <a:pPr lvl="2"/>
            <a:r>
              <a:rPr lang="en-US" dirty="0" smtClean="0"/>
              <a:t>At start of experiment</a:t>
            </a:r>
          </a:p>
          <a:p>
            <a:pPr lvl="2"/>
            <a:r>
              <a:rPr lang="en-US" dirty="0" smtClean="0"/>
              <a:t>(120, 295, 374)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Scheme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 CHR 37.39%</a:t>
            </a:r>
          </a:p>
          <a:p>
            <a:r>
              <a:rPr lang="en-US" dirty="0" smtClean="0"/>
              <a:t>Average CHR 18.47%</a:t>
            </a:r>
          </a:p>
          <a:p>
            <a:pPr lvl="1"/>
            <a:r>
              <a:rPr lang="en-US" dirty="0" smtClean="0"/>
              <a:t>Roughly 4 in 5 miss</a:t>
            </a:r>
          </a:p>
          <a:p>
            <a:pPr lvl="1"/>
            <a:r>
              <a:rPr lang="en-US" dirty="0" smtClean="0"/>
              <a:t>SD 7.67%</a:t>
            </a:r>
          </a:p>
          <a:p>
            <a:pPr lvl="1"/>
            <a:r>
              <a:rPr lang="en-US" dirty="0" smtClean="0"/>
              <a:t>Variance 58.75</a:t>
            </a:r>
          </a:p>
          <a:p>
            <a:r>
              <a:rPr lang="en-US" dirty="0" smtClean="0"/>
              <a:t>Minimum CHR 5.92%</a:t>
            </a:r>
          </a:p>
          <a:p>
            <a:pPr lvl="1"/>
            <a:r>
              <a:rPr lang="en-US" dirty="0" smtClean="0"/>
              <a:t> Roughly 1 in 16 hit</a:t>
            </a:r>
          </a:p>
          <a:p>
            <a:r>
              <a:rPr lang="en-US" dirty="0" smtClean="0"/>
              <a:t>(Q1, Median, Q3)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(14.05%, 17.35%, 20.68%)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86333"/>
            <a:ext cx="4419600" cy="2904533"/>
          </a:xfrm>
        </p:spPr>
      </p:pic>
    </p:spTree>
    <p:extLst>
      <p:ext uri="{BB962C8B-B14F-4D97-AF65-F5344CB8AC3E}">
        <p14:creationId xmlns:p14="http://schemas.microsoft.com/office/powerpoint/2010/main" val="137759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Scheme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CHR </a:t>
            </a:r>
            <a:r>
              <a:rPr lang="en-US" dirty="0" smtClean="0"/>
              <a:t>93.19%</a:t>
            </a:r>
            <a:endParaRPr lang="en-US" dirty="0"/>
          </a:p>
          <a:p>
            <a:r>
              <a:rPr lang="en-US" dirty="0"/>
              <a:t>Average CHR </a:t>
            </a:r>
            <a:r>
              <a:rPr lang="en-US" dirty="0" smtClean="0"/>
              <a:t>79.17%</a:t>
            </a:r>
            <a:endParaRPr lang="en-US" dirty="0"/>
          </a:p>
          <a:p>
            <a:pPr lvl="1"/>
            <a:r>
              <a:rPr lang="en-US" dirty="0"/>
              <a:t>Roughly 4 in 5 </a:t>
            </a:r>
            <a:r>
              <a:rPr lang="en-US" dirty="0" smtClean="0"/>
              <a:t>hit</a:t>
            </a:r>
            <a:endParaRPr lang="en-US" dirty="0"/>
          </a:p>
          <a:p>
            <a:pPr lvl="1"/>
            <a:r>
              <a:rPr lang="en-US" dirty="0"/>
              <a:t>SD </a:t>
            </a:r>
            <a:r>
              <a:rPr lang="en-US" dirty="0" smtClean="0"/>
              <a:t>13.87%</a:t>
            </a:r>
            <a:endParaRPr lang="en-US" dirty="0"/>
          </a:p>
          <a:p>
            <a:pPr lvl="1"/>
            <a:r>
              <a:rPr lang="en-US" dirty="0"/>
              <a:t>Variance </a:t>
            </a:r>
            <a:r>
              <a:rPr lang="en-US" dirty="0" smtClean="0"/>
              <a:t>192.37</a:t>
            </a:r>
            <a:endParaRPr lang="en-US" dirty="0"/>
          </a:p>
          <a:p>
            <a:r>
              <a:rPr lang="en-US" dirty="0"/>
              <a:t>Minimum CHR </a:t>
            </a:r>
            <a:r>
              <a:rPr lang="en-US" dirty="0" smtClean="0"/>
              <a:t>46.52</a:t>
            </a:r>
            <a:r>
              <a:rPr lang="en-US" dirty="0"/>
              <a:t>%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Less than </a:t>
            </a:r>
            <a:r>
              <a:rPr lang="en-US" dirty="0"/>
              <a:t>1 in 2</a:t>
            </a:r>
            <a:r>
              <a:rPr lang="en-US" dirty="0" smtClean="0"/>
              <a:t> </a:t>
            </a:r>
            <a:r>
              <a:rPr lang="en-US" dirty="0"/>
              <a:t>hit</a:t>
            </a:r>
          </a:p>
          <a:p>
            <a:r>
              <a:rPr lang="en-US" dirty="0"/>
              <a:t>(Q1, Median, Q3)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(70.28%, 84.04%, 89.34%)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600663"/>
            <a:ext cx="4419600" cy="2875874"/>
          </a:xfrm>
        </p:spPr>
      </p:pic>
    </p:spTree>
    <p:extLst>
      <p:ext uri="{BB962C8B-B14F-4D97-AF65-F5344CB8AC3E}">
        <p14:creationId xmlns:p14="http://schemas.microsoft.com/office/powerpoint/2010/main" val="43510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Scheme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CHR </a:t>
            </a:r>
            <a:r>
              <a:rPr lang="en-US" dirty="0" smtClean="0"/>
              <a:t>95.62%</a:t>
            </a:r>
            <a:endParaRPr lang="en-US" dirty="0"/>
          </a:p>
          <a:p>
            <a:r>
              <a:rPr lang="en-US" dirty="0"/>
              <a:t>Average CHR </a:t>
            </a:r>
            <a:r>
              <a:rPr lang="en-US" dirty="0" smtClean="0"/>
              <a:t>83.50%</a:t>
            </a:r>
            <a:endParaRPr lang="en-US" dirty="0"/>
          </a:p>
          <a:p>
            <a:pPr lvl="1"/>
            <a:r>
              <a:rPr lang="en-US" dirty="0" smtClean="0"/>
              <a:t>More than 4 </a:t>
            </a:r>
            <a:r>
              <a:rPr lang="en-US" dirty="0"/>
              <a:t>in 5 </a:t>
            </a:r>
            <a:r>
              <a:rPr lang="en-US" dirty="0" smtClean="0"/>
              <a:t>hits</a:t>
            </a:r>
            <a:endParaRPr lang="en-US" dirty="0"/>
          </a:p>
          <a:p>
            <a:pPr lvl="1"/>
            <a:r>
              <a:rPr lang="en-US" dirty="0"/>
              <a:t>SD </a:t>
            </a:r>
            <a:r>
              <a:rPr lang="en-US" dirty="0" smtClean="0"/>
              <a:t>12.39%</a:t>
            </a:r>
            <a:endParaRPr lang="en-US" dirty="0"/>
          </a:p>
          <a:p>
            <a:pPr lvl="1"/>
            <a:r>
              <a:rPr lang="en-US" dirty="0"/>
              <a:t>Variance </a:t>
            </a:r>
            <a:r>
              <a:rPr lang="en-US" dirty="0" smtClean="0"/>
              <a:t>153.49</a:t>
            </a:r>
            <a:endParaRPr lang="en-US" dirty="0"/>
          </a:p>
          <a:p>
            <a:r>
              <a:rPr lang="en-US" dirty="0"/>
              <a:t>Minimum CHR </a:t>
            </a:r>
            <a:r>
              <a:rPr lang="en-US" dirty="0" smtClean="0"/>
              <a:t>53.48%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Less than </a:t>
            </a:r>
            <a:r>
              <a:rPr lang="en-US" dirty="0"/>
              <a:t>1 in </a:t>
            </a:r>
            <a:r>
              <a:rPr lang="en-US" dirty="0" smtClean="0"/>
              <a:t>2 miss</a:t>
            </a:r>
            <a:endParaRPr lang="en-US" dirty="0"/>
          </a:p>
          <a:p>
            <a:r>
              <a:rPr lang="en-US" dirty="0"/>
              <a:t>(Q1, Median, Q3)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(73.97%, 88.48%, 92.73%)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94338"/>
            <a:ext cx="4419600" cy="2888524"/>
          </a:xfrm>
        </p:spPr>
      </p:pic>
    </p:spTree>
    <p:extLst>
      <p:ext uri="{BB962C8B-B14F-4D97-AF65-F5344CB8AC3E}">
        <p14:creationId xmlns:p14="http://schemas.microsoft.com/office/powerpoint/2010/main" val="278488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Observed effect could be sampling error</a:t>
            </a:r>
            <a:endParaRPr lang="en-US" dirty="0" smtClean="0"/>
          </a:p>
          <a:p>
            <a:pPr lvl="1"/>
            <a:r>
              <a:rPr lang="en-US" smtClean="0">
                <a:sym typeface="Wingdings" panose="05000000000000000000" pitchFamily="2" charset="2"/>
              </a:rPr>
              <a:t> in CHR significant?  Paired T Test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Null Hypothesis &amp; Significance Level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0.05 by convention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P-value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The lower the better!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Strong evidence to reject Null Hypothesis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95% CI between 2.97% &amp; 5.701% </a:t>
            </a:r>
          </a:p>
          <a:p>
            <a:pPr lvl="3"/>
            <a:r>
              <a:rPr lang="en-US" smtClean="0">
                <a:sym typeface="Wingdings" panose="05000000000000000000" pitchFamily="2" charset="2"/>
              </a:rPr>
              <a:t>Bounds for true average  in CHR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743200"/>
            <a:ext cx="4063043" cy="2209927"/>
          </a:xfrm>
        </p:spPr>
      </p:pic>
    </p:spTree>
    <p:extLst>
      <p:ext uri="{BB962C8B-B14F-4D97-AF65-F5344CB8AC3E}">
        <p14:creationId xmlns:p14="http://schemas.microsoft.com/office/powerpoint/2010/main" val="131687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in CHR vs #Calendar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Compute PPMCC </a:t>
            </a:r>
          </a:p>
          <a:p>
            <a:pPr lvl="1"/>
            <a:r>
              <a:rPr lang="en-US" smtClean="0"/>
              <a:t>PPMCC = 0.467</a:t>
            </a:r>
          </a:p>
          <a:p>
            <a:pPr lvl="2"/>
            <a:r>
              <a:rPr lang="en-US" smtClean="0"/>
              <a:t>Modest positive correlation</a:t>
            </a:r>
          </a:p>
          <a:p>
            <a:pPr lvl="1"/>
            <a:r>
              <a:rPr lang="en-US" smtClean="0"/>
              <a:t>P-value = 0.038</a:t>
            </a:r>
          </a:p>
          <a:p>
            <a:pPr lvl="2"/>
            <a:r>
              <a:rPr lang="en-US" smtClean="0"/>
              <a:t>For significance level = 0.05</a:t>
            </a:r>
          </a:p>
          <a:p>
            <a:pPr lvl="3"/>
            <a:r>
              <a:rPr lang="en-US" smtClean="0"/>
              <a:t>Statistically significant</a:t>
            </a:r>
          </a:p>
          <a:p>
            <a:pPr lvl="1"/>
            <a:r>
              <a:rPr lang="en-US" smtClean="0"/>
              <a:t>Linear Plot with +ve slope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300347"/>
            <a:ext cx="4419600" cy="3476505"/>
          </a:xfrm>
        </p:spPr>
      </p:pic>
    </p:spTree>
    <p:extLst>
      <p:ext uri="{BB962C8B-B14F-4D97-AF65-F5344CB8AC3E}">
        <p14:creationId xmlns:p14="http://schemas.microsoft.com/office/powerpoint/2010/main" val="368733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in CHR vs #Unique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Compute PPMCC </a:t>
            </a:r>
          </a:p>
          <a:p>
            <a:pPr lvl="1"/>
            <a:r>
              <a:rPr lang="en-US"/>
              <a:t>PPMCC </a:t>
            </a:r>
            <a:r>
              <a:rPr lang="en-US"/>
              <a:t>= </a:t>
            </a:r>
            <a:r>
              <a:rPr lang="en-US" smtClean="0"/>
              <a:t>-0.437</a:t>
            </a:r>
            <a:endParaRPr lang="en-US"/>
          </a:p>
          <a:p>
            <a:pPr lvl="2"/>
            <a:r>
              <a:rPr lang="en-US"/>
              <a:t>Modest </a:t>
            </a:r>
            <a:r>
              <a:rPr lang="en-US" smtClean="0"/>
              <a:t>negative correlation</a:t>
            </a:r>
            <a:endParaRPr lang="en-US"/>
          </a:p>
          <a:p>
            <a:pPr lvl="1"/>
            <a:r>
              <a:rPr lang="en-US"/>
              <a:t>P-value </a:t>
            </a:r>
            <a:r>
              <a:rPr lang="en-US"/>
              <a:t>= </a:t>
            </a:r>
            <a:r>
              <a:rPr lang="en-US" smtClean="0"/>
              <a:t>0.054</a:t>
            </a:r>
            <a:endParaRPr lang="en-US"/>
          </a:p>
          <a:p>
            <a:pPr lvl="2"/>
            <a:r>
              <a:rPr lang="en-US"/>
              <a:t>For significance level = 0.05</a:t>
            </a:r>
          </a:p>
          <a:p>
            <a:pPr lvl="3"/>
            <a:r>
              <a:rPr lang="en-US" smtClean="0"/>
              <a:t>Approximately equal to SL</a:t>
            </a:r>
          </a:p>
          <a:p>
            <a:pPr lvl="3"/>
            <a:r>
              <a:rPr lang="en-US" smtClean="0"/>
              <a:t>Statistically significant</a:t>
            </a:r>
          </a:p>
          <a:p>
            <a:pPr lvl="4"/>
            <a:r>
              <a:rPr lang="en-US" smtClean="0"/>
              <a:t>Within margin of error</a:t>
            </a:r>
            <a:endParaRPr lang="en-US"/>
          </a:p>
          <a:p>
            <a:pPr lvl="1"/>
            <a:r>
              <a:rPr lang="en-US"/>
              <a:t>Linear </a:t>
            </a:r>
            <a:r>
              <a:rPr lang="en-US" smtClean="0"/>
              <a:t>Plot with –ve slope</a:t>
            </a:r>
            <a:endParaRPr lang="en-US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319348"/>
            <a:ext cx="4419600" cy="3438504"/>
          </a:xfrm>
        </p:spPr>
      </p:pic>
    </p:spTree>
    <p:extLst>
      <p:ext uri="{BB962C8B-B14F-4D97-AF65-F5344CB8AC3E}">
        <p14:creationId xmlns:p14="http://schemas.microsoft.com/office/powerpoint/2010/main" val="386888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built on top of Linux kernel</a:t>
            </a:r>
          </a:p>
          <a:p>
            <a:pPr lvl="1"/>
            <a:r>
              <a:rPr lang="en-US" dirty="0" smtClean="0"/>
              <a:t>Every app runs in its own Linux process.</a:t>
            </a:r>
          </a:p>
          <a:p>
            <a:r>
              <a:rPr lang="en-US" dirty="0" smtClean="0"/>
              <a:t>RAM contains active processes &amp; CBP(s) </a:t>
            </a:r>
          </a:p>
          <a:p>
            <a:pPr lvl="1"/>
            <a:r>
              <a:rPr lang="en-US" dirty="0" smtClean="0"/>
              <a:t>Displayed by Settings App</a:t>
            </a:r>
          </a:p>
          <a:p>
            <a:pPr lvl="1"/>
            <a:r>
              <a:rPr lang="en-US" dirty="0" smtClean="0"/>
              <a:t>Lower startup time =&gt; Better UX</a:t>
            </a:r>
          </a:p>
          <a:p>
            <a:pPr lvl="1"/>
            <a:r>
              <a:rPr lang="en-US" dirty="0" smtClean="0"/>
              <a:t>Determined by Recency of Usage</a:t>
            </a:r>
          </a:p>
          <a:p>
            <a:pPr lvl="1"/>
            <a:r>
              <a:rPr lang="en-US" dirty="0" smtClean="0"/>
              <a:t>Better scheme? </a:t>
            </a:r>
          </a:p>
          <a:p>
            <a:pPr lvl="1"/>
            <a:r>
              <a:rPr lang="en-US" dirty="0" smtClean="0"/>
              <a:t>Can context help?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125075"/>
            <a:ext cx="4419600" cy="3827050"/>
          </a:xfr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Weakness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8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Weakness (Contd.)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Size</a:t>
            </a:r>
          </a:p>
          <a:p>
            <a:r>
              <a:rPr lang="en-US" dirty="0" smtClean="0"/>
              <a:t>May/ May not use calendar	</a:t>
            </a:r>
          </a:p>
          <a:p>
            <a:pPr lvl="1"/>
            <a:r>
              <a:rPr lang="en-US" dirty="0" smtClean="0"/>
              <a:t>Changes with known incentive</a:t>
            </a:r>
          </a:p>
          <a:p>
            <a:r>
              <a:rPr lang="en-US" dirty="0" smtClean="0"/>
              <a:t>Calendar entries not indicative of app</a:t>
            </a:r>
          </a:p>
          <a:p>
            <a:r>
              <a:rPr lang="en-US" dirty="0" smtClean="0"/>
              <a:t>Not all apps have keyword mapping</a:t>
            </a:r>
          </a:p>
          <a:p>
            <a:r>
              <a:rPr lang="en-US" dirty="0" smtClean="0"/>
              <a:t>Synced only once every 4 hours</a:t>
            </a:r>
          </a:p>
          <a:p>
            <a:pPr lvl="1"/>
            <a:r>
              <a:rPr lang="en-US" dirty="0" smtClean="0"/>
              <a:t>Can be changed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app requests within 1 second</a:t>
            </a:r>
          </a:p>
          <a:p>
            <a:pPr lvl="1"/>
            <a:r>
              <a:rPr lang="en-US" dirty="0" smtClean="0"/>
              <a:t>Personally unable to achieve it</a:t>
            </a:r>
          </a:p>
          <a:p>
            <a:r>
              <a:rPr lang="en-US" dirty="0" smtClean="0"/>
              <a:t>Lack of diversity in volunteer demographic</a:t>
            </a:r>
          </a:p>
          <a:p>
            <a:r>
              <a:rPr lang="en-US" dirty="0" smtClean="0"/>
              <a:t>Full Transparency =&gt; Chance for bias</a:t>
            </a:r>
          </a:p>
          <a:p>
            <a:pPr lvl="1"/>
            <a:r>
              <a:rPr lang="en-US" dirty="0" smtClean="0"/>
              <a:t>No inherent motive</a:t>
            </a:r>
          </a:p>
          <a:p>
            <a:r>
              <a:rPr lang="en-US" dirty="0" smtClean="0"/>
              <a:t>Possible to selectively close app</a:t>
            </a:r>
          </a:p>
          <a:p>
            <a:pPr lvl="1"/>
            <a:r>
              <a:rPr lang="en-US" dirty="0" smtClean="0"/>
              <a:t>No inherent motive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1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Smartphones good fit for context </a:t>
            </a:r>
          </a:p>
          <a:p>
            <a:r>
              <a:rPr lang="en-US" dirty="0" smtClean="0"/>
              <a:t>Android caches app components for quicker startup</a:t>
            </a:r>
          </a:p>
          <a:p>
            <a:pPr lvl="1"/>
            <a:r>
              <a:rPr lang="en-US" dirty="0" smtClean="0"/>
              <a:t>Currently through Recency of Usage</a:t>
            </a:r>
          </a:p>
          <a:p>
            <a:pPr lvl="1"/>
            <a:r>
              <a:rPr lang="en-US" dirty="0" smtClean="0"/>
              <a:t>Scope for Context Inference</a:t>
            </a:r>
          </a:p>
          <a:p>
            <a:r>
              <a:rPr lang="en-US" dirty="0" smtClean="0"/>
              <a:t>Set up Experiment</a:t>
            </a:r>
          </a:p>
          <a:p>
            <a:pPr lvl="1"/>
            <a:r>
              <a:rPr lang="en-US" dirty="0" smtClean="0"/>
              <a:t>20 volunteers</a:t>
            </a:r>
          </a:p>
          <a:p>
            <a:pPr lvl="1"/>
            <a:r>
              <a:rPr lang="en-US" dirty="0" smtClean="0"/>
              <a:t>Android app to read calendar &amp; measure metrics for 3 schemes</a:t>
            </a:r>
          </a:p>
          <a:p>
            <a:pPr lvl="2"/>
            <a:r>
              <a:rPr lang="en-US" dirty="0" smtClean="0"/>
              <a:t>Default, Context &amp; Default-Context Hybrid</a:t>
            </a:r>
          </a:p>
          <a:p>
            <a:r>
              <a:rPr lang="en-US" dirty="0" smtClean="0"/>
              <a:t>Analyzed Data</a:t>
            </a:r>
          </a:p>
          <a:p>
            <a:pPr lvl="1"/>
            <a:r>
              <a:rPr lang="en-US" dirty="0" smtClean="0"/>
              <a:t>On average, Hybrid </a:t>
            </a:r>
            <a:r>
              <a:rPr lang="en-US" i="1" dirty="0" smtClean="0"/>
              <a:t>significantly &gt; CHR </a:t>
            </a:r>
            <a:r>
              <a:rPr lang="en-US" dirty="0" smtClean="0"/>
              <a:t>than Default.</a:t>
            </a:r>
          </a:p>
          <a:p>
            <a:pPr lvl="1"/>
            <a:r>
              <a:rPr lang="en-US" dirty="0" smtClean="0"/>
              <a:t>Lower startup time for more apps =&gt; Better UX</a:t>
            </a:r>
          </a:p>
          <a:p>
            <a:pPr lvl="1"/>
            <a:r>
              <a:rPr lang="en-US" dirty="0" smtClean="0"/>
              <a:t>Bigger Picture (This is just proof of concept)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03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sources of info to get Context</a:t>
            </a:r>
          </a:p>
          <a:p>
            <a:pPr lvl="1"/>
            <a:r>
              <a:rPr lang="en-US" dirty="0" smtClean="0"/>
              <a:t>APMD sensors</a:t>
            </a:r>
          </a:p>
          <a:p>
            <a:pPr lvl="2"/>
            <a:r>
              <a:rPr lang="en-US" dirty="0" smtClean="0"/>
              <a:t>3D Movement, Positioning &amp; Environmental conditions</a:t>
            </a:r>
          </a:p>
          <a:p>
            <a:pPr lvl="1"/>
            <a:r>
              <a:rPr lang="en-US" dirty="0" smtClean="0"/>
              <a:t>Multiple sources =&gt; Reliability of Context Information </a:t>
            </a:r>
            <a:r>
              <a:rPr lang="en-US" dirty="0" smtClean="0">
                <a:sym typeface="Wingdings" panose="05000000000000000000" pitchFamily="2" charset="2"/>
              </a:rPr>
              <a:t>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User Behavior Model  Shi et al.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Used to predict apps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Predetermined Mapping</a:t>
            </a:r>
          </a:p>
          <a:p>
            <a:pPr lvl="1"/>
            <a:r>
              <a:rPr lang="en-US" dirty="0" smtClean="0"/>
              <a:t>Improved by learning user’s preferences</a:t>
            </a:r>
          </a:p>
          <a:p>
            <a:pPr lvl="1"/>
            <a:r>
              <a:rPr lang="en-US" dirty="0" smtClean="0"/>
              <a:t>App always used in conjunction with Event</a:t>
            </a:r>
          </a:p>
          <a:p>
            <a:pPr lvl="2"/>
            <a:r>
              <a:rPr lang="en-US" dirty="0" smtClean="0"/>
              <a:t>Learn Behavior &amp; Modify mapping</a:t>
            </a:r>
          </a:p>
          <a:p>
            <a:r>
              <a:rPr lang="en-US" dirty="0" smtClean="0"/>
              <a:t>Implement the Hybrid Scheme by modifying  Android OS</a:t>
            </a:r>
          </a:p>
          <a:p>
            <a:pPr lvl="1"/>
            <a:r>
              <a:rPr lang="en-US" dirty="0" smtClean="0"/>
              <a:t>Facilitated by AOSP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3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84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Utilize context through Calendar</a:t>
            </a:r>
          </a:p>
          <a:p>
            <a:pPr lvl="1"/>
            <a:r>
              <a:rPr lang="en-US" dirty="0" smtClean="0"/>
              <a:t>Predict apps likely to be used</a:t>
            </a:r>
          </a:p>
          <a:p>
            <a:r>
              <a:rPr lang="en-US" dirty="0" smtClean="0"/>
              <a:t>3 possible caching schemes</a:t>
            </a:r>
          </a:p>
          <a:p>
            <a:pPr lvl="1"/>
            <a:r>
              <a:rPr lang="en-US" dirty="0" smtClean="0"/>
              <a:t>Default (Recency)</a:t>
            </a:r>
          </a:p>
          <a:p>
            <a:pPr lvl="1"/>
            <a:r>
              <a:rPr lang="en-US" dirty="0" smtClean="0"/>
              <a:t>Context (Calendar)</a:t>
            </a:r>
          </a:p>
          <a:p>
            <a:pPr lvl="1"/>
            <a:r>
              <a:rPr lang="en-US" dirty="0" smtClean="0"/>
              <a:t>Default-Context Hybrid</a:t>
            </a:r>
          </a:p>
          <a:p>
            <a:pPr lvl="1"/>
            <a:r>
              <a:rPr lang="en-US" dirty="0" smtClean="0"/>
              <a:t>Set up experiment (20 volunteers)</a:t>
            </a:r>
          </a:p>
          <a:p>
            <a:pPr lvl="1"/>
            <a:r>
              <a:rPr lang="en-US" dirty="0" smtClean="0"/>
              <a:t>Compare efficiencies </a:t>
            </a:r>
          </a:p>
          <a:p>
            <a:pPr lvl="2"/>
            <a:r>
              <a:rPr lang="en-US" dirty="0" smtClean="0"/>
              <a:t>Metrics? </a:t>
            </a:r>
          </a:p>
          <a:p>
            <a:pPr lvl="2"/>
            <a:r>
              <a:rPr lang="en-US" dirty="0" smtClean="0"/>
              <a:t>How to get them?</a:t>
            </a:r>
          </a:p>
          <a:p>
            <a:pPr lvl="1"/>
            <a:r>
              <a:rPr lang="en-US" dirty="0" smtClean="0"/>
              <a:t>Did context help?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/>
              <a:t>Context through Calendar</a:t>
            </a:r>
          </a:p>
          <a:p>
            <a:pPr lvl="2"/>
            <a:r>
              <a:rPr lang="en-US" dirty="0"/>
              <a:t>Easy access (Android provides Public API)</a:t>
            </a:r>
          </a:p>
          <a:p>
            <a:pPr lvl="2"/>
            <a:r>
              <a:rPr lang="en-US" dirty="0"/>
              <a:t>Window into user’s potential future behavior</a:t>
            </a:r>
          </a:p>
          <a:p>
            <a:pPr lvl="1"/>
            <a:r>
              <a:rPr lang="en-US" dirty="0"/>
              <a:t>Android version in volunteer’s </a:t>
            </a:r>
            <a:r>
              <a:rPr lang="en-US" dirty="0" smtClean="0"/>
              <a:t>phone</a:t>
            </a:r>
          </a:p>
          <a:p>
            <a:pPr lvl="2"/>
            <a:r>
              <a:rPr lang="en-US" dirty="0"/>
              <a:t>API Level 21 (Lollipop 5.0) &amp; above</a:t>
            </a:r>
          </a:p>
          <a:p>
            <a:pPr lvl="1"/>
            <a:r>
              <a:rPr lang="en-US" dirty="0" smtClean="0"/>
              <a:t>Volunteers permit use of their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0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of Interest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Hits, Cache Misses &amp; CHR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23872"/>
            <a:ext cx="4419600" cy="382945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Cache Hit</a:t>
            </a:r>
          </a:p>
          <a:p>
            <a:pPr lvl="1"/>
            <a:r>
              <a:rPr lang="en-US" sz="2000" dirty="0" smtClean="0"/>
              <a:t>User requests app already in memory</a:t>
            </a:r>
          </a:p>
          <a:p>
            <a:pPr lvl="2"/>
            <a:r>
              <a:rPr lang="en-US" sz="1800" dirty="0" smtClean="0"/>
              <a:t>Either as active process or CBP</a:t>
            </a:r>
          </a:p>
          <a:p>
            <a:pPr lvl="2"/>
            <a:r>
              <a:rPr lang="en-US" dirty="0" smtClean="0"/>
              <a:t>E.g. Messenger</a:t>
            </a:r>
          </a:p>
          <a:p>
            <a:r>
              <a:rPr lang="en-US" sz="2400" dirty="0" smtClean="0"/>
              <a:t>Cache Miss</a:t>
            </a:r>
          </a:p>
          <a:p>
            <a:pPr lvl="1"/>
            <a:r>
              <a:rPr lang="en-US" sz="2000" dirty="0" smtClean="0"/>
              <a:t>User requests app not in memory</a:t>
            </a:r>
          </a:p>
          <a:p>
            <a:pPr lvl="2"/>
            <a:r>
              <a:rPr lang="en-US" sz="1800" dirty="0" smtClean="0"/>
              <a:t>Neither as active process nor CBP</a:t>
            </a:r>
          </a:p>
          <a:p>
            <a:pPr lvl="2"/>
            <a:r>
              <a:rPr lang="en-US" dirty="0" smtClean="0"/>
              <a:t>E.g. Google Drive</a:t>
            </a:r>
          </a:p>
          <a:p>
            <a:r>
              <a:rPr lang="en-US" sz="2400" dirty="0" smtClean="0"/>
              <a:t>Cache Hit Ratio</a:t>
            </a:r>
          </a:p>
          <a:p>
            <a:pPr lvl="1"/>
            <a:r>
              <a:rPr lang="en-US" sz="2000" dirty="0" smtClean="0"/>
              <a:t>Ratio of hits to overall requests</a:t>
            </a:r>
          </a:p>
          <a:p>
            <a:pPr lvl="1"/>
            <a:r>
              <a:rPr lang="en-US" dirty="0" smtClean="0"/>
              <a:t>CHR = (Hits / Hits + Misses)</a:t>
            </a:r>
          </a:p>
          <a:p>
            <a:pPr lvl="1"/>
            <a:r>
              <a:rPr lang="en-US" dirty="0"/>
              <a:t>Higher CHR =&gt; Lower startup time for more requests =&gt; Better UX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300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metric </a:t>
            </a:r>
            <a:r>
              <a:rPr lang="en-US" dirty="0" smtClean="0">
                <a:sym typeface="Wingdings" panose="05000000000000000000" pitchFamily="2" charset="2"/>
              </a:rPr>
              <a:t> CHR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Measured for Default, Context &amp; Default-Context Hybrid</a:t>
            </a:r>
            <a:endParaRPr lang="en-US" dirty="0" smtClean="0"/>
          </a:p>
          <a:p>
            <a:r>
              <a:rPr lang="en-US" dirty="0" smtClean="0"/>
              <a:t>Supplementary data </a:t>
            </a:r>
            <a:r>
              <a:rPr lang="en-US" dirty="0" smtClean="0">
                <a:sym typeface="Wingdings" panose="05000000000000000000" pitchFamily="2" charset="2"/>
              </a:rPr>
              <a:t> Check for correlations</a:t>
            </a:r>
            <a:endParaRPr lang="en-US" dirty="0" smtClean="0"/>
          </a:p>
          <a:p>
            <a:pPr lvl="1"/>
            <a:r>
              <a:rPr lang="en-US" dirty="0" smtClean="0"/>
              <a:t>#Installed Apps</a:t>
            </a:r>
          </a:p>
          <a:p>
            <a:pPr lvl="1"/>
            <a:r>
              <a:rPr lang="en-US" dirty="0" smtClean="0"/>
              <a:t>#Unique Apps Clicked</a:t>
            </a:r>
          </a:p>
          <a:p>
            <a:pPr lvl="1"/>
            <a:r>
              <a:rPr lang="en-US" dirty="0" smtClean="0"/>
              <a:t>#Calendar Entries</a:t>
            </a:r>
          </a:p>
          <a:p>
            <a:pPr lvl="1"/>
            <a:r>
              <a:rPr lang="en-US" dirty="0" smtClean="0"/>
              <a:t>Gender, Age, Phone Model</a:t>
            </a:r>
          </a:p>
          <a:p>
            <a:pPr lvl="2"/>
            <a:r>
              <a:rPr lang="en-US" dirty="0" smtClean="0"/>
              <a:t>Clues about usage patterns</a:t>
            </a:r>
          </a:p>
          <a:p>
            <a:pPr lvl="2"/>
            <a:r>
              <a:rPr lang="en-US" dirty="0" smtClean="0"/>
              <a:t>Diversity in demographic</a:t>
            </a:r>
          </a:p>
          <a:p>
            <a:pPr lvl="1"/>
            <a:r>
              <a:rPr lang="en-US" dirty="0" smtClean="0"/>
              <a:t>Android OS Version</a:t>
            </a:r>
          </a:p>
          <a:p>
            <a:pPr lvl="2"/>
            <a:r>
              <a:rPr lang="en-US" dirty="0" smtClean="0"/>
              <a:t>For compatibility with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3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Schemes Under Consideration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1775</Words>
  <Application>Microsoft Office PowerPoint</Application>
  <PresentationFormat>Custom</PresentationFormat>
  <Paragraphs>352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Consolas</vt:lpstr>
      <vt:lpstr>Corbel</vt:lpstr>
      <vt:lpstr>Wingdings</vt:lpstr>
      <vt:lpstr>Chalkboard 16x9</vt:lpstr>
      <vt:lpstr>A Context-Aware Approach to Android Memory Management</vt:lpstr>
      <vt:lpstr>Before we get started..</vt:lpstr>
      <vt:lpstr>Introduction</vt:lpstr>
      <vt:lpstr>The Problem</vt:lpstr>
      <vt:lpstr>Proposed Solution</vt:lpstr>
      <vt:lpstr>Metrics of Interest</vt:lpstr>
      <vt:lpstr>Cache Hits, Cache Misses &amp; CHR</vt:lpstr>
      <vt:lpstr>Supplementary Data</vt:lpstr>
      <vt:lpstr>Caching Schemes Under Consideration</vt:lpstr>
      <vt:lpstr>Default – Recency of Usage</vt:lpstr>
      <vt:lpstr>Default-Context Hybrid</vt:lpstr>
      <vt:lpstr>Challenges in Collecting the Metrics</vt:lpstr>
      <vt:lpstr>System vs User Level Approach</vt:lpstr>
      <vt:lpstr>Getting Processes in Memory</vt:lpstr>
      <vt:lpstr>Getting Processes in Memory (Contd.)</vt:lpstr>
      <vt:lpstr>Getting Processes in Memory (Contd.)</vt:lpstr>
      <vt:lpstr>Obtaining Current Foreground Application</vt:lpstr>
      <vt:lpstr>PowerPoint Presentation</vt:lpstr>
      <vt:lpstr>Updating the Statistics</vt:lpstr>
      <vt:lpstr>Backing Up the Data</vt:lpstr>
      <vt:lpstr>Backing Up the Data (Contd.)</vt:lpstr>
      <vt:lpstr>Reading the User’s Calendar</vt:lpstr>
      <vt:lpstr>Reading the User’s Calendar (Contd.)</vt:lpstr>
      <vt:lpstr>Parsing the Calendar Information</vt:lpstr>
      <vt:lpstr>The Experiment</vt:lpstr>
      <vt:lpstr>Eligibility for Volunteers</vt:lpstr>
      <vt:lpstr>Process &amp; Duration of the Experiment</vt:lpstr>
      <vt:lpstr>Application Design</vt:lpstr>
      <vt:lpstr>Classifying Each Application Request</vt:lpstr>
      <vt:lpstr>PowerPoint Presentation</vt:lpstr>
      <vt:lpstr>PowerPoint Presentation</vt:lpstr>
      <vt:lpstr>Data Analysis &amp; Results</vt:lpstr>
      <vt:lpstr>Demographic Data Distribution</vt:lpstr>
      <vt:lpstr>Context Scheme Results</vt:lpstr>
      <vt:lpstr>Default Scheme Results</vt:lpstr>
      <vt:lpstr>Hybrid Scheme Results</vt:lpstr>
      <vt:lpstr>Significance Testing</vt:lpstr>
      <vt:lpstr>Increase in CHR vs #Calendar Entries</vt:lpstr>
      <vt:lpstr>Increase in CHR vs #Unique Apps</vt:lpstr>
      <vt:lpstr>Points of Weakness</vt:lpstr>
      <vt:lpstr>Points of Weakness (Contd.)</vt:lpstr>
      <vt:lpstr>Conclusion &amp; Future Work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2015-11-03T17:15:15Z</dcterms:created>
  <dcterms:modified xsi:type="dcterms:W3CDTF">2015-11-09T02:10:53Z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