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58"/>
  </p:notesMasterIdLst>
  <p:handoutMasterIdLst>
    <p:handoutMasterId r:id="rId59"/>
  </p:handoutMasterIdLst>
  <p:sldIdLst>
    <p:sldId id="256" r:id="rId3"/>
    <p:sldId id="270" r:id="rId4"/>
    <p:sldId id="273" r:id="rId5"/>
    <p:sldId id="257" r:id="rId6"/>
    <p:sldId id="271" r:id="rId7"/>
    <p:sldId id="274" r:id="rId8"/>
    <p:sldId id="272" r:id="rId9"/>
    <p:sldId id="276" r:id="rId10"/>
    <p:sldId id="275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84" r:id="rId19"/>
    <p:sldId id="285" r:id="rId20"/>
    <p:sldId id="286" r:id="rId21"/>
    <p:sldId id="287" r:id="rId22"/>
    <p:sldId id="288" r:id="rId23"/>
    <p:sldId id="289" r:id="rId24"/>
    <p:sldId id="290" r:id="rId25"/>
    <p:sldId id="291" r:id="rId26"/>
    <p:sldId id="292" r:id="rId27"/>
    <p:sldId id="293" r:id="rId28"/>
    <p:sldId id="294" r:id="rId29"/>
    <p:sldId id="295" r:id="rId30"/>
    <p:sldId id="296" r:id="rId31"/>
    <p:sldId id="297" r:id="rId32"/>
    <p:sldId id="298" r:id="rId33"/>
    <p:sldId id="299" r:id="rId34"/>
    <p:sldId id="300" r:id="rId35"/>
    <p:sldId id="301" r:id="rId36"/>
    <p:sldId id="303" r:id="rId37"/>
    <p:sldId id="308" r:id="rId38"/>
    <p:sldId id="309" r:id="rId39"/>
    <p:sldId id="302" r:id="rId40"/>
    <p:sldId id="311" r:id="rId41"/>
    <p:sldId id="310" r:id="rId42"/>
    <p:sldId id="312" r:id="rId43"/>
    <p:sldId id="304" r:id="rId44"/>
    <p:sldId id="267" r:id="rId45"/>
    <p:sldId id="313" r:id="rId46"/>
    <p:sldId id="314" r:id="rId47"/>
    <p:sldId id="315" r:id="rId48"/>
    <p:sldId id="316" r:id="rId49"/>
    <p:sldId id="317" r:id="rId50"/>
    <p:sldId id="318" r:id="rId51"/>
    <p:sldId id="305" r:id="rId52"/>
    <p:sldId id="319" r:id="rId53"/>
    <p:sldId id="306" r:id="rId54"/>
    <p:sldId id="320" r:id="rId55"/>
    <p:sldId id="321" r:id="rId56"/>
    <p:sldId id="307" r:id="rId57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35" autoAdjust="0"/>
    <p:restoredTop sz="95274" autoAdjust="0"/>
  </p:normalViewPr>
  <p:slideViewPr>
    <p:cSldViewPr>
      <p:cViewPr varScale="1">
        <p:scale>
          <a:sx n="72" d="100"/>
          <a:sy n="72" d="100"/>
        </p:scale>
        <p:origin x="66" y="348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4011701662292211E-2"/>
          <c:y val="3.5818569553805781E-2"/>
          <c:w val="0.93459940944881892"/>
          <c:h val="0.7047447975253093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  Number Of Calendar Entries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3"/>
                <c:pt idx="0">
                  <c:v>Minimum</c:v>
                </c:pt>
                <c:pt idx="1">
                  <c:v>Average</c:v>
                </c:pt>
                <c:pt idx="2">
                  <c:v>Maximum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11</c:v>
                </c:pt>
                <c:pt idx="1">
                  <c:v>25</c:v>
                </c:pt>
                <c:pt idx="2">
                  <c:v>43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Number of Unique Apps Clicked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3"/>
                <c:pt idx="0">
                  <c:v>Minimum</c:v>
                </c:pt>
                <c:pt idx="1">
                  <c:v>Average</c:v>
                </c:pt>
                <c:pt idx="2">
                  <c:v>Maximum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34</c:v>
                </c:pt>
                <c:pt idx="1">
                  <c:v>46</c:v>
                </c:pt>
                <c:pt idx="2">
                  <c:v>56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Number of Total Apps Installed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3"/>
                <c:pt idx="0">
                  <c:v>Minimum</c:v>
                </c:pt>
                <c:pt idx="1">
                  <c:v>Average</c:v>
                </c:pt>
                <c:pt idx="2">
                  <c:v>Maximum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120</c:v>
                </c:pt>
                <c:pt idx="1">
                  <c:v>295</c:v>
                </c:pt>
                <c:pt idx="2">
                  <c:v>374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63712680"/>
        <c:axId val="363712288"/>
      </c:barChart>
      <c:catAx>
        <c:axId val="3637126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3712288"/>
        <c:crosses val="autoZero"/>
        <c:auto val="1"/>
        <c:lblAlgn val="ctr"/>
        <c:lblOffset val="100"/>
        <c:noMultiLvlLbl val="0"/>
      </c:catAx>
      <c:valAx>
        <c:axId val="3637122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37126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11/4/2015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11/4/2015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3799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grpSp>
        <p:nvGrpSpPr>
          <p:cNvPr id="256" name="line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11/4/2015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line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11/4/2015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11/4/2015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line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11/4/2015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11/4/2015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11/4/2015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11/4/2015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11/4/2015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5" name="frame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11/4/2015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" name="frame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11/4/2015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/>
              <a:pPr/>
              <a:t>11/4/2015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8012" y="1905000"/>
            <a:ext cx="11049000" cy="2667000"/>
          </a:xfrm>
        </p:spPr>
        <p:txBody>
          <a:bodyPr/>
          <a:lstStyle/>
          <a:p>
            <a:r>
              <a:rPr lang="en-US" dirty="0"/>
              <a:t>A Context-Aware Approach</a:t>
            </a:r>
            <a:br>
              <a:rPr lang="en-US" dirty="0"/>
            </a:br>
            <a:r>
              <a:rPr lang="en-US" dirty="0"/>
              <a:t>to Android Memory Management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</a:t>
            </a:r>
          </a:p>
          <a:p>
            <a:r>
              <a:rPr lang="en-US" dirty="0"/>
              <a:t>Srinivas Muthu</a:t>
            </a: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Alternate Ways to Utilize Context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Elaine </a:t>
            </a:r>
            <a:r>
              <a:rPr lang="en-US" dirty="0"/>
              <a:t>Shi, Yuan </a:t>
            </a:r>
            <a:r>
              <a:rPr lang="en-US" dirty="0" err="1"/>
              <a:t>Niu</a:t>
            </a:r>
            <a:r>
              <a:rPr lang="en-US" dirty="0"/>
              <a:t>, Markus </a:t>
            </a:r>
            <a:r>
              <a:rPr lang="en-US" dirty="0" err="1"/>
              <a:t>Jakobsson</a:t>
            </a:r>
            <a:r>
              <a:rPr lang="en-US" dirty="0"/>
              <a:t>, and Richard </a:t>
            </a:r>
            <a:r>
              <a:rPr lang="en-US" dirty="0" smtClean="0"/>
              <a:t>Chow (2010)</a:t>
            </a:r>
          </a:p>
          <a:p>
            <a:pPr lvl="1"/>
            <a:r>
              <a:rPr lang="en-US" i="1" dirty="0" smtClean="0"/>
              <a:t>Implicit Authentication </a:t>
            </a:r>
            <a:r>
              <a:rPr lang="en-US" i="1" dirty="0"/>
              <a:t>through Learning User Behavior </a:t>
            </a:r>
            <a:endParaRPr lang="en-US" i="1" dirty="0" smtClean="0"/>
          </a:p>
          <a:p>
            <a:pPr lvl="1"/>
            <a:r>
              <a:rPr lang="en-US" dirty="0" smtClean="0"/>
              <a:t>Modelling user behavior </a:t>
            </a:r>
          </a:p>
          <a:p>
            <a:pPr lvl="2"/>
            <a:r>
              <a:rPr lang="en-US" dirty="0" smtClean="0"/>
              <a:t>Calls/Day, Location traces</a:t>
            </a:r>
          </a:p>
          <a:p>
            <a:pPr lvl="1"/>
            <a:r>
              <a:rPr lang="en-US" dirty="0" smtClean="0"/>
              <a:t>Implicit authentication</a:t>
            </a:r>
          </a:p>
          <a:p>
            <a:pPr lvl="2"/>
            <a:r>
              <a:rPr lang="en-US" dirty="0" smtClean="0"/>
              <a:t>Good score vs bad score</a:t>
            </a:r>
          </a:p>
          <a:p>
            <a:pPr lvl="2"/>
            <a:r>
              <a:rPr lang="en-US" dirty="0" smtClean="0"/>
              <a:t>High bad score =&gt; lock phone</a:t>
            </a:r>
          </a:p>
          <a:p>
            <a:pPr lvl="1"/>
            <a:r>
              <a:rPr lang="en-US" dirty="0" smtClean="0"/>
              <a:t>Context :- utilized in various ways</a:t>
            </a:r>
          </a:p>
          <a:p>
            <a:pPr lvl="2"/>
            <a:endParaRPr lang="en-US" dirty="0" smtClean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1058" y="2743200"/>
            <a:ext cx="3108175" cy="2105138"/>
          </a:xfrm>
        </p:spPr>
      </p:pic>
    </p:spTree>
    <p:extLst>
      <p:ext uri="{BB962C8B-B14F-4D97-AF65-F5344CB8AC3E}">
        <p14:creationId xmlns:p14="http://schemas.microsoft.com/office/powerpoint/2010/main" val="3921221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Metrics of Interest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570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Hits, Cache Misses &amp; CHR</a:t>
            </a:r>
            <a:endParaRPr lang="en-US" dirty="0"/>
          </a:p>
        </p:txBody>
      </p:sp>
      <p:pic>
        <p:nvPicPr>
          <p:cNvPr id="9" name="Picture Placeholder 8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413" y="2123872"/>
            <a:ext cx="4419600" cy="3829455"/>
          </a:xfrm>
        </p:spPr>
      </p:pic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400" dirty="0" smtClean="0"/>
              <a:t>Cache Hit</a:t>
            </a:r>
          </a:p>
          <a:p>
            <a:pPr lvl="1"/>
            <a:r>
              <a:rPr lang="en-US" sz="2000" dirty="0" smtClean="0"/>
              <a:t>User requests app already in memory</a:t>
            </a:r>
          </a:p>
          <a:p>
            <a:pPr lvl="2"/>
            <a:r>
              <a:rPr lang="en-US" sz="1800" dirty="0" smtClean="0"/>
              <a:t>Either as active process or CBP</a:t>
            </a:r>
          </a:p>
          <a:p>
            <a:pPr lvl="2"/>
            <a:r>
              <a:rPr lang="en-US" dirty="0" smtClean="0"/>
              <a:t>E.g. Messenger</a:t>
            </a:r>
          </a:p>
          <a:p>
            <a:r>
              <a:rPr lang="en-US" sz="2400" dirty="0" smtClean="0"/>
              <a:t>Cache Miss</a:t>
            </a:r>
          </a:p>
          <a:p>
            <a:pPr lvl="1"/>
            <a:r>
              <a:rPr lang="en-US" sz="2000" dirty="0" smtClean="0"/>
              <a:t>User requests app not in memory</a:t>
            </a:r>
          </a:p>
          <a:p>
            <a:pPr lvl="2"/>
            <a:r>
              <a:rPr lang="en-US" sz="1800" dirty="0" smtClean="0"/>
              <a:t>Neither as active process nor CBP</a:t>
            </a:r>
          </a:p>
          <a:p>
            <a:pPr lvl="2"/>
            <a:r>
              <a:rPr lang="en-US" dirty="0" smtClean="0"/>
              <a:t>E.g. Google Drive</a:t>
            </a:r>
          </a:p>
          <a:p>
            <a:r>
              <a:rPr lang="en-US" sz="2400" dirty="0" smtClean="0"/>
              <a:t>Cache Hit Ratio</a:t>
            </a:r>
          </a:p>
          <a:p>
            <a:pPr lvl="1"/>
            <a:r>
              <a:rPr lang="en-US" sz="2000" dirty="0" smtClean="0"/>
              <a:t>Ratio of hits to overall requests</a:t>
            </a:r>
          </a:p>
          <a:p>
            <a:pPr lvl="1"/>
            <a:r>
              <a:rPr lang="en-US" dirty="0" smtClean="0"/>
              <a:t>CHR = (Hits / Hits + Misses)</a:t>
            </a:r>
          </a:p>
          <a:p>
            <a:pPr lvl="1"/>
            <a:r>
              <a:rPr lang="en-US" dirty="0"/>
              <a:t>Higher CHR =&gt; Lower startup time for more requests =&gt; Better UX</a:t>
            </a:r>
          </a:p>
          <a:p>
            <a:pPr lvl="1"/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030059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Caching Schemes Under Consideration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483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 – Recency of Usage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Recency of application usage</a:t>
            </a:r>
          </a:p>
          <a:p>
            <a:pPr lvl="1"/>
            <a:r>
              <a:rPr lang="en-US" dirty="0" smtClean="0"/>
              <a:t>CBP(s) have timestamps</a:t>
            </a:r>
          </a:p>
          <a:p>
            <a:pPr lvl="1"/>
            <a:r>
              <a:rPr lang="en-US" dirty="0" smtClean="0"/>
              <a:t>Memory low =&gt; LRU CBP removed</a:t>
            </a:r>
          </a:p>
          <a:p>
            <a:r>
              <a:rPr lang="en-US" dirty="0" smtClean="0"/>
              <a:t>Requesting an app not in memory</a:t>
            </a:r>
          </a:p>
          <a:p>
            <a:pPr lvl="1"/>
            <a:r>
              <a:rPr lang="en-US" dirty="0" smtClean="0"/>
              <a:t>Cached as CBP after use</a:t>
            </a:r>
          </a:p>
          <a:p>
            <a:pPr lvl="1"/>
            <a:r>
              <a:rPr lang="en-US" dirty="0" smtClean="0"/>
              <a:t>E.g. News &amp; Weather app 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6813" y="2077964"/>
            <a:ext cx="4419600" cy="3921271"/>
          </a:xfrm>
        </p:spPr>
      </p:pic>
    </p:spTree>
    <p:extLst>
      <p:ext uri="{BB962C8B-B14F-4D97-AF65-F5344CB8AC3E}">
        <p14:creationId xmlns:p14="http://schemas.microsoft.com/office/powerpoint/2010/main" val="2111381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Alternatives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Optimal</a:t>
            </a:r>
          </a:p>
          <a:p>
            <a:pPr lvl="1"/>
            <a:r>
              <a:rPr lang="en-US" dirty="0" smtClean="0"/>
              <a:t>Always have requested app</a:t>
            </a:r>
          </a:p>
          <a:p>
            <a:pPr lvl="1"/>
            <a:r>
              <a:rPr lang="en-US" dirty="0" smtClean="0"/>
              <a:t>Not Implementable in practice</a:t>
            </a:r>
          </a:p>
          <a:p>
            <a:pPr lvl="2"/>
            <a:r>
              <a:rPr lang="en-US" dirty="0" smtClean="0"/>
              <a:t>Impossible to predict exact user behavior</a:t>
            </a:r>
          </a:p>
          <a:p>
            <a:r>
              <a:rPr lang="en-US" dirty="0" smtClean="0"/>
              <a:t>Random</a:t>
            </a:r>
          </a:p>
          <a:p>
            <a:pPr lvl="1"/>
            <a:r>
              <a:rPr lang="en-US" dirty="0" smtClean="0"/>
              <a:t>Randomly cache an app as CBP</a:t>
            </a:r>
          </a:p>
          <a:p>
            <a:pPr lvl="1"/>
            <a:r>
              <a:rPr lang="en-US" dirty="0" smtClean="0"/>
              <a:t>Simplicity</a:t>
            </a:r>
          </a:p>
          <a:p>
            <a:pPr lvl="2"/>
            <a:r>
              <a:rPr lang="en-US" dirty="0" smtClean="0"/>
              <a:t>No time-stamps or any meta info required</a:t>
            </a:r>
          </a:p>
          <a:p>
            <a:pPr lvl="2"/>
            <a:r>
              <a:rPr lang="en-US" dirty="0" smtClean="0"/>
              <a:t>Used in ARM processors</a:t>
            </a:r>
          </a:p>
          <a:p>
            <a:pPr lvl="1"/>
            <a:r>
              <a:rPr lang="en-US" dirty="0" smtClean="0"/>
              <a:t>No benefit in caching apps randomly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Frequency of Usage</a:t>
            </a:r>
          </a:p>
          <a:p>
            <a:pPr lvl="1"/>
            <a:r>
              <a:rPr lang="en-US" dirty="0"/>
              <a:t>MFU apps cached as CBP(s)</a:t>
            </a:r>
          </a:p>
          <a:p>
            <a:pPr lvl="1"/>
            <a:r>
              <a:rPr lang="en-US" dirty="0"/>
              <a:t>Potentially great fit</a:t>
            </a:r>
          </a:p>
          <a:p>
            <a:pPr lvl="2"/>
            <a:r>
              <a:rPr lang="en-US" dirty="0"/>
              <a:t>Smartphone user </a:t>
            </a:r>
            <a:r>
              <a:rPr lang="en-US" dirty="0" smtClean="0"/>
              <a:t>tendencies =&gt; Few apps with high frequency =&gt; Always cached in RAM</a:t>
            </a:r>
          </a:p>
          <a:p>
            <a:pPr lvl="1"/>
            <a:r>
              <a:rPr lang="en-US" dirty="0" smtClean="0"/>
              <a:t>Our focus is Context Analysis</a:t>
            </a:r>
          </a:p>
          <a:p>
            <a:pPr lvl="2"/>
            <a:r>
              <a:rPr lang="en-US" dirty="0" smtClean="0"/>
              <a:t>Revisit in future scope</a:t>
            </a:r>
            <a:endParaRPr lang="en-US" dirty="0"/>
          </a:p>
          <a:p>
            <a:pPr marL="301752" lvl="1" indent="0">
              <a:buNone/>
            </a:pPr>
            <a:r>
              <a:rPr lang="en-US" dirty="0" smtClean="0"/>
              <a:t>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176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Default-Context Hybrid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Previous schemes based on past behavior</a:t>
            </a:r>
          </a:p>
          <a:p>
            <a:r>
              <a:rPr lang="en-US" dirty="0" smtClean="0"/>
              <a:t>Hybrid = Default + Context</a:t>
            </a:r>
          </a:p>
          <a:p>
            <a:pPr lvl="1"/>
            <a:r>
              <a:rPr lang="en-US" dirty="0" smtClean="0"/>
              <a:t>Default : Recency of Usage</a:t>
            </a:r>
          </a:p>
          <a:p>
            <a:pPr lvl="1"/>
            <a:r>
              <a:rPr lang="en-US" dirty="0" smtClean="0"/>
              <a:t>Context : Read Calendar -&gt; Parse events -&gt; Predict apps likely to be used</a:t>
            </a:r>
          </a:p>
          <a:p>
            <a:pPr lvl="1"/>
            <a:r>
              <a:rPr lang="en-US" dirty="0" smtClean="0"/>
              <a:t>Combined list used for computing metrics</a:t>
            </a:r>
          </a:p>
          <a:p>
            <a:r>
              <a:rPr lang="en-US" dirty="0" smtClean="0"/>
              <a:t>For Hybrid to work</a:t>
            </a:r>
          </a:p>
          <a:p>
            <a:pPr lvl="1"/>
            <a:r>
              <a:rPr lang="en-US" dirty="0" smtClean="0"/>
              <a:t>Provision for Android to pro-actively cache apps</a:t>
            </a:r>
          </a:p>
          <a:p>
            <a:pPr lvl="1"/>
            <a:r>
              <a:rPr lang="en-US" dirty="0" smtClean="0"/>
              <a:t>Prioritizing apps when memory is low</a:t>
            </a:r>
          </a:p>
        </p:txBody>
      </p:sp>
    </p:spTree>
    <p:extLst>
      <p:ext uri="{BB962C8B-B14F-4D97-AF65-F5344CB8AC3E}">
        <p14:creationId xmlns:p14="http://schemas.microsoft.com/office/powerpoint/2010/main" val="3812567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Pro-actively Caching Applications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Needed why?</a:t>
            </a:r>
          </a:p>
          <a:p>
            <a:pPr lvl="1"/>
            <a:r>
              <a:rPr lang="en-US" dirty="0" smtClean="0"/>
              <a:t>What to do with list of apps predicted from context?</a:t>
            </a:r>
          </a:p>
          <a:p>
            <a:pPr lvl="2"/>
            <a:r>
              <a:rPr lang="en-US" dirty="0" smtClean="0"/>
              <a:t>Provision for Android to pro-actively cache these as CBP(s)</a:t>
            </a:r>
          </a:p>
          <a:p>
            <a:r>
              <a:rPr lang="en-US" dirty="0" smtClean="0"/>
              <a:t>Provision exists</a:t>
            </a:r>
          </a:p>
          <a:p>
            <a:pPr lvl="1"/>
            <a:r>
              <a:rPr lang="en-US" dirty="0" smtClean="0"/>
              <a:t>Demonstrated through small experiment</a:t>
            </a:r>
          </a:p>
          <a:p>
            <a:pPr lvl="1"/>
            <a:r>
              <a:rPr lang="en-US" dirty="0" smtClean="0"/>
              <a:t>Settings App -&gt; Delete each CBP -&gt; Idle phone for 3 minutes -&gt; Settings App -&gt; CBP list non-empty</a:t>
            </a:r>
          </a:p>
          <a:p>
            <a:pPr lvl="2"/>
            <a:r>
              <a:rPr lang="en-US" dirty="0" smtClean="0"/>
              <a:t>Some from previous list, some brand new</a:t>
            </a:r>
          </a:p>
          <a:p>
            <a:pPr lvl="1"/>
            <a:r>
              <a:rPr lang="en-US" dirty="0" smtClean="0"/>
              <a:t>Not just provision, it already does so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6813" y="2345377"/>
            <a:ext cx="4419600" cy="3386446"/>
          </a:xfrm>
        </p:spPr>
      </p:pic>
    </p:spTree>
    <p:extLst>
      <p:ext uri="{BB962C8B-B14F-4D97-AF65-F5344CB8AC3E}">
        <p14:creationId xmlns:p14="http://schemas.microsoft.com/office/powerpoint/2010/main" val="245826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2" y="609600"/>
            <a:ext cx="10058400" cy="5733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510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Prioritizing Applications in Hybrid Scheme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Hybrid scheme </a:t>
            </a:r>
          </a:p>
          <a:p>
            <a:pPr lvl="1"/>
            <a:r>
              <a:rPr lang="en-US" dirty="0" smtClean="0"/>
              <a:t>Apps from default scheme (based on </a:t>
            </a:r>
            <a:r>
              <a:rPr lang="en-US" dirty="0" err="1" smtClean="0"/>
              <a:t>recency</a:t>
            </a:r>
            <a:r>
              <a:rPr lang="en-US" dirty="0" smtClean="0"/>
              <a:t>) </a:t>
            </a:r>
            <a:r>
              <a:rPr lang="en-US" dirty="0" smtClean="0">
                <a:sym typeface="Wingdings" panose="05000000000000000000" pitchFamily="2" charset="2"/>
              </a:rPr>
              <a:t> List 1</a:t>
            </a:r>
            <a:endParaRPr lang="en-US" dirty="0" smtClean="0"/>
          </a:p>
          <a:p>
            <a:pPr lvl="1"/>
            <a:r>
              <a:rPr lang="en-US" dirty="0" smtClean="0"/>
              <a:t>Apps inferred from Context (predicted from calendar) </a:t>
            </a:r>
            <a:r>
              <a:rPr lang="en-US" dirty="0" smtClean="0">
                <a:sym typeface="Wingdings" panose="05000000000000000000" pitchFamily="2" charset="2"/>
              </a:rPr>
              <a:t> List 2</a:t>
            </a:r>
            <a:endParaRPr lang="en-US" dirty="0" smtClean="0"/>
          </a:p>
          <a:p>
            <a:pPr lvl="1"/>
            <a:r>
              <a:rPr lang="en-US" dirty="0" smtClean="0"/>
              <a:t>Memory Low =&gt; Who has priority?</a:t>
            </a:r>
          </a:p>
          <a:p>
            <a:pPr lvl="2"/>
            <a:r>
              <a:rPr lang="en-US" dirty="0" smtClean="0"/>
              <a:t>Recency cannot apply for overall list</a:t>
            </a:r>
          </a:p>
          <a:p>
            <a:r>
              <a:rPr lang="en-US" dirty="0" smtClean="0"/>
              <a:t>Three Options</a:t>
            </a:r>
          </a:p>
          <a:p>
            <a:pPr lvl="1"/>
            <a:r>
              <a:rPr lang="en-US" dirty="0" smtClean="0"/>
              <a:t>List 2 Priority &gt; List 1 Priority</a:t>
            </a:r>
          </a:p>
          <a:p>
            <a:pPr lvl="2"/>
            <a:r>
              <a:rPr lang="en-US" dirty="0" smtClean="0"/>
              <a:t>Context Inference implemented well</a:t>
            </a:r>
          </a:p>
          <a:p>
            <a:pPr lvl="1"/>
            <a:r>
              <a:rPr lang="en-US" dirty="0" smtClean="0"/>
              <a:t>List 1 Priority &gt; List 2 Priority</a:t>
            </a:r>
          </a:p>
          <a:p>
            <a:pPr lvl="2"/>
            <a:r>
              <a:rPr lang="en-US" dirty="0" smtClean="0"/>
              <a:t>Context inference still in infancy</a:t>
            </a:r>
          </a:p>
          <a:p>
            <a:pPr lvl="1"/>
            <a:r>
              <a:rPr lang="en-US" dirty="0" smtClean="0"/>
              <a:t>Memory heavy removed first</a:t>
            </a:r>
          </a:p>
          <a:p>
            <a:pPr lvl="2"/>
            <a:r>
              <a:rPr lang="en-US" dirty="0" smtClean="0"/>
              <a:t>Releases memory quickly</a:t>
            </a:r>
          </a:p>
          <a:p>
            <a:pPr lvl="2"/>
            <a:r>
              <a:rPr lang="en-US" dirty="0" smtClean="0"/>
              <a:t>Does not factor likelihood of usage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45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Before we get started..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806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Supplementary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Fundamental metric </a:t>
            </a:r>
            <a:r>
              <a:rPr lang="en-US" dirty="0" smtClean="0">
                <a:sym typeface="Wingdings" panose="05000000000000000000" pitchFamily="2" charset="2"/>
              </a:rPr>
              <a:t> CHR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Measured for Default, Context &amp; Default-Context Hybrid</a:t>
            </a:r>
            <a:endParaRPr lang="en-US" dirty="0" smtClean="0"/>
          </a:p>
          <a:p>
            <a:r>
              <a:rPr lang="en-US" dirty="0" smtClean="0"/>
              <a:t>Supplementary data </a:t>
            </a:r>
            <a:r>
              <a:rPr lang="en-US" dirty="0" smtClean="0">
                <a:sym typeface="Wingdings" panose="05000000000000000000" pitchFamily="2" charset="2"/>
              </a:rPr>
              <a:t> Check for correlations</a:t>
            </a:r>
            <a:endParaRPr lang="en-US" dirty="0" smtClean="0"/>
          </a:p>
          <a:p>
            <a:pPr lvl="1"/>
            <a:r>
              <a:rPr lang="en-US" dirty="0" smtClean="0"/>
              <a:t>#Installed Apps</a:t>
            </a:r>
          </a:p>
          <a:p>
            <a:pPr lvl="1"/>
            <a:r>
              <a:rPr lang="en-US" dirty="0" smtClean="0"/>
              <a:t>#Unique Apps Clicked</a:t>
            </a:r>
          </a:p>
          <a:p>
            <a:pPr lvl="1"/>
            <a:r>
              <a:rPr lang="en-US" dirty="0" smtClean="0"/>
              <a:t>#Calendar Entries</a:t>
            </a:r>
          </a:p>
          <a:p>
            <a:pPr lvl="1"/>
            <a:r>
              <a:rPr lang="en-US" dirty="0" smtClean="0"/>
              <a:t>Gender, Age, Phone Model</a:t>
            </a:r>
          </a:p>
          <a:p>
            <a:pPr lvl="2"/>
            <a:r>
              <a:rPr lang="en-US" dirty="0" smtClean="0"/>
              <a:t>Clues about usage patterns</a:t>
            </a:r>
          </a:p>
          <a:p>
            <a:pPr lvl="2"/>
            <a:r>
              <a:rPr lang="en-US" dirty="0" smtClean="0"/>
              <a:t>Diversity in demographic</a:t>
            </a:r>
          </a:p>
          <a:p>
            <a:pPr lvl="1"/>
            <a:r>
              <a:rPr lang="en-US" dirty="0" smtClean="0"/>
              <a:t>Android OS Version</a:t>
            </a:r>
          </a:p>
          <a:p>
            <a:pPr lvl="2"/>
            <a:r>
              <a:rPr lang="en-US" dirty="0" smtClean="0"/>
              <a:t>For compatibility with experiment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430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in Collecting the Metrics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70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vs User Level Approach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System Level Approach</a:t>
            </a:r>
          </a:p>
          <a:p>
            <a:pPr lvl="1"/>
            <a:r>
              <a:rPr lang="en-US" dirty="0" smtClean="0"/>
              <a:t>Altering source code of Android OS (AOSP)</a:t>
            </a:r>
          </a:p>
          <a:p>
            <a:pPr lvl="1"/>
            <a:r>
              <a:rPr lang="en-US" dirty="0" smtClean="0"/>
              <a:t>Building custom distribution to gather cache metrics</a:t>
            </a:r>
          </a:p>
          <a:p>
            <a:r>
              <a:rPr lang="en-US" dirty="0" smtClean="0"/>
              <a:t>User Level Approach</a:t>
            </a:r>
          </a:p>
          <a:p>
            <a:pPr lvl="1"/>
            <a:r>
              <a:rPr lang="en-US" dirty="0" smtClean="0"/>
              <a:t>Developing Android App to gather relevant data</a:t>
            </a:r>
          </a:p>
          <a:p>
            <a:pPr lvl="1"/>
            <a:r>
              <a:rPr lang="en-US" dirty="0" smtClean="0"/>
              <a:t>Easier approach</a:t>
            </a:r>
          </a:p>
          <a:p>
            <a:pPr lvl="2"/>
            <a:r>
              <a:rPr lang="en-US" dirty="0" smtClean="0"/>
              <a:t>Altering Android OS </a:t>
            </a:r>
            <a:r>
              <a:rPr lang="en-US" dirty="0" smtClean="0">
                <a:sym typeface="Wingdings" panose="05000000000000000000" pitchFamily="2" charset="2"/>
              </a:rPr>
              <a:t> Higher complexity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Easier for research volunteers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Is it solvable at the user level?</a:t>
            </a:r>
          </a:p>
          <a:p>
            <a:pPr lvl="2">
              <a:lnSpc>
                <a:spcPct val="100000"/>
              </a:lnSpc>
            </a:pPr>
            <a:r>
              <a:rPr lang="en-US" dirty="0">
                <a:sym typeface="Wingdings" panose="05000000000000000000" pitchFamily="2" charset="2"/>
              </a:rPr>
              <a:t>Getting list of processes in memory </a:t>
            </a:r>
            <a:r>
              <a:rPr lang="en-US" dirty="0" smtClean="0">
                <a:sym typeface="Wingdings" panose="05000000000000000000" pitchFamily="2" charset="2"/>
              </a:rPr>
              <a:t></a:t>
            </a:r>
            <a:endParaRPr lang="en-US" dirty="0">
              <a:sym typeface="Wingdings" panose="05000000000000000000" pitchFamily="2" charset="2"/>
            </a:endParaRPr>
          </a:p>
          <a:p>
            <a:pPr lvl="2">
              <a:lnSpc>
                <a:spcPct val="100000"/>
              </a:lnSpc>
            </a:pPr>
            <a:r>
              <a:rPr lang="en-US" dirty="0" smtClean="0">
                <a:sym typeface="Wingdings" panose="05000000000000000000" pitchFamily="2" charset="2"/>
              </a:rPr>
              <a:t>Obtaining </a:t>
            </a:r>
            <a:r>
              <a:rPr lang="en-US" dirty="0">
                <a:sym typeface="Wingdings" panose="05000000000000000000" pitchFamily="2" charset="2"/>
              </a:rPr>
              <a:t>c</a:t>
            </a:r>
            <a:r>
              <a:rPr lang="en-US" dirty="0" smtClean="0">
                <a:sym typeface="Wingdings" panose="05000000000000000000" pitchFamily="2" charset="2"/>
              </a:rPr>
              <a:t>urrent foreground application </a:t>
            </a:r>
            <a:endParaRPr lang="en-US" dirty="0">
              <a:sym typeface="Wingdings" panose="05000000000000000000" pitchFamily="2" charset="2"/>
            </a:endParaRPr>
          </a:p>
          <a:p>
            <a:pPr lvl="2">
              <a:lnSpc>
                <a:spcPct val="100000"/>
              </a:lnSpc>
            </a:pPr>
            <a:r>
              <a:rPr lang="en-US" dirty="0">
                <a:sym typeface="Wingdings" panose="05000000000000000000" pitchFamily="2" charset="2"/>
              </a:rPr>
              <a:t>Reading the user’s </a:t>
            </a:r>
            <a:r>
              <a:rPr lang="en-US" dirty="0" smtClean="0">
                <a:sym typeface="Wingdings" panose="05000000000000000000" pitchFamily="2" charset="2"/>
              </a:rPr>
              <a:t>calendar </a:t>
            </a:r>
            <a:r>
              <a:rPr lang="en-US" dirty="0">
                <a:sym typeface="Wingdings" panose="05000000000000000000" pitchFamily="2" charset="2"/>
              </a:rPr>
              <a:t>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598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Processes in Memory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Needed Why?</a:t>
            </a:r>
          </a:p>
          <a:p>
            <a:pPr lvl="1"/>
            <a:r>
              <a:rPr lang="en-US" dirty="0" smtClean="0"/>
              <a:t>Need CHR for comparing efficiencies of the 3 schemes</a:t>
            </a:r>
          </a:p>
          <a:p>
            <a:pPr lvl="1"/>
            <a:r>
              <a:rPr lang="en-US" dirty="0" smtClean="0"/>
              <a:t>Need this list for computing hit, miss &amp; CHR</a:t>
            </a:r>
          </a:p>
          <a:p>
            <a:r>
              <a:rPr lang="en-US" dirty="0" smtClean="0"/>
              <a:t>Pre 5.0 solution</a:t>
            </a:r>
          </a:p>
          <a:p>
            <a:pPr lvl="1"/>
            <a:r>
              <a:rPr lang="en-US" i="1" dirty="0" smtClean="0"/>
              <a:t>getRunningTasks()</a:t>
            </a:r>
            <a:r>
              <a:rPr lang="en-US" dirty="0" smtClean="0"/>
              <a:t> &amp; </a:t>
            </a:r>
            <a:r>
              <a:rPr lang="en-US" i="1" dirty="0" smtClean="0"/>
              <a:t>getRunningAppProcesses()</a:t>
            </a:r>
          </a:p>
          <a:p>
            <a:pPr lvl="2"/>
            <a:r>
              <a:rPr lang="en-US" i="1" dirty="0" smtClean="0"/>
              <a:t>ActivityManager</a:t>
            </a:r>
            <a:r>
              <a:rPr lang="en-US" dirty="0" smtClean="0"/>
              <a:t>’s helper methods</a:t>
            </a:r>
            <a:endParaRPr lang="en-US" i="1" dirty="0" smtClean="0"/>
          </a:p>
          <a:p>
            <a:pPr lvl="2"/>
            <a:r>
              <a:rPr lang="en-US" dirty="0" smtClean="0"/>
              <a:t>Deprecated &amp; only returns requesting app respectively</a:t>
            </a:r>
          </a:p>
          <a:p>
            <a:pPr lvl="1"/>
            <a:r>
              <a:rPr lang="en-US" i="1" dirty="0" smtClean="0"/>
              <a:t>UsageStatsManager</a:t>
            </a:r>
          </a:p>
          <a:p>
            <a:pPr lvl="2"/>
            <a:r>
              <a:rPr lang="en-US" dirty="0" smtClean="0"/>
              <a:t>Requires special permission from user in Settings App</a:t>
            </a:r>
          </a:p>
          <a:p>
            <a:pPr lvl="2"/>
            <a:r>
              <a:rPr lang="en-US" dirty="0" smtClean="0"/>
              <a:t>Some OEM(s) removed setting explicitly </a:t>
            </a:r>
          </a:p>
          <a:p>
            <a:pPr lvl="3"/>
            <a:r>
              <a:rPr lang="en-US" dirty="0" smtClean="0"/>
              <a:t>Unreliable solution</a:t>
            </a:r>
          </a:p>
          <a:p>
            <a:pPr lvl="2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05306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Processes in Memory (Contd.)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Using Android Debug Bridge Shell</a:t>
            </a:r>
          </a:p>
          <a:p>
            <a:pPr lvl="1"/>
            <a:r>
              <a:rPr lang="en-US" dirty="0" smtClean="0"/>
              <a:t>ADB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smtClean="0"/>
              <a:t>Command line tool for communication with APMD</a:t>
            </a:r>
          </a:p>
          <a:p>
            <a:pPr lvl="2"/>
            <a:r>
              <a:rPr lang="en-US" dirty="0" smtClean="0"/>
              <a:t>Client-Server program</a:t>
            </a:r>
          </a:p>
          <a:p>
            <a:pPr lvl="1"/>
            <a:r>
              <a:rPr lang="en-US" dirty="0" smtClean="0"/>
              <a:t>ADB provides Unix shell </a:t>
            </a:r>
            <a:r>
              <a:rPr lang="en-US" dirty="0" smtClean="0">
                <a:sym typeface="Wingdings" panose="05000000000000000000" pitchFamily="2" charset="2"/>
              </a:rPr>
              <a:t> Commands on APMD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Toolbox command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Encapsulates many Linux commands into 1 binary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Needed in getting list of processes in memory </a:t>
            </a:r>
            <a:endParaRPr lang="en-US" i="1" dirty="0" smtClean="0">
              <a:sym typeface="Wingdings" panose="05000000000000000000" pitchFamily="2" charset="2"/>
            </a:endParaRP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Libraries Used</a:t>
            </a:r>
          </a:p>
          <a:p>
            <a:pPr lvl="2"/>
            <a:r>
              <a:rPr lang="en-US" i="1" dirty="0" smtClean="0">
                <a:sym typeface="Wingdings" panose="05000000000000000000" pitchFamily="2" charset="2"/>
              </a:rPr>
              <a:t>libsuperuser</a:t>
            </a:r>
          </a:p>
          <a:p>
            <a:pPr lvl="3"/>
            <a:r>
              <a:rPr lang="en-US" dirty="0" smtClean="0">
                <a:sym typeface="Wingdings" panose="05000000000000000000" pitchFamily="2" charset="2"/>
              </a:rPr>
              <a:t>Framework to run shell commands</a:t>
            </a:r>
          </a:p>
          <a:p>
            <a:pPr lvl="2"/>
            <a:r>
              <a:rPr lang="en-US" i="1" dirty="0" smtClean="0"/>
              <a:t>AndroidProcess</a:t>
            </a:r>
          </a:p>
          <a:p>
            <a:pPr lvl="3"/>
            <a:r>
              <a:rPr lang="en-US" i="1" dirty="0" smtClean="0"/>
              <a:t>Framework to parse process related shell output</a:t>
            </a:r>
          </a:p>
          <a:p>
            <a:pPr lvl="1"/>
            <a:r>
              <a:rPr lang="en-US" dirty="0" smtClean="0"/>
              <a:t>Algorithm to retrieve processes in memory</a:t>
            </a:r>
          </a:p>
          <a:p>
            <a:pPr lvl="2"/>
            <a:r>
              <a:rPr lang="en-US" dirty="0" smtClean="0"/>
              <a:t>Refer to Pseudo Code</a:t>
            </a:r>
          </a:p>
          <a:p>
            <a:pPr lvl="2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04211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Processes in Memory (Contd.)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447" y="1909465"/>
            <a:ext cx="3629532" cy="4258269"/>
          </a:xfrm>
        </p:spPr>
      </p:pic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i="1" dirty="0" smtClean="0"/>
              <a:t>Shell.SH.run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i="1" dirty="0" smtClean="0">
                <a:sym typeface="Wingdings" panose="05000000000000000000" pitchFamily="2" charset="2"/>
              </a:rPr>
              <a:t>libsuperuser</a:t>
            </a:r>
          </a:p>
          <a:p>
            <a:r>
              <a:rPr lang="en-US" i="1" dirty="0" smtClean="0"/>
              <a:t>Process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i="1" dirty="0" smtClean="0">
                <a:sym typeface="Wingdings" panose="05000000000000000000" pitchFamily="2" charset="2"/>
              </a:rPr>
              <a:t>AndroidProcess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Custom data structure for parsing shell output</a:t>
            </a:r>
          </a:p>
          <a:p>
            <a:r>
              <a:rPr lang="en-US" i="1" dirty="0" smtClean="0">
                <a:sym typeface="Wingdings" panose="05000000000000000000" pitchFamily="2" charset="2"/>
              </a:rPr>
              <a:t>APP-ID-PATTERN</a:t>
            </a:r>
            <a:r>
              <a:rPr lang="en-US" dirty="0" smtClean="0">
                <a:sym typeface="Wingdings" panose="05000000000000000000" pitchFamily="2" charset="2"/>
              </a:rPr>
              <a:t>  Regex maps to app ID patterns for 5.0+</a:t>
            </a:r>
          </a:p>
          <a:p>
            <a:r>
              <a:rPr lang="en-US" i="1" dirty="0" err="1" smtClean="0">
                <a:sym typeface="Wingdings" panose="05000000000000000000" pitchFamily="2" charset="2"/>
              </a:rPr>
              <a:t>myPid</a:t>
            </a:r>
            <a:r>
              <a:rPr lang="en-US" i="1" dirty="0" smtClean="0">
                <a:sym typeface="Wingdings" panose="05000000000000000000" pitchFamily="2" charset="2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 Requesting app</a:t>
            </a:r>
          </a:p>
          <a:p>
            <a:r>
              <a:rPr lang="en-US" i="1" dirty="0" smtClean="0">
                <a:sym typeface="Wingdings" panose="05000000000000000000" pitchFamily="2" charset="2"/>
              </a:rPr>
              <a:t>toolbox </a:t>
            </a:r>
            <a:r>
              <a:rPr lang="en-US" dirty="0" smtClean="0">
                <a:sym typeface="Wingdings" panose="05000000000000000000" pitchFamily="2" charset="2"/>
              </a:rPr>
              <a:t>related processes are removed</a:t>
            </a:r>
            <a:endParaRPr lang="en-US" i="1" dirty="0">
              <a:sym typeface="Wingdings" panose="05000000000000000000" pitchFamily="2" charset="2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18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Obtaining Current Foreground Application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Needed Why?</a:t>
            </a:r>
          </a:p>
          <a:p>
            <a:pPr lvl="1"/>
            <a:r>
              <a:rPr lang="en-US" dirty="0" smtClean="0"/>
              <a:t>Need to update hits &amp; misses</a:t>
            </a:r>
          </a:p>
          <a:p>
            <a:pPr lvl="1"/>
            <a:r>
              <a:rPr lang="en-US" dirty="0" smtClean="0"/>
              <a:t>Hits &amp; misses occur during new app launches</a:t>
            </a:r>
          </a:p>
          <a:p>
            <a:pPr lvl="1"/>
            <a:r>
              <a:rPr lang="en-US" dirty="0" smtClean="0"/>
              <a:t>Need ability to get current app viewed by user</a:t>
            </a:r>
          </a:p>
          <a:p>
            <a:r>
              <a:rPr lang="en-US" dirty="0" smtClean="0"/>
              <a:t>Problem </a:t>
            </a:r>
            <a:r>
              <a:rPr lang="en-US" dirty="0" smtClean="0">
                <a:sym typeface="Wingdings" panose="05000000000000000000" pitchFamily="2" charset="2"/>
              </a:rPr>
              <a:t> Obtain foreground app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System Level solution  Screen touch</a:t>
            </a:r>
          </a:p>
          <a:p>
            <a:pPr lvl="2"/>
            <a:r>
              <a:rPr lang="en-US" dirty="0" smtClean="0"/>
              <a:t>Obtain foreground process though elimination</a:t>
            </a:r>
          </a:p>
          <a:p>
            <a:pPr lvl="2"/>
            <a:r>
              <a:rPr lang="en-US" dirty="0" smtClean="0"/>
              <a:t>Utilize unique properties in attributes like </a:t>
            </a:r>
            <a:r>
              <a:rPr lang="en-US" i="1" dirty="0" err="1" smtClean="0"/>
              <a:t>pid</a:t>
            </a:r>
            <a:r>
              <a:rPr lang="en-US" i="1" dirty="0" smtClean="0"/>
              <a:t>, </a:t>
            </a:r>
            <a:r>
              <a:rPr lang="en-US" i="1" dirty="0" err="1" smtClean="0"/>
              <a:t>uid</a:t>
            </a:r>
            <a:r>
              <a:rPr lang="en-US" i="1" dirty="0" smtClean="0"/>
              <a:t> </a:t>
            </a:r>
            <a:r>
              <a:rPr lang="en-US" dirty="0" smtClean="0"/>
              <a:t>etc.</a:t>
            </a:r>
          </a:p>
          <a:p>
            <a:pPr lvl="1"/>
            <a:r>
              <a:rPr lang="en-US" dirty="0" smtClean="0"/>
              <a:t>Algorithm to obtain foreground app</a:t>
            </a:r>
          </a:p>
          <a:p>
            <a:pPr lvl="2"/>
            <a:r>
              <a:rPr lang="en-US" dirty="0" smtClean="0"/>
              <a:t>Refer Pseudo Code</a:t>
            </a:r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26193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4612" y="152400"/>
            <a:ext cx="4724400" cy="6569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694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Updating the 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Get list of processes in memory </a:t>
            </a:r>
            <a:r>
              <a:rPr lang="en-US" dirty="0" smtClean="0">
                <a:sym typeface="Wingdings" panose="05000000000000000000" pitchFamily="2" charset="2"/>
              </a:rPr>
              <a:t>  Algorithm 1</a:t>
            </a:r>
          </a:p>
          <a:p>
            <a:r>
              <a:rPr lang="en-US" dirty="0" smtClean="0"/>
              <a:t>Get foreground application </a:t>
            </a:r>
            <a:r>
              <a:rPr lang="en-US" dirty="0" smtClean="0">
                <a:sym typeface="Wingdings" panose="05000000000000000000" pitchFamily="2" charset="2"/>
              </a:rPr>
              <a:t>  Algorithm 2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Every new app request  Need to update stats, how?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Rate of APMD usage varies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Hard to predict when user changes app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Solution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Start background service and run Algorithm 1 &amp; 2 every second.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If change in foreground app detected  Update Cache Metrics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Refer to Pseudo Code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242" y="2142860"/>
            <a:ext cx="3524742" cy="3791479"/>
          </a:xfrm>
        </p:spPr>
      </p:pic>
    </p:spTree>
    <p:extLst>
      <p:ext uri="{BB962C8B-B14F-4D97-AF65-F5344CB8AC3E}">
        <p14:creationId xmlns:p14="http://schemas.microsoft.com/office/powerpoint/2010/main" val="109255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Backing Up the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Needed Why?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Background service runs throughout experiment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Results in  in OOM score =&gt; Potential for data loss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OOM score based on combination of duration &amp; memory released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Our app  High duration, low memory footprint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6463" y="1905000"/>
            <a:ext cx="2400299" cy="4267200"/>
          </a:xfrm>
        </p:spPr>
      </p:pic>
    </p:spTree>
    <p:extLst>
      <p:ext uri="{BB962C8B-B14F-4D97-AF65-F5344CB8AC3E}">
        <p14:creationId xmlns:p14="http://schemas.microsoft.com/office/powerpoint/2010/main" val="2110117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506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Backing Up the Data 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to store the data?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Android provides 5 ways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Shared Preferences</a:t>
            </a:r>
          </a:p>
          <a:p>
            <a:pPr lvl="3"/>
            <a:r>
              <a:rPr lang="en-US" dirty="0" smtClean="0">
                <a:sym typeface="Wingdings" panose="05000000000000000000" pitchFamily="2" charset="2"/>
              </a:rPr>
              <a:t>Primitive data  Key, Value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Internal Storage</a:t>
            </a:r>
          </a:p>
          <a:p>
            <a:pPr lvl="3"/>
            <a:r>
              <a:rPr lang="en-US" dirty="0" smtClean="0">
                <a:sym typeface="Wingdings" panose="05000000000000000000" pitchFamily="2" charset="2"/>
              </a:rPr>
              <a:t>Private Data  Device Memory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External Storage</a:t>
            </a:r>
          </a:p>
          <a:p>
            <a:pPr lvl="3"/>
            <a:r>
              <a:rPr lang="en-US" dirty="0" smtClean="0">
                <a:sym typeface="Wingdings" panose="05000000000000000000" pitchFamily="2" charset="2"/>
              </a:rPr>
              <a:t>Public Data -&gt; Shared External Storage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SQLite Database</a:t>
            </a:r>
          </a:p>
          <a:p>
            <a:pPr lvl="3"/>
            <a:r>
              <a:rPr lang="en-US" dirty="0" smtClean="0">
                <a:sym typeface="Wingdings" panose="05000000000000000000" pitchFamily="2" charset="2"/>
              </a:rPr>
              <a:t>Structured Data -&gt; Relational DB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Network Connection</a:t>
            </a:r>
          </a:p>
          <a:p>
            <a:pPr lvl="3"/>
            <a:r>
              <a:rPr lang="en-US" dirty="0" smtClean="0">
                <a:sym typeface="Wingdings" panose="05000000000000000000" pitchFamily="2" charset="2"/>
              </a:rPr>
              <a:t>Any Data  Internet</a:t>
            </a:r>
          </a:p>
          <a:p>
            <a:pPr marL="301752" lvl="1" indent="0">
              <a:buNone/>
            </a:pPr>
            <a:endParaRPr lang="en-US" dirty="0" smtClean="0">
              <a:sym typeface="Wingdings" panose="05000000000000000000" pitchFamily="2" charset="2"/>
            </a:endParaRPr>
          </a:p>
          <a:p>
            <a:pPr lvl="2"/>
            <a:endParaRPr lang="en-US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575518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Backing Up the Data 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Internal Storage is best fit</a:t>
            </a:r>
          </a:p>
          <a:p>
            <a:pPr lvl="1"/>
            <a:r>
              <a:rPr lang="en-US" dirty="0" smtClean="0"/>
              <a:t>Keeps cache data private to app</a:t>
            </a:r>
          </a:p>
          <a:p>
            <a:pPr lvl="1"/>
            <a:r>
              <a:rPr lang="en-US" dirty="0" smtClean="0"/>
              <a:t>Cache data is primitive</a:t>
            </a:r>
          </a:p>
          <a:p>
            <a:pPr lvl="2"/>
            <a:r>
              <a:rPr lang="en-US" dirty="0" smtClean="0"/>
              <a:t>SQLite &amp; Network connections </a:t>
            </a:r>
            <a:r>
              <a:rPr lang="en-US" dirty="0" smtClean="0">
                <a:sym typeface="Wingdings" panose="05000000000000000000" pitchFamily="2" charset="2"/>
              </a:rPr>
              <a:t> Overkill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Algorithm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Data written to file every minute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Worst case  59 seconds of data lost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Tradeoff between constant I/O operations and data backup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Add to </a:t>
            </a:r>
            <a:r>
              <a:rPr lang="en-US" i="1" dirty="0" smtClean="0">
                <a:sym typeface="Wingdings" panose="05000000000000000000" pitchFamily="2" charset="2"/>
              </a:rPr>
              <a:t>Update-Stats</a:t>
            </a:r>
            <a:r>
              <a:rPr lang="en-US" dirty="0" smtClean="0">
                <a:sym typeface="Wingdings" panose="05000000000000000000" pitchFamily="2" charset="2"/>
              </a:rPr>
              <a:t> algorithm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App relaunch  Stats loaded from file</a:t>
            </a:r>
          </a:p>
          <a:p>
            <a:pPr lvl="1"/>
            <a:endParaRPr lang="en-US" dirty="0" smtClean="0"/>
          </a:p>
          <a:p>
            <a:pPr marL="301752" lvl="1" indent="0">
              <a:buNone/>
            </a:pPr>
            <a:endParaRPr lang="en-US" dirty="0" smtClean="0">
              <a:sym typeface="Wingdings" panose="05000000000000000000" pitchFamily="2" charset="2"/>
            </a:endParaRPr>
          </a:p>
          <a:p>
            <a:pPr lvl="2"/>
            <a:endParaRPr lang="en-US" dirty="0" smtClean="0">
              <a:sym typeface="Wingdings" panose="05000000000000000000" pitchFamily="2" charset="2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0505" y="2785887"/>
            <a:ext cx="2972215" cy="2505425"/>
          </a:xfrm>
        </p:spPr>
      </p:pic>
    </p:spTree>
    <p:extLst>
      <p:ext uri="{BB962C8B-B14F-4D97-AF65-F5344CB8AC3E}">
        <p14:creationId xmlns:p14="http://schemas.microsoft.com/office/powerpoint/2010/main" val="493804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the User’s Calendar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Needed Why?</a:t>
            </a:r>
          </a:p>
          <a:p>
            <a:pPr lvl="1"/>
            <a:r>
              <a:rPr lang="en-US" dirty="0" smtClean="0"/>
              <a:t>To compute CHR of Hybrid scheme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List of events from user’s calendar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Parsing the events to produce list of predicted apps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Solution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Google provides public API to user’s calendar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Query calendar for events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Every 4 hours  For events in the upcoming 4 hours</a:t>
            </a:r>
          </a:p>
          <a:p>
            <a:pPr lvl="1"/>
            <a:r>
              <a:rPr lang="en-US" dirty="0" smtClean="0"/>
              <a:t>Feed list of events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>
                <a:sym typeface="Wingdings" panose="05000000000000000000" pitchFamily="2" charset="2"/>
              </a:rPr>
              <a:t>T</a:t>
            </a:r>
            <a:r>
              <a:rPr lang="en-US" dirty="0" smtClean="0"/>
              <a:t>o module that parses calendar events</a:t>
            </a:r>
          </a:p>
          <a:p>
            <a:pPr lvl="2"/>
            <a:r>
              <a:rPr lang="en-US" dirty="0" smtClean="0"/>
              <a:t>Get list of predicted apps</a:t>
            </a:r>
          </a:p>
          <a:p>
            <a:r>
              <a:rPr lang="en-US" dirty="0" smtClean="0"/>
              <a:t>Algorithm</a:t>
            </a:r>
          </a:p>
          <a:p>
            <a:pPr lvl="1"/>
            <a:r>
              <a:rPr lang="en-US" dirty="0" smtClean="0"/>
              <a:t>Get list of events from user’s calendar</a:t>
            </a:r>
          </a:p>
          <a:p>
            <a:pPr lvl="1"/>
            <a:r>
              <a:rPr lang="en-US" dirty="0" smtClean="0"/>
              <a:t>Modify </a:t>
            </a:r>
            <a:r>
              <a:rPr lang="en-US" i="1" dirty="0" smtClean="0"/>
              <a:t>Update-Stats</a:t>
            </a:r>
            <a:r>
              <a:rPr lang="en-US" dirty="0" smtClean="0"/>
              <a:t> algorithm to update list of predicted apps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marL="301752" lvl="1" indent="0">
              <a:buNone/>
            </a:pPr>
            <a:endParaRPr lang="en-US" dirty="0" smtClean="0">
              <a:sym typeface="Wingdings" panose="05000000000000000000" pitchFamily="2" charset="2"/>
            </a:endParaRPr>
          </a:p>
          <a:p>
            <a:pPr lvl="2"/>
            <a:endParaRPr lang="en-US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270181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the User’s Calendar (Contd.)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Get List of Events from Calendar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0596" y="3381219"/>
            <a:ext cx="3820058" cy="2229161"/>
          </a:xfrm>
        </p:spPr>
      </p:pic>
      <p:sp>
        <p:nvSpPr>
          <p:cNvPr id="11" name="Text Placeholder 10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Update List of Predicted Apps</a:t>
            </a:r>
            <a:endParaRPr lang="en-US" dirty="0"/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5717" y="2819400"/>
            <a:ext cx="4364966" cy="3352800"/>
          </a:xfrm>
        </p:spPr>
      </p:pic>
    </p:spTree>
    <p:extLst>
      <p:ext uri="{BB962C8B-B14F-4D97-AF65-F5344CB8AC3E}">
        <p14:creationId xmlns:p14="http://schemas.microsoft.com/office/powerpoint/2010/main" val="939483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Parsing the Calendar Information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876799" cy="46482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Reading User’s Calendar </a:t>
            </a:r>
            <a:r>
              <a:rPr lang="en-US" dirty="0" smtClean="0">
                <a:sym typeface="Wingdings" panose="05000000000000000000" pitchFamily="2" charset="2"/>
              </a:rPr>
              <a:t></a:t>
            </a:r>
          </a:p>
          <a:p>
            <a:pPr lvl="1"/>
            <a:r>
              <a:rPr lang="en-US" dirty="0" smtClean="0"/>
              <a:t>How to parse this information?</a:t>
            </a:r>
          </a:p>
          <a:p>
            <a:r>
              <a:rPr lang="en-US" dirty="0" smtClean="0"/>
              <a:t>Solution</a:t>
            </a:r>
          </a:p>
          <a:p>
            <a:pPr lvl="1"/>
            <a:r>
              <a:rPr lang="en-US" dirty="0" smtClean="0"/>
              <a:t>Each event </a:t>
            </a:r>
            <a:r>
              <a:rPr lang="en-US" dirty="0" smtClean="0">
                <a:sym typeface="Wingdings" panose="05000000000000000000" pitchFamily="2" charset="2"/>
              </a:rPr>
              <a:t> split into keywords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Keyword  App(s) predetermined mapping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How is mapping determined?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Default app directly maps to keyword</a:t>
            </a:r>
          </a:p>
          <a:p>
            <a:pPr lvl="3"/>
            <a:r>
              <a:rPr lang="en-US" i="1" dirty="0" smtClean="0">
                <a:sym typeface="Wingdings" panose="05000000000000000000" pitchFamily="2" charset="2"/>
              </a:rPr>
              <a:t>Mail</a:t>
            </a:r>
            <a:r>
              <a:rPr lang="en-US" dirty="0" smtClean="0">
                <a:sym typeface="Wingdings" panose="05000000000000000000" pitchFamily="2" charset="2"/>
              </a:rPr>
              <a:t>  </a:t>
            </a:r>
            <a:r>
              <a:rPr lang="en-US" i="1" dirty="0" smtClean="0">
                <a:sym typeface="Wingdings" panose="05000000000000000000" pitchFamily="2" charset="2"/>
              </a:rPr>
              <a:t>Gmail</a:t>
            </a:r>
            <a:r>
              <a:rPr lang="en-US" dirty="0" smtClean="0">
                <a:sym typeface="Wingdings" panose="05000000000000000000" pitchFamily="2" charset="2"/>
              </a:rPr>
              <a:t> (Default e-mail application)</a:t>
            </a:r>
          </a:p>
          <a:p>
            <a:pPr lvl="3"/>
            <a:r>
              <a:rPr lang="en-US" i="1" dirty="0" smtClean="0">
                <a:sym typeface="Wingdings" panose="05000000000000000000" pitchFamily="2" charset="2"/>
              </a:rPr>
              <a:t>Call</a:t>
            </a:r>
            <a:r>
              <a:rPr lang="en-US" dirty="0" smtClean="0">
                <a:sym typeface="Wingdings" panose="05000000000000000000" pitchFamily="2" charset="2"/>
              </a:rPr>
              <a:t>  </a:t>
            </a:r>
            <a:r>
              <a:rPr lang="en-US" i="1" dirty="0" smtClean="0">
                <a:sym typeface="Wingdings" panose="05000000000000000000" pitchFamily="2" charset="2"/>
              </a:rPr>
              <a:t>Google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i="1" dirty="0" smtClean="0">
                <a:sym typeface="Wingdings" panose="05000000000000000000" pitchFamily="2" charset="2"/>
              </a:rPr>
              <a:t>Dialer</a:t>
            </a:r>
            <a:r>
              <a:rPr lang="en-US" dirty="0" smtClean="0">
                <a:sym typeface="Wingdings" panose="05000000000000000000" pitchFamily="2" charset="2"/>
              </a:rPr>
              <a:t> (Default Calling application)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Search Google Play Store with keyword</a:t>
            </a:r>
          </a:p>
          <a:p>
            <a:pPr lvl="3"/>
            <a:r>
              <a:rPr lang="en-US" dirty="0" smtClean="0">
                <a:sym typeface="Wingdings" panose="05000000000000000000" pitchFamily="2" charset="2"/>
              </a:rPr>
              <a:t>Top Result is mapped to keyword</a:t>
            </a:r>
          </a:p>
          <a:p>
            <a:pPr lvl="4"/>
            <a:r>
              <a:rPr lang="en-US" dirty="0" smtClean="0">
                <a:sym typeface="Wingdings" panose="05000000000000000000" pitchFamily="2" charset="2"/>
              </a:rPr>
              <a:t>If present in list of installed apps</a:t>
            </a:r>
          </a:p>
          <a:p>
            <a:pPr lvl="4"/>
            <a:r>
              <a:rPr lang="en-US" i="1" dirty="0" smtClean="0">
                <a:sym typeface="Wingdings" panose="05000000000000000000" pitchFamily="2" charset="2"/>
              </a:rPr>
              <a:t>Skype</a:t>
            </a:r>
            <a:r>
              <a:rPr lang="en-US" dirty="0" smtClean="0">
                <a:sym typeface="Wingdings" panose="05000000000000000000" pitchFamily="2" charset="2"/>
              </a:rPr>
              <a:t> keyword  Search result was </a:t>
            </a:r>
            <a:r>
              <a:rPr lang="en-US" i="1" dirty="0" smtClean="0">
                <a:sym typeface="Wingdings" panose="05000000000000000000" pitchFamily="2" charset="2"/>
              </a:rPr>
              <a:t>Skype </a:t>
            </a:r>
            <a:r>
              <a:rPr lang="en-US" dirty="0" smtClean="0">
                <a:sym typeface="Wingdings" panose="05000000000000000000" pitchFamily="2" charset="2"/>
              </a:rPr>
              <a:t>app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No events in 4 hour period</a:t>
            </a:r>
          </a:p>
          <a:p>
            <a:pPr lvl="3"/>
            <a:r>
              <a:rPr lang="en-US" dirty="0" smtClean="0">
                <a:sym typeface="Wingdings" panose="05000000000000000000" pitchFamily="2" charset="2"/>
              </a:rPr>
              <a:t>Default list from top  10 Android apps in US</a:t>
            </a:r>
          </a:p>
          <a:p>
            <a:pPr lvl="3"/>
            <a:r>
              <a:rPr lang="en-US" dirty="0" smtClean="0">
                <a:sym typeface="Wingdings" panose="05000000000000000000" pitchFamily="2" charset="2"/>
              </a:rPr>
              <a:t>Maximum 10 chosen</a:t>
            </a:r>
          </a:p>
          <a:p>
            <a:pPr lvl="2"/>
            <a:endParaRPr lang="en-US" i="1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6463" y="1905000"/>
            <a:ext cx="2400300" cy="4267200"/>
          </a:xfrm>
        </p:spPr>
      </p:pic>
    </p:spTree>
    <p:extLst>
      <p:ext uri="{BB962C8B-B14F-4D97-AF65-F5344CB8AC3E}">
        <p14:creationId xmlns:p14="http://schemas.microsoft.com/office/powerpoint/2010/main" val="386791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Experiment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675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Eligibility for Volunteers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i="1" dirty="0" smtClean="0"/>
              <a:t>ContextAnalyzer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 Android app to collect cache metrics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Criteria for eligibility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Own APMD with 5.0+</a:t>
            </a:r>
          </a:p>
          <a:p>
            <a:pPr lvl="2"/>
            <a:r>
              <a:rPr lang="en-US" i="1" dirty="0" smtClean="0">
                <a:sym typeface="Wingdings" panose="05000000000000000000" pitchFamily="2" charset="2"/>
              </a:rPr>
              <a:t>Previous algorithms won’t work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E.g. </a:t>
            </a:r>
            <a:r>
              <a:rPr lang="en-US" i="1" dirty="0" smtClean="0">
                <a:sym typeface="Wingdings" panose="05000000000000000000" pitchFamily="2" charset="2"/>
              </a:rPr>
              <a:t>APP-ID-PATTERN</a:t>
            </a:r>
            <a:endParaRPr lang="en-US" dirty="0" smtClean="0">
              <a:sym typeface="Wingdings" panose="05000000000000000000" pitchFamily="2" charset="2"/>
            </a:endParaRP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Willing to install 3</a:t>
            </a:r>
            <a:r>
              <a:rPr lang="en-US" baseline="30000" dirty="0" smtClean="0">
                <a:sym typeface="Wingdings" panose="05000000000000000000" pitchFamily="2" charset="2"/>
              </a:rPr>
              <a:t>rd</a:t>
            </a:r>
            <a:r>
              <a:rPr lang="en-US" dirty="0" smtClean="0">
                <a:sym typeface="Wingdings" panose="05000000000000000000" pitchFamily="2" charset="2"/>
              </a:rPr>
              <a:t> party app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Permission to read calendar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Addressing Privacy Concerns</a:t>
            </a:r>
          </a:p>
          <a:p>
            <a:pPr lvl="1"/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party app </a:t>
            </a:r>
            <a:r>
              <a:rPr lang="en-US" dirty="0" smtClean="0">
                <a:sym typeface="Wingdings" panose="05000000000000000000" pitchFamily="2" charset="2"/>
              </a:rPr>
              <a:t> Privacy concerns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Full Transparency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Explained nature of data collected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Open sourced </a:t>
            </a:r>
            <a:r>
              <a:rPr lang="en-US" i="1" dirty="0" smtClean="0">
                <a:sym typeface="Wingdings" panose="05000000000000000000" pitchFamily="2" charset="2"/>
              </a:rPr>
              <a:t>ContextAnalyzer</a:t>
            </a:r>
            <a:endParaRPr lang="en-US" dirty="0" smtClean="0">
              <a:sym typeface="Wingdings" panose="05000000000000000000" pitchFamily="2" charset="2"/>
            </a:endParaRP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No centralized server, volunteers sent all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338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&amp; Duration of the Experiment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20 volunteers</a:t>
            </a:r>
          </a:p>
          <a:p>
            <a:r>
              <a:rPr lang="en-US" dirty="0" smtClean="0"/>
              <a:t>7 days ≤ Duration </a:t>
            </a:r>
            <a:r>
              <a:rPr lang="en-US" dirty="0"/>
              <a:t>≤ </a:t>
            </a:r>
            <a:r>
              <a:rPr lang="en-US" dirty="0" smtClean="0"/>
              <a:t>12 days</a:t>
            </a:r>
          </a:p>
          <a:p>
            <a:pPr lvl="1"/>
            <a:r>
              <a:rPr lang="en-US" dirty="0" smtClean="0"/>
              <a:t>Account for weekends</a:t>
            </a:r>
          </a:p>
          <a:p>
            <a:r>
              <a:rPr lang="en-US" i="1" dirty="0" smtClean="0"/>
              <a:t>ContextAnalyzer </a:t>
            </a:r>
            <a:r>
              <a:rPr lang="en-US" dirty="0" smtClean="0"/>
              <a:t>APK </a:t>
            </a:r>
            <a:r>
              <a:rPr lang="en-US" dirty="0" smtClean="0">
                <a:sym typeface="Wingdings" panose="05000000000000000000" pitchFamily="2" charset="2"/>
              </a:rPr>
              <a:t> Posted online  Downloaded as 3</a:t>
            </a:r>
            <a:r>
              <a:rPr lang="en-US" baseline="30000" dirty="0" smtClean="0">
                <a:sym typeface="Wingdings" panose="05000000000000000000" pitchFamily="2" charset="2"/>
              </a:rPr>
              <a:t>rd</a:t>
            </a:r>
            <a:r>
              <a:rPr lang="en-US" dirty="0" smtClean="0">
                <a:sym typeface="Wingdings" panose="05000000000000000000" pitchFamily="2" charset="2"/>
              </a:rPr>
              <a:t> party app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App not downloaded from Google Play Store =&gt; 3</a:t>
            </a:r>
            <a:r>
              <a:rPr lang="en-US" baseline="30000" dirty="0" smtClean="0">
                <a:sym typeface="Wingdings" panose="05000000000000000000" pitchFamily="2" charset="2"/>
              </a:rPr>
              <a:t>rd</a:t>
            </a:r>
            <a:r>
              <a:rPr lang="en-US" dirty="0" smtClean="0">
                <a:sym typeface="Wingdings" panose="05000000000000000000" pitchFamily="2" charset="2"/>
              </a:rPr>
              <a:t> party app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Instructed not to forcefully stop app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End of monitoring period  Sent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410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Design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Classifying Each Application Request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808759309"/>
              </p:ext>
            </p:extLst>
          </p:nvPr>
        </p:nvGraphicFramePr>
        <p:xfrm>
          <a:off x="1522414" y="2857500"/>
          <a:ext cx="4419600" cy="236982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2209800"/>
                <a:gridCol w="2209800"/>
              </a:tblGrid>
              <a:tr h="118110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Suggested Hits &amp; Default</a:t>
                      </a:r>
                      <a:r>
                        <a:rPr lang="en-US" b="0" baseline="0" dirty="0" smtClean="0">
                          <a:solidFill>
                            <a:schemeClr val="bg1"/>
                          </a:solidFill>
                        </a:rPr>
                        <a:t> Hits </a:t>
                      </a:r>
                      <a:r>
                        <a:rPr lang="en-US" b="0" baseline="0" dirty="0" smtClean="0">
                          <a:solidFill>
                            <a:schemeClr val="bg1"/>
                          </a:solidFill>
                          <a:sym typeface="Wingdings" panose="05000000000000000000" pitchFamily="2" charset="2"/>
                        </a:rPr>
                        <a:t> A</a:t>
                      </a:r>
                      <a:endParaRPr lang="en-US" b="0" baseline="0" dirty="0" smtClean="0">
                        <a:solidFill>
                          <a:schemeClr val="bg1"/>
                        </a:solidFill>
                      </a:endParaRPr>
                    </a:p>
                    <a:p>
                      <a:endParaRPr lang="en-US" baseline="0" dirty="0" smtClean="0"/>
                    </a:p>
                    <a:p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Suggested Hits &amp; Default Misses </a:t>
                      </a:r>
                      <a:r>
                        <a:rPr lang="en-US" b="0" dirty="0" smtClean="0">
                          <a:solidFill>
                            <a:schemeClr val="bg1"/>
                          </a:solidFill>
                          <a:sym typeface="Wingdings" panose="05000000000000000000" pitchFamily="2" charset="2"/>
                        </a:rPr>
                        <a:t> B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81100">
                <a:tc>
                  <a:txBody>
                    <a:bodyPr/>
                    <a:lstStyle/>
                    <a:p>
                      <a:r>
                        <a:rPr lang="en-US" dirty="0" smtClean="0"/>
                        <a:t>Suggested Misses &amp; Default Hits </a:t>
                      </a:r>
                      <a:r>
                        <a:rPr lang="en-US" dirty="0" smtClean="0">
                          <a:sym typeface="Wingdings" panose="05000000000000000000" pitchFamily="2" charset="2"/>
                        </a:rPr>
                        <a:t> C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Suggested Misses &amp; Default Misses </a:t>
                      </a:r>
                      <a:r>
                        <a:rPr lang="en-US" dirty="0" smtClean="0">
                          <a:sym typeface="Wingdings" panose="05000000000000000000" pitchFamily="2" charset="2"/>
                        </a:rPr>
                        <a:t> 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Hybrid CHR  </a:t>
            </a:r>
          </a:p>
          <a:p>
            <a:pPr lvl="1"/>
            <a:r>
              <a:rPr lang="en-US" dirty="0" smtClean="0"/>
              <a:t>(A + B + C) / (A + B + C + D)</a:t>
            </a:r>
          </a:p>
          <a:p>
            <a:r>
              <a:rPr lang="en-US" dirty="0" smtClean="0"/>
              <a:t>Default CHR</a:t>
            </a:r>
          </a:p>
          <a:p>
            <a:pPr lvl="1"/>
            <a:r>
              <a:rPr lang="en-US" dirty="0" smtClean="0"/>
              <a:t>(A + C) / (A + B + C + D)</a:t>
            </a:r>
          </a:p>
          <a:p>
            <a:r>
              <a:rPr lang="en-US" dirty="0" smtClean="0"/>
              <a:t>Context CHR</a:t>
            </a:r>
          </a:p>
          <a:p>
            <a:pPr lvl="1"/>
            <a:r>
              <a:rPr lang="en-US" dirty="0" smtClean="0"/>
              <a:t>(A + B) / (A + B + C + 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076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Android built on top of Linux kernel</a:t>
            </a:r>
          </a:p>
          <a:p>
            <a:pPr lvl="1"/>
            <a:r>
              <a:rPr lang="en-US" dirty="0" smtClean="0"/>
              <a:t>Every app runs in its own Linux process.</a:t>
            </a:r>
          </a:p>
          <a:p>
            <a:r>
              <a:rPr lang="en-US" dirty="0" smtClean="0"/>
              <a:t>RAM contains active processes &amp; CBP(s) </a:t>
            </a:r>
          </a:p>
          <a:p>
            <a:pPr lvl="1"/>
            <a:r>
              <a:rPr lang="en-US" dirty="0" smtClean="0"/>
              <a:t>Displayed by Settings App</a:t>
            </a:r>
          </a:p>
          <a:p>
            <a:pPr lvl="1"/>
            <a:r>
              <a:rPr lang="en-US" dirty="0" smtClean="0"/>
              <a:t>Lower startup time =&gt; Better UX</a:t>
            </a:r>
          </a:p>
          <a:p>
            <a:pPr lvl="1"/>
            <a:r>
              <a:rPr lang="en-US" dirty="0" smtClean="0"/>
              <a:t>Determined by Recency of Usage</a:t>
            </a:r>
          </a:p>
          <a:p>
            <a:pPr lvl="1"/>
            <a:r>
              <a:rPr lang="en-US" dirty="0" smtClean="0"/>
              <a:t>Better scheme? </a:t>
            </a:r>
          </a:p>
          <a:p>
            <a:pPr lvl="1"/>
            <a:r>
              <a:rPr lang="en-US" dirty="0" smtClean="0"/>
              <a:t>Can context help?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6813" y="2125075"/>
            <a:ext cx="4419600" cy="3827050"/>
          </a:xfrm>
        </p:spPr>
      </p:pic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212" y="457200"/>
            <a:ext cx="10058400" cy="588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654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1933" y="1609471"/>
            <a:ext cx="7944959" cy="3639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838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Analysis &amp; Results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254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Demographic Data Distribution</a:t>
            </a:r>
            <a:endParaRPr lang="en-US" dirty="0"/>
          </a:p>
        </p:txBody>
      </p:sp>
      <p:graphicFrame>
        <p:nvGraphicFramePr>
          <p:cNvPr id="6" name="Content Placeholder 5" descr="Clustered Column chart" title="Chart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069069377"/>
              </p:ext>
            </p:extLst>
          </p:nvPr>
        </p:nvGraphicFramePr>
        <p:xfrm>
          <a:off x="1522413" y="1905000"/>
          <a:ext cx="4419600" cy="4267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Demographic Data</a:t>
            </a:r>
          </a:p>
          <a:p>
            <a:pPr lvl="1"/>
            <a:r>
              <a:rPr lang="en-US" dirty="0" smtClean="0"/>
              <a:t>Age, Gender</a:t>
            </a:r>
          </a:p>
          <a:p>
            <a:pPr lvl="1"/>
            <a:r>
              <a:rPr lang="en-US" dirty="0" smtClean="0"/>
              <a:t>Phone Model, OS Version</a:t>
            </a:r>
          </a:p>
          <a:p>
            <a:r>
              <a:rPr lang="en-US" dirty="0" smtClean="0"/>
              <a:t>Supplementary Data</a:t>
            </a:r>
          </a:p>
          <a:p>
            <a:pPr lvl="1"/>
            <a:r>
              <a:rPr lang="en-US" dirty="0" smtClean="0"/>
              <a:t># Calendar Entries</a:t>
            </a:r>
          </a:p>
          <a:p>
            <a:pPr lvl="2"/>
            <a:r>
              <a:rPr lang="en-US" dirty="0" smtClean="0"/>
              <a:t>During experiment</a:t>
            </a:r>
          </a:p>
          <a:p>
            <a:pPr lvl="2"/>
            <a:r>
              <a:rPr lang="en-US" dirty="0" smtClean="0"/>
              <a:t>(11, 25, 43)</a:t>
            </a:r>
          </a:p>
          <a:p>
            <a:pPr lvl="1"/>
            <a:r>
              <a:rPr lang="en-US" dirty="0" smtClean="0"/>
              <a:t># Unique Apps Clicked</a:t>
            </a:r>
          </a:p>
          <a:p>
            <a:pPr lvl="2"/>
            <a:r>
              <a:rPr lang="en-US" dirty="0" smtClean="0"/>
              <a:t>During experiment</a:t>
            </a:r>
          </a:p>
          <a:p>
            <a:pPr lvl="2"/>
            <a:r>
              <a:rPr lang="en-US" dirty="0" smtClean="0"/>
              <a:t>(34, 46, 56)</a:t>
            </a:r>
          </a:p>
          <a:p>
            <a:pPr lvl="1"/>
            <a:r>
              <a:rPr lang="en-US" dirty="0" smtClean="0"/>
              <a:t># Total Installed Apps</a:t>
            </a:r>
          </a:p>
          <a:p>
            <a:pPr lvl="2"/>
            <a:r>
              <a:rPr lang="en-US" dirty="0" smtClean="0"/>
              <a:t>At start of experiment</a:t>
            </a:r>
          </a:p>
          <a:p>
            <a:pPr lvl="2"/>
            <a:r>
              <a:rPr lang="en-US" dirty="0" smtClean="0"/>
              <a:t>(120, 295, 374)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807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 Scheme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Max CHR 37.39%</a:t>
            </a:r>
          </a:p>
          <a:p>
            <a:r>
              <a:rPr lang="en-US" dirty="0" smtClean="0"/>
              <a:t>Average CHR 18.47%</a:t>
            </a:r>
          </a:p>
          <a:p>
            <a:pPr lvl="1"/>
            <a:r>
              <a:rPr lang="en-US" dirty="0" smtClean="0"/>
              <a:t>Roughly 4 in 5 miss</a:t>
            </a:r>
          </a:p>
          <a:p>
            <a:pPr lvl="1"/>
            <a:r>
              <a:rPr lang="en-US" dirty="0" smtClean="0"/>
              <a:t>SD 7.67%</a:t>
            </a:r>
          </a:p>
          <a:p>
            <a:pPr lvl="1"/>
            <a:r>
              <a:rPr lang="en-US" dirty="0" smtClean="0"/>
              <a:t>Variance 58.75</a:t>
            </a:r>
          </a:p>
          <a:p>
            <a:r>
              <a:rPr lang="en-US" dirty="0" smtClean="0"/>
              <a:t>Minimum CHR 5.92%</a:t>
            </a:r>
          </a:p>
          <a:p>
            <a:pPr lvl="1"/>
            <a:r>
              <a:rPr lang="en-US" dirty="0" smtClean="0"/>
              <a:t> Roughly 1 in 16 hit</a:t>
            </a:r>
          </a:p>
          <a:p>
            <a:r>
              <a:rPr lang="en-US" dirty="0" smtClean="0"/>
              <a:t>(Q1, Median, Q3)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smtClean="0"/>
              <a:t>(14.05%, 17.35%, 20.68%)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413" y="2586333"/>
            <a:ext cx="4419600" cy="2904533"/>
          </a:xfrm>
        </p:spPr>
      </p:pic>
    </p:spTree>
    <p:extLst>
      <p:ext uri="{BB962C8B-B14F-4D97-AF65-F5344CB8AC3E}">
        <p14:creationId xmlns:p14="http://schemas.microsoft.com/office/powerpoint/2010/main" val="13775914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 Scheme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Max CHR </a:t>
            </a:r>
            <a:r>
              <a:rPr lang="en-US" dirty="0" smtClean="0"/>
              <a:t>93.19%</a:t>
            </a:r>
            <a:endParaRPr lang="en-US" dirty="0"/>
          </a:p>
          <a:p>
            <a:r>
              <a:rPr lang="en-US" dirty="0"/>
              <a:t>Average CHR </a:t>
            </a:r>
            <a:r>
              <a:rPr lang="en-US" dirty="0" smtClean="0"/>
              <a:t>79.17%</a:t>
            </a:r>
            <a:endParaRPr lang="en-US" dirty="0"/>
          </a:p>
          <a:p>
            <a:pPr lvl="1"/>
            <a:r>
              <a:rPr lang="en-US" dirty="0"/>
              <a:t>Roughly 4 in 5 </a:t>
            </a:r>
            <a:r>
              <a:rPr lang="en-US" dirty="0" smtClean="0"/>
              <a:t>hit</a:t>
            </a:r>
            <a:endParaRPr lang="en-US" dirty="0"/>
          </a:p>
          <a:p>
            <a:pPr lvl="1"/>
            <a:r>
              <a:rPr lang="en-US" dirty="0"/>
              <a:t>SD </a:t>
            </a:r>
            <a:r>
              <a:rPr lang="en-US" dirty="0" smtClean="0"/>
              <a:t>13.87%</a:t>
            </a:r>
            <a:endParaRPr lang="en-US" dirty="0"/>
          </a:p>
          <a:p>
            <a:pPr lvl="1"/>
            <a:r>
              <a:rPr lang="en-US" dirty="0"/>
              <a:t>Variance </a:t>
            </a:r>
            <a:r>
              <a:rPr lang="en-US" dirty="0" smtClean="0"/>
              <a:t>192.37</a:t>
            </a:r>
            <a:endParaRPr lang="en-US" dirty="0"/>
          </a:p>
          <a:p>
            <a:r>
              <a:rPr lang="en-US" dirty="0"/>
              <a:t>Minimum CHR </a:t>
            </a:r>
            <a:r>
              <a:rPr lang="en-US" dirty="0" smtClean="0"/>
              <a:t>46.52</a:t>
            </a:r>
            <a:r>
              <a:rPr lang="en-US" dirty="0"/>
              <a:t>%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Less than </a:t>
            </a:r>
            <a:r>
              <a:rPr lang="en-US" dirty="0"/>
              <a:t>1 in 2</a:t>
            </a:r>
            <a:r>
              <a:rPr lang="en-US" dirty="0" smtClean="0"/>
              <a:t> </a:t>
            </a:r>
            <a:r>
              <a:rPr lang="en-US" dirty="0"/>
              <a:t>hit</a:t>
            </a:r>
          </a:p>
          <a:p>
            <a:r>
              <a:rPr lang="en-US" dirty="0"/>
              <a:t>(Q1, Median, Q3)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smtClean="0"/>
              <a:t>(70.28%, 84.04%, 89.34%)</a:t>
            </a:r>
            <a:endParaRPr lang="en-US" dirty="0"/>
          </a:p>
          <a:p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413" y="2600663"/>
            <a:ext cx="4419600" cy="2875874"/>
          </a:xfrm>
        </p:spPr>
      </p:pic>
    </p:spTree>
    <p:extLst>
      <p:ext uri="{BB962C8B-B14F-4D97-AF65-F5344CB8AC3E}">
        <p14:creationId xmlns:p14="http://schemas.microsoft.com/office/powerpoint/2010/main" val="4351062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Hybrid Scheme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Max CHR </a:t>
            </a:r>
            <a:r>
              <a:rPr lang="en-US" dirty="0" smtClean="0"/>
              <a:t>95.62%</a:t>
            </a:r>
            <a:endParaRPr lang="en-US" dirty="0"/>
          </a:p>
          <a:p>
            <a:r>
              <a:rPr lang="en-US" dirty="0"/>
              <a:t>Average CHR </a:t>
            </a:r>
            <a:r>
              <a:rPr lang="en-US" dirty="0" smtClean="0"/>
              <a:t>83.50%</a:t>
            </a:r>
            <a:endParaRPr lang="en-US" dirty="0"/>
          </a:p>
          <a:p>
            <a:pPr lvl="1"/>
            <a:r>
              <a:rPr lang="en-US" dirty="0" smtClean="0"/>
              <a:t>More than 4 </a:t>
            </a:r>
            <a:r>
              <a:rPr lang="en-US" dirty="0"/>
              <a:t>in 5 </a:t>
            </a:r>
            <a:r>
              <a:rPr lang="en-US" dirty="0" smtClean="0"/>
              <a:t>hits</a:t>
            </a:r>
            <a:endParaRPr lang="en-US" dirty="0"/>
          </a:p>
          <a:p>
            <a:pPr lvl="1"/>
            <a:r>
              <a:rPr lang="en-US" dirty="0"/>
              <a:t>SD </a:t>
            </a:r>
            <a:r>
              <a:rPr lang="en-US" dirty="0" smtClean="0"/>
              <a:t>12.39%</a:t>
            </a:r>
            <a:endParaRPr lang="en-US" dirty="0"/>
          </a:p>
          <a:p>
            <a:pPr lvl="1"/>
            <a:r>
              <a:rPr lang="en-US" dirty="0"/>
              <a:t>Variance </a:t>
            </a:r>
            <a:r>
              <a:rPr lang="en-US" dirty="0" smtClean="0"/>
              <a:t>153.49</a:t>
            </a:r>
            <a:endParaRPr lang="en-US" dirty="0"/>
          </a:p>
          <a:p>
            <a:r>
              <a:rPr lang="en-US" dirty="0"/>
              <a:t>Minimum CHR </a:t>
            </a:r>
            <a:r>
              <a:rPr lang="en-US" dirty="0" smtClean="0"/>
              <a:t>53.48%</a:t>
            </a:r>
            <a:endParaRPr lang="en-US" dirty="0"/>
          </a:p>
          <a:p>
            <a:pPr lvl="1"/>
            <a:r>
              <a:rPr lang="en-US" dirty="0"/>
              <a:t> </a:t>
            </a:r>
            <a:r>
              <a:rPr lang="en-US" dirty="0" smtClean="0"/>
              <a:t>Less than </a:t>
            </a:r>
            <a:r>
              <a:rPr lang="en-US" dirty="0"/>
              <a:t>1 in </a:t>
            </a:r>
            <a:r>
              <a:rPr lang="en-US" dirty="0" smtClean="0"/>
              <a:t>2 miss</a:t>
            </a:r>
            <a:endParaRPr lang="en-US" dirty="0"/>
          </a:p>
          <a:p>
            <a:r>
              <a:rPr lang="en-US" dirty="0"/>
              <a:t>(Q1, Median, Q3)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smtClean="0"/>
              <a:t>(73.97%, 88.48%, 92.73%)</a:t>
            </a:r>
            <a:endParaRPr lang="en-US" dirty="0"/>
          </a:p>
          <a:p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413" y="2594338"/>
            <a:ext cx="4419600" cy="2888524"/>
          </a:xfrm>
        </p:spPr>
      </p:pic>
    </p:spTree>
    <p:extLst>
      <p:ext uri="{BB962C8B-B14F-4D97-AF65-F5344CB8AC3E}">
        <p14:creationId xmlns:p14="http://schemas.microsoft.com/office/powerpoint/2010/main" val="27848842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Significance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mtClean="0"/>
              <a:t>Observed effect could be sampling error</a:t>
            </a:r>
            <a:endParaRPr lang="en-US" dirty="0" smtClean="0"/>
          </a:p>
          <a:p>
            <a:pPr lvl="1"/>
            <a:r>
              <a:rPr lang="en-US" smtClean="0">
                <a:sym typeface="Wingdings" panose="05000000000000000000" pitchFamily="2" charset="2"/>
              </a:rPr>
              <a:t> in CHR significant?  Paired T Test</a:t>
            </a:r>
          </a:p>
          <a:p>
            <a:pPr lvl="1"/>
            <a:r>
              <a:rPr lang="en-US" smtClean="0">
                <a:sym typeface="Wingdings" panose="05000000000000000000" pitchFamily="2" charset="2"/>
              </a:rPr>
              <a:t>Null Hypothesis &amp; Significance Level</a:t>
            </a:r>
          </a:p>
          <a:p>
            <a:pPr lvl="2"/>
            <a:r>
              <a:rPr lang="en-US" smtClean="0">
                <a:sym typeface="Wingdings" panose="05000000000000000000" pitchFamily="2" charset="2"/>
              </a:rPr>
              <a:t>0.05 by convention</a:t>
            </a:r>
          </a:p>
          <a:p>
            <a:pPr lvl="1"/>
            <a:r>
              <a:rPr lang="en-US" smtClean="0">
                <a:sym typeface="Wingdings" panose="05000000000000000000" pitchFamily="2" charset="2"/>
              </a:rPr>
              <a:t>P-value</a:t>
            </a:r>
          </a:p>
          <a:p>
            <a:pPr lvl="2"/>
            <a:r>
              <a:rPr lang="en-US" smtClean="0">
                <a:sym typeface="Wingdings" panose="05000000000000000000" pitchFamily="2" charset="2"/>
              </a:rPr>
              <a:t>The lower the better!</a:t>
            </a:r>
          </a:p>
          <a:p>
            <a:pPr lvl="2"/>
            <a:r>
              <a:rPr lang="en-US" smtClean="0">
                <a:sym typeface="Wingdings" panose="05000000000000000000" pitchFamily="2" charset="2"/>
              </a:rPr>
              <a:t>Strong evidence to reject Null Hypothesis</a:t>
            </a:r>
          </a:p>
          <a:p>
            <a:pPr lvl="2"/>
            <a:r>
              <a:rPr lang="en-US" smtClean="0">
                <a:sym typeface="Wingdings" panose="05000000000000000000" pitchFamily="2" charset="2"/>
              </a:rPr>
              <a:t>95% CI between 2.97% &amp; 5.701% </a:t>
            </a:r>
          </a:p>
          <a:p>
            <a:pPr lvl="3"/>
            <a:r>
              <a:rPr lang="en-US" smtClean="0">
                <a:sym typeface="Wingdings" panose="05000000000000000000" pitchFamily="2" charset="2"/>
              </a:rPr>
              <a:t>Bounds for true average  in CHR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812" y="2743200"/>
            <a:ext cx="4063043" cy="2209927"/>
          </a:xfrm>
        </p:spPr>
      </p:pic>
    </p:spTree>
    <p:extLst>
      <p:ext uri="{BB962C8B-B14F-4D97-AF65-F5344CB8AC3E}">
        <p14:creationId xmlns:p14="http://schemas.microsoft.com/office/powerpoint/2010/main" val="13168780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Increase in CHR vs #Calendar Entries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Compute PPMCC </a:t>
            </a:r>
          </a:p>
          <a:p>
            <a:pPr lvl="1"/>
            <a:r>
              <a:rPr lang="en-US" smtClean="0"/>
              <a:t>PPMCC = 0.467</a:t>
            </a:r>
          </a:p>
          <a:p>
            <a:pPr lvl="2"/>
            <a:r>
              <a:rPr lang="en-US" smtClean="0"/>
              <a:t>Modest positive correlation</a:t>
            </a:r>
          </a:p>
          <a:p>
            <a:pPr lvl="1"/>
            <a:r>
              <a:rPr lang="en-US" smtClean="0"/>
              <a:t>P-value = 0.038</a:t>
            </a:r>
          </a:p>
          <a:p>
            <a:pPr lvl="2"/>
            <a:r>
              <a:rPr lang="en-US" smtClean="0"/>
              <a:t>For significance level = 0.05</a:t>
            </a:r>
          </a:p>
          <a:p>
            <a:pPr lvl="3"/>
            <a:r>
              <a:rPr lang="en-US" smtClean="0"/>
              <a:t>Statistically significant</a:t>
            </a:r>
          </a:p>
          <a:p>
            <a:pPr lvl="1"/>
            <a:r>
              <a:rPr lang="en-US" smtClean="0"/>
              <a:t>Linear Plot with +ve slope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413" y="2300347"/>
            <a:ext cx="4419600" cy="3476505"/>
          </a:xfrm>
        </p:spPr>
      </p:pic>
    </p:spTree>
    <p:extLst>
      <p:ext uri="{BB962C8B-B14F-4D97-AF65-F5344CB8AC3E}">
        <p14:creationId xmlns:p14="http://schemas.microsoft.com/office/powerpoint/2010/main" val="36873383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Increase in CHR vs #Unique Apps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/>
              <a:t>Compute PPMCC </a:t>
            </a:r>
          </a:p>
          <a:p>
            <a:pPr lvl="1"/>
            <a:r>
              <a:rPr lang="en-US"/>
              <a:t>PPMCC </a:t>
            </a:r>
            <a:r>
              <a:rPr lang="en-US"/>
              <a:t>= </a:t>
            </a:r>
            <a:r>
              <a:rPr lang="en-US" smtClean="0"/>
              <a:t>-0.437</a:t>
            </a:r>
            <a:endParaRPr lang="en-US"/>
          </a:p>
          <a:p>
            <a:pPr lvl="2"/>
            <a:r>
              <a:rPr lang="en-US"/>
              <a:t>Modest </a:t>
            </a:r>
            <a:r>
              <a:rPr lang="en-US" smtClean="0"/>
              <a:t>negative correlation</a:t>
            </a:r>
            <a:endParaRPr lang="en-US"/>
          </a:p>
          <a:p>
            <a:pPr lvl="1"/>
            <a:r>
              <a:rPr lang="en-US"/>
              <a:t>P-value </a:t>
            </a:r>
            <a:r>
              <a:rPr lang="en-US"/>
              <a:t>= </a:t>
            </a:r>
            <a:r>
              <a:rPr lang="en-US" smtClean="0"/>
              <a:t>0.054</a:t>
            </a:r>
            <a:endParaRPr lang="en-US"/>
          </a:p>
          <a:p>
            <a:pPr lvl="2"/>
            <a:r>
              <a:rPr lang="en-US"/>
              <a:t>For significance level = 0.05</a:t>
            </a:r>
          </a:p>
          <a:p>
            <a:pPr lvl="3"/>
            <a:r>
              <a:rPr lang="en-US" smtClean="0"/>
              <a:t>Approximately equal to SL</a:t>
            </a:r>
          </a:p>
          <a:p>
            <a:pPr lvl="3"/>
            <a:r>
              <a:rPr lang="en-US" smtClean="0"/>
              <a:t>Statistically significant</a:t>
            </a:r>
          </a:p>
          <a:p>
            <a:pPr lvl="4"/>
            <a:r>
              <a:rPr lang="en-US" smtClean="0"/>
              <a:t>Within margin of error</a:t>
            </a:r>
            <a:endParaRPr lang="en-US"/>
          </a:p>
          <a:p>
            <a:pPr lvl="1"/>
            <a:r>
              <a:rPr lang="en-US"/>
              <a:t>Linear </a:t>
            </a:r>
            <a:r>
              <a:rPr lang="en-US" smtClean="0"/>
              <a:t>Plot with –ve slope</a:t>
            </a:r>
            <a:endParaRPr lang="en-US"/>
          </a:p>
          <a:p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413" y="2319348"/>
            <a:ext cx="4419600" cy="3438504"/>
          </a:xfrm>
        </p:spPr>
      </p:pic>
    </p:spTree>
    <p:extLst>
      <p:ext uri="{BB962C8B-B14F-4D97-AF65-F5344CB8AC3E}">
        <p14:creationId xmlns:p14="http://schemas.microsoft.com/office/powerpoint/2010/main" val="38688835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Solution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Utilize context through Calendar</a:t>
            </a:r>
          </a:p>
          <a:p>
            <a:pPr lvl="1"/>
            <a:r>
              <a:rPr lang="en-US" dirty="0" smtClean="0"/>
              <a:t>Predict apps likely to be used</a:t>
            </a:r>
          </a:p>
          <a:p>
            <a:r>
              <a:rPr lang="en-US" dirty="0" smtClean="0"/>
              <a:t>3 possible caching schemes</a:t>
            </a:r>
          </a:p>
          <a:p>
            <a:pPr lvl="1"/>
            <a:r>
              <a:rPr lang="en-US" dirty="0" smtClean="0"/>
              <a:t>Default (Recency)</a:t>
            </a:r>
          </a:p>
          <a:p>
            <a:pPr lvl="1"/>
            <a:r>
              <a:rPr lang="en-US" dirty="0" smtClean="0"/>
              <a:t>Context (Calendar)</a:t>
            </a:r>
          </a:p>
          <a:p>
            <a:pPr lvl="1"/>
            <a:r>
              <a:rPr lang="en-US" dirty="0" smtClean="0"/>
              <a:t>Default-Context Hybrid</a:t>
            </a:r>
          </a:p>
          <a:p>
            <a:pPr lvl="1"/>
            <a:r>
              <a:rPr lang="en-US" dirty="0" smtClean="0"/>
              <a:t>Set up experiment (20 volunteers)</a:t>
            </a:r>
          </a:p>
          <a:p>
            <a:pPr lvl="1"/>
            <a:r>
              <a:rPr lang="en-US" dirty="0" smtClean="0"/>
              <a:t>Compare efficiencies </a:t>
            </a:r>
          </a:p>
          <a:p>
            <a:pPr lvl="2"/>
            <a:r>
              <a:rPr lang="en-US" dirty="0" smtClean="0"/>
              <a:t>Metrics? </a:t>
            </a:r>
          </a:p>
          <a:p>
            <a:pPr lvl="2"/>
            <a:r>
              <a:rPr lang="en-US" dirty="0" smtClean="0"/>
              <a:t>How to get them?</a:t>
            </a:r>
          </a:p>
          <a:p>
            <a:pPr lvl="1"/>
            <a:r>
              <a:rPr lang="en-US" dirty="0" smtClean="0"/>
              <a:t>Did context help?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Assumptions</a:t>
            </a:r>
          </a:p>
          <a:p>
            <a:pPr lvl="1"/>
            <a:r>
              <a:rPr lang="en-US" dirty="0"/>
              <a:t>Context through Calendar</a:t>
            </a:r>
          </a:p>
          <a:p>
            <a:pPr lvl="2"/>
            <a:r>
              <a:rPr lang="en-US" dirty="0"/>
              <a:t>Easy access (Android provides Public API)</a:t>
            </a:r>
          </a:p>
          <a:p>
            <a:pPr lvl="2"/>
            <a:r>
              <a:rPr lang="en-US" dirty="0"/>
              <a:t>Window into user’s potential future behavior</a:t>
            </a:r>
          </a:p>
          <a:p>
            <a:pPr lvl="1"/>
            <a:r>
              <a:rPr lang="en-US" dirty="0"/>
              <a:t>Android version in volunteer’s </a:t>
            </a:r>
            <a:r>
              <a:rPr lang="en-US" dirty="0" smtClean="0"/>
              <a:t>phone</a:t>
            </a:r>
          </a:p>
          <a:p>
            <a:pPr lvl="2"/>
            <a:r>
              <a:rPr lang="en-US" dirty="0"/>
              <a:t>API Level 21 (Lollipop 5.0) &amp; above</a:t>
            </a:r>
          </a:p>
          <a:p>
            <a:pPr lvl="1"/>
            <a:r>
              <a:rPr lang="en-US" dirty="0" smtClean="0"/>
              <a:t>Volunteers permit use of their calendar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501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Points of Weakness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788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Points of Weakness (Contd.)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Sample Size</a:t>
            </a:r>
          </a:p>
          <a:p>
            <a:r>
              <a:rPr lang="en-US" dirty="0" smtClean="0"/>
              <a:t>May/ May not use calendar	</a:t>
            </a:r>
          </a:p>
          <a:p>
            <a:pPr lvl="1"/>
            <a:r>
              <a:rPr lang="en-US" dirty="0" smtClean="0"/>
              <a:t>Changes with known incentive</a:t>
            </a:r>
          </a:p>
          <a:p>
            <a:r>
              <a:rPr lang="en-US" dirty="0" smtClean="0"/>
              <a:t>Calendar entries not indicative of app</a:t>
            </a:r>
          </a:p>
          <a:p>
            <a:r>
              <a:rPr lang="en-US" dirty="0" smtClean="0"/>
              <a:t>Not all apps have keyword mapping</a:t>
            </a:r>
          </a:p>
          <a:p>
            <a:r>
              <a:rPr lang="en-US" dirty="0" smtClean="0"/>
              <a:t>Synced only once every 4 hours</a:t>
            </a:r>
          </a:p>
          <a:p>
            <a:pPr lvl="1"/>
            <a:r>
              <a:rPr lang="en-US" dirty="0" smtClean="0"/>
              <a:t>Can be changed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2 app requests within 1 second</a:t>
            </a:r>
          </a:p>
          <a:p>
            <a:pPr lvl="1"/>
            <a:r>
              <a:rPr lang="en-US" dirty="0" smtClean="0"/>
              <a:t>Personally unable to achieve it</a:t>
            </a:r>
          </a:p>
          <a:p>
            <a:r>
              <a:rPr lang="en-US" dirty="0" smtClean="0"/>
              <a:t>Lack of diversity in volunteer demographic</a:t>
            </a:r>
          </a:p>
          <a:p>
            <a:r>
              <a:rPr lang="en-US" dirty="0" smtClean="0"/>
              <a:t>Full Transparency =&gt; Chance for bias</a:t>
            </a:r>
          </a:p>
          <a:p>
            <a:pPr lvl="1"/>
            <a:r>
              <a:rPr lang="en-US" dirty="0" smtClean="0"/>
              <a:t>No inherent motive</a:t>
            </a:r>
          </a:p>
          <a:p>
            <a:r>
              <a:rPr lang="en-US" dirty="0" smtClean="0"/>
              <a:t>Possible to selectively close app</a:t>
            </a:r>
          </a:p>
          <a:p>
            <a:pPr lvl="1"/>
            <a:r>
              <a:rPr lang="en-US" dirty="0" smtClean="0"/>
              <a:t>No inherent motive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8306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 &amp; Future Work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712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Smartphones good fit for context </a:t>
            </a:r>
          </a:p>
          <a:p>
            <a:r>
              <a:rPr lang="en-US" dirty="0" smtClean="0"/>
              <a:t>Android caches app components for quicker startup</a:t>
            </a:r>
          </a:p>
          <a:p>
            <a:pPr lvl="1"/>
            <a:r>
              <a:rPr lang="en-US" dirty="0" smtClean="0"/>
              <a:t>Currently through Recency of Usage</a:t>
            </a:r>
          </a:p>
          <a:p>
            <a:pPr lvl="1"/>
            <a:r>
              <a:rPr lang="en-US" dirty="0" smtClean="0"/>
              <a:t>Scope for Context Inference</a:t>
            </a:r>
          </a:p>
          <a:p>
            <a:r>
              <a:rPr lang="en-US" dirty="0" smtClean="0"/>
              <a:t>Set up Experiment</a:t>
            </a:r>
          </a:p>
          <a:p>
            <a:pPr lvl="1"/>
            <a:r>
              <a:rPr lang="en-US" dirty="0" smtClean="0"/>
              <a:t>20 volunteers</a:t>
            </a:r>
          </a:p>
          <a:p>
            <a:pPr lvl="1"/>
            <a:r>
              <a:rPr lang="en-US" dirty="0" smtClean="0"/>
              <a:t>Android app to read calendar &amp; measure metrics for 3 schemes</a:t>
            </a:r>
          </a:p>
          <a:p>
            <a:pPr lvl="2"/>
            <a:r>
              <a:rPr lang="en-US" dirty="0" smtClean="0"/>
              <a:t>Default, Context &amp; Default-Context Hybrid</a:t>
            </a:r>
          </a:p>
          <a:p>
            <a:r>
              <a:rPr lang="en-US" dirty="0" smtClean="0"/>
              <a:t>Analyzed Data</a:t>
            </a:r>
          </a:p>
          <a:p>
            <a:pPr lvl="1"/>
            <a:r>
              <a:rPr lang="en-US" dirty="0" smtClean="0"/>
              <a:t>On average, Hybrid </a:t>
            </a:r>
            <a:r>
              <a:rPr lang="en-US" i="1" dirty="0" smtClean="0"/>
              <a:t>significantly &gt; CHR </a:t>
            </a:r>
            <a:r>
              <a:rPr lang="en-US" dirty="0" smtClean="0"/>
              <a:t>than Default.</a:t>
            </a:r>
          </a:p>
          <a:p>
            <a:pPr lvl="1"/>
            <a:r>
              <a:rPr lang="en-US" dirty="0" smtClean="0"/>
              <a:t>Lower startup time for more apps =&gt; Better UX</a:t>
            </a:r>
          </a:p>
          <a:p>
            <a:pPr lvl="1"/>
            <a:r>
              <a:rPr lang="en-US" dirty="0" smtClean="0"/>
              <a:t>Bigger Picture (This is just proof of concept)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0031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Other sources of info to get Context</a:t>
            </a:r>
          </a:p>
          <a:p>
            <a:pPr lvl="1"/>
            <a:r>
              <a:rPr lang="en-US" dirty="0" smtClean="0"/>
              <a:t>APMD sensors</a:t>
            </a:r>
          </a:p>
          <a:p>
            <a:pPr lvl="2"/>
            <a:r>
              <a:rPr lang="en-US" dirty="0" smtClean="0"/>
              <a:t>3D Movement, Positioning &amp; Environmental conditions</a:t>
            </a:r>
          </a:p>
          <a:p>
            <a:pPr lvl="1"/>
            <a:r>
              <a:rPr lang="en-US" dirty="0" smtClean="0"/>
              <a:t>Multiple sources =&gt; Reliability of Context Information </a:t>
            </a:r>
            <a:r>
              <a:rPr lang="en-US" dirty="0" smtClean="0">
                <a:sym typeface="Wingdings" panose="05000000000000000000" pitchFamily="2" charset="2"/>
              </a:rPr>
              <a:t>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User Behavior Model  Shi et al.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Used to predict apps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Predetermined Mapping</a:t>
            </a:r>
          </a:p>
          <a:p>
            <a:pPr lvl="1"/>
            <a:r>
              <a:rPr lang="en-US" dirty="0" smtClean="0"/>
              <a:t>Improved by learning user’s preferences</a:t>
            </a:r>
          </a:p>
          <a:p>
            <a:pPr lvl="1"/>
            <a:r>
              <a:rPr lang="en-US" dirty="0" smtClean="0"/>
              <a:t>App always used in conjunction with Event</a:t>
            </a:r>
          </a:p>
          <a:p>
            <a:pPr lvl="2"/>
            <a:r>
              <a:rPr lang="en-US" dirty="0" smtClean="0"/>
              <a:t>Learn Behavior &amp; Modify mapping</a:t>
            </a:r>
          </a:p>
          <a:p>
            <a:r>
              <a:rPr lang="en-US" dirty="0" smtClean="0"/>
              <a:t>Implement the Hybrid Scheme by modifying  Android OS</a:t>
            </a:r>
          </a:p>
          <a:p>
            <a:pPr lvl="1"/>
            <a:r>
              <a:rPr lang="en-US" dirty="0" smtClean="0"/>
              <a:t>Facilitated by AOSP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4350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75842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997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Early Studies in Context-Aware Computing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4" y="1905000"/>
            <a:ext cx="9144000" cy="42672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Dey, </a:t>
            </a:r>
            <a:r>
              <a:rPr lang="en-US" dirty="0" err="1" smtClean="0"/>
              <a:t>Salber</a:t>
            </a:r>
            <a:r>
              <a:rPr lang="en-US" dirty="0" smtClean="0"/>
              <a:t> &amp; </a:t>
            </a:r>
            <a:r>
              <a:rPr lang="en-US" dirty="0" err="1" smtClean="0"/>
              <a:t>Abowd</a:t>
            </a:r>
            <a:r>
              <a:rPr lang="en-US" dirty="0" smtClean="0"/>
              <a:t> (2001)</a:t>
            </a:r>
          </a:p>
          <a:p>
            <a:pPr lvl="1"/>
            <a:r>
              <a:rPr lang="en-US" i="1" dirty="0"/>
              <a:t>A conceptual framework </a:t>
            </a:r>
            <a:r>
              <a:rPr lang="en-US" i="1" dirty="0" smtClean="0"/>
              <a:t>and a </a:t>
            </a:r>
            <a:r>
              <a:rPr lang="en-US" i="1" dirty="0"/>
              <a:t>toolkit for supporting the rapid prototyping of context-aware applications</a:t>
            </a:r>
          </a:p>
          <a:p>
            <a:pPr lvl="1"/>
            <a:r>
              <a:rPr lang="en-US" dirty="0" smtClean="0"/>
              <a:t>Defined Context</a:t>
            </a:r>
          </a:p>
          <a:p>
            <a:pPr lvl="2"/>
            <a:r>
              <a:rPr lang="en-US" dirty="0" smtClean="0"/>
              <a:t>Humans</a:t>
            </a:r>
            <a:r>
              <a:rPr lang="en-US" dirty="0"/>
              <a:t>, apps and surrounding </a:t>
            </a:r>
            <a:r>
              <a:rPr lang="en-US" dirty="0" smtClean="0"/>
              <a:t>environment</a:t>
            </a:r>
          </a:p>
          <a:p>
            <a:pPr lvl="1"/>
            <a:r>
              <a:rPr lang="en-US" dirty="0" smtClean="0"/>
              <a:t>Inadequate research in Context Aware Applications</a:t>
            </a:r>
          </a:p>
          <a:p>
            <a:pPr lvl="2"/>
            <a:r>
              <a:rPr lang="en-US" dirty="0" smtClean="0"/>
              <a:t>Context – </a:t>
            </a:r>
            <a:r>
              <a:rPr lang="en-US" dirty="0"/>
              <a:t>I</a:t>
            </a:r>
            <a:r>
              <a:rPr lang="en-US" dirty="0" smtClean="0"/>
              <a:t>ll defined</a:t>
            </a:r>
          </a:p>
          <a:p>
            <a:pPr lvl="2"/>
            <a:r>
              <a:rPr lang="en-US" dirty="0" smtClean="0"/>
              <a:t>Lack of conceptual models to jumpstart context-aware apps (back in ‘01)</a:t>
            </a:r>
          </a:p>
          <a:p>
            <a:pPr lvl="1"/>
            <a:r>
              <a:rPr lang="en-US" dirty="0" smtClean="0"/>
              <a:t>Produced </a:t>
            </a:r>
            <a:r>
              <a:rPr lang="en-US" i="1" dirty="0" smtClean="0"/>
              <a:t>Context Toolkit </a:t>
            </a:r>
          </a:p>
          <a:p>
            <a:pPr lvl="2"/>
            <a:r>
              <a:rPr lang="en-US" dirty="0" smtClean="0"/>
              <a:t>Framework to infer context from sensors </a:t>
            </a:r>
          </a:p>
          <a:p>
            <a:pPr lvl="2"/>
            <a:r>
              <a:rPr lang="en-US" dirty="0" smtClean="0"/>
              <a:t>Modern day APMD(s) are perfect fit</a:t>
            </a:r>
          </a:p>
          <a:p>
            <a:pPr lvl="3"/>
            <a:r>
              <a:rPr lang="en-US" dirty="0" smtClean="0"/>
              <a:t>Sensors measure 3D movement, positioning etc.</a:t>
            </a:r>
          </a:p>
          <a:p>
            <a:pPr lvl="3"/>
            <a:r>
              <a:rPr lang="en-US" dirty="0" smtClean="0"/>
              <a:t>Suitable for utilizing context information</a:t>
            </a:r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14045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</a:t>
            </a:r>
            <a:r>
              <a:rPr lang="en-US" dirty="0" smtClean="0"/>
              <a:t>Phone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i-FI" dirty="0"/>
              <a:t>Mika Raento, Antti Oulasvirta, Renaud Petit, and Hannu </a:t>
            </a:r>
            <a:r>
              <a:rPr lang="fi-FI" dirty="0" smtClean="0"/>
              <a:t>Toivonen (</a:t>
            </a:r>
            <a:r>
              <a:rPr lang="en-US" dirty="0" smtClean="0"/>
              <a:t>2005)</a:t>
            </a:r>
          </a:p>
          <a:p>
            <a:pPr lvl="1"/>
            <a:r>
              <a:rPr lang="en-US" i="1" dirty="0"/>
              <a:t>ContextPhone: A Prototyping Platform for Context-Aware Mobile </a:t>
            </a:r>
            <a:r>
              <a:rPr lang="en-US" i="1" dirty="0" smtClean="0"/>
              <a:t>Applications</a:t>
            </a:r>
          </a:p>
          <a:p>
            <a:pPr lvl="1"/>
            <a:r>
              <a:rPr lang="en-US" dirty="0" smtClean="0"/>
              <a:t>Mobile phones are suited for Context-Aware computing</a:t>
            </a:r>
          </a:p>
          <a:p>
            <a:pPr lvl="2"/>
            <a:r>
              <a:rPr lang="en-US" dirty="0" smtClean="0"/>
              <a:t>Intimate user-phone relationship</a:t>
            </a:r>
          </a:p>
          <a:p>
            <a:pPr lvl="1"/>
            <a:r>
              <a:rPr lang="en-US" dirty="0" smtClean="0"/>
              <a:t>Developed </a:t>
            </a:r>
            <a:r>
              <a:rPr lang="en-US" i="1" dirty="0" smtClean="0"/>
              <a:t>ContextPhone </a:t>
            </a:r>
            <a:r>
              <a:rPr lang="en-US" dirty="0" smtClean="0"/>
              <a:t>to provide context as a resource</a:t>
            </a:r>
          </a:p>
          <a:p>
            <a:pPr lvl="2"/>
            <a:r>
              <a:rPr lang="en-US" dirty="0" smtClean="0"/>
              <a:t>4 components : Sensors, Communication Services, Customizable Applications and System Services</a:t>
            </a:r>
            <a:endParaRPr lang="en-US" i="1" dirty="0"/>
          </a:p>
          <a:p>
            <a:pPr lvl="1"/>
            <a:r>
              <a:rPr lang="en-US" dirty="0" smtClean="0"/>
              <a:t>Necessity for customizable applications lead to Android</a:t>
            </a:r>
          </a:p>
          <a:p>
            <a:pPr lvl="2"/>
            <a:r>
              <a:rPr lang="en-US" dirty="0" smtClean="0"/>
              <a:t>Android is open sourced (AOSP) =&gt; </a:t>
            </a:r>
            <a:r>
              <a:rPr lang="en-US" dirty="0"/>
              <a:t>Highly customizable</a:t>
            </a:r>
            <a:endParaRPr lang="en-US" dirty="0" smtClean="0"/>
          </a:p>
          <a:p>
            <a:pPr lvl="2"/>
            <a:r>
              <a:rPr lang="en-US" dirty="0" smtClean="0"/>
              <a:t> Facilitates gathering relevant metrics</a:t>
            </a:r>
          </a:p>
          <a:p>
            <a:pPr lvl="2"/>
            <a:r>
              <a:rPr lang="en-US" dirty="0" smtClean="0"/>
              <a:t>Not possible in iOS or other OS(s)</a:t>
            </a:r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3557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Patterns in Application Usage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Hannu</a:t>
            </a:r>
            <a:r>
              <a:rPr lang="en-US" dirty="0"/>
              <a:t> </a:t>
            </a:r>
            <a:r>
              <a:rPr lang="en-US" dirty="0" err="1" smtClean="0"/>
              <a:t>Verkasalo</a:t>
            </a:r>
            <a:r>
              <a:rPr lang="en-US" dirty="0"/>
              <a:t> </a:t>
            </a:r>
            <a:r>
              <a:rPr lang="en-US" dirty="0" smtClean="0"/>
              <a:t>(2007)</a:t>
            </a:r>
          </a:p>
          <a:p>
            <a:pPr lvl="1"/>
            <a:r>
              <a:rPr lang="en-US" i="1" dirty="0" smtClean="0"/>
              <a:t>Contextual </a:t>
            </a:r>
            <a:r>
              <a:rPr lang="it-IT" i="1" dirty="0" smtClean="0"/>
              <a:t>Patterns </a:t>
            </a:r>
            <a:r>
              <a:rPr lang="it-IT" i="1" dirty="0"/>
              <a:t>in Mobile Service </a:t>
            </a:r>
            <a:r>
              <a:rPr lang="it-IT" i="1" dirty="0" smtClean="0"/>
              <a:t>Usage</a:t>
            </a:r>
          </a:p>
          <a:p>
            <a:pPr lvl="1"/>
            <a:r>
              <a:rPr lang="en-US" dirty="0" smtClean="0"/>
              <a:t>Context influence service? </a:t>
            </a:r>
          </a:p>
          <a:p>
            <a:pPr lvl="2"/>
            <a:r>
              <a:rPr lang="en-US" dirty="0" smtClean="0"/>
              <a:t>Context – Home, Office &amp; On the move</a:t>
            </a:r>
          </a:p>
          <a:p>
            <a:pPr lvl="1"/>
            <a:r>
              <a:rPr lang="en-US" dirty="0" smtClean="0"/>
              <a:t>Tracked user’s location patterns</a:t>
            </a:r>
          </a:p>
          <a:p>
            <a:pPr lvl="2"/>
            <a:r>
              <a:rPr lang="en-US" dirty="0" smtClean="0"/>
              <a:t>Determined Context  </a:t>
            </a:r>
          </a:p>
          <a:p>
            <a:pPr lvl="1"/>
            <a:r>
              <a:rPr lang="en-US" dirty="0" smtClean="0"/>
              <a:t>Found Location : Service correlation </a:t>
            </a:r>
            <a:endParaRPr lang="en-US" i="1" dirty="0" smtClean="0"/>
          </a:p>
          <a:p>
            <a:pPr lvl="2"/>
            <a:r>
              <a:rPr lang="en-US" dirty="0" smtClean="0"/>
              <a:t>Preference for certain services in the weekends</a:t>
            </a:r>
          </a:p>
          <a:p>
            <a:pPr lvl="1"/>
            <a:r>
              <a:rPr lang="en-US" dirty="0" smtClean="0"/>
              <a:t>Planted idea for inferring app usage from Context</a:t>
            </a:r>
          </a:p>
          <a:p>
            <a:pPr lvl="2"/>
            <a:endParaRPr lang="en-US" dirty="0" smtClean="0"/>
          </a:p>
          <a:p>
            <a:pPr lvl="2"/>
            <a:endParaRPr lang="en-US" dirty="0" smtClean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6813" y="2954626"/>
            <a:ext cx="4419600" cy="2167947"/>
          </a:xfrm>
        </p:spPr>
      </p:pic>
    </p:spTree>
    <p:extLst>
      <p:ext uri="{BB962C8B-B14F-4D97-AF65-F5344CB8AC3E}">
        <p14:creationId xmlns:p14="http://schemas.microsoft.com/office/powerpoint/2010/main" val="637694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F09A44C-857D-42FD-9219-94A36248C2C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0</TotalTime>
  <Words>2348</Words>
  <Application>Microsoft Office PowerPoint</Application>
  <PresentationFormat>Custom</PresentationFormat>
  <Paragraphs>448</Paragraphs>
  <Slides>55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0" baseType="lpstr">
      <vt:lpstr>Arial</vt:lpstr>
      <vt:lpstr>Consolas</vt:lpstr>
      <vt:lpstr>Corbel</vt:lpstr>
      <vt:lpstr>Wingdings</vt:lpstr>
      <vt:lpstr>Chalkboard 16x9</vt:lpstr>
      <vt:lpstr>A Context-Aware Approach to Android Memory Management</vt:lpstr>
      <vt:lpstr>Before we get started..</vt:lpstr>
      <vt:lpstr>Introduction</vt:lpstr>
      <vt:lpstr>The Problem</vt:lpstr>
      <vt:lpstr>Proposed Solution</vt:lpstr>
      <vt:lpstr>Related Work</vt:lpstr>
      <vt:lpstr>Early Studies in Context-Aware Computing</vt:lpstr>
      <vt:lpstr>Context Phone</vt:lpstr>
      <vt:lpstr>Context Patterns in Application Usage</vt:lpstr>
      <vt:lpstr>Alternate Ways to Utilize Context</vt:lpstr>
      <vt:lpstr>Metrics of Interest</vt:lpstr>
      <vt:lpstr>Cache Hits, Cache Misses &amp; CHR</vt:lpstr>
      <vt:lpstr>Caching Schemes Under Consideration</vt:lpstr>
      <vt:lpstr>Default – Recency of Usage</vt:lpstr>
      <vt:lpstr>Alternatives </vt:lpstr>
      <vt:lpstr>Default-Context Hybrid</vt:lpstr>
      <vt:lpstr>Pro-actively Caching Applications</vt:lpstr>
      <vt:lpstr>PowerPoint Presentation</vt:lpstr>
      <vt:lpstr>Prioritizing Applications in Hybrid Scheme</vt:lpstr>
      <vt:lpstr>Supplementary Data</vt:lpstr>
      <vt:lpstr>Challenges in Collecting the Metrics</vt:lpstr>
      <vt:lpstr>System vs User Level Approach</vt:lpstr>
      <vt:lpstr>Getting Processes in Memory</vt:lpstr>
      <vt:lpstr>Getting Processes in Memory (Contd.)</vt:lpstr>
      <vt:lpstr>Getting Processes in Memory (Contd.)</vt:lpstr>
      <vt:lpstr>Obtaining Current Foreground Application</vt:lpstr>
      <vt:lpstr>PowerPoint Presentation</vt:lpstr>
      <vt:lpstr>Updating the Statistics</vt:lpstr>
      <vt:lpstr>Backing Up the Data</vt:lpstr>
      <vt:lpstr>Backing Up the Data (Contd.)</vt:lpstr>
      <vt:lpstr>Backing Up the Data (Contd.)</vt:lpstr>
      <vt:lpstr>Reading the User’s Calendar</vt:lpstr>
      <vt:lpstr>Reading the User’s Calendar (Contd.)</vt:lpstr>
      <vt:lpstr>Parsing the Calendar Information</vt:lpstr>
      <vt:lpstr>The Experiment</vt:lpstr>
      <vt:lpstr>Eligibility for Volunteers</vt:lpstr>
      <vt:lpstr>Process &amp; Duration of the Experiment</vt:lpstr>
      <vt:lpstr>Application Design</vt:lpstr>
      <vt:lpstr>Classifying Each Application Request</vt:lpstr>
      <vt:lpstr>PowerPoint Presentation</vt:lpstr>
      <vt:lpstr>PowerPoint Presentation</vt:lpstr>
      <vt:lpstr>Data Analysis &amp; Results</vt:lpstr>
      <vt:lpstr>Demographic Data Distribution</vt:lpstr>
      <vt:lpstr>Context Scheme Results</vt:lpstr>
      <vt:lpstr>Default Scheme Results</vt:lpstr>
      <vt:lpstr>Hybrid Scheme Results</vt:lpstr>
      <vt:lpstr>Significance Testing</vt:lpstr>
      <vt:lpstr>Increase in CHR vs #Calendar Entries</vt:lpstr>
      <vt:lpstr>Increase in CHR vs #Unique Apps</vt:lpstr>
      <vt:lpstr>Points of Weakness</vt:lpstr>
      <vt:lpstr>Points of Weakness (Contd.)</vt:lpstr>
      <vt:lpstr>Conclusion &amp; Future Work</vt:lpstr>
      <vt:lpstr>Conclusion</vt:lpstr>
      <vt:lpstr>Future Work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2015-11-03T17:15:15Z</dcterms:created>
  <dcterms:modified xsi:type="dcterms:W3CDTF">2015-11-09T00:02:54Z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TC028048469991</vt:lpwstr>
  </property>
</Properties>
</file>