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8" r:id="rId5"/>
    <p:sldId id="325" r:id="rId6"/>
    <p:sldId id="319" r:id="rId7"/>
    <p:sldId id="327" r:id="rId8"/>
    <p:sldId id="294" r:id="rId9"/>
    <p:sldId id="295" r:id="rId10"/>
    <p:sldId id="296" r:id="rId11"/>
    <p:sldId id="297" r:id="rId12"/>
    <p:sldId id="298" r:id="rId13"/>
    <p:sldId id="299" r:id="rId14"/>
    <p:sldId id="320" r:id="rId15"/>
    <p:sldId id="321" r:id="rId16"/>
    <p:sldId id="323" r:id="rId17"/>
    <p:sldId id="322" r:id="rId18"/>
    <p:sldId id="326" r:id="rId19"/>
    <p:sldId id="28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ヒラギノ角ゴ Pro W3" pitchFamily="-111" charset="-128"/>
        <a:cs typeface="ヒラギノ角ゴ Pro W3" pitchFamily="-11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35E"/>
    <a:srgbClr val="357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2" autoAdjust="0"/>
    <p:restoredTop sz="94660"/>
  </p:normalViewPr>
  <p:slideViewPr>
    <p:cSldViewPr snapToObjects="1">
      <p:cViewPr varScale="1">
        <p:scale>
          <a:sx n="75" d="100"/>
          <a:sy n="7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he-IL" smtClean="0"/>
              <a:t>בס"ד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2BB0011-6DA7-DA47-BF6D-5C6609002963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8925D30-684E-4C42-B323-756DACA40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33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he-IL" smtClean="0"/>
              <a:t>בס"ד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2FC25BE-ADC4-EF44-8698-6FA8316D8F09}" type="datetime1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CAB768-82EF-B74E-AA98-62320EF43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475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11" charset="-128"/>
        <a:cs typeface="ヒラギノ角ゴ Pro W3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AB768-82EF-B74E-AA98-62320EF432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מציין מיקום של כותרת עליונה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בס"ד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over collage -Al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taglin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02038" y="2286000"/>
            <a:ext cx="3200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048000"/>
            <a:ext cx="3810000" cy="377026"/>
          </a:xfrm>
        </p:spPr>
        <p:txBody>
          <a:bodyPr wrap="square" anchor="t" anchorCtr="0">
            <a:spAutoFit/>
          </a:bodyPr>
          <a:lstStyle>
            <a:lvl1pPr>
              <a:lnSpc>
                <a:spcPts val="3000"/>
              </a:lnSpc>
              <a:defRPr sz="2200">
                <a:solidFill>
                  <a:srgbClr val="3572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0" y="3505200"/>
            <a:ext cx="2819400" cy="1141338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ts val="3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cover collage -Al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 userDrawn="1"/>
        </p:nvSpPr>
        <p:spPr>
          <a:xfrm>
            <a:off x="228600" y="381000"/>
            <a:ext cx="36576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143000" y="1554480"/>
            <a:ext cx="3810000" cy="1016945"/>
          </a:xfrm>
        </p:spPr>
        <p:txBody>
          <a:bodyPr wrap="square" anchor="b" anchorCtr="0">
            <a:spAutoFit/>
          </a:bodyPr>
          <a:lstStyle>
            <a:lvl1pPr algn="l">
              <a:lnSpc>
                <a:spcPts val="3900"/>
              </a:lnSpc>
              <a:defRPr sz="39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607C4-5FCA-B049-A4BB-8A8AEC35B00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abstracts for ppt botto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657725"/>
            <a:ext cx="9144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838200"/>
            <a:ext cx="82296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025" y="64738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07C4-5FCA-B049-A4BB-8A8AEC35B00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25" y="64738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  <a:latin typeface="Calibri" pitchFamily="34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3B7379B2-6927-2640-B574-E47CD5B3347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op wire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982663"/>
            <a:ext cx="8077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 descr="abstracts for ppt bottom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4657725"/>
            <a:ext cx="9144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1" descr="Logo no semi.pn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001000" y="6324600"/>
            <a:ext cx="1023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19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22438"/>
            <a:ext cx="8001000" cy="194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0" y="6519863"/>
            <a:ext cx="1447800" cy="21590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A6A6A6"/>
                </a:solidFill>
                <a:latin typeface="Trebuchet MS" pitchFamily="-111" charset="0"/>
                <a:ea typeface="Trebuchet MS" pitchFamily="-111" charset="0"/>
                <a:cs typeface="Trebuchet MS" pitchFamily="-111" charset="0"/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25" y="64738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  <a:latin typeface="Calibri" pitchFamily="34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3B7379B2-6927-2640-B574-E47CD5B3347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68" r:id="rId3"/>
    <p:sldLayoutId id="2147483879" r:id="rId4"/>
    <p:sldLayoutId id="2147483873" r:id="rId5"/>
    <p:sldLayoutId id="214748387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700" kern="1200">
          <a:solidFill>
            <a:srgbClr val="595959"/>
          </a:solidFill>
          <a:latin typeface="Trebuchet MS"/>
          <a:ea typeface="ヒラギノ角ゴ Pro W3" pitchFamily="-111" charset="-128"/>
          <a:cs typeface="Trebuchet MS"/>
        </a:defRPr>
      </a:lvl1pPr>
      <a:lvl2pPr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700">
          <a:solidFill>
            <a:srgbClr val="595959"/>
          </a:solidFill>
          <a:latin typeface="Trebuchet MS" pitchFamily="-111" charset="0"/>
          <a:ea typeface="ヒラギノ角ゴ Pro W3" pitchFamily="-111" charset="-128"/>
          <a:cs typeface="ヒラギノ角ゴ Pro W3" pitchFamily="-111" charset="-128"/>
        </a:defRPr>
      </a:lvl2pPr>
      <a:lvl3pPr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700">
          <a:solidFill>
            <a:srgbClr val="595959"/>
          </a:solidFill>
          <a:latin typeface="Trebuchet MS" pitchFamily="-111" charset="0"/>
          <a:ea typeface="ヒラギノ角ゴ Pro W3" pitchFamily="-111" charset="-128"/>
          <a:cs typeface="ヒラギノ角ゴ Pro W3" pitchFamily="-111" charset="-128"/>
        </a:defRPr>
      </a:lvl3pPr>
      <a:lvl4pPr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700">
          <a:solidFill>
            <a:srgbClr val="595959"/>
          </a:solidFill>
          <a:latin typeface="Trebuchet MS" pitchFamily="-111" charset="0"/>
          <a:ea typeface="ヒラギノ角ゴ Pro W3" pitchFamily="-111" charset="-128"/>
          <a:cs typeface="ヒラギノ角ゴ Pro W3" pitchFamily="-111" charset="-128"/>
        </a:defRPr>
      </a:lvl4pPr>
      <a:lvl5pPr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700">
          <a:solidFill>
            <a:srgbClr val="595959"/>
          </a:solidFill>
          <a:latin typeface="Trebuchet MS" pitchFamily="-111" charset="0"/>
          <a:ea typeface="ヒラギノ角ゴ Pro W3" pitchFamily="-111" charset="-128"/>
          <a:cs typeface="ヒラギノ角ゴ Pro W3" pitchFamily="-111" charset="-128"/>
        </a:defRPr>
      </a:lvl5pPr>
      <a:lvl6pPr marL="4572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Gill Sans" pitchFamily="-111" charset="0"/>
          <a:ea typeface="ヒラギノ角ゴ Pro W3" pitchFamily="-111" charset="-128"/>
          <a:cs typeface="ヒラギノ角ゴ Pro W3" pitchFamily="-111" charset="-128"/>
        </a:defRPr>
      </a:lvl6pPr>
      <a:lvl7pPr marL="9144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Gill Sans" pitchFamily="-111" charset="0"/>
          <a:ea typeface="ヒラギノ角ゴ Pro W3" pitchFamily="-111" charset="-128"/>
          <a:cs typeface="ヒラギノ角ゴ Pro W3" pitchFamily="-111" charset="-128"/>
        </a:defRPr>
      </a:lvl7pPr>
      <a:lvl8pPr marL="13716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Gill Sans" pitchFamily="-111" charset="0"/>
          <a:ea typeface="ヒラギノ角ゴ Pro W3" pitchFamily="-111" charset="-128"/>
          <a:cs typeface="ヒラギノ角ゴ Pro W3" pitchFamily="-111" charset="-128"/>
        </a:defRPr>
      </a:lvl8pPr>
      <a:lvl9pPr marL="18288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Gill Sans" pitchFamily="-111" charset="0"/>
          <a:ea typeface="ヒラギノ角ゴ Pro W3" pitchFamily="-111" charset="-128"/>
          <a:cs typeface="ヒラギノ角ゴ Pro W3" pitchFamily="-111" charset="-128"/>
        </a:defRPr>
      </a:lvl9pPr>
    </p:titleStyle>
    <p:bodyStyle>
      <a:lvl1pPr marL="342900" indent="-342900" algn="l" defTabSz="457200" rtl="0" eaLnBrk="1" fontAlgn="base" hangingPunct="1">
        <a:lnSpc>
          <a:spcPts val="2100"/>
        </a:lnSpc>
        <a:spcBef>
          <a:spcPct val="0"/>
        </a:spcBef>
        <a:spcAft>
          <a:spcPts val="1000"/>
        </a:spcAft>
        <a:buClr>
          <a:schemeClr val="tx1"/>
        </a:buClr>
        <a:buSzPct val="115000"/>
        <a:buBlip>
          <a:blip r:embed="rId11"/>
        </a:buBlip>
        <a:defRPr sz="1600" kern="1200">
          <a:solidFill>
            <a:schemeClr val="tx1"/>
          </a:solidFill>
          <a:latin typeface="Trebuchet MS"/>
          <a:ea typeface="ヒラギノ角ゴ Pro W3" pitchFamily="-111" charset="-128"/>
          <a:cs typeface="Trebuchet MS"/>
        </a:defRPr>
      </a:lvl1pPr>
      <a:lvl2pPr marL="742950" indent="-285750" algn="l" defTabSz="457200" rtl="0" eaLnBrk="1" fontAlgn="base" hangingPunct="1">
        <a:lnSpc>
          <a:spcPts val="2100"/>
        </a:lnSpc>
        <a:spcBef>
          <a:spcPct val="0"/>
        </a:spcBef>
        <a:spcAft>
          <a:spcPts val="1000"/>
        </a:spcAft>
        <a:buClr>
          <a:schemeClr val="tx1"/>
        </a:buClr>
        <a:buFont typeface="Arial" pitchFamily="-111" charset="0"/>
        <a:buChar char="–"/>
        <a:defRPr sz="1600" kern="1200">
          <a:solidFill>
            <a:schemeClr val="tx1"/>
          </a:solidFill>
          <a:latin typeface="Trebuchet MS"/>
          <a:ea typeface="Gill Sans" pitchFamily="-111" charset="0"/>
          <a:cs typeface="Trebuchet MS"/>
        </a:defRPr>
      </a:lvl2pPr>
      <a:lvl3pPr marL="1143000" indent="-228600" algn="l" defTabSz="457200" rtl="0" eaLnBrk="1" fontAlgn="base" hangingPunct="1">
        <a:lnSpc>
          <a:spcPts val="2100"/>
        </a:lnSpc>
        <a:spcBef>
          <a:spcPct val="0"/>
        </a:spcBef>
        <a:spcAft>
          <a:spcPts val="1000"/>
        </a:spcAft>
        <a:buClr>
          <a:schemeClr val="tx1"/>
        </a:buClr>
        <a:buFont typeface="Arial" pitchFamily="-111" charset="0"/>
        <a:buChar char="•"/>
        <a:defRPr sz="1600" kern="1200">
          <a:solidFill>
            <a:schemeClr val="tx1"/>
          </a:solidFill>
          <a:latin typeface="Trebuchet MS"/>
          <a:ea typeface="Gill Sans" pitchFamily="-111" charset="0"/>
          <a:cs typeface="Trebuchet MS"/>
        </a:defRPr>
      </a:lvl3pPr>
      <a:lvl4pPr marL="1600200" indent="-228600" algn="l" defTabSz="457200" rtl="0" eaLnBrk="1" fontAlgn="base" hangingPunct="1">
        <a:lnSpc>
          <a:spcPts val="2100"/>
        </a:lnSpc>
        <a:spcBef>
          <a:spcPct val="0"/>
        </a:spcBef>
        <a:spcAft>
          <a:spcPts val="1000"/>
        </a:spcAft>
        <a:buClr>
          <a:schemeClr val="tx1"/>
        </a:buClr>
        <a:buFont typeface="Arial" pitchFamily="-111" charset="0"/>
        <a:buChar char="–"/>
        <a:defRPr sz="1600" kern="1200">
          <a:solidFill>
            <a:schemeClr val="tx1"/>
          </a:solidFill>
          <a:latin typeface="Trebuchet MS"/>
          <a:ea typeface="Gill Sans" pitchFamily="-111" charset="0"/>
          <a:cs typeface="Trebuchet MS"/>
        </a:defRPr>
      </a:lvl4pPr>
      <a:lvl5pPr marL="2057400" indent="-228600" algn="l" defTabSz="457200" rtl="0" eaLnBrk="1" fontAlgn="base" hangingPunct="1">
        <a:lnSpc>
          <a:spcPts val="2100"/>
        </a:lnSpc>
        <a:spcBef>
          <a:spcPct val="0"/>
        </a:spcBef>
        <a:spcAft>
          <a:spcPts val="1000"/>
        </a:spcAft>
        <a:buClr>
          <a:schemeClr val="tx1"/>
        </a:buClr>
        <a:buFont typeface="Arial" pitchFamily="-111" charset="0"/>
        <a:buChar char="»"/>
        <a:defRPr sz="1600" kern="1200">
          <a:solidFill>
            <a:schemeClr val="tx1"/>
          </a:solidFill>
          <a:latin typeface="Trebuchet MS"/>
          <a:ea typeface="Gill Sans" pitchFamily="-111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jpe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111111111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C:\Users\Class\Documents\Baz\Azrieli\Final Project\Proposal Materials\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7" y="3886200"/>
            <a:ext cx="2573973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2" descr="C:\Users\Class\Documents\Baz\Azrieli\Final Project\Proposal Materials\logoVerisen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953000"/>
            <a:ext cx="2980372" cy="928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מלבן 4"/>
          <p:cNvSpPr/>
          <p:nvPr/>
        </p:nvSpPr>
        <p:spPr>
          <a:xfrm>
            <a:off x="-220027" y="502027"/>
            <a:ext cx="9143999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סביבת וריפיקציה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Functional Verification Environment</a:t>
            </a:r>
            <a:endParaRPr lang="he-IL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פרויק</a:t>
            </a:r>
            <a:r>
              <a:rPr lang="he-I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ט גמר </a:t>
            </a:r>
          </a:p>
          <a:p>
            <a:pPr algn="ctr"/>
            <a:r>
              <a:rPr lang="he-I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2016/2017</a:t>
            </a:r>
          </a:p>
          <a:p>
            <a:pPr algn="ctr"/>
            <a:r>
              <a:rPr lang="he-I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בת ציון ניסנבוים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 descr="33599_meshulav_u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r="22543"/>
          <a:stretch/>
        </p:blipFill>
        <p:spPr bwMode="auto">
          <a:xfrm>
            <a:off x="5334000" y="5791200"/>
            <a:ext cx="3564572" cy="8877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מלבן 6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5Play™ Over a Single Cable</a:t>
            </a:r>
            <a:endParaRPr lang="he-IL" dirty="0"/>
          </a:p>
        </p:txBody>
      </p:sp>
      <p:pic>
        <p:nvPicPr>
          <p:cNvPr id="18" name="Picture 17" descr="5 play diagram.png"/>
          <p:cNvPicPr>
            <a:picLocks noChangeAspect="1"/>
          </p:cNvPicPr>
          <p:nvPr/>
        </p:nvPicPr>
        <p:blipFill rotWithShape="1">
          <a:blip r:embed="rId2"/>
          <a:srcRect l="22031" t="25411" r="24532" b="54023"/>
          <a:stretch/>
        </p:blipFill>
        <p:spPr>
          <a:xfrm>
            <a:off x="2247902" y="3034461"/>
            <a:ext cx="4886325" cy="587656"/>
          </a:xfrm>
          <a:prstGeom prst="rect">
            <a:avLst/>
          </a:prstGeom>
        </p:spPr>
      </p:pic>
      <p:pic>
        <p:nvPicPr>
          <p:cNvPr id="44" name="Picture 10" descr="C:\Users\Owner\Documents\Valens\Resources\tft_monitor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1360">
            <a:off x="7036041" y="2680590"/>
            <a:ext cx="1883054" cy="18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188310" y="2325435"/>
            <a:ext cx="170906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HDBaseT</a:t>
            </a:r>
          </a:p>
          <a:p>
            <a:pPr algn="ctr"/>
            <a:r>
              <a:rPr lang="en-US" sz="1200" dirty="0" smtClean="0">
                <a:latin typeface="+mj-lt"/>
              </a:rPr>
              <a:t>Display</a:t>
            </a:r>
            <a:endParaRPr lang="he-IL" sz="1200" dirty="0">
              <a:latin typeface="+mj-lt"/>
            </a:endParaRPr>
          </a:p>
        </p:txBody>
      </p:sp>
      <p:pic>
        <p:nvPicPr>
          <p:cNvPr id="42" name="Picture 3" descr="C:\Users\Owner\Documents\Resources\Icons\Supervista Gadgets\originals\png\NORMAL\512\blue_ray_disc_player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4076">
            <a:off x="107504" y="2299055"/>
            <a:ext cx="2058451" cy="205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82196" y="2325435"/>
            <a:ext cx="170906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HDBaseT</a:t>
            </a:r>
          </a:p>
          <a:p>
            <a:pPr algn="ctr"/>
            <a:r>
              <a:rPr lang="en-US" sz="1200" dirty="0" smtClean="0">
                <a:latin typeface="+mj-lt"/>
              </a:rPr>
              <a:t>Source</a:t>
            </a:r>
            <a:endParaRPr lang="he-IL" sz="12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06909" y="1982580"/>
            <a:ext cx="1763274" cy="685800"/>
            <a:chOff x="2806909" y="2146811"/>
            <a:chExt cx="1763274" cy="685800"/>
          </a:xfrm>
        </p:grpSpPr>
        <p:pic>
          <p:nvPicPr>
            <p:cNvPr id="21" name="Picture 6" descr="C:\Users\Owner\Desktop\NICE\NICE Target360 PPT\Android\Andoroid Icons\Menu\hdpi\png\vide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909" y="214681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376274" y="2351212"/>
              <a:ext cx="1193909" cy="276999"/>
            </a:xfrm>
            <a:prstGeom prst="rect">
              <a:avLst/>
            </a:prstGeom>
            <a:noFill/>
          </p:spPr>
          <p:txBody>
            <a:bodyPr wrap="square" rtlCol="1" anchor="ctr">
              <a:spAutoFit/>
            </a:bodyPr>
            <a:lstStyle/>
            <a:p>
              <a:pPr algn="l" rtl="0"/>
              <a:r>
                <a:rPr lang="en-US" sz="1200" dirty="0" smtClean="0">
                  <a:latin typeface="+mj-lt"/>
                </a:rPr>
                <a:t>Video</a:t>
              </a:r>
              <a:endParaRPr lang="he-IL" sz="1200" dirty="0">
                <a:latin typeface="+mj-lt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3814811" y="3222750"/>
            <a:ext cx="158418" cy="158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87063" y="3365701"/>
            <a:ext cx="0" cy="5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42606" y="3222750"/>
            <a:ext cx="158418" cy="158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/>
          <p:nvPr/>
        </p:nvCxnSpPr>
        <p:spPr>
          <a:xfrm>
            <a:off x="3121815" y="2687301"/>
            <a:ext cx="0" cy="5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495274" y="3935782"/>
            <a:ext cx="2006052" cy="685800"/>
            <a:chOff x="3495274" y="4100013"/>
            <a:chExt cx="2006052" cy="685800"/>
          </a:xfrm>
        </p:grpSpPr>
        <p:pic>
          <p:nvPicPr>
            <p:cNvPr id="22" name="Picture 7" descr="C:\Users\Owner\Desktop\NICE\NICE Target360 PPT\Android\Andoroid Icons\Menu\hdpi\png\music_beamed_no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274" y="410001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055951" y="4287137"/>
              <a:ext cx="1445375" cy="276999"/>
            </a:xfrm>
            <a:prstGeom prst="rect">
              <a:avLst/>
            </a:prstGeom>
            <a:noFill/>
          </p:spPr>
          <p:txBody>
            <a:bodyPr wrap="square" rtlCol="1" anchor="ctr">
              <a:spAutoFit/>
            </a:bodyPr>
            <a:lstStyle/>
            <a:p>
              <a:pPr algn="l" rtl="0"/>
              <a:r>
                <a:rPr lang="en-US" sz="1200" dirty="0" smtClean="0">
                  <a:latin typeface="+mj-lt"/>
                </a:rPr>
                <a:t>Audio</a:t>
              </a:r>
              <a:endParaRPr lang="he-IL" sz="12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23325" y="1982580"/>
            <a:ext cx="1679807" cy="685800"/>
            <a:chOff x="4323325" y="2146811"/>
            <a:chExt cx="1679807" cy="685800"/>
          </a:xfrm>
        </p:grpSpPr>
        <p:pic>
          <p:nvPicPr>
            <p:cNvPr id="23" name="Picture 8" descr="C:\Users\Owner\Desktop\NICE\NICE Target360 PPT\Android\Andoroid Icons\Menu\hdpi\png\world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325" y="214681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892845" y="2351212"/>
              <a:ext cx="1110287" cy="276999"/>
            </a:xfrm>
            <a:prstGeom prst="rect">
              <a:avLst/>
            </a:prstGeom>
            <a:noFill/>
          </p:spPr>
          <p:txBody>
            <a:bodyPr wrap="square" rtlCol="1" anchor="ctr">
              <a:spAutoFit/>
            </a:bodyPr>
            <a:lstStyle/>
            <a:p>
              <a:pPr algn="l" rtl="0"/>
              <a:r>
                <a:rPr lang="en-US" sz="1200" dirty="0" smtClean="0">
                  <a:latin typeface="+mj-lt"/>
                </a:rPr>
                <a:t>Ethernet</a:t>
              </a:r>
              <a:endParaRPr lang="he-IL" sz="1200" dirty="0">
                <a:latin typeface="+mj-lt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4587016" y="3222750"/>
            <a:ext cx="158418" cy="158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>
            <a:off x="4653984" y="2699290"/>
            <a:ext cx="0" cy="5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359221" y="3222750"/>
            <a:ext cx="158418" cy="158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Straight Connector 35"/>
          <p:cNvCxnSpPr/>
          <p:nvPr/>
        </p:nvCxnSpPr>
        <p:spPr>
          <a:xfrm>
            <a:off x="5435452" y="3374355"/>
            <a:ext cx="0" cy="5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095530" y="3993050"/>
            <a:ext cx="2144943" cy="685800"/>
            <a:chOff x="5095530" y="4157281"/>
            <a:chExt cx="2144943" cy="685800"/>
          </a:xfrm>
        </p:grpSpPr>
        <p:pic>
          <p:nvPicPr>
            <p:cNvPr id="24" name="Picture 9" descr="C:\Users\Owner\Desktop\NICE\NICE Target360 PPT\Android\Andoroid Icons\Menu\hdpi\png\remote_contro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530" y="415728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5589655" y="4324148"/>
              <a:ext cx="1650818" cy="276999"/>
            </a:xfrm>
            <a:prstGeom prst="rect">
              <a:avLst/>
            </a:prstGeom>
            <a:noFill/>
          </p:spPr>
          <p:txBody>
            <a:bodyPr wrap="square" rtlCol="1" anchor="ctr">
              <a:spAutoFit/>
            </a:bodyPr>
            <a:lstStyle/>
            <a:p>
              <a:pPr algn="l" rtl="0"/>
              <a:r>
                <a:rPr lang="en-US" sz="1200" dirty="0" smtClean="0">
                  <a:latin typeface="+mj-lt"/>
                </a:rPr>
                <a:t>Control</a:t>
              </a:r>
              <a:endParaRPr lang="he-IL" sz="1200" dirty="0">
                <a:latin typeface="+mj-lt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>
            <a:off x="6131424" y="3222750"/>
            <a:ext cx="158418" cy="158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9" name="Straight Connector 38"/>
          <p:cNvCxnSpPr/>
          <p:nvPr/>
        </p:nvCxnSpPr>
        <p:spPr>
          <a:xfrm>
            <a:off x="6210633" y="2622652"/>
            <a:ext cx="0" cy="5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867733" y="1982580"/>
            <a:ext cx="1657618" cy="685800"/>
            <a:chOff x="5867733" y="2146811"/>
            <a:chExt cx="1657618" cy="685800"/>
          </a:xfrm>
        </p:grpSpPr>
        <p:pic>
          <p:nvPicPr>
            <p:cNvPr id="25" name="Picture 10" descr="C:\Users\Owner\Desktop\NICE\NICE Target360 PPT\Android\Andoroid Icons\Menu\hdpi\png\connect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733" y="214681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415064" y="2351212"/>
              <a:ext cx="1110287" cy="276999"/>
            </a:xfrm>
            <a:prstGeom prst="rect">
              <a:avLst/>
            </a:prstGeom>
            <a:noFill/>
          </p:spPr>
          <p:txBody>
            <a:bodyPr wrap="square" rtlCol="1" anchor="ctr">
              <a:spAutoFit/>
            </a:bodyPr>
            <a:lstStyle/>
            <a:p>
              <a:pPr algn="l" rtl="0"/>
              <a:r>
                <a:rPr lang="en-US" sz="1200" dirty="0" smtClean="0">
                  <a:latin typeface="+mj-lt"/>
                </a:rPr>
                <a:t>Power </a:t>
              </a:r>
              <a:endParaRPr lang="he-IL" sz="1200" dirty="0"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8503" y="3331340"/>
            <a:ext cx="144537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100m/328ft Cat5e Cable</a:t>
            </a:r>
            <a:endParaRPr lang="he-IL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9438" y="3550687"/>
            <a:ext cx="158418" cy="158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11690" y="3693638"/>
            <a:ext cx="0" cy="5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0384" y="4021901"/>
            <a:ext cx="1778030" cy="1007299"/>
            <a:chOff x="270384" y="4186132"/>
            <a:chExt cx="1778030" cy="1007299"/>
          </a:xfrm>
        </p:grpSpPr>
        <p:pic>
          <p:nvPicPr>
            <p:cNvPr id="16" name="Picture 3" descr="C:\Users\Owner\Dropbox\Carmel\Marketing Materials\Valens Images\Valens 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807" y="4656469"/>
              <a:ext cx="794607" cy="339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Owner\Dropbox\Carmel\Marketing Materials\Valens Images\Chip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4536">
              <a:off x="270384" y="4186132"/>
              <a:ext cx="1131994" cy="100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9"/>
          <p:cNvSpPr/>
          <p:nvPr/>
        </p:nvSpPr>
        <p:spPr>
          <a:xfrm>
            <a:off x="7624222" y="3550687"/>
            <a:ext cx="158418" cy="158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96474" y="3693638"/>
            <a:ext cx="0" cy="5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055168" y="4021901"/>
            <a:ext cx="1778030" cy="1007299"/>
            <a:chOff x="7055168" y="4186132"/>
            <a:chExt cx="1778030" cy="1007299"/>
          </a:xfrm>
        </p:grpSpPr>
        <p:pic>
          <p:nvPicPr>
            <p:cNvPr id="12" name="Picture 3" descr="C:\Users\Owner\Dropbox\Carmel\Marketing Materials\Valens Images\Valens 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591" y="4656469"/>
              <a:ext cx="794607" cy="339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Owner\Dropbox\Carmel\Marketing Materials\Valens Images\Chip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4536">
              <a:off x="7055168" y="4186132"/>
              <a:ext cx="1131994" cy="100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0" y="5560367"/>
            <a:ext cx="914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HD Video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Audio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Ethernet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Power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Controls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on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100m LAN Cable</a:t>
            </a:r>
            <a:endParaRPr lang="he-IL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8" name="מלבן 47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2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0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3" grpId="0"/>
      <p:bldP spid="27" grpId="0" animBg="1"/>
      <p:bldP spid="29" grpId="0" animBg="1"/>
      <p:bldP spid="33" grpId="0" animBg="1"/>
      <p:bldP spid="35" grpId="0" animBg="1"/>
      <p:bldP spid="38" grpId="0" animBg="1"/>
      <p:bldP spid="41" grpId="0"/>
      <p:bldP spid="14" grpId="0" animBg="1"/>
      <p:bldP spid="10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\\Visio-vm\data\Batzion\CPUPKT_out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3807778" cy="56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2"/>
          <p:cNvSpPr/>
          <p:nvPr/>
        </p:nvSpPr>
        <p:spPr>
          <a:xfrm rot="5400000">
            <a:off x="-2052935" y="2967335"/>
            <a:ext cx="5638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CPU_PKT_TADP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305800" y="-80665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C:\Users\Class\Documents\Baz\Azrieli\Final Project\Proposal Materials\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72" y="4810740"/>
            <a:ext cx="1752600" cy="66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C:\Users\Class\Documents\Baz\Azrieli\Final Project\Proposal Materials\logoVerisens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73" y="5477772"/>
            <a:ext cx="1968999" cy="65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 descr="33599_meshulav_up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r="22543"/>
          <a:stretch/>
        </p:blipFill>
        <p:spPr bwMode="auto">
          <a:xfrm>
            <a:off x="6468427" y="6102632"/>
            <a:ext cx="2599372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31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76200" y="914399"/>
            <a:ext cx="99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3" name="אובייקט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80547"/>
              </p:ext>
            </p:extLst>
          </p:nvPr>
        </p:nvGraphicFramePr>
        <p:xfrm>
          <a:off x="-76200" y="1295400"/>
          <a:ext cx="9156092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r:id="rId3" imgW="6934313" imgH="3857760" progId="Visio.Drawing.15">
                  <p:embed/>
                </p:oleObj>
              </mc:Choice>
              <mc:Fallback>
                <p:oleObj r:id="rId3" imgW="6934313" imgH="38577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1295400"/>
                        <a:ext cx="9156092" cy="510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6019800" cy="868362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rgbClr val="595959"/>
                </a:solidFill>
                <a:latin typeface="Trebuchet MS"/>
                <a:ea typeface="ヒラギノ角ゴ Pro W3" pitchFamily="-111" charset="-128"/>
                <a:cs typeface="Trebuchet MS"/>
              </a:defRPr>
            </a:lvl1pPr>
            <a:lvl2pPr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rgbClr val="595959"/>
                </a:solidFill>
                <a:latin typeface="Trebuchet MS" pitchFamily="-111" charset="0"/>
                <a:ea typeface="ヒラギノ角ゴ Pro W3" pitchFamily="-111" charset="-128"/>
                <a:cs typeface="ヒラギノ角ゴ Pro W3" pitchFamily="-111" charset="-128"/>
              </a:defRPr>
            </a:lvl2pPr>
            <a:lvl3pPr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rgbClr val="595959"/>
                </a:solidFill>
                <a:latin typeface="Trebuchet MS" pitchFamily="-111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rgbClr val="595959"/>
                </a:solidFill>
                <a:latin typeface="Trebuchet MS" pitchFamily="-111" charset="0"/>
                <a:ea typeface="ヒラギノ角ゴ Pro W3" pitchFamily="-111" charset="-128"/>
                <a:cs typeface="ヒラギノ角ゴ Pro W3" pitchFamily="-111" charset="-128"/>
              </a:defRPr>
            </a:lvl4pPr>
            <a:lvl5pPr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rgbClr val="595959"/>
                </a:solidFill>
                <a:latin typeface="Trebuchet MS" pitchFamily="-111" charset="0"/>
                <a:ea typeface="ヒラギノ角ゴ Pro W3" pitchFamily="-111" charset="-128"/>
                <a:cs typeface="ヒラギノ角ゴ Pro W3" pitchFamily="-111" charset="-128"/>
              </a:defRPr>
            </a:lvl5pPr>
            <a:lvl6pPr marL="457200"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595959"/>
                </a:solidFill>
                <a:latin typeface="Gill Sans" pitchFamily="-111" charset="0"/>
                <a:ea typeface="ヒラギノ角ゴ Pro W3" pitchFamily="-111" charset="-128"/>
                <a:cs typeface="ヒラギノ角ゴ Pro W3" pitchFamily="-111" charset="-128"/>
              </a:defRPr>
            </a:lvl6pPr>
            <a:lvl7pPr marL="914400"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595959"/>
                </a:solidFill>
                <a:latin typeface="Gill Sans" pitchFamily="-111" charset="0"/>
                <a:ea typeface="ヒラギノ角ゴ Pro W3" pitchFamily="-111" charset="-128"/>
                <a:cs typeface="ヒラギノ角ゴ Pro W3" pitchFamily="-111" charset="-128"/>
              </a:defRPr>
            </a:lvl7pPr>
            <a:lvl8pPr marL="1371600"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595959"/>
                </a:solidFill>
                <a:latin typeface="Gill Sans" pitchFamily="-111" charset="0"/>
                <a:ea typeface="ヒラギノ角ゴ Pro W3" pitchFamily="-111" charset="-128"/>
                <a:cs typeface="ヒラギノ角ゴ Pro W3" pitchFamily="-111" charset="-128"/>
              </a:defRPr>
            </a:lvl8pPr>
            <a:lvl9pPr marL="1828800" algn="l" defTabSz="457200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595959"/>
                </a:solidFill>
                <a:latin typeface="Gill Sans" pitchFamily="-111" charset="0"/>
                <a:ea typeface="ヒラギノ角ゴ Pro W3" pitchFamily="-111" charset="-128"/>
                <a:cs typeface="ヒラギノ角ゴ Pro W3" pitchFamily="-111" charset="-128"/>
              </a:defRPr>
            </a:lvl9pPr>
          </a:lstStyle>
          <a:p>
            <a:r>
              <a:rPr lang="en-US" dirty="0" smtClean="0"/>
              <a:t>CpuPktTadp – Block Diagram</a:t>
            </a:r>
          </a:p>
        </p:txBody>
      </p:sp>
      <p:sp>
        <p:nvSpPr>
          <p:cNvPr id="5" name="מלבן 4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C:\Users\Class\AppData\Local\Microsoft\Windows\Temporary Internet Files\Content.Word\ENV_RXTX_Final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465"/>
            <a:ext cx="8382000" cy="6140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2"/>
          <p:cNvSpPr/>
          <p:nvPr/>
        </p:nvSpPr>
        <p:spPr>
          <a:xfrm>
            <a:off x="8253027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76200" y="914399"/>
            <a:ext cx="99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4" name="תמונה 3" descr="C:\Users\Class\AppData\Local\Microsoft\Windows\Temporary Internet Files\Content.Word\seq_diagram_uv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9154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מלבן 4"/>
          <p:cNvSpPr/>
          <p:nvPr/>
        </p:nvSpPr>
        <p:spPr>
          <a:xfrm>
            <a:off x="914400" y="128229"/>
            <a:ext cx="7032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The Verification Process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8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2989" y="354422"/>
            <a:ext cx="75770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Main challenges in my project…</a:t>
            </a:r>
            <a:endParaRPr lang="he-IL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8305800" y="-80665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 descr="C:\Users\Class\Documents\Baz\Azrieli\Final Project\Proposal Materials\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27" y="3962400"/>
            <a:ext cx="2573973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C:\Users\Class\Documents\Baz\Azrieli\Final Project\Proposal Materials\logoVerisen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28" y="4953000"/>
            <a:ext cx="2980372" cy="92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33599_meshulav_u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r="22543"/>
          <a:stretch/>
        </p:blipFill>
        <p:spPr bwMode="auto">
          <a:xfrm>
            <a:off x="5486400" y="5791200"/>
            <a:ext cx="3556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מלבן 6"/>
          <p:cNvSpPr/>
          <p:nvPr/>
        </p:nvSpPr>
        <p:spPr>
          <a:xfrm>
            <a:off x="145989" y="1371600"/>
            <a:ext cx="7324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Understanding</a:t>
            </a:r>
            <a:r>
              <a:rPr lang="en-US" sz="3200" b="1" dirty="0" smtClean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 the verification process</a:t>
            </a:r>
            <a:r>
              <a:rPr lang="en-US" sz="3200" b="1" dirty="0" smtClean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4401741"/>
            <a:ext cx="99822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3200" b="1" dirty="0" smtClean="0">
              <a:ln w="9525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Synchronization with clock </a:t>
            </a:r>
          </a:p>
          <a:p>
            <a:r>
              <a:rPr lang="en-US" sz="3200" b="1" dirty="0" smtClean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	and times.</a:t>
            </a:r>
          </a:p>
          <a:p>
            <a:endParaRPr lang="he-IL" dirty="0">
              <a:latin typeface="+mj-lt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2400" y="1905000"/>
            <a:ext cx="718440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Learning the verification environment,</a:t>
            </a:r>
          </a:p>
          <a:p>
            <a:r>
              <a:rPr lang="en-US" sz="3200" b="1" dirty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	and how to develop a new one.</a:t>
            </a:r>
            <a:endParaRPr lang="en-US" sz="3200" b="1" dirty="0">
              <a:ln w="9525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45989" y="2971800"/>
            <a:ext cx="57020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Introducing the CpuPkt_Tadp:</a:t>
            </a:r>
            <a:endParaRPr lang="en-US" sz="3200" b="1" dirty="0">
              <a:ln w="9525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268919" y="4419600"/>
            <a:ext cx="26266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Interface</a:t>
            </a:r>
          </a:p>
        </p:txBody>
      </p:sp>
      <p:sp>
        <p:nvSpPr>
          <p:cNvPr id="13" name="מלבן 12"/>
          <p:cNvSpPr/>
          <p:nvPr/>
        </p:nvSpPr>
        <p:spPr>
          <a:xfrm>
            <a:off x="705407" y="3962400"/>
            <a:ext cx="30283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Requirements</a:t>
            </a:r>
            <a:endParaRPr lang="en-US" sz="3200" b="1" dirty="0">
              <a:ln w="9525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228600" y="3505200"/>
            <a:ext cx="27031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Protocols</a:t>
            </a:r>
            <a:endParaRPr lang="en-US" sz="3200" b="1" dirty="0">
              <a:ln w="9525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 txBox="1">
            <a:spLocks/>
          </p:cNvSpPr>
          <p:nvPr/>
        </p:nvSpPr>
        <p:spPr bwMode="auto">
          <a:xfrm>
            <a:off x="1676400" y="1905000"/>
            <a:ext cx="5562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>
              <a:lnSpc>
                <a:spcPts val="3200"/>
              </a:lnSpc>
            </a:pPr>
            <a:r>
              <a:rPr lang="en-US" sz="2800" dirty="0" smtClean="0">
                <a:solidFill>
                  <a:srgbClr val="595959"/>
                </a:solidFill>
                <a:latin typeface="Trebuchet MS" pitchFamily="-111" charset="0"/>
                <a:ea typeface="Gill Sans" pitchFamily="-111" charset="0"/>
                <a:cs typeface="Gill Sans" pitchFamily="-111" charset="0"/>
              </a:rPr>
              <a:t>Thank you</a:t>
            </a:r>
            <a:endParaRPr lang="en-US" sz="2800" dirty="0">
              <a:solidFill>
                <a:srgbClr val="595959"/>
              </a:solidFill>
              <a:latin typeface="Trebuchet MS" pitchFamily="-111" charset="0"/>
              <a:ea typeface="Gill Sans" pitchFamily="-111" charset="0"/>
              <a:cs typeface="Gill Sans" pitchFamily="-111" charset="0"/>
            </a:endParaRPr>
          </a:p>
          <a:p>
            <a:pPr>
              <a:lnSpc>
                <a:spcPts val="3200"/>
              </a:lnSpc>
            </a:pPr>
            <a:r>
              <a:rPr lang="en-US" sz="2800" dirty="0" smtClean="0">
                <a:solidFill>
                  <a:srgbClr val="595959"/>
                </a:solidFill>
                <a:latin typeface="Trebuchet MS" pitchFamily="-111" charset="0"/>
                <a:ea typeface="Gill Sans" pitchFamily="-111" charset="0"/>
                <a:cs typeface="Gill Sans" pitchFamily="-111" charset="0"/>
              </a:rPr>
              <a:t>For your attention…</a:t>
            </a:r>
            <a:endParaRPr lang="en-US" sz="2800" dirty="0">
              <a:solidFill>
                <a:srgbClr val="595959"/>
              </a:solidFill>
              <a:latin typeface="Trebuchet MS" pitchFamily="-111" charset="0"/>
              <a:ea typeface="Gill Sans" pitchFamily="-111" charset="0"/>
              <a:cs typeface="Gill Sans" pitchFamily="-111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305800" y="-80665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C:\Users\Class\Documents\Baz\Azrieli\Final Project\Proposal Materials\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27" y="3962400"/>
            <a:ext cx="2573973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C:\Users\Class\Documents\Baz\Azrieli\Final Project\Proposal Materials\logoVerisen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28" y="4953000"/>
            <a:ext cx="2980372" cy="92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 descr="33599_meshulav_u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r="22543"/>
          <a:stretch/>
        </p:blipFill>
        <p:spPr bwMode="auto">
          <a:xfrm>
            <a:off x="5486400" y="5791200"/>
            <a:ext cx="3556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slow">
        <mp:cube/>
      </m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07032"/>
            <a:ext cx="6248400" cy="4158026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 descr="C:\Users\Class\Documents\Baz\Azrieli\Final Project\Proposal Materials\log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72" y="4810740"/>
            <a:ext cx="1752600" cy="66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C:\Users\Class\Documents\Baz\Azrieli\Final Project\Proposal Materials\logoVerisens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73" y="5477772"/>
            <a:ext cx="1968999" cy="65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33599_meshulav_up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r="22543"/>
          <a:stretch/>
        </p:blipFill>
        <p:spPr bwMode="auto">
          <a:xfrm>
            <a:off x="6468427" y="6102632"/>
            <a:ext cx="2599372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2" y="0"/>
            <a:ext cx="6032978" cy="6858000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 rot="5400000">
            <a:off x="-1976735" y="2644170"/>
            <a:ext cx="5638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  <a:r>
              <a:rPr lang="he-IL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3000</a:t>
            </a:r>
            <a:endParaRPr lang="he-IL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14400"/>
            <a:ext cx="8340435" cy="4475356"/>
          </a:xfrm>
          <a:prstGeom prst="rect">
            <a:avLst/>
          </a:prstGeom>
        </p:spPr>
      </p:pic>
      <p:pic>
        <p:nvPicPr>
          <p:cNvPr id="3" name="תמונה 2" descr="C:\Users\Class\Documents\Baz\Azrieli\Final Project\Proposal Materials\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15" y="2057400"/>
            <a:ext cx="3933203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0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3073687"/>
            <a:ext cx="7162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Have so </a:t>
            </a:r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Many Cables</a:t>
            </a:r>
            <a:endParaRPr lang="he-IL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848962"/>
            <a:ext cx="716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Just Cables, Cables, Cables Everywhere</a:t>
            </a:r>
            <a:endParaRPr lang="he-IL" sz="24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7" name="Picture 11" descr="Logo no sem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6324600"/>
            <a:ext cx="1023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מלבן 8"/>
          <p:cNvSpPr/>
          <p:nvPr/>
        </p:nvSpPr>
        <p:spPr>
          <a:xfrm>
            <a:off x="8276455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ocuments\Valens\PPT\Resources\Cables-Ethern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8"/>
          <a:stretch/>
        </p:blipFill>
        <p:spPr bwMode="auto">
          <a:xfrm>
            <a:off x="0" y="304800"/>
            <a:ext cx="7141802" cy="7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ocuments\Valens\PPT\Resources\Cables-HDM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/>
          <a:stretch/>
        </p:blipFill>
        <p:spPr bwMode="auto">
          <a:xfrm>
            <a:off x="0" y="1210948"/>
            <a:ext cx="7101224" cy="6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ocuments\Valens\PPT\Resources\Cables-Optica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8"/>
          <a:stretch/>
        </p:blipFill>
        <p:spPr bwMode="auto">
          <a:xfrm>
            <a:off x="0" y="1986494"/>
            <a:ext cx="7101224" cy="6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Documents\Valens\PPT\Resources\Cables-Powe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2" t="26467" b="26766"/>
          <a:stretch/>
        </p:blipFill>
        <p:spPr bwMode="auto">
          <a:xfrm flipV="1">
            <a:off x="0" y="2737332"/>
            <a:ext cx="7080350" cy="6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wner\Documents\Valens\PPT\Resources\Cables-RCA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/>
          <a:stretch/>
        </p:blipFill>
        <p:spPr bwMode="auto">
          <a:xfrm>
            <a:off x="0" y="3577591"/>
            <a:ext cx="716762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Owner\Documents\Valens\PPT\Resources\Cables-RS23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/>
          <a:stretch/>
        </p:blipFill>
        <p:spPr bwMode="auto">
          <a:xfrm>
            <a:off x="-1" y="4419333"/>
            <a:ext cx="7115271" cy="88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wner\Documents\Valens\PPT\Resources\Cables-USB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/>
          <a:stretch/>
        </p:blipFill>
        <p:spPr bwMode="auto">
          <a:xfrm>
            <a:off x="0" y="5449812"/>
            <a:ext cx="7101224" cy="7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wner\Documents\Valens\PPT\Resources\Logo-Ethernet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8"/>
          <a:stretch/>
        </p:blipFill>
        <p:spPr bwMode="auto">
          <a:xfrm>
            <a:off x="7653548" y="432130"/>
            <a:ext cx="1003293" cy="50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2.bp.blogspot.com/_pEkI0vKxymw/TP4X5Xe0iyI/AAAAAAAAP6M/fiNvuh73KNI/s1600/800px-HDMI_Logo.svg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" b="29289"/>
          <a:stretch/>
        </p:blipFill>
        <p:spPr bwMode="auto">
          <a:xfrm>
            <a:off x="7573224" y="1421962"/>
            <a:ext cx="1163941" cy="2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Owner\Documents\Valens\PPT\Resources\Logo-SPDIF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416" y="2160414"/>
            <a:ext cx="1459557" cy="2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pmedia.ask.com/ts?u=/wikipedia/commons/thumb/b/b2/IEC5009_Standby_Symbol.svg/105px-IEC5009_Standby_Symbol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97" y="2782153"/>
            <a:ext cx="528395" cy="60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Owner\Documents\Valens\PPT\Resources\Logo-RC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42" y="3762169"/>
            <a:ext cx="966505" cy="3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http://www.jvl.dk/files/_2011clean/nye%20hjemmesider/images/rs232-485%20logo%20ny%20100x100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500" b="33750"/>
          <a:stretch/>
        </p:blipFill>
        <p:spPr bwMode="auto">
          <a:xfrm>
            <a:off x="7678944" y="4700047"/>
            <a:ext cx="952500" cy="3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://www.logostage.com/logos/USB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54" y="5610997"/>
            <a:ext cx="992481" cy="47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Logo no semi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001000" y="6324600"/>
            <a:ext cx="1023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מלבן 18"/>
          <p:cNvSpPr/>
          <p:nvPr/>
        </p:nvSpPr>
        <p:spPr>
          <a:xfrm>
            <a:off x="8305800" y="-80665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top wir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4032"/>
            <a:ext cx="8077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Owner\Documents\Valens\PPT\Resources\Cables-Etherne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8"/>
          <a:stretch/>
        </p:blipFill>
        <p:spPr bwMode="auto">
          <a:xfrm>
            <a:off x="0" y="304800"/>
            <a:ext cx="7141802" cy="7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ocuments\Valens\PPT\Resources\Cables-HDM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/>
          <a:stretch/>
        </p:blipFill>
        <p:spPr bwMode="auto">
          <a:xfrm>
            <a:off x="0" y="1210948"/>
            <a:ext cx="7101224" cy="6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ocuments\Valens\PPT\Resources\Cables-Optic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8"/>
          <a:stretch/>
        </p:blipFill>
        <p:spPr bwMode="auto">
          <a:xfrm>
            <a:off x="0" y="1986494"/>
            <a:ext cx="7101224" cy="6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Owner\Documents\Valens\PPT\Resources\Cables-Powe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2" t="26467" b="26766"/>
          <a:stretch/>
        </p:blipFill>
        <p:spPr bwMode="auto">
          <a:xfrm flipV="1">
            <a:off x="0" y="2737332"/>
            <a:ext cx="7080350" cy="6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Owner\Documents\Valens\PPT\Resources\Cables-RCA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/>
          <a:stretch/>
        </p:blipFill>
        <p:spPr bwMode="auto">
          <a:xfrm>
            <a:off x="0" y="3577591"/>
            <a:ext cx="716762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Owner\Documents\Valens\PPT\Resources\Cables-RS232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/>
          <a:stretch/>
        </p:blipFill>
        <p:spPr bwMode="auto">
          <a:xfrm>
            <a:off x="-1" y="4419333"/>
            <a:ext cx="7115271" cy="88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Owner\Documents\Valens\PPT\Resources\Cables-USB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/>
          <a:stretch/>
        </p:blipFill>
        <p:spPr bwMode="auto">
          <a:xfrm>
            <a:off x="0" y="5449812"/>
            <a:ext cx="7101224" cy="7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wner\Documents\Valens\PPT\Resources\BlueHaz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200" y="509134"/>
            <a:ext cx="1269873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 no semi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01000" y="6324600"/>
            <a:ext cx="1023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מלבן 13"/>
          <p:cNvSpPr/>
          <p:nvPr/>
        </p:nvSpPr>
        <p:spPr>
          <a:xfrm>
            <a:off x="8305800" y="-80665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17919E-6 L -1.38889E-6 0.39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68208E-6 L -4.44444E-6 0.277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09249E-7 L -4.44444E-6 0.166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65896E-6 L -2.77778E-6 0.05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93642E-7 L -2.77778E-7 -0.072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12139E-6 L -2.5E-6 -0.20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67052E-7 L -4.44444E-6 -0.346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 wir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4032"/>
            <a:ext cx="8077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615625"/>
            <a:ext cx="7162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New Standard of </a:t>
            </a:r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Digital Connectivity </a:t>
            </a:r>
            <a:endParaRPr lang="he-IL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3716337"/>
            <a:ext cx="419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Che" pitchFamily="49" charset="-127"/>
              </a:rPr>
              <a:t>On the 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ea typeface="BatangChe" pitchFamily="49" charset="-127"/>
              </a:rPr>
              <a:t>Ultimate Cable</a:t>
            </a:r>
            <a:endParaRPr lang="he-IL" sz="3200" dirty="0">
              <a:solidFill>
                <a:srgbClr val="0070C0"/>
              </a:solidFill>
              <a:latin typeface="+mj-lt"/>
              <a:ea typeface="BatangChe" pitchFamily="49" charset="-127"/>
            </a:endParaRPr>
          </a:p>
        </p:txBody>
      </p:sp>
      <p:pic>
        <p:nvPicPr>
          <p:cNvPr id="5" name="Picture 11" descr="Logo no sem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6324600"/>
            <a:ext cx="1023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 wir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4032"/>
            <a:ext cx="8077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1" descr="Logo no sem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6324600"/>
            <a:ext cx="1023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לבן 5"/>
          <p:cNvSpPr/>
          <p:nvPr/>
        </p:nvSpPr>
        <p:spPr>
          <a:xfrm>
            <a:off x="8305800" y="-76200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בס"ד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6532E-6 L 3.33333E-6 -0.355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Valens Document" ma:contentTypeID="0x010100FBB7CE29E6D89C47A5B3041BEE0A081C0058D46428D25B9F4485692B998023C276" ma:contentTypeVersion="22" ma:contentTypeDescription="" ma:contentTypeScope="" ma:versionID="f2606df4424dfdecbbbcd84cad0a3e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d333aef2-78ec-4ca1-b1cd-f229802dff1e" xmlns:ns4="http://schemas.microsoft.com/sharepoint/v4" targetNamespace="http://schemas.microsoft.com/office/2006/metadata/properties" ma:root="true" ma:fieldsID="ce7df345d367cccdf8e5ad0eb1f6d795" ns1:_="" ns2:_="" ns3:_="" ns4:_="">
    <xsd:import namespace="http://schemas.microsoft.com/sharepoint/v3"/>
    <xsd:import namespace="http://schemas.microsoft.com/sharepoint/v3/fields"/>
    <xsd:import namespace="d333aef2-78ec-4ca1-b1cd-f229802dff1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DateCompleted" minOccurs="0"/>
                <xsd:element ref="ns2:_DCDateModified" minOccurs="0"/>
                <xsd:element ref="ns1:ol_Department" minOccurs="0"/>
                <xsd:element ref="ns1:URL" minOccurs="0"/>
                <xsd:element ref="ns3:Invernal_x0020_version" minOccurs="0"/>
                <xsd:element ref="ns3:Approver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4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ateCompleted" ma:index="9" nillable="true" ma:displayName="Date Completed" ma:format="DateOnly" ma:internalName="DateCompleted">
      <xsd:simpleType>
        <xsd:restriction base="dms:DateTime"/>
      </xsd:simpleType>
    </xsd:element>
    <xsd:element name="ol_Department" ma:index="11" nillable="true" ma:displayName="Department" ma:internalName="ol_Department">
      <xsd:simpleType>
        <xsd:restriction base="dms:Text"/>
      </xsd:simpleType>
    </xsd:element>
    <xsd:element name="URL" ma:index="12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mailSender" ma:index="15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6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7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8" nillable="true" ma:displayName="E-Mail From" ma:hidden="true" ma:internalName="EmailFrom">
      <xsd:simpleType>
        <xsd:restriction base="dms:Text"/>
      </xsd:simpleType>
    </xsd:element>
    <xsd:element name="EmailSubject" ma:index="19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10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3aef2-78ec-4ca1-b1cd-f229802dff1e" elementFormDefault="qualified">
    <xsd:import namespace="http://schemas.microsoft.com/office/2006/documentManagement/types"/>
    <xsd:import namespace="http://schemas.microsoft.com/office/infopath/2007/PartnerControls"/>
    <xsd:element name="Invernal_x0020_version" ma:index="13" nillable="true" ma:displayName="Invernal version" ma:decimals="2" ma:internalName="Invernal_x0020_version">
      <xsd:simpleType>
        <xsd:restriction base="dms:Number"/>
      </xsd:simpleType>
    </xsd:element>
    <xsd:element name="Approver" ma:index="14" nillable="true" ma:displayName="Approver" ma:list="UserInfo" ma:SearchPeopleOnly="false" ma:SharePointGroup="57" ma:internalName="Approv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20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r xmlns="d333aef2-78ec-4ca1-b1cd-f229802dff1e">
      <UserInfo>
        <DisplayName/>
        <AccountId xsi:nil="true"/>
        <AccountType/>
      </UserInfo>
    </Approver>
    <DateCompleted xmlns="http://schemas.microsoft.com/sharepoint/v3" xsi:nil="true"/>
    <_DCDateModified xmlns="http://schemas.microsoft.com/sharepoint/v3/fields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URL xmlns="http://schemas.microsoft.com/sharepoint/v3">
      <Url xsi:nil="true"/>
      <Description xsi:nil="true"/>
    </URL>
    <EmailSubject xmlns="http://schemas.microsoft.com/sharepoint/v3" xsi:nil="true"/>
    <ol_Department xmlns="http://schemas.microsoft.com/sharepoint/v3" xsi:nil="true"/>
    <Invernal_x0020_version xmlns="d333aef2-78ec-4ca1-b1cd-f229802dff1e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12D1484-75F9-425D-83D3-25173FCD0E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A24B2F-9854-40ED-B25D-F16AA6FD2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d333aef2-78ec-4ca1-b1cd-f229802dff1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D6908E-6AAB-45FD-818A-9AF0FAA86E22}">
  <ds:schemaRefs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sharepoint/v4"/>
    <ds:schemaRef ds:uri="d333aef2-78ec-4ca1-b1cd-f229802dff1e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Valens PPT Blank Template-4</Template>
  <TotalTime>2761</TotalTime>
  <Words>124</Words>
  <Application>Microsoft Office PowerPoint</Application>
  <PresentationFormat>‫הצגה על המסך (4:3)</PresentationFormat>
  <Paragraphs>55</Paragraphs>
  <Slides>16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5" baseType="lpstr">
      <vt:lpstr>BatangChe</vt:lpstr>
      <vt:lpstr>Arial</vt:lpstr>
      <vt:lpstr>Calibri</vt:lpstr>
      <vt:lpstr>David</vt:lpstr>
      <vt:lpstr>Gill Sans</vt:lpstr>
      <vt:lpstr>Trebuchet MS</vt:lpstr>
      <vt:lpstr>ヒラギノ角ゴ Pro W3</vt:lpstr>
      <vt:lpstr>Office Theme</vt:lpstr>
      <vt:lpstr>Visio.Drawing.15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5Play™ Over a Single Cable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Roy Ben-Dayan</dc:creator>
  <cp:lastModifiedBy>Batzion Nissenboim</cp:lastModifiedBy>
  <cp:revision>60</cp:revision>
  <dcterms:created xsi:type="dcterms:W3CDTF">2015-12-20T12:36:08Z</dcterms:created>
  <dcterms:modified xsi:type="dcterms:W3CDTF">2016-11-27T21:20:53Z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0x010100FBB7CE29E6D89C47A5B3041BEE0A081C0058D46428D25B9F4485692B998023C276</vt:lpwstr>
  </property>
</Properties>
</file>