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8" r:id="rId8"/>
    <p:sldId id="269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41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96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25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9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72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25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19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8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95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5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B1206-7415-4CAA-BABF-4B2FCC8828A3}" type="datetimeFigureOut">
              <a:rPr lang="en-ZA" smtClean="0"/>
              <a:pPr/>
              <a:t>2015-04-17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881-C859-4715-83A0-919D8B92F780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947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Authentication - B</a:t>
            </a:r>
            <a:endParaRPr lang="en-ZA" sz="5400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935416" cy="4032448"/>
          </a:xfrm>
          <a:solidFill>
            <a:schemeClr val="tx1">
              <a:lumMod val="95000"/>
              <a:lumOff val="5000"/>
            </a:schemeClr>
          </a:solidFill>
          <a:effectLst>
            <a:softEdge rad="317500"/>
          </a:effectLst>
        </p:spPr>
        <p:txBody>
          <a:bodyPr>
            <a:normAutofit lnSpcReduction="10000"/>
          </a:bodyPr>
          <a:lstStyle/>
          <a:p>
            <a:pPr algn="l"/>
            <a:r>
              <a:rPr lang="en-ZA" dirty="0" smtClean="0">
                <a:solidFill>
                  <a:schemeClr val="bg1"/>
                </a:solidFill>
              </a:rPr>
              <a:t>Mid-Level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Trevor Austin </a:t>
            </a:r>
            <a:r>
              <a:rPr lang="en-ZA" dirty="0">
                <a:solidFill>
                  <a:schemeClr val="bg1"/>
                </a:solidFill>
              </a:rPr>
              <a:t>11310856</a:t>
            </a:r>
          </a:p>
          <a:p>
            <a:pPr algn="l"/>
            <a:r>
              <a:rPr lang="en-ZA" dirty="0" smtClean="0">
                <a:solidFill>
                  <a:schemeClr val="bg1"/>
                </a:solidFill>
              </a:rPr>
              <a:t>Functional Team: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Sphelele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 smtClean="0">
                <a:solidFill>
                  <a:schemeClr val="bg1"/>
                </a:solidFill>
              </a:rPr>
              <a:t>Malo</a:t>
            </a:r>
            <a:r>
              <a:rPr lang="en-ZA" dirty="0" smtClean="0">
                <a:solidFill>
                  <a:schemeClr val="bg1"/>
                </a:solidFill>
              </a:rPr>
              <a:t>	 12247040 - Team Lead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Jessica </a:t>
            </a:r>
            <a:r>
              <a:rPr lang="en-ZA" dirty="0" err="1" smtClean="0">
                <a:solidFill>
                  <a:schemeClr val="bg1"/>
                </a:solidFill>
              </a:rPr>
              <a:t>Lessev</a:t>
            </a:r>
            <a:r>
              <a:rPr lang="en-ZA" dirty="0" smtClean="0">
                <a:solidFill>
                  <a:schemeClr val="bg1"/>
                </a:solidFill>
              </a:rPr>
              <a:t>	 13049136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bg1"/>
                </a:solidFill>
              </a:rPr>
              <a:t>Armand </a:t>
            </a:r>
            <a:r>
              <a:rPr lang="en-ZA" dirty="0" err="1" smtClean="0">
                <a:solidFill>
                  <a:schemeClr val="bg1"/>
                </a:solidFill>
              </a:rPr>
              <a:t>Pieterse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12167844 </a:t>
            </a:r>
          </a:p>
          <a:p>
            <a:pPr algn="l"/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err="1" smtClean="0">
                <a:solidFill>
                  <a:schemeClr val="bg1"/>
                </a:solidFill>
              </a:rPr>
              <a:t>Kaleab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  <a:r>
              <a:rPr lang="en-ZA" dirty="0" err="1">
                <a:solidFill>
                  <a:schemeClr val="bg1"/>
                </a:solidFill>
              </a:rPr>
              <a:t>Tessera</a:t>
            </a:r>
            <a:r>
              <a:rPr lang="en-ZA" dirty="0">
                <a:solidFill>
                  <a:schemeClr val="bg1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	 13048423</a:t>
            </a:r>
          </a:p>
          <a:p>
            <a:pPr algn="l"/>
            <a:endParaRPr lang="en-ZA" dirty="0" smtClean="0">
              <a:solidFill>
                <a:schemeClr val="bg1"/>
              </a:solidFill>
            </a:endParaRPr>
          </a:p>
          <a:p>
            <a:pPr algn="l"/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ZA" dirty="0" smtClean="0">
                <a:solidFill>
                  <a:schemeClr val="bg1"/>
                </a:solidFill>
              </a:rPr>
              <a:t>Authentication works with the users’ rights and privileges to use certain services. It is about determining status levels and authenticating the use of services. </a:t>
            </a:r>
          </a:p>
          <a:p>
            <a:pPr algn="just"/>
            <a:r>
              <a:rPr lang="en-ZA" dirty="0" smtClean="0">
                <a:solidFill>
                  <a:schemeClr val="bg1"/>
                </a:solidFill>
              </a:rPr>
              <a:t>Assistant functionality such as removing a users authorization, setting a users authorization and checking a users authorization is present.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188640"/>
            <a:ext cx="7772400" cy="1470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5400" u="sng" dirty="0" smtClean="0">
                <a:solidFill>
                  <a:schemeClr val="bg1"/>
                </a:solidFill>
              </a:rPr>
              <a:t>Overall Description</a:t>
            </a:r>
            <a:endParaRPr lang="en-ZA" sz="5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isAuthorized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</a:t>
            </a:r>
            <a:r>
              <a:rPr lang="en-ZA" sz="2200" u="sng" dirty="0" err="1" smtClean="0">
                <a:solidFill>
                  <a:schemeClr val="bg1"/>
                </a:solidFill>
              </a:rPr>
              <a:t>Sphelele</a:t>
            </a:r>
            <a:r>
              <a:rPr lang="en-ZA" sz="2200" u="sng" dirty="0" smtClean="0">
                <a:solidFill>
                  <a:schemeClr val="bg1"/>
                </a:solidFill>
              </a:rPr>
              <a:t> </a:t>
            </a:r>
            <a:r>
              <a:rPr lang="en-ZA" sz="2200" u="sng" dirty="0" err="1" smtClean="0">
                <a:solidFill>
                  <a:schemeClr val="bg1"/>
                </a:solidFill>
              </a:rPr>
              <a:t>Malo</a:t>
            </a:r>
            <a:r>
              <a:rPr lang="en-ZA" sz="2200" u="sng" dirty="0" smtClean="0">
                <a:solidFill>
                  <a:schemeClr val="bg1"/>
                </a:solidFill>
              </a:rPr>
              <a:t> ;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ZA" sz="5000" b="1" u="sng" dirty="0" smtClean="0">
                <a:solidFill>
                  <a:schemeClr val="bg1"/>
                </a:solidFill>
              </a:rPr>
              <a:t>Description</a:t>
            </a:r>
            <a:r>
              <a:rPr lang="en-ZA" sz="5000" u="sng" dirty="0" smtClean="0">
                <a:solidFill>
                  <a:schemeClr val="bg1"/>
                </a:solidFill>
              </a:rPr>
              <a:t>: </a:t>
            </a:r>
            <a:endParaRPr lang="en-ZA" sz="5000" u="sng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3400" dirty="0" smtClean="0">
                <a:solidFill>
                  <a:schemeClr val="bg1"/>
                </a:solidFill>
              </a:rPr>
              <a:t>Returns a value of type Boolean. Determines whether the user has the privileges to make use of the requested service.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5000" b="1" u="sng" dirty="0" smtClean="0">
                <a:solidFill>
                  <a:schemeClr val="bg1"/>
                </a:solidFill>
              </a:rPr>
              <a:t>Pre and </a:t>
            </a:r>
            <a:r>
              <a:rPr lang="en-ZA" sz="5000" b="1" u="sng" dirty="0" smtClean="0">
                <a:solidFill>
                  <a:schemeClr val="bg1"/>
                </a:solidFill>
              </a:rPr>
              <a:t>Post Conditions:</a:t>
            </a:r>
          </a:p>
          <a:p>
            <a:pPr marL="0" indent="0" algn="just">
              <a:buNone/>
            </a:pP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600" dirty="0">
                <a:solidFill>
                  <a:schemeClr val="bg1"/>
                </a:solidFill>
              </a:rPr>
              <a:t>Did not know how to define a class in JavaScript</a:t>
            </a:r>
            <a:r>
              <a:rPr lang="en-ZA" sz="1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1600" dirty="0" smtClean="0">
                <a:solidFill>
                  <a:schemeClr val="bg1"/>
                </a:solidFill>
              </a:rPr>
              <a:t>The function calls to the database returned asynchronously.</a:t>
            </a:r>
            <a:endParaRPr lang="en-ZA" sz="16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17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>
                <a:solidFill>
                  <a:schemeClr val="bg1"/>
                </a:solidFill>
              </a:rPr>
              <a:t>Through research and trial and error</a:t>
            </a:r>
            <a:r>
              <a:rPr lang="en-ZA" sz="1600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1600" dirty="0" smtClean="0">
                <a:solidFill>
                  <a:schemeClr val="bg1"/>
                </a:solidFill>
              </a:rPr>
              <a:t>By embedding functions within one another, the values returned are used for the next call to the database.</a:t>
            </a:r>
          </a:p>
          <a:p>
            <a:pPr marL="514350" indent="-514350" algn="just">
              <a:buFont typeface="+mj-lt"/>
              <a:buAutoNum type="arabicPeriod"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addAuthorization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</a:t>
            </a:r>
            <a:r>
              <a:rPr lang="en-ZA" sz="2200" u="sng" dirty="0">
                <a:solidFill>
                  <a:schemeClr val="bg1"/>
                </a:solidFill>
              </a:rPr>
              <a:t>: Armand </a:t>
            </a:r>
            <a:r>
              <a:rPr lang="en-ZA" sz="2200" u="sng" dirty="0" err="1">
                <a:solidFill>
                  <a:schemeClr val="bg1"/>
                </a:solidFill>
              </a:rPr>
              <a:t>Pieterse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Description</a:t>
            </a:r>
            <a:r>
              <a:rPr lang="en-ZA" sz="2000" u="sng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1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Adds a restriction to a certain </a:t>
            </a:r>
            <a:r>
              <a:rPr lang="en-ZA" sz="1800" dirty="0" err="1" smtClean="0">
                <a:solidFill>
                  <a:schemeClr val="bg1"/>
                </a:solidFill>
              </a:rPr>
              <a:t>buzzSpace</a:t>
            </a:r>
            <a:r>
              <a:rPr lang="en-ZA" sz="1800" dirty="0" smtClean="0">
                <a:solidFill>
                  <a:schemeClr val="bg1"/>
                </a:solidFill>
              </a:rPr>
              <a:t> for a specific service, based on a minimum role and minimum </a:t>
            </a:r>
            <a:r>
              <a:rPr lang="en-ZA" sz="1800" dirty="0" err="1" smtClean="0">
                <a:solidFill>
                  <a:schemeClr val="bg1"/>
                </a:solidFill>
              </a:rPr>
              <a:t>statuspoints</a:t>
            </a:r>
            <a:r>
              <a:rPr lang="en-ZA" sz="1800" dirty="0" smtClean="0">
                <a:solidFill>
                  <a:schemeClr val="bg1"/>
                </a:solidFill>
              </a:rPr>
              <a:t>, if the required conditions are met.</a:t>
            </a:r>
            <a:endParaRPr lang="en-ZA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1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Pre and Post Conditions</a:t>
            </a:r>
            <a:r>
              <a:rPr lang="en-ZA" sz="2000" b="1" u="sng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endParaRPr lang="en-ZA" sz="1000" b="1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Specific </a:t>
            </a:r>
            <a:r>
              <a:rPr lang="en-ZA" sz="1800" dirty="0" smtClean="0">
                <a:solidFill>
                  <a:schemeClr val="bg1"/>
                </a:solidFill>
              </a:rPr>
              <a:t>restriction should not exist.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Specified </a:t>
            </a:r>
            <a:r>
              <a:rPr lang="en-ZA" sz="1800" dirty="0" err="1" smtClean="0">
                <a:solidFill>
                  <a:schemeClr val="bg1"/>
                </a:solidFill>
              </a:rPr>
              <a:t>buzzSpace</a:t>
            </a:r>
            <a:r>
              <a:rPr lang="en-ZA" sz="1800" dirty="0" smtClean="0">
                <a:solidFill>
                  <a:schemeClr val="bg1"/>
                </a:solidFill>
              </a:rPr>
              <a:t> should Exist.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Specified </a:t>
            </a:r>
            <a:r>
              <a:rPr lang="en-ZA" sz="1800" dirty="0" smtClean="0">
                <a:solidFill>
                  <a:schemeClr val="bg1"/>
                </a:solidFill>
              </a:rPr>
              <a:t>service should Exist.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Specified </a:t>
            </a:r>
            <a:r>
              <a:rPr lang="en-ZA" sz="1800" dirty="0" smtClean="0">
                <a:solidFill>
                  <a:schemeClr val="bg1"/>
                </a:solidFill>
              </a:rPr>
              <a:t>role should be valid.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1800" dirty="0" smtClean="0">
                <a:solidFill>
                  <a:schemeClr val="bg1"/>
                </a:solidFill>
              </a:rPr>
              <a:t>Minimum </a:t>
            </a:r>
            <a:r>
              <a:rPr lang="en-ZA" sz="1800" dirty="0" smtClean="0">
                <a:solidFill>
                  <a:schemeClr val="bg1"/>
                </a:solidFill>
              </a:rPr>
              <a:t>Status points should be valid.</a:t>
            </a:r>
          </a:p>
          <a:p>
            <a:pPr marL="0" indent="0" algn="just">
              <a:buNone/>
            </a:pPr>
            <a:endParaRPr lang="en-ZA" sz="18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1800" dirty="0" smtClean="0">
                <a:solidFill>
                  <a:schemeClr val="bg1"/>
                </a:solidFill>
              </a:rPr>
              <a:t>#The new restriction document was added to the database.</a:t>
            </a:r>
            <a:endParaRPr lang="en-ZA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20357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Challenges Faced: 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Understanding how to use the new technologies/applications. Like </a:t>
            </a:r>
            <a:r>
              <a:rPr lang="en-ZA" sz="2000" dirty="0" err="1" smtClean="0">
                <a:solidFill>
                  <a:schemeClr val="bg1"/>
                </a:solidFill>
              </a:rPr>
              <a:t>MongoDB</a:t>
            </a:r>
            <a:r>
              <a:rPr lang="en-ZA" sz="2000" dirty="0" smtClean="0">
                <a:solidFill>
                  <a:schemeClr val="bg1"/>
                </a:solidFill>
              </a:rPr>
              <a:t> and Mongoose, as well as </a:t>
            </a:r>
            <a:r>
              <a:rPr lang="en-ZA" sz="2000" dirty="0" err="1" smtClean="0">
                <a:solidFill>
                  <a:schemeClr val="bg1"/>
                </a:solidFill>
              </a:rPr>
              <a:t>Javascript</a:t>
            </a:r>
            <a:r>
              <a:rPr lang="en-ZA" sz="2000" dirty="0" smtClean="0">
                <a:solidFill>
                  <a:schemeClr val="bg1"/>
                </a:solidFill>
              </a:rPr>
              <a:t> without using a browser.</a:t>
            </a:r>
            <a:endParaRPr lang="en-ZA" sz="20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Struggling with work and calls being asynchronous.(Some code being overtaken because of asynchronous execution .)</a:t>
            </a: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Waiting for other teams to do their work or give instructions to our team. For example top level giving the database schemas to us lower levels.</a:t>
            </a: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Doing research/asking team members.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Made use of a </a:t>
            </a:r>
            <a:r>
              <a:rPr lang="en-ZA" sz="2000" dirty="0" err="1" smtClean="0">
                <a:solidFill>
                  <a:schemeClr val="bg1"/>
                </a:solidFill>
              </a:rPr>
              <a:t>callback</a:t>
            </a:r>
            <a:r>
              <a:rPr lang="en-ZA" sz="2000" dirty="0" smtClean="0">
                <a:solidFill>
                  <a:schemeClr val="bg1"/>
                </a:solidFill>
              </a:rPr>
              <a:t> function/value. To ensure the correct execution of code.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2000" dirty="0" smtClean="0">
                <a:solidFill>
                  <a:schemeClr val="bg1"/>
                </a:solidFill>
              </a:rPr>
              <a:t>Just used some patience and tried to focus on what could be done at that time.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getAuthorization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</a:t>
            </a:r>
            <a:r>
              <a:rPr lang="en-ZA" sz="2200" u="sng" dirty="0" smtClean="0">
                <a:solidFill>
                  <a:schemeClr val="bg1"/>
                </a:solidFill>
              </a:rPr>
              <a:t>: Kale-ab Tessera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ZA" sz="4200" b="1" u="sng" dirty="0" smtClean="0">
                <a:solidFill>
                  <a:schemeClr val="bg1"/>
                </a:solidFill>
              </a:rPr>
              <a:t>Description:</a:t>
            </a:r>
          </a:p>
          <a:p>
            <a:pPr marL="0" indent="0" algn="just">
              <a:buNone/>
            </a:pPr>
            <a:r>
              <a:rPr lang="en-ZA" sz="3300" dirty="0" smtClean="0">
                <a:solidFill>
                  <a:schemeClr val="bg1"/>
                </a:solidFill>
              </a:rPr>
              <a:t>This function returns a </a:t>
            </a:r>
            <a:r>
              <a:rPr lang="en-ZA" sz="3300" dirty="0" err="1" smtClean="0">
                <a:solidFill>
                  <a:schemeClr val="bg1"/>
                </a:solidFill>
              </a:rPr>
              <a:t>json</a:t>
            </a:r>
            <a:r>
              <a:rPr lang="en-ZA" sz="3300" dirty="0" smtClean="0">
                <a:solidFill>
                  <a:schemeClr val="bg1"/>
                </a:solidFill>
              </a:rPr>
              <a:t> string and has one parameter -</a:t>
            </a:r>
            <a:r>
              <a:rPr lang="en-ZA" sz="3300" dirty="0" err="1" smtClean="0">
                <a:solidFill>
                  <a:schemeClr val="bg1"/>
                </a:solidFill>
              </a:rPr>
              <a:t>buzzSpaceID</a:t>
            </a:r>
            <a:r>
              <a:rPr lang="en-ZA" sz="3300" dirty="0" smtClean="0">
                <a:solidFill>
                  <a:schemeClr val="bg1"/>
                </a:solidFill>
              </a:rPr>
              <a:t> which specifies the </a:t>
            </a:r>
            <a:r>
              <a:rPr lang="en-ZA" sz="3300" dirty="0" err="1" smtClean="0">
                <a:solidFill>
                  <a:schemeClr val="bg1"/>
                </a:solidFill>
              </a:rPr>
              <a:t>buzzSpace</a:t>
            </a:r>
            <a:r>
              <a:rPr lang="en-ZA" sz="3300" dirty="0" smtClean="0">
                <a:solidFill>
                  <a:schemeClr val="bg1"/>
                </a:solidFill>
              </a:rPr>
              <a:t>. </a:t>
            </a:r>
          </a:p>
          <a:p>
            <a:pPr marL="0" indent="0" algn="just">
              <a:buNone/>
            </a:pPr>
            <a:endParaRPr lang="en-ZA" sz="33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3300" dirty="0" smtClean="0">
                <a:solidFill>
                  <a:schemeClr val="bg1"/>
                </a:solidFill>
              </a:rPr>
              <a:t>The </a:t>
            </a:r>
            <a:r>
              <a:rPr lang="en-ZA" sz="3300" dirty="0" err="1" smtClean="0">
                <a:solidFill>
                  <a:schemeClr val="bg1"/>
                </a:solidFill>
              </a:rPr>
              <a:t>json</a:t>
            </a:r>
            <a:r>
              <a:rPr lang="en-ZA" sz="3300" dirty="0" smtClean="0">
                <a:solidFill>
                  <a:schemeClr val="bg1"/>
                </a:solidFill>
              </a:rPr>
              <a:t> string that is returned contains all the restrictions for the </a:t>
            </a:r>
            <a:r>
              <a:rPr lang="en-ZA" sz="3300" dirty="0" err="1" smtClean="0">
                <a:solidFill>
                  <a:schemeClr val="bg1"/>
                </a:solidFill>
              </a:rPr>
              <a:t>buzzSpace</a:t>
            </a:r>
            <a:r>
              <a:rPr lang="en-ZA" sz="3300" dirty="0" smtClean="0">
                <a:solidFill>
                  <a:schemeClr val="bg1"/>
                </a:solidFill>
              </a:rPr>
              <a:t> specified.  </a:t>
            </a: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4200" b="1" u="sng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3600" dirty="0" smtClean="0">
                <a:solidFill>
                  <a:schemeClr val="bg1"/>
                </a:solidFill>
              </a:rPr>
              <a:t>Pre-conditions: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3600" dirty="0" smtClean="0">
                <a:solidFill>
                  <a:schemeClr val="bg1"/>
                </a:solidFill>
              </a:rPr>
              <a:t>The </a:t>
            </a:r>
            <a:r>
              <a:rPr lang="en-ZA" sz="3600" dirty="0" err="1" smtClean="0">
                <a:solidFill>
                  <a:schemeClr val="bg1"/>
                </a:solidFill>
              </a:rPr>
              <a:t>BuzzSpace</a:t>
            </a:r>
            <a:r>
              <a:rPr lang="en-ZA" sz="3600" dirty="0" smtClean="0">
                <a:solidFill>
                  <a:schemeClr val="bg1"/>
                </a:solidFill>
              </a:rPr>
              <a:t> must exist.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ZA" sz="3600" dirty="0" smtClean="0">
                <a:solidFill>
                  <a:schemeClr val="bg1"/>
                </a:solidFill>
              </a:rPr>
              <a:t>The caller of the function must be authorised to use this function.</a:t>
            </a:r>
          </a:p>
          <a:p>
            <a:pPr marL="0" indent="0" algn="just">
              <a:buNone/>
            </a:pPr>
            <a:endParaRPr lang="en-ZA" sz="36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3600" dirty="0" smtClean="0">
                <a:solidFill>
                  <a:schemeClr val="bg1"/>
                </a:solidFill>
              </a:rPr>
              <a:t>Post-conditions:  </a:t>
            </a:r>
          </a:p>
          <a:p>
            <a:pPr marL="0" indent="0" algn="just">
              <a:buNone/>
            </a:pPr>
            <a:r>
              <a:rPr lang="en-ZA" sz="3600" dirty="0" smtClean="0">
                <a:solidFill>
                  <a:schemeClr val="bg1"/>
                </a:solidFill>
              </a:rPr>
              <a:t>None</a:t>
            </a:r>
            <a:endParaRPr lang="en-ZA" sz="36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ZA" sz="2000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Challenges </a:t>
            </a:r>
            <a:r>
              <a:rPr lang="en-ZA" sz="2000" b="1" u="sng" dirty="0">
                <a:solidFill>
                  <a:schemeClr val="bg1"/>
                </a:solidFill>
              </a:rPr>
              <a:t>Faced: </a:t>
            </a:r>
          </a:p>
          <a:p>
            <a:pPr marL="0" indent="0" algn="just">
              <a:buNone/>
            </a:pPr>
            <a:r>
              <a:rPr lang="en-ZA" sz="1700" dirty="0">
                <a:solidFill>
                  <a:schemeClr val="bg1"/>
                </a:solidFill>
              </a:rPr>
              <a:t>1. Integration with other functions due to multiple schemas being used.</a:t>
            </a:r>
          </a:p>
          <a:p>
            <a:pPr marL="0" indent="0" algn="just">
              <a:buNone/>
            </a:pPr>
            <a:r>
              <a:rPr lang="en-ZA" sz="1700" dirty="0" smtClean="0">
                <a:solidFill>
                  <a:schemeClr val="bg1"/>
                </a:solidFill>
              </a:rPr>
              <a:t>2. Constant changing of schema by top level.</a:t>
            </a:r>
            <a:endParaRPr lang="en-ZA" sz="17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How challenges were overcome: </a:t>
            </a:r>
          </a:p>
          <a:p>
            <a:pPr marL="0" indent="0" algn="just">
              <a:buNone/>
            </a:pPr>
            <a:r>
              <a:rPr lang="en-ZA" sz="1600" dirty="0">
                <a:solidFill>
                  <a:schemeClr val="bg1"/>
                </a:solidFill>
              </a:rPr>
              <a:t>1. A global Schema was used and required.</a:t>
            </a:r>
          </a:p>
          <a:p>
            <a:pPr marL="0" indent="0" algn="just">
              <a:buFont typeface="Arial" pitchFamily="34" charset="0"/>
              <a:buNone/>
            </a:pPr>
            <a:r>
              <a:rPr lang="en-ZA" sz="1600" dirty="0" smtClean="0">
                <a:solidFill>
                  <a:schemeClr val="bg1"/>
                </a:solidFill>
              </a:rPr>
              <a:t>2. This required some patience and late changes were made.</a:t>
            </a:r>
            <a:endParaRPr lang="en-ZA" sz="16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7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removeAuthorization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Authors: Jessica </a:t>
            </a:r>
            <a:r>
              <a:rPr lang="en-ZA" sz="2200" u="sng" dirty="0" err="1" smtClean="0">
                <a:solidFill>
                  <a:schemeClr val="bg1"/>
                </a:solidFill>
              </a:rPr>
              <a:t>Lessev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76464" cy="4824536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ZA" sz="2000" b="1" u="sng" dirty="0" smtClean="0">
                <a:solidFill>
                  <a:schemeClr val="bg1"/>
                </a:solidFill>
              </a:rPr>
              <a:t>Description</a:t>
            </a:r>
            <a:r>
              <a:rPr lang="en-ZA" sz="2000" u="sng" dirty="0" smtClean="0">
                <a:solidFill>
                  <a:schemeClr val="bg1"/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ZA" sz="1900" dirty="0" smtClean="0">
                <a:solidFill>
                  <a:schemeClr val="bg1"/>
                </a:solidFill>
              </a:rPr>
              <a:t>Void function. Accepts one parameter - authorization ID.</a:t>
            </a:r>
          </a:p>
          <a:p>
            <a:pPr marL="0" indent="0" algn="just">
              <a:buNone/>
            </a:pPr>
            <a:r>
              <a:rPr lang="en-ZA" sz="1900" dirty="0" smtClean="0">
                <a:solidFill>
                  <a:schemeClr val="bg1"/>
                </a:solidFill>
              </a:rPr>
              <a:t>The aim of the function is "remove" an authorization of a restriction by setting a "deleted" flag to true. Since nothing may leave the system.</a:t>
            </a: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r>
              <a:rPr lang="en-ZA" sz="1800" b="1" dirty="0" smtClean="0">
                <a:solidFill>
                  <a:schemeClr val="bg1"/>
                </a:solidFill>
              </a:rPr>
              <a:t>Pre-conditions</a:t>
            </a:r>
            <a:r>
              <a:rPr lang="en-ZA" sz="1800" b="1" dirty="0">
                <a:solidFill>
                  <a:schemeClr val="bg1"/>
                </a:solidFill>
              </a:rPr>
              <a:t>: </a:t>
            </a:r>
          </a:p>
          <a:p>
            <a:pPr algn="just"/>
            <a:r>
              <a:rPr lang="en-ZA" sz="1900" dirty="0" smtClean="0">
                <a:solidFill>
                  <a:schemeClr val="bg1"/>
                </a:solidFill>
              </a:rPr>
              <a:t>The user must have authorization to remove authorizations.</a:t>
            </a:r>
          </a:p>
          <a:p>
            <a:pPr algn="just"/>
            <a:r>
              <a:rPr lang="en-ZA" sz="1900" dirty="0" smtClean="0">
                <a:solidFill>
                  <a:schemeClr val="bg1"/>
                </a:solidFill>
              </a:rPr>
              <a:t>The restriction to be removed must be specified.</a:t>
            </a:r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9992" y="1628800"/>
            <a:ext cx="4320480" cy="48245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6200" b="1" dirty="0">
                <a:solidFill>
                  <a:schemeClr val="bg1"/>
                </a:solidFill>
              </a:rPr>
              <a:t>Post-conditions:</a:t>
            </a:r>
          </a:p>
          <a:p>
            <a:pPr algn="just"/>
            <a:r>
              <a:rPr lang="en-ZA" sz="5800" dirty="0" smtClean="0">
                <a:solidFill>
                  <a:schemeClr val="bg1"/>
                </a:solidFill>
              </a:rPr>
              <a:t>The “deleted” field in the database is false – thus ignored.</a:t>
            </a:r>
          </a:p>
          <a:p>
            <a:pPr algn="just"/>
            <a:r>
              <a:rPr lang="en-ZA" sz="5800" dirty="0" smtClean="0">
                <a:solidFill>
                  <a:schemeClr val="bg1"/>
                </a:solidFill>
              </a:rPr>
              <a:t>The </a:t>
            </a:r>
            <a:r>
              <a:rPr lang="en-ZA" sz="5800" dirty="0">
                <a:solidFill>
                  <a:schemeClr val="bg1"/>
                </a:solidFill>
              </a:rPr>
              <a:t>"deleted" field in the database is set to true. - Thus </a:t>
            </a:r>
            <a:r>
              <a:rPr lang="en-ZA" sz="5800" dirty="0" smtClean="0">
                <a:solidFill>
                  <a:schemeClr val="bg1"/>
                </a:solidFill>
              </a:rPr>
              <a:t>authorizations </a:t>
            </a:r>
            <a:r>
              <a:rPr lang="en-ZA" sz="5800" dirty="0">
                <a:solidFill>
                  <a:schemeClr val="bg1"/>
                </a:solidFill>
              </a:rPr>
              <a:t>deleted.</a:t>
            </a:r>
          </a:p>
          <a:p>
            <a:pPr marL="0" indent="0" algn="just">
              <a:buFont typeface="Arial" pitchFamily="34" charset="0"/>
              <a:buNone/>
            </a:pPr>
            <a:endParaRPr lang="en-ZA" sz="5800" b="1" dirty="0" smtClean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ZA" sz="6200" b="1" u="sng" dirty="0" smtClean="0">
                <a:solidFill>
                  <a:schemeClr val="bg1"/>
                </a:solidFill>
              </a:rPr>
              <a:t>Challenges Faced: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ZA" sz="5800" dirty="0" smtClean="0">
                <a:solidFill>
                  <a:schemeClr val="bg1"/>
                </a:solidFill>
              </a:rPr>
              <a:t>A small challenge was not knowing the correct syntax to communicate with the database.</a:t>
            </a:r>
            <a:endParaRPr lang="en-ZA" sz="5800" dirty="0">
              <a:solidFill>
                <a:schemeClr val="bg1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endParaRPr lang="en-ZA" sz="5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6200" b="1" u="sng" dirty="0" smtClean="0">
                <a:solidFill>
                  <a:schemeClr val="bg1"/>
                </a:solidFill>
              </a:rPr>
              <a:t>How challenges were overcome: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ZA" sz="5800" dirty="0" smtClean="0">
                <a:solidFill>
                  <a:schemeClr val="bg1"/>
                </a:solidFill>
              </a:rPr>
              <a:t>Through research and  sharing of knowledge with fellow team members.</a:t>
            </a:r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ZA" sz="5400" u="sng" dirty="0" err="1" smtClean="0">
                <a:solidFill>
                  <a:schemeClr val="bg1"/>
                </a:solidFill>
              </a:rPr>
              <a:t>updateAuthorization</a:t>
            </a:r>
            <a:r>
              <a:rPr lang="en-ZA" sz="5400" u="sng" dirty="0" smtClean="0">
                <a:solidFill>
                  <a:schemeClr val="bg1"/>
                </a:solidFill>
              </a:rPr>
              <a:t>()</a:t>
            </a:r>
            <a:br>
              <a:rPr lang="en-ZA" sz="5400" u="sng" dirty="0" smtClean="0">
                <a:solidFill>
                  <a:schemeClr val="bg1"/>
                </a:solidFill>
              </a:rPr>
            </a:br>
            <a:r>
              <a:rPr lang="en-ZA" sz="2200" u="sng" dirty="0" smtClean="0">
                <a:solidFill>
                  <a:schemeClr val="bg1"/>
                </a:solidFill>
              </a:rPr>
              <a:t>Authors</a:t>
            </a:r>
            <a:r>
              <a:rPr lang="en-ZA" sz="2200" u="sng" dirty="0" smtClean="0">
                <a:solidFill>
                  <a:schemeClr val="bg1"/>
                </a:solidFill>
              </a:rPr>
              <a:t>: Kale-ab Tessera, Armand </a:t>
            </a:r>
            <a:r>
              <a:rPr lang="en-ZA" sz="2200" u="sng" dirty="0" err="1" smtClean="0">
                <a:solidFill>
                  <a:schemeClr val="bg1"/>
                </a:solidFill>
              </a:rPr>
              <a:t>Pieterse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104456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ZA" sz="8000" b="1" u="sng" dirty="0" smtClean="0">
                <a:solidFill>
                  <a:schemeClr val="bg1"/>
                </a:solidFill>
              </a:rPr>
              <a:t>Description: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Void function. Accepts three parameters-  </a:t>
            </a:r>
            <a:r>
              <a:rPr lang="en-ZA" sz="6400" dirty="0" err="1">
                <a:solidFill>
                  <a:schemeClr val="bg1"/>
                </a:solidFill>
              </a:rPr>
              <a:t>authorizedID</a:t>
            </a:r>
            <a:r>
              <a:rPr lang="en-ZA" sz="6400" dirty="0">
                <a:solidFill>
                  <a:schemeClr val="bg1"/>
                </a:solidFill>
              </a:rPr>
              <a:t>, role and </a:t>
            </a:r>
            <a:r>
              <a:rPr lang="en-ZA" sz="6400" dirty="0" err="1">
                <a:solidFill>
                  <a:schemeClr val="bg1"/>
                </a:solidFill>
              </a:rPr>
              <a:t>statusPoints</a:t>
            </a:r>
            <a:r>
              <a:rPr lang="en-ZA" sz="6400" dirty="0">
                <a:solidFill>
                  <a:schemeClr val="bg1"/>
                </a:solidFill>
              </a:rPr>
              <a:t>. </a:t>
            </a:r>
          </a:p>
          <a:p>
            <a:pPr marL="0" indent="0" algn="just">
              <a:buNone/>
            </a:pPr>
            <a:endParaRPr lang="en-ZA" sz="6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The function changes the role and </a:t>
            </a:r>
            <a:r>
              <a:rPr lang="en-ZA" sz="6400" dirty="0" err="1">
                <a:solidFill>
                  <a:schemeClr val="bg1"/>
                </a:solidFill>
              </a:rPr>
              <a:t>statusPoints</a:t>
            </a:r>
            <a:r>
              <a:rPr lang="en-ZA" sz="6400" dirty="0">
                <a:solidFill>
                  <a:schemeClr val="bg1"/>
                </a:solidFill>
              </a:rPr>
              <a:t> of the authorization restriction specified by </a:t>
            </a:r>
            <a:r>
              <a:rPr lang="en-ZA" sz="6400" dirty="0" err="1">
                <a:solidFill>
                  <a:schemeClr val="bg1"/>
                </a:solidFill>
              </a:rPr>
              <a:t>authorizedID</a:t>
            </a:r>
            <a:r>
              <a:rPr lang="en-ZA" sz="64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n-ZA" sz="5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8000" b="1" u="sng" dirty="0">
                <a:solidFill>
                  <a:schemeClr val="bg1"/>
                </a:solidFill>
              </a:rPr>
              <a:t>Pre and Post Conditions: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Pre: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The authorization must exist.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The caller of the function must have authorization to use this function</a:t>
            </a:r>
            <a:r>
              <a:rPr lang="en-ZA" sz="6400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ZA" sz="6400" dirty="0" smtClean="0">
                <a:solidFill>
                  <a:schemeClr val="bg1"/>
                </a:solidFill>
              </a:rPr>
              <a:t>The new role and </a:t>
            </a:r>
            <a:r>
              <a:rPr lang="en-ZA" sz="6400" dirty="0" err="1" smtClean="0">
                <a:solidFill>
                  <a:schemeClr val="bg1"/>
                </a:solidFill>
              </a:rPr>
              <a:t>statusPoint</a:t>
            </a:r>
            <a:r>
              <a:rPr lang="en-ZA" sz="6400" dirty="0" smtClean="0">
                <a:solidFill>
                  <a:schemeClr val="bg1"/>
                </a:solidFill>
              </a:rPr>
              <a:t> values must be valid.</a:t>
            </a:r>
            <a:endParaRPr lang="en-ZA" sz="6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64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Post: </a:t>
            </a:r>
          </a:p>
          <a:p>
            <a:pPr marL="0" indent="0" algn="just">
              <a:buNone/>
            </a:pPr>
            <a:r>
              <a:rPr lang="en-ZA" sz="6400" dirty="0">
                <a:solidFill>
                  <a:schemeClr val="bg1"/>
                </a:solidFill>
              </a:rPr>
              <a:t>The role and </a:t>
            </a:r>
            <a:r>
              <a:rPr lang="en-ZA" sz="6400" dirty="0" err="1">
                <a:solidFill>
                  <a:schemeClr val="bg1"/>
                </a:solidFill>
              </a:rPr>
              <a:t>statusPoints</a:t>
            </a:r>
            <a:r>
              <a:rPr lang="en-ZA" sz="6400" dirty="0">
                <a:solidFill>
                  <a:schemeClr val="bg1"/>
                </a:solidFill>
              </a:rPr>
              <a:t> must be altered accordingly.</a:t>
            </a:r>
            <a:endParaRPr lang="en-ZA" sz="64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3600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1628800"/>
            <a:ext cx="4104456" cy="46805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Challenges Faced: </a:t>
            </a:r>
          </a:p>
          <a:p>
            <a:pPr marL="0" indent="0" algn="just">
              <a:buNone/>
            </a:pPr>
            <a:r>
              <a:rPr lang="en-ZA" sz="1700" dirty="0">
                <a:solidFill>
                  <a:schemeClr val="bg1"/>
                </a:solidFill>
              </a:rPr>
              <a:t>Having the changes made to a record persist. </a:t>
            </a: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ZA" sz="2000" b="1" u="sng" dirty="0">
                <a:solidFill>
                  <a:schemeClr val="bg1"/>
                </a:solidFill>
              </a:rPr>
              <a:t>How challenges were overcome: </a:t>
            </a:r>
          </a:p>
          <a:p>
            <a:pPr marL="0" indent="0" algn="just">
              <a:buNone/>
            </a:pPr>
            <a:r>
              <a:rPr lang="en-ZA" sz="1700" dirty="0">
                <a:solidFill>
                  <a:schemeClr val="bg1"/>
                </a:solidFill>
              </a:rPr>
              <a:t>Research was done and the save function for a record in a database was found and implemented.</a:t>
            </a:r>
          </a:p>
          <a:p>
            <a:pPr marL="0" indent="0" algn="just">
              <a:buNone/>
            </a:pPr>
            <a:endParaRPr lang="en-ZA" sz="2000" b="1" dirty="0">
              <a:solidFill>
                <a:schemeClr val="bg1"/>
              </a:solidFill>
            </a:endParaRPr>
          </a:p>
          <a:p>
            <a:pPr marL="0" indent="0" algn="just">
              <a:buFont typeface="Arial" pitchFamily="34" charset="0"/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ZA" dirty="0" smtClean="0">
                <a:solidFill>
                  <a:schemeClr val="bg1"/>
                </a:solidFill>
              </a:rPr>
              <a:t>	</a:t>
            </a: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 smtClean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UI Elements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680520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UI is needed for the following functionality: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addAuthorizationRestrictions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updateAuthorization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removeAuthorization</a:t>
            </a:r>
            <a:r>
              <a:rPr lang="en-ZA" dirty="0" smtClean="0">
                <a:solidFill>
                  <a:schemeClr val="bg1"/>
                </a:solidFill>
              </a:rPr>
              <a:t>()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It is recommended that all the above functionality is located on one interface under a “Settings Menu”.</a:t>
            </a:r>
          </a:p>
        </p:txBody>
      </p:sp>
    </p:spTree>
    <p:extLst>
      <p:ext uri="{BB962C8B-B14F-4D97-AF65-F5344CB8AC3E}">
        <p14:creationId xmlns:p14="http://schemas.microsoft.com/office/powerpoint/2010/main" val="1764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tx1"/>
          </a:solidFill>
          <a:ln>
            <a:noFill/>
          </a:ln>
          <a:effectLst>
            <a:softEdge rad="635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5400" u="sng" dirty="0" smtClean="0">
                <a:solidFill>
                  <a:schemeClr val="bg1"/>
                </a:solidFill>
              </a:rPr>
              <a:t>Builds</a:t>
            </a:r>
            <a:endParaRPr lang="en-ZA" sz="2200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2132856"/>
            <a:ext cx="3888432" cy="2448272"/>
          </a:xfrm>
          <a:solidFill>
            <a:schemeClr val="tx1">
              <a:lumMod val="95000"/>
              <a:lumOff val="5000"/>
            </a:schemeClr>
          </a:solidFill>
          <a:effectLst>
            <a:softEdge rad="63500"/>
          </a:effectLst>
        </p:spPr>
        <p:txBody>
          <a:bodyPr>
            <a:normAutofit lnSpcReduction="10000"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Technologies used:</a:t>
            </a:r>
          </a:p>
          <a:p>
            <a:pPr lvl="1"/>
            <a:r>
              <a:rPr lang="en-ZA" dirty="0" smtClean="0">
                <a:solidFill>
                  <a:schemeClr val="bg1"/>
                </a:solidFill>
              </a:rPr>
              <a:t>Node.js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MongoDB</a:t>
            </a:r>
            <a:r>
              <a:rPr lang="en-ZA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GitHub</a:t>
            </a:r>
            <a:endParaRPr lang="en-ZA" dirty="0" smtClean="0">
              <a:solidFill>
                <a:schemeClr val="bg1"/>
              </a:solidFill>
            </a:endParaRPr>
          </a:p>
          <a:p>
            <a:pPr lvl="1"/>
            <a:r>
              <a:rPr lang="en-ZA" dirty="0" err="1" smtClean="0">
                <a:solidFill>
                  <a:schemeClr val="bg1"/>
                </a:solidFill>
              </a:rPr>
              <a:t>NodeUnit</a:t>
            </a:r>
            <a:r>
              <a:rPr lang="en-ZA" dirty="0" smtClean="0">
                <a:solidFill>
                  <a:schemeClr val="bg1"/>
                </a:solidFill>
              </a:rPr>
              <a:t> ****</a:t>
            </a:r>
          </a:p>
          <a:p>
            <a:pPr marL="457200" lvl="1" indent="0">
              <a:buNone/>
            </a:pPr>
            <a:endParaRPr lang="en-ZA" dirty="0" smtClean="0">
              <a:solidFill>
                <a:schemeClr val="bg1"/>
              </a:solidFill>
            </a:endParaRPr>
          </a:p>
          <a:p>
            <a:pPr lvl="1"/>
            <a:endParaRPr lang="en-ZA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742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Authentication - B</vt:lpstr>
      <vt:lpstr>PowerPoint Presentation</vt:lpstr>
      <vt:lpstr>isAuthorized() Authors: Sphelele Malo ; Jessica Lessev</vt:lpstr>
      <vt:lpstr>addAuthorization() Authors: Armand Pieterse</vt:lpstr>
      <vt:lpstr>getAuthorization() Authors: Kale-ab Tessera</vt:lpstr>
      <vt:lpstr>removeAuthorization() Authors: Jessica Lessev</vt:lpstr>
      <vt:lpstr>updateAuthorization() Authors: Kale-ab Tessera, Armand Pieterse</vt:lpstr>
      <vt:lpstr>UI Elements</vt:lpstr>
      <vt:lpstr>Builds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- B</dc:title>
  <dc:creator>Jess</dc:creator>
  <cp:lastModifiedBy>Kale-ab Tessera</cp:lastModifiedBy>
  <cp:revision>62</cp:revision>
  <dcterms:created xsi:type="dcterms:W3CDTF">2015-04-14T16:00:53Z</dcterms:created>
  <dcterms:modified xsi:type="dcterms:W3CDTF">2015-04-17T06:56:28Z</dcterms:modified>
</cp:coreProperties>
</file>