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2" r:id="rId2"/>
  </p:sldMasterIdLst>
  <p:notesMasterIdLst>
    <p:notesMasterId r:id="rId19"/>
  </p:notesMasterIdLst>
  <p:sldIdLst>
    <p:sldId id="283" r:id="rId3"/>
    <p:sldId id="290" r:id="rId4"/>
    <p:sldId id="291" r:id="rId5"/>
    <p:sldId id="292" r:id="rId6"/>
    <p:sldId id="293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86" r:id="rId15"/>
    <p:sldId id="287" r:id="rId16"/>
    <p:sldId id="288" r:id="rId17"/>
    <p:sldId id="289" r:id="rId18"/>
  </p:sldIdLst>
  <p:sldSz cx="9144000" cy="6858000" type="screen4x3"/>
  <p:notesSz cx="6996113" cy="92821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C80"/>
    <a:srgbClr val="FFEB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664" autoAdjust="0"/>
  </p:normalViewPr>
  <p:slideViewPr>
    <p:cSldViewPr>
      <p:cViewPr varScale="1">
        <p:scale>
          <a:sx n="100" d="100"/>
          <a:sy n="100" d="100"/>
        </p:scale>
        <p:origin x="1836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2125" cy="463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62400" y="0"/>
            <a:ext cx="3032125" cy="463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126BB8-5932-4ACC-8CD5-328D9DA138C9}" type="datetimeFigureOut">
              <a:rPr lang="en-US" smtClean="0"/>
              <a:t>1/4/2020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79513" y="696913"/>
            <a:ext cx="4638675" cy="34798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0088" y="4408488"/>
            <a:ext cx="5595937" cy="41767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16975"/>
            <a:ext cx="3032125" cy="463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62400" y="8816975"/>
            <a:ext cx="3032125" cy="463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EE9A71-B8D6-467E-9737-A447651972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6920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AFD63-10BD-4598-9E1E-9FFECB76D2D7}" type="datetimeFigureOut">
              <a:rPr lang="en-US" smtClean="0"/>
              <a:t>1/4/2020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B23EC-E75A-4556-B1AC-9C17973EC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5164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AFD63-10BD-4598-9E1E-9FFECB76D2D7}" type="datetimeFigureOut">
              <a:rPr lang="en-US" smtClean="0"/>
              <a:t>1/4/2020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B23EC-E75A-4556-B1AC-9C17973EC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6646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AFD63-10BD-4598-9E1E-9FFECB76D2D7}" type="datetimeFigureOut">
              <a:rPr lang="en-US" smtClean="0"/>
              <a:t>1/4/2020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B23EC-E75A-4556-B1AC-9C17973EC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0465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410098" y="4547070"/>
            <a:ext cx="2337798" cy="58337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date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-8466" y="0"/>
            <a:ext cx="9178882" cy="2167467"/>
          </a:xfrm>
          <a:prstGeom prst="rect">
            <a:avLst/>
          </a:prstGeom>
          <a:solidFill>
            <a:srgbClr val="0C0F3A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0" y="2167468"/>
            <a:ext cx="9180577" cy="255236"/>
          </a:xfrm>
          <a:prstGeom prst="rect">
            <a:avLst/>
          </a:prstGeom>
          <a:solidFill>
            <a:srgbClr val="4BB047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Title Placeholder 11"/>
          <p:cNvSpPr>
            <a:spLocks noGrp="1"/>
          </p:cNvSpPr>
          <p:nvPr>
            <p:ph type="title" hasCustomPrompt="1"/>
          </p:nvPr>
        </p:nvSpPr>
        <p:spPr>
          <a:xfrm>
            <a:off x="1371600" y="3707448"/>
            <a:ext cx="6637867" cy="627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title</a:t>
            </a:r>
          </a:p>
        </p:txBody>
      </p:sp>
      <p:pic>
        <p:nvPicPr>
          <p:cNvPr id="2" name="Picture 1" descr="biogears_WTlogov02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700" y="1111775"/>
            <a:ext cx="5747896" cy="1285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5798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798" y="1403772"/>
            <a:ext cx="8671971" cy="478923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itle Placeholder 11"/>
          <p:cNvSpPr>
            <a:spLocks noGrp="1"/>
          </p:cNvSpPr>
          <p:nvPr>
            <p:ph type="title"/>
          </p:nvPr>
        </p:nvSpPr>
        <p:spPr>
          <a:xfrm>
            <a:off x="0" y="557848"/>
            <a:ext cx="9144000" cy="627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40812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652375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itle Placeholder 11"/>
          <p:cNvSpPr>
            <a:spLocks noGrp="1"/>
          </p:cNvSpPr>
          <p:nvPr>
            <p:ph type="title"/>
          </p:nvPr>
        </p:nvSpPr>
        <p:spPr>
          <a:xfrm>
            <a:off x="0" y="557848"/>
            <a:ext cx="9144000" cy="627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52981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090" y="1535113"/>
            <a:ext cx="4330298" cy="63976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7090" y="2174875"/>
            <a:ext cx="433029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327708" cy="63976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32770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itle Placeholder 11"/>
          <p:cNvSpPr>
            <a:spLocks noGrp="1"/>
          </p:cNvSpPr>
          <p:nvPr>
            <p:ph type="title"/>
          </p:nvPr>
        </p:nvSpPr>
        <p:spPr>
          <a:xfrm>
            <a:off x="0" y="557848"/>
            <a:ext cx="9144000" cy="627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14993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11"/>
          <p:cNvSpPr>
            <a:spLocks noGrp="1"/>
          </p:cNvSpPr>
          <p:nvPr>
            <p:ph type="title"/>
          </p:nvPr>
        </p:nvSpPr>
        <p:spPr>
          <a:xfrm>
            <a:off x="0" y="557848"/>
            <a:ext cx="9144000" cy="627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583600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440363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8730"/>
            <a:ext cx="3008313" cy="933761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768730"/>
            <a:ext cx="5111750" cy="562482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702492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45458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AFD63-10BD-4598-9E1E-9FFECB76D2D7}" type="datetimeFigureOut">
              <a:rPr lang="en-US" smtClean="0"/>
              <a:t>1/4/2020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B23EC-E75A-4556-B1AC-9C17973EC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4956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578753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AFD63-10BD-4598-9E1E-9FFECB76D2D7}" type="datetimeFigureOut">
              <a:rPr lang="en-US" smtClean="0"/>
              <a:t>1/4/2020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B23EC-E75A-4556-B1AC-9C17973EC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929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AFD63-10BD-4598-9E1E-9FFECB76D2D7}" type="datetimeFigureOut">
              <a:rPr lang="en-US" smtClean="0"/>
              <a:t>1/4/2020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B23EC-E75A-4556-B1AC-9C17973EC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5899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AFD63-10BD-4598-9E1E-9FFECB76D2D7}" type="datetimeFigureOut">
              <a:rPr lang="en-US" smtClean="0"/>
              <a:t>1/4/2020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B23EC-E75A-4556-B1AC-9C17973EC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6632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AFD63-10BD-4598-9E1E-9FFECB76D2D7}" type="datetimeFigureOut">
              <a:rPr lang="en-US" smtClean="0"/>
              <a:t>1/4/2020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B23EC-E75A-4556-B1AC-9C17973EC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276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AFD63-10BD-4598-9E1E-9FFECB76D2D7}" type="datetimeFigureOut">
              <a:rPr lang="en-US" smtClean="0"/>
              <a:t>1/4/2020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B23EC-E75A-4556-B1AC-9C17973EC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920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AFD63-10BD-4598-9E1E-9FFECB76D2D7}" type="datetimeFigureOut">
              <a:rPr lang="en-US" smtClean="0"/>
              <a:t>1/4/2020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B23EC-E75A-4556-B1AC-9C17973EC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7822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AFD63-10BD-4598-9E1E-9FFECB76D2D7}" type="datetimeFigureOut">
              <a:rPr lang="en-US" smtClean="0"/>
              <a:t>1/4/2020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B23EC-E75A-4556-B1AC-9C17973EC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355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16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9AFD63-10BD-4598-9E1E-9FFECB76D2D7}" type="datetimeFigureOut">
              <a:rPr lang="en-US" smtClean="0"/>
              <a:t>1/4/2020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2B23EC-E75A-4556-B1AC-9C17973EC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43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-1" y="6487054"/>
            <a:ext cx="9160933" cy="381000"/>
          </a:xfrm>
          <a:prstGeom prst="rect">
            <a:avLst/>
          </a:prstGeom>
          <a:solidFill>
            <a:srgbClr val="0C0F3A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24" name="Rectangle 7"/>
          <p:cNvSpPr>
            <a:spLocks noChangeArrowheads="1"/>
          </p:cNvSpPr>
          <p:nvPr/>
        </p:nvSpPr>
        <p:spPr bwMode="auto">
          <a:xfrm rot="16200000">
            <a:off x="7945439" y="4993213"/>
            <a:ext cx="22733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600" dirty="0">
                <a:solidFill>
                  <a:prstClr val="black">
                    <a:lumMod val="65000"/>
                    <a:lumOff val="35000"/>
                    <a:alpha val="30000"/>
                  </a:prstClr>
                </a:solidFill>
                <a:latin typeface="Arial" pitchFamily="-108" charset="0"/>
                <a:ea typeface="ＭＳ Ｐゴシック" pitchFamily="-106" charset="-128"/>
                <a:cs typeface="ＭＳ Ｐゴシック" pitchFamily="-106" charset="-128"/>
              </a:rPr>
              <a:t>Copyright 2014. All rights reserved. Applied </a:t>
            </a:r>
            <a:r>
              <a:rPr lang="en-US" sz="600" dirty="0" err="1">
                <a:solidFill>
                  <a:prstClr val="black">
                    <a:lumMod val="65000"/>
                    <a:lumOff val="35000"/>
                    <a:alpha val="30000"/>
                  </a:prstClr>
                </a:solidFill>
                <a:latin typeface="Arial" pitchFamily="-108" charset="0"/>
                <a:ea typeface="ＭＳ Ｐゴシック" pitchFamily="-106" charset="-128"/>
                <a:cs typeface="ＭＳ Ｐゴシック" pitchFamily="-106" charset="-128"/>
              </a:rPr>
              <a:t>ReArch</a:t>
            </a:r>
            <a:r>
              <a:rPr lang="en-US" sz="600" dirty="0">
                <a:solidFill>
                  <a:prstClr val="black">
                    <a:lumMod val="65000"/>
                    <a:lumOff val="35000"/>
                    <a:alpha val="30000"/>
                  </a:prstClr>
                </a:solidFill>
                <a:latin typeface="Arial" pitchFamily="-108" charset="0"/>
                <a:ea typeface="ＭＳ Ｐゴシック" pitchFamily="-106" charset="-128"/>
                <a:cs typeface="ＭＳ Ｐゴシック" pitchFamily="-106" charset="-128"/>
              </a:rPr>
              <a:t> Associates, Inc.</a:t>
            </a:r>
          </a:p>
        </p:txBody>
      </p:sp>
      <p:sp>
        <p:nvSpPr>
          <p:cNvPr id="25" name="Rectangle 34"/>
          <p:cNvSpPr>
            <a:spLocks noChangeArrowheads="1"/>
          </p:cNvSpPr>
          <p:nvPr/>
        </p:nvSpPr>
        <p:spPr bwMode="auto">
          <a:xfrm>
            <a:off x="0" y="6468004"/>
            <a:ext cx="9144000" cy="17462"/>
          </a:xfrm>
          <a:prstGeom prst="rect">
            <a:avLst/>
          </a:prstGeom>
          <a:solidFill>
            <a:srgbClr val="4BB047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pitchFamily="-108" charset="0"/>
              <a:ea typeface="ＭＳ Ｐゴシック" pitchFamily="-106" charset="-128"/>
              <a:cs typeface="ＭＳ Ｐゴシック" pitchFamily="-106" charset="-128"/>
            </a:endParaRPr>
          </a:p>
        </p:txBody>
      </p:sp>
      <p:sp>
        <p:nvSpPr>
          <p:cNvPr id="26" name="Text Placeholder 9"/>
          <p:cNvSpPr>
            <a:spLocks noGrp="1"/>
          </p:cNvSpPr>
          <p:nvPr>
            <p:ph type="body" idx="1"/>
          </p:nvPr>
        </p:nvSpPr>
        <p:spPr>
          <a:xfrm>
            <a:off x="183444" y="1397000"/>
            <a:ext cx="8760356" cy="48683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7" name="Title Placeholder 11"/>
          <p:cNvSpPr>
            <a:spLocks noGrp="1"/>
          </p:cNvSpPr>
          <p:nvPr>
            <p:ph type="title"/>
          </p:nvPr>
        </p:nvSpPr>
        <p:spPr>
          <a:xfrm>
            <a:off x="0" y="557848"/>
            <a:ext cx="9144000" cy="627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-8467" y="1"/>
            <a:ext cx="9171433" cy="510556"/>
          </a:xfrm>
          <a:prstGeom prst="rect">
            <a:avLst/>
          </a:prstGeom>
          <a:solidFill>
            <a:srgbClr val="0C0F3A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pic>
        <p:nvPicPr>
          <p:cNvPr id="30" name="Picture 29" descr="ARA_Logo_white_2010.png"/>
          <p:cNvPicPr>
            <a:picLocks noChangeAspect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4351" y="6503986"/>
            <a:ext cx="892588" cy="342159"/>
          </a:xfrm>
          <a:prstGeom prst="rect">
            <a:avLst/>
          </a:prstGeom>
        </p:spPr>
      </p:pic>
      <p:sp>
        <p:nvSpPr>
          <p:cNvPr id="10" name="Rectangle 12"/>
          <p:cNvSpPr>
            <a:spLocks noChangeArrowheads="1"/>
          </p:cNvSpPr>
          <p:nvPr/>
        </p:nvSpPr>
        <p:spPr bwMode="auto">
          <a:xfrm>
            <a:off x="183444" y="6548438"/>
            <a:ext cx="304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fld id="{6EDD5FD9-64F1-4545-B9DF-61B5A2906508}" type="slidenum">
              <a:rPr lang="en-US" sz="1000">
                <a:solidFill>
                  <a:prstClr val="white"/>
                </a:solidFill>
                <a:ea typeface="Calibri" pitchFamily="-111" charset="0"/>
                <a:cs typeface="Calibri" pitchFamily="-111" charset="0"/>
              </a:rPr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sz="1000" dirty="0">
              <a:solidFill>
                <a:prstClr val="white"/>
              </a:solidFill>
              <a:ea typeface="Calibri" pitchFamily="-111" charset="0"/>
              <a:cs typeface="Calibri" pitchFamily="-111" charset="0"/>
            </a:endParaRPr>
          </a:p>
        </p:txBody>
      </p:sp>
      <p:pic>
        <p:nvPicPr>
          <p:cNvPr id="11" name="Picture 10" descr="biogears_WTlogov02.png"/>
          <p:cNvPicPr>
            <a:picLocks noChangeAspect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" y="38102"/>
            <a:ext cx="2057400" cy="460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697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</p:sldLayoutIdLst>
  <p:txStyles>
    <p:titleStyle>
      <a:lvl1pPr algn="ctr" defTabSz="457200" rtl="0" eaLnBrk="1" latinLnBrk="0" hangingPunct="1">
        <a:spcBef>
          <a:spcPct val="0"/>
        </a:spcBef>
        <a:buNone/>
        <a:defRPr sz="2800" b="1" kern="1200">
          <a:solidFill>
            <a:srgbClr val="001F4B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rgbClr val="001F4B"/>
          </a:solidFill>
          <a:latin typeface="Arial"/>
          <a:ea typeface="+mn-ea"/>
          <a:cs typeface="Arial"/>
        </a:defRPr>
      </a:lvl1pPr>
      <a:lvl2pPr marL="800100" indent="-3429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rgbClr val="001F4B"/>
          </a:solidFill>
          <a:latin typeface="Arial"/>
          <a:ea typeface="+mn-ea"/>
          <a:cs typeface="Arial"/>
        </a:defRPr>
      </a:lvl2pPr>
      <a:lvl3pPr marL="1200150" indent="-28575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rgbClr val="001F4B"/>
          </a:solidFill>
          <a:latin typeface="Arial"/>
          <a:ea typeface="+mn-ea"/>
          <a:cs typeface="Arial"/>
        </a:defRPr>
      </a:lvl3pPr>
      <a:lvl4pPr marL="1657350" indent="-28575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rgbClr val="001F4B"/>
          </a:solidFill>
          <a:latin typeface="Arial"/>
          <a:ea typeface="+mn-ea"/>
          <a:cs typeface="Arial"/>
        </a:defRPr>
      </a:lvl4pPr>
      <a:lvl5pPr marL="2114550" indent="-28575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rgbClr val="001F4B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0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10.wmf"/><Relationship Id="rId4" Type="http://schemas.openxmlformats.org/officeDocument/2006/relationships/oleObject" Target="../embeddings/oleObject4.bin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5.w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8.w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0.png"/><Relationship Id="rId2" Type="http://schemas.openxmlformats.org/officeDocument/2006/relationships/image" Target="../media/image290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1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6AC05CE-D16D-4AA5-A05D-15A7B52E74F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331" t="15349" r="2952" b="12289"/>
          <a:stretch/>
        </p:blipFill>
        <p:spPr>
          <a:xfrm>
            <a:off x="1321462" y="2641600"/>
            <a:ext cx="6553200" cy="2514599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884A82B-61CB-4388-8FD3-87AA5CEE50F4}"/>
              </a:ext>
            </a:extLst>
          </p:cNvPr>
          <p:cNvCxnSpPr>
            <a:cxnSpLocks/>
          </p:cNvCxnSpPr>
          <p:nvPr/>
        </p:nvCxnSpPr>
        <p:spPr>
          <a:xfrm>
            <a:off x="1447800" y="3889663"/>
            <a:ext cx="6350000" cy="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A89BEE5-3308-46C6-9954-F142F3B0E5DD}"/>
              </a:ext>
            </a:extLst>
          </p:cNvPr>
          <p:cNvCxnSpPr>
            <a:cxnSpLocks/>
          </p:cNvCxnSpPr>
          <p:nvPr/>
        </p:nvCxnSpPr>
        <p:spPr>
          <a:xfrm flipV="1">
            <a:off x="1447800" y="2514600"/>
            <a:ext cx="0" cy="2844800"/>
          </a:xfrm>
          <a:prstGeom prst="line">
            <a:avLst/>
          </a:prstGeom>
          <a:ln w="127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85432E1A-DD03-44B5-84B2-EA4A1772BA68}"/>
              </a:ext>
            </a:extLst>
          </p:cNvPr>
          <p:cNvSpPr txBox="1"/>
          <p:nvPr/>
        </p:nvSpPr>
        <p:spPr>
          <a:xfrm>
            <a:off x="7763015" y="3714233"/>
            <a:ext cx="7191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Time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86FC15C-C675-4DA2-921B-1081C8E1F247}"/>
              </a:ext>
            </a:extLst>
          </p:cNvPr>
          <p:cNvSpPr txBox="1"/>
          <p:nvPr/>
        </p:nvSpPr>
        <p:spPr>
          <a:xfrm>
            <a:off x="891857" y="2143837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Pressure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26D9FD2-329C-4107-BC51-6DBE38097D68}"/>
              </a:ext>
            </a:extLst>
          </p:cNvPr>
          <p:cNvCxnSpPr>
            <a:cxnSpLocks/>
          </p:cNvCxnSpPr>
          <p:nvPr/>
        </p:nvCxnSpPr>
        <p:spPr>
          <a:xfrm flipV="1">
            <a:off x="3014135" y="2513169"/>
            <a:ext cx="0" cy="2846231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2038584-32CC-4E30-A654-5C4DE8698E39}"/>
              </a:ext>
            </a:extLst>
          </p:cNvPr>
          <p:cNvCxnSpPr>
            <a:cxnSpLocks/>
          </p:cNvCxnSpPr>
          <p:nvPr/>
        </p:nvCxnSpPr>
        <p:spPr>
          <a:xfrm flipV="1">
            <a:off x="2224524" y="2513169"/>
            <a:ext cx="0" cy="2846231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AA3DEDC-CAA2-417B-B3E3-EBF61D45BA25}"/>
              </a:ext>
            </a:extLst>
          </p:cNvPr>
          <p:cNvCxnSpPr>
            <a:cxnSpLocks/>
          </p:cNvCxnSpPr>
          <p:nvPr/>
        </p:nvCxnSpPr>
        <p:spPr>
          <a:xfrm flipV="1">
            <a:off x="4591284" y="2516714"/>
            <a:ext cx="0" cy="2842686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56AA939-8DF1-442E-BD47-4F85C8F920AD}"/>
              </a:ext>
            </a:extLst>
          </p:cNvPr>
          <p:cNvCxnSpPr>
            <a:cxnSpLocks/>
          </p:cNvCxnSpPr>
          <p:nvPr/>
        </p:nvCxnSpPr>
        <p:spPr>
          <a:xfrm flipV="1">
            <a:off x="3789613" y="2513169"/>
            <a:ext cx="0" cy="2846231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966EADD-7F1C-491B-B360-699F7D7576AE}"/>
              </a:ext>
            </a:extLst>
          </p:cNvPr>
          <p:cNvCxnSpPr>
            <a:cxnSpLocks/>
          </p:cNvCxnSpPr>
          <p:nvPr/>
        </p:nvCxnSpPr>
        <p:spPr>
          <a:xfrm flipV="1">
            <a:off x="6156033" y="2513169"/>
            <a:ext cx="0" cy="2846231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746F405-D569-4860-B1F2-80F450ADF40C}"/>
              </a:ext>
            </a:extLst>
          </p:cNvPr>
          <p:cNvCxnSpPr>
            <a:cxnSpLocks/>
          </p:cNvCxnSpPr>
          <p:nvPr/>
        </p:nvCxnSpPr>
        <p:spPr>
          <a:xfrm flipV="1">
            <a:off x="5381053" y="2513169"/>
            <a:ext cx="0" cy="2846231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6D69D3E-FBAF-4DB6-9842-B6765AB53DB9}"/>
              </a:ext>
            </a:extLst>
          </p:cNvPr>
          <p:cNvCxnSpPr>
            <a:cxnSpLocks/>
          </p:cNvCxnSpPr>
          <p:nvPr/>
        </p:nvCxnSpPr>
        <p:spPr>
          <a:xfrm flipV="1">
            <a:off x="7696200" y="2513170"/>
            <a:ext cx="0" cy="284623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4C72B189-FBC4-4E2B-83CB-2E6D0BAE51F3}"/>
              </a:ext>
            </a:extLst>
          </p:cNvPr>
          <p:cNvCxnSpPr>
            <a:cxnSpLocks/>
          </p:cNvCxnSpPr>
          <p:nvPr/>
        </p:nvCxnSpPr>
        <p:spPr>
          <a:xfrm flipV="1">
            <a:off x="6924486" y="2513169"/>
            <a:ext cx="0" cy="2846231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9CF30802-5AE9-4D95-9849-DFF8564B79BD}"/>
              </a:ext>
            </a:extLst>
          </p:cNvPr>
          <p:cNvSpPr txBox="1"/>
          <p:nvPr/>
        </p:nvSpPr>
        <p:spPr>
          <a:xfrm>
            <a:off x="1706874" y="5079250"/>
            <a:ext cx="312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A9BCD10-F0E5-488A-A5B6-B01B36C3CF80}"/>
              </a:ext>
            </a:extLst>
          </p:cNvPr>
          <p:cNvSpPr txBox="1"/>
          <p:nvPr/>
        </p:nvSpPr>
        <p:spPr>
          <a:xfrm>
            <a:off x="2508433" y="5079250"/>
            <a:ext cx="312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9205FA8-AB5A-4243-8568-8E14FFC15FD6}"/>
              </a:ext>
            </a:extLst>
          </p:cNvPr>
          <p:cNvSpPr txBox="1"/>
          <p:nvPr/>
        </p:nvSpPr>
        <p:spPr>
          <a:xfrm>
            <a:off x="3299162" y="5079250"/>
            <a:ext cx="312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2D3E0FE-16B5-4668-9CDE-195FEBA6546E}"/>
              </a:ext>
            </a:extLst>
          </p:cNvPr>
          <p:cNvSpPr txBox="1"/>
          <p:nvPr/>
        </p:nvSpPr>
        <p:spPr>
          <a:xfrm>
            <a:off x="4060347" y="5079250"/>
            <a:ext cx="312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DAC55B9-96A5-4ED5-961C-8DD0228EFD3E}"/>
              </a:ext>
            </a:extLst>
          </p:cNvPr>
          <p:cNvSpPr txBox="1"/>
          <p:nvPr/>
        </p:nvSpPr>
        <p:spPr>
          <a:xfrm>
            <a:off x="4856034" y="5079250"/>
            <a:ext cx="312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E90D1E4-97F1-443E-AB70-841F85440375}"/>
              </a:ext>
            </a:extLst>
          </p:cNvPr>
          <p:cNvSpPr txBox="1"/>
          <p:nvPr/>
        </p:nvSpPr>
        <p:spPr>
          <a:xfrm>
            <a:off x="5597926" y="5079250"/>
            <a:ext cx="312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B7CC5BF-1537-4291-8B60-8679D9E7C46A}"/>
              </a:ext>
            </a:extLst>
          </p:cNvPr>
          <p:cNvSpPr txBox="1"/>
          <p:nvPr/>
        </p:nvSpPr>
        <p:spPr>
          <a:xfrm>
            <a:off x="6403903" y="5079250"/>
            <a:ext cx="312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A77651C-A050-46FB-A334-79ADFDDBB05B}"/>
              </a:ext>
            </a:extLst>
          </p:cNvPr>
          <p:cNvSpPr txBox="1"/>
          <p:nvPr/>
        </p:nvSpPr>
        <p:spPr>
          <a:xfrm>
            <a:off x="7169795" y="5079250"/>
            <a:ext cx="312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9B96B79-9221-47E9-A244-92045C578732}"/>
              </a:ext>
            </a:extLst>
          </p:cNvPr>
          <p:cNvSpPr txBox="1"/>
          <p:nvPr/>
        </p:nvSpPr>
        <p:spPr>
          <a:xfrm>
            <a:off x="1162944" y="371423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FF87631-9251-4700-A8AF-7970F3F5F3A5}"/>
              </a:ext>
            </a:extLst>
          </p:cNvPr>
          <p:cNvSpPr txBox="1"/>
          <p:nvPr/>
        </p:nvSpPr>
        <p:spPr>
          <a:xfrm>
            <a:off x="2537463" y="1959171"/>
            <a:ext cx="416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Respiratory Muscle Effort Waveform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5057ED2-89F2-40FE-9C1B-87C9151B2601}"/>
              </a:ext>
            </a:extLst>
          </p:cNvPr>
          <p:cNvCxnSpPr>
            <a:cxnSpLocks/>
          </p:cNvCxnSpPr>
          <p:nvPr/>
        </p:nvCxnSpPr>
        <p:spPr>
          <a:xfrm flipH="1">
            <a:off x="1381786" y="2750288"/>
            <a:ext cx="6380427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D047278E-9C5C-4601-B8AB-59CDB29A4826}"/>
              </a:ext>
            </a:extLst>
          </p:cNvPr>
          <p:cNvSpPr txBox="1"/>
          <p:nvPr/>
        </p:nvSpPr>
        <p:spPr>
          <a:xfrm>
            <a:off x="840580" y="2601888"/>
            <a:ext cx="644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max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273EDCA-BC83-4A77-B518-7DA1C00B3021}"/>
              </a:ext>
            </a:extLst>
          </p:cNvPr>
          <p:cNvSpPr txBox="1"/>
          <p:nvPr/>
        </p:nvSpPr>
        <p:spPr>
          <a:xfrm>
            <a:off x="840580" y="4786867"/>
            <a:ext cx="585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min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4D11641-8D51-45E7-A040-DE1831443A91}"/>
              </a:ext>
            </a:extLst>
          </p:cNvPr>
          <p:cNvCxnSpPr>
            <a:cxnSpLocks/>
          </p:cNvCxnSpPr>
          <p:nvPr/>
        </p:nvCxnSpPr>
        <p:spPr>
          <a:xfrm flipH="1">
            <a:off x="1381786" y="5021150"/>
            <a:ext cx="6380427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A35C5879-4824-4CED-BF7C-1C8C97E61F9B}"/>
              </a:ext>
            </a:extLst>
          </p:cNvPr>
          <p:cNvSpPr txBox="1"/>
          <p:nvPr/>
        </p:nvSpPr>
        <p:spPr>
          <a:xfrm>
            <a:off x="1458144" y="4183026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Inhale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EEB6740-1CB1-44E4-B835-5D4DCC34F3EF}"/>
              </a:ext>
            </a:extLst>
          </p:cNvPr>
          <p:cNvSpPr txBox="1"/>
          <p:nvPr/>
        </p:nvSpPr>
        <p:spPr>
          <a:xfrm>
            <a:off x="4586218" y="3076964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Exhale</a:t>
            </a:r>
          </a:p>
        </p:txBody>
      </p:sp>
    </p:spTree>
    <p:extLst>
      <p:ext uri="{BB962C8B-B14F-4D97-AF65-F5344CB8AC3E}">
        <p14:creationId xmlns:p14="http://schemas.microsoft.com/office/powerpoint/2010/main" val="42117016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152400" y="1600200"/>
                <a:ext cx="8991600" cy="4525963"/>
              </a:xfrm>
            </p:spPr>
            <p:txBody>
              <a:bodyPr>
                <a:no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𝑣</m:t>
                        </m:r>
                      </m:sub>
                    </m:sSub>
                    <m:r>
                      <a:rPr lang="en-US" sz="2400" b="0" i="1" smtClean="0">
                        <a:latin typeface="Cambria Math"/>
                      </a:rPr>
                      <m:t>(</m:t>
                    </m:r>
                    <m:r>
                      <a:rPr lang="en-US" sz="2400" b="0" i="1" smtClean="0">
                        <a:latin typeface="Cambria Math"/>
                        <a:ea typeface="Cambria Math"/>
                      </a:rPr>
                      <m:t>≡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  <m:t>𝑡𝑜𝑡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2400" b="0" dirty="0"/>
                  <a:t>)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0.1</m:t>
                        </m:r>
                      </m:sub>
                    </m:sSub>
                  </m:oMath>
                </a14:m>
                <a:endParaRPr lang="en-US" sz="2400" b="0" dirty="0"/>
              </a:p>
              <a:p>
                <a:r>
                  <a:rPr lang="en-US" sz="2200" dirty="0">
                    <a:latin typeface="Cambria Math"/>
                  </a:rPr>
                  <a:t>𝑃</a:t>
                </a:r>
                <a:r>
                  <a:rPr lang="en-US" sz="2800" baseline="-25000" dirty="0">
                    <a:latin typeface="Cambria Math"/>
                  </a:rPr>
                  <a:t>𝑚𝑎𝑥</a:t>
                </a:r>
                <a:r>
                  <a:rPr lang="en-US" sz="2200" dirty="0">
                    <a:latin typeface="Cambria Math"/>
                  </a:rPr>
                  <a:t>=−</a:t>
                </a:r>
                <a:r>
                  <a:rPr lang="en-US" sz="2000" dirty="0">
                    <a:latin typeface="Cambria Math"/>
                  </a:rPr>
                  <a:t>0.3743</a:t>
                </a:r>
                <a:r>
                  <a:rPr lang="en-US" sz="2200" dirty="0">
                    <a:latin typeface="Cambria Math"/>
                  </a:rPr>
                  <a:t>𝑉</a:t>
                </a:r>
                <a:r>
                  <a:rPr lang="en-US" sz="2200" baseline="30000" dirty="0">
                    <a:latin typeface="Cambria Math"/>
                  </a:rPr>
                  <a:t>5</a:t>
                </a:r>
                <a:r>
                  <a:rPr lang="en-US" sz="2200" dirty="0">
                    <a:latin typeface="Cambria Math"/>
                  </a:rPr>
                  <a:t>+</a:t>
                </a:r>
                <a:r>
                  <a:rPr lang="en-US" sz="2000" dirty="0">
                    <a:latin typeface="Cambria Math"/>
                  </a:rPr>
                  <a:t>7.4105</a:t>
                </a:r>
                <a:r>
                  <a:rPr lang="en-US" sz="2200" dirty="0">
                    <a:latin typeface="Cambria Math"/>
                  </a:rPr>
                  <a:t>𝑉</a:t>
                </a:r>
                <a:r>
                  <a:rPr lang="en-US" sz="2200" baseline="30000" dirty="0">
                    <a:latin typeface="Cambria Math"/>
                  </a:rPr>
                  <a:t>4</a:t>
                </a:r>
                <a:r>
                  <a:rPr lang="en-US" sz="2200" dirty="0">
                    <a:latin typeface="Cambria Math"/>
                  </a:rPr>
                  <a:t>−</a:t>
                </a:r>
                <a:r>
                  <a:rPr lang="en-US" sz="2000" dirty="0">
                    <a:latin typeface="Cambria Math"/>
                  </a:rPr>
                  <a:t>57.076</a:t>
                </a:r>
                <a:r>
                  <a:rPr lang="en-US" sz="2200" dirty="0">
                    <a:latin typeface="Cambria Math"/>
                  </a:rPr>
                  <a:t>𝑉</a:t>
                </a:r>
                <a:r>
                  <a:rPr lang="en-US" sz="2200" baseline="30000" dirty="0">
                    <a:latin typeface="Cambria Math"/>
                  </a:rPr>
                  <a:t>3</a:t>
                </a:r>
                <a:r>
                  <a:rPr lang="en-US" sz="2200" dirty="0">
                    <a:latin typeface="Cambria Math"/>
                  </a:rPr>
                  <a:t>+</a:t>
                </a:r>
                <a:r>
                  <a:rPr lang="en-US" sz="2000" dirty="0">
                    <a:latin typeface="Cambria Math"/>
                  </a:rPr>
                  <a:t>214.11</a:t>
                </a:r>
                <a:r>
                  <a:rPr lang="en-US" sz="2200" dirty="0">
                    <a:latin typeface="Cambria Math"/>
                  </a:rPr>
                  <a:t>𝑉</a:t>
                </a:r>
                <a:r>
                  <a:rPr lang="en-US" sz="2200" baseline="30000" dirty="0">
                    <a:latin typeface="Cambria Math"/>
                  </a:rPr>
                  <a:t>2</a:t>
                </a:r>
                <a:r>
                  <a:rPr lang="en-US" sz="2200" dirty="0">
                    <a:latin typeface="Cambria Math"/>
                  </a:rPr>
                  <a:t> − </a:t>
                </a:r>
                <a:r>
                  <a:rPr lang="en-US" sz="2000" dirty="0">
                    <a:latin typeface="Cambria Math"/>
                  </a:rPr>
                  <a:t>409.97</a:t>
                </a:r>
                <a:r>
                  <a:rPr lang="en-US" sz="2200" dirty="0">
                    <a:latin typeface="Cambria Math"/>
                  </a:rPr>
                  <a:t>𝑉+</a:t>
                </a:r>
                <a:r>
                  <a:rPr lang="en-US" sz="2000" dirty="0">
                    <a:latin typeface="Cambria Math"/>
                  </a:rPr>
                  <a:t>262.22</a:t>
                </a:r>
                <a:endParaRPr lang="en-US" sz="2000" b="0" dirty="0">
                  <a:latin typeface="Cambria Math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𝑚𝑎𝑥</m:t>
                        </m:r>
                      </m:sub>
                    </m:sSub>
                  </m:oMath>
                </a14:m>
                <a:endParaRPr lang="en-US" sz="2400" b="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𝐼</m:t>
                        </m:r>
                      </m:sub>
                    </m:sSub>
                  </m:oMath>
                </a14:m>
                <a:endParaRPr lang="en-US" sz="2400" b="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𝑡𝑜𝑡</m:t>
                        </m:r>
                      </m:sub>
                    </m:sSub>
                  </m:oMath>
                </a14:m>
                <a:endParaRPr lang="en-US" sz="2400" b="0" dirty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</a:rPr>
                              <m:t>𝐼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</a:rPr>
                              <m:t>𝑡𝑜𝑡</m:t>
                            </m:r>
                          </m:sub>
                        </m:sSub>
                      </m:den>
                    </m:f>
                    <m:r>
                      <a:rPr lang="en-US" sz="2400" b="0" i="1" smtClean="0">
                        <a:latin typeface="Cambria Math"/>
                      </a:rPr>
                      <m:t>=0.0125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𝑣</m:t>
                        </m:r>
                      </m:sub>
                    </m:sSub>
                    <m:r>
                      <a:rPr lang="en-US" sz="2400" b="0" i="1" smtClean="0">
                        <a:latin typeface="Cambria Math"/>
                      </a:rPr>
                      <m:t>+0.125</m:t>
                    </m:r>
                  </m:oMath>
                </a14:m>
                <a:endParaRPr lang="en-US" sz="2400" b="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𝑣</m:t>
                        </m:r>
                      </m:sub>
                    </m:sSub>
                  </m:oMath>
                </a14:m>
                <a:endParaRPr lang="en-US" sz="2400" b="0" dirty="0"/>
              </a:p>
              <a:p>
                <a:endParaRPr lang="en-US" sz="2400" b="0" dirty="0"/>
              </a:p>
              <a:p>
                <a:endParaRPr lang="en-US" b="0" dirty="0"/>
              </a:p>
              <a:p>
                <a:endParaRPr lang="en-US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1600200"/>
                <a:ext cx="8991600" cy="4525963"/>
              </a:xfrm>
              <a:blipFill rotWithShape="1">
                <a:blip r:embed="rId2"/>
                <a:stretch>
                  <a:fillRect l="-8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215458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𝑉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</a:rPr>
                              <m:t>𝐴</m:t>
                            </m:r>
                          </m:sub>
                        </m:sSub>
                      </m:e>
                    </m:acc>
                    <m:r>
                      <a:rPr lang="en-US" sz="2400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𝐺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𝑝</m:t>
                        </m:r>
                      </m:sub>
                    </m:sSub>
                    <m:sSubSup>
                      <m:sSub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0" i="1" smtClean="0">
                            <a:latin typeface="Cambria Math"/>
                          </a:rPr>
                          <m:t>𝑒</m:t>
                        </m:r>
                      </m:e>
                      <m:sub/>
                      <m:sup>
                        <m:r>
                          <a:rPr lang="en-US" sz="2400" b="0" i="1" smtClean="0">
                            <a:latin typeface="Cambria Math"/>
                          </a:rPr>
                          <m:t>−0.05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</a:rPr>
                              <m:t>𝑎</m:t>
                            </m:r>
                          </m:sub>
                        </m:sSub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𝑂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sup>
                    </m:sSubSup>
                    <m:r>
                      <m:rPr>
                        <m:sty m:val="p"/>
                      </m:rPr>
                      <a:rPr lang="en-US" sz="2400" b="0" i="0" smtClean="0">
                        <a:latin typeface="Cambria Math"/>
                      </a:rPr>
                      <m:t>max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/>
                          </a:rPr>
                          <m:t>0, 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</a:rPr>
                              <m:t>𝑎𝐶</m:t>
                            </m:r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𝑂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sub>
                        </m:sSub>
                        <m:r>
                          <a:rPr lang="en-US" sz="2400" b="0" i="1" smtClean="0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𝐼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</a:rPr>
                              <m:t>𝑝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400" b="0" dirty="0"/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𝐺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𝑐</m:t>
                        </m:r>
                      </m:sub>
                    </m:sSub>
                    <m:r>
                      <m:rPr>
                        <m:sty m:val="p"/>
                      </m:rPr>
                      <a:rPr lang="en-US" sz="2400">
                        <a:latin typeface="Cambria Math"/>
                      </a:rPr>
                      <m:t>max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/>
                          </a:rPr>
                          <m:t>0, 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400" i="1">
                                <a:latin typeface="Cambria Math"/>
                              </a:rPr>
                              <m:t>𝑎𝐶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/>
                                  </a:rPr>
                                  <m:t>𝑂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sub>
                        </m:sSub>
                        <m:r>
                          <a:rPr lang="en-US" sz="2400" i="1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𝐼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</a:rPr>
                              <m:t>𝑐</m:t>
                            </m:r>
                          </m:sub>
                        </m:sSub>
                      </m:e>
                    </m:d>
                  </m:oMath>
                </a14:m>
                <a:endParaRPr lang="en-US" sz="2400" b="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𝑎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𝑂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sub>
                    </m:sSub>
                  </m:oMath>
                </a14:m>
                <a:endParaRPr lang="en-US" sz="2400" b="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𝑎𝐶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𝑂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sub>
                    </m:sSub>
                  </m:oMath>
                </a14:m>
                <a:endParaRPr lang="en-US" sz="2400" b="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𝐼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𝑝</m:t>
                        </m:r>
                      </m:sub>
                    </m:sSub>
                  </m:oMath>
                </a14:m>
                <a:endParaRPr lang="en-US" sz="2400" b="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𝐼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𝑐</m:t>
                        </m:r>
                      </m:sub>
                    </m:sSub>
                  </m:oMath>
                </a14:m>
                <a:endParaRPr lang="en-US" sz="2400" b="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𝐺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sz="2400" b="0" dirty="0"/>
                  <a:t>			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𝐺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𝑐</m:t>
                        </m:r>
                      </m:sub>
                    </m:sSub>
                  </m:oMath>
                </a14:m>
                <a:endParaRPr lang="en-US" sz="2400" b="0" dirty="0"/>
              </a:p>
              <a:p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𝑉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</a:rPr>
                              <m:t>𝐸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sz="2400" b="0" dirty="0"/>
                  <a:t>		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𝑉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</a:rPr>
                              <m:t>𝐸</m:t>
                            </m:r>
                          </m:sub>
                        </m:sSub>
                      </m:e>
                    </m:acc>
                    <m:r>
                      <a:rPr lang="en-US" sz="2400" b="0" i="1" smtClean="0">
                        <a:latin typeface="Cambria Math"/>
                      </a:rPr>
                      <m:t>=</m:t>
                    </m:r>
                    <m:acc>
                      <m:accPr>
                        <m:chr m:val="̇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𝑉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</a:rPr>
                              <m:t>𝐴</m:t>
                            </m:r>
                          </m:sub>
                        </m:sSub>
                      </m:e>
                    </m:acc>
                    <m:r>
                      <a:rPr lang="en-US" sz="2400" b="0" i="1" smtClean="0">
                        <a:latin typeface="Cambria Math"/>
                      </a:rPr>
                      <m:t>+</m:t>
                    </m:r>
                    <m:acc>
                      <m:accPr>
                        <m:chr m:val="̇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𝑉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</a:rPr>
                              <m:t>𝐷</m:t>
                            </m:r>
                          </m:sub>
                        </m:sSub>
                      </m:e>
                    </m:acc>
                    <m:r>
                      <a:rPr lang="en-US" sz="2400" b="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sz="2400" b="0" dirty="0"/>
                  <a:t>		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𝑣</m:t>
                        </m:r>
                      </m:sub>
                    </m:sSub>
                    <m:r>
                      <a:rPr lang="en-US" sz="2400" b="0" i="1" smtClean="0">
                        <a:latin typeface="Cambria Math"/>
                      </a:rPr>
                      <m:t>=</m:t>
                    </m:r>
                    <m:f>
                      <m:fPr>
                        <m:type m:val="lin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acc>
                          <m:accPr>
                            <m:chr m:val="̇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𝐸</m:t>
                                </m:r>
                              </m:sub>
                            </m:sSub>
                          </m:e>
                        </m:acc>
                      </m:num>
                      <m:den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𝑉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</a:rPr>
                              <m:t>𝑇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2400" b="0" dirty="0"/>
                  <a:t>			</a:t>
                </a:r>
              </a:p>
              <a:p>
                <a:endParaRPr lang="en-US" sz="2400" b="0" dirty="0"/>
              </a:p>
              <a:p>
                <a:endParaRPr lang="en-US" sz="2400" b="0" dirty="0"/>
              </a:p>
              <a:p>
                <a:endParaRPr lang="en-US" b="0" dirty="0"/>
              </a:p>
              <a:p>
                <a:endParaRPr lang="en-US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963" t="-404" b="-123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2FA705BC-0DF3-484F-9B66-4D7059418C4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6707004"/>
              </p:ext>
            </p:extLst>
          </p:nvPr>
        </p:nvGraphicFramePr>
        <p:xfrm>
          <a:off x="5308600" y="44069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4" name="Equation" r:id="rId4" imgW="914400" imgH="198720" progId="Equation.DSMT4">
                  <p:embed/>
                </p:oleObj>
              </mc:Choice>
              <mc:Fallback>
                <p:oleObj name="Equation" r:id="rId4" imgW="914400" imgH="198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308600" y="4406900"/>
                        <a:ext cx="914400" cy="19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B1E5309D-6268-44D8-8891-F96C8CCE484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1104649"/>
              </p:ext>
            </p:extLst>
          </p:nvPr>
        </p:nvGraphicFramePr>
        <p:xfrm>
          <a:off x="5708650" y="4416425"/>
          <a:ext cx="114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5" name="Equation" r:id="rId6" imgW="114120" imgH="177480" progId="Equation.DSMT4">
                  <p:embed/>
                </p:oleObj>
              </mc:Choice>
              <mc:Fallback>
                <p:oleObj name="Equation" r:id="rId6" imgW="11412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708650" y="4416425"/>
                        <a:ext cx="114300" cy="177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790679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𝑇</m:t>
                        </m:r>
                      </m:sub>
                    </m:sSub>
                    <m:r>
                      <a:rPr lang="en-US" sz="2400" b="0" i="1" smtClean="0">
                        <a:latin typeface="Cambria Math"/>
                      </a:rPr>
                      <m:t>= </m:t>
                    </m:r>
                    <m:d>
                      <m:dPr>
                        <m:begChr m:val="{"/>
                        <m:endChr m:val="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𝑐</m:t>
                            </m:r>
                            <m:r>
                              <a:rPr lang="en-US" sz="2400" b="0" i="1" smtClean="0">
                                <a:latin typeface="Cambria Math"/>
                              </a:rPr>
                              <m:t>+</m:t>
                            </m:r>
                            <m:acc>
                              <m:accPr>
                                <m:chr m:val="̇"/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/>
                                      </a:rPr>
                                      <m:t>𝐸</m:t>
                                    </m:r>
                                  </m:sub>
                                </m:sSub>
                              </m:e>
                            </m:acc>
                            <m:r>
                              <a:rPr lang="en-US" sz="2400" b="0" i="1" smtClean="0">
                                <a:latin typeface="Cambria Math"/>
                              </a:rPr>
                              <m:t>/</m:t>
                            </m:r>
                            <m:r>
                              <a:rPr lang="en-US" sz="2400" b="0" i="1" smtClean="0">
                                <a:latin typeface="Cambria Math"/>
                              </a:rPr>
                              <m:t>𝑚</m:t>
                            </m:r>
                            <m:r>
                              <a:rPr lang="en-US" sz="2400" b="0" i="1" smtClean="0">
                                <a:latin typeface="Cambria Math"/>
                              </a:rPr>
                              <m:t>,  </m:t>
                            </m:r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latin typeface="Cambria Math"/>
                              </a:rPr>
                              <m:t>if</m:t>
                            </m:r>
                            <m:r>
                              <a:rPr lang="en-US" sz="2400" b="0" i="1" smtClean="0">
                                <a:latin typeface="Cambria Math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𝑇</m:t>
                                </m:r>
                              </m:sub>
                            </m:sSub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  <m:t>≤</m:t>
                            </m:r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/>
                                    <a:ea typeface="Cambria Math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/>
                                    <a:ea typeface="Cambria Math"/>
                                  </a:rPr>
                                  <m:t>𝑐</m:t>
                                </m:r>
                              </m:sub>
                            </m:sSub>
                          </m:e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0.5∗</m:t>
                            </m:r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𝑐</m:t>
                                </m:r>
                              </m:sub>
                            </m:sSub>
                            <m:r>
                              <a:rPr lang="en-US" sz="2400" b="0" i="1" smtClean="0">
                                <a:latin typeface="Cambria Math"/>
                              </a:rPr>
                              <m:t>, </m:t>
                            </m:r>
                            <m:r>
                              <a:rPr lang="en-US" sz="2400" b="0" i="0" smtClean="0">
                                <a:latin typeface="Cambria Math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latin typeface="Cambria Math"/>
                              </a:rPr>
                              <m:t>if</m:t>
                            </m:r>
                            <m:r>
                              <a:rPr lang="en-US" sz="2400" b="0" i="1" smtClean="0">
                                <a:latin typeface="Cambria Math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𝑇</m:t>
                                </m:r>
                              </m:sub>
                            </m:sSub>
                            <m:r>
                              <a:rPr lang="en-US" sz="2400" b="0" i="1" smtClean="0">
                                <a:latin typeface="Cambria Math"/>
                              </a:rPr>
                              <m:t>&gt;</m:t>
                            </m:r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𝑐</m:t>
                                </m:r>
                              </m:sub>
                            </m:sSub>
                          </m:e>
                        </m:eqArr>
                      </m:e>
                    </m:d>
                  </m:oMath>
                </a14:m>
                <a:endParaRPr lang="en-US" sz="24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𝑝𝑢𝑙𝑚</m:t>
                        </m:r>
                      </m:sub>
                    </m:sSub>
                    <m:r>
                      <a:rPr lang="en-US" sz="2400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</a:rPr>
                              <m:t>𝑚𝑜𝑢𝑡h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</a:rPr>
                              <m:t>𝑎𝑙𝑣𝑒𝑜𝑙𝑖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𝑄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</a:rPr>
                              <m:t>𝑡𝑟𝑎𝑐h𝑒𝑎</m:t>
                            </m:r>
                          </m:sub>
                        </m:sSub>
                      </m:den>
                    </m:f>
                  </m:oMath>
                </a14:m>
                <a:endParaRPr lang="en-US" sz="2400" dirty="0"/>
              </a:p>
              <a:p>
                <a:endParaRPr lang="en-US" sz="24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𝑝𝑢𝑙𝑚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𝑉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</a:rPr>
                              <m:t>𝑇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400" i="1">
                                <a:latin typeface="Cambria Math"/>
                              </a:rPr>
                              <m:t>𝑝𝑙𝑒𝑢</m:t>
                            </m:r>
                          </m:sub>
                        </m:sSub>
                        <m:r>
                          <a:rPr lang="en-US" sz="2400" i="1">
                            <a:latin typeface="Cambria Math"/>
                          </a:rPr>
                          <m:t>(</m:t>
                        </m:r>
                        <m:r>
                          <a:rPr lang="en-US" sz="2400" i="1">
                            <a:latin typeface="Cambria Math"/>
                          </a:rPr>
                          <m:t>𝑚𝑎𝑥</m:t>
                        </m:r>
                        <m:r>
                          <a:rPr lang="en-US" sz="2400" i="1">
                            <a:latin typeface="Cambria Math"/>
                          </a:rPr>
                          <m:t>)−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</a:rPr>
                              <m:t>𝑝𝑙𝑒𝑢</m:t>
                            </m:r>
                          </m:sub>
                        </m:sSub>
                        <m:r>
                          <a:rPr lang="en-US" sz="2400" i="1">
                            <a:latin typeface="Cambria Math"/>
                          </a:rPr>
                          <m:t>(</m:t>
                        </m:r>
                        <m:r>
                          <a:rPr lang="en-US" sz="2400" i="1">
                            <a:latin typeface="Cambria Math"/>
                          </a:rPr>
                          <m:t>𝑚𝑖𝑛</m:t>
                        </m:r>
                        <m:r>
                          <a:rPr lang="en-US" sz="2400" i="1">
                            <a:latin typeface="Cambria Math"/>
                          </a:rPr>
                          <m:t>)</m:t>
                        </m:r>
                      </m:den>
                    </m:f>
                  </m:oMath>
                </a14:m>
                <a:endParaRPr lang="en-US" sz="2400" dirty="0"/>
              </a:p>
              <a:p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𝑉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</a:rPr>
                              <m:t>𝐸</m:t>
                            </m:r>
                          </m:sub>
                        </m:sSub>
                      </m:e>
                    </m:acc>
                    <m:r>
                      <a:rPr lang="en-US" sz="2400" b="0" i="1" smtClean="0">
                        <a:latin typeface="Cambria Math"/>
                      </a:rPr>
                      <m:t>=</m:t>
                    </m:r>
                    <m:r>
                      <a:rPr lang="en-US" sz="2400" b="0" i="1" smtClean="0">
                        <a:latin typeface="Cambria Math"/>
                      </a:rPr>
                      <m:t>𝑚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𝑉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</a:rPr>
                              <m:t>𝑇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/>
                          </a:rPr>
                          <m:t>−</m:t>
                        </m:r>
                        <m:r>
                          <a:rPr lang="en-US" sz="2400" b="0" i="1" smtClean="0">
                            <a:latin typeface="Cambria Math"/>
                          </a:rPr>
                          <m:t>𝑐</m:t>
                        </m:r>
                      </m:e>
                    </m:d>
                  </m:oMath>
                </a14:m>
                <a:endParaRPr lang="en-US" sz="2400" dirty="0"/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9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111787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81000"/>
            <a:ext cx="4487228" cy="1246823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981200"/>
            <a:ext cx="4487228" cy="1220153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505200"/>
            <a:ext cx="4487228" cy="1086803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5029200"/>
            <a:ext cx="4487228" cy="953452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8629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2" t="15385" r="50571" b="25055"/>
          <a:stretch/>
        </p:blipFill>
        <p:spPr bwMode="auto">
          <a:xfrm>
            <a:off x="914400" y="838200"/>
            <a:ext cx="5273040" cy="4130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426370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5CBBE52-E397-4CD5-B08D-5B3138B6AF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316" y="0"/>
            <a:ext cx="837936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425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74E69B6-AA0C-45DD-B960-7366DAF9200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00" t="1773" r="65834" b="60154"/>
          <a:stretch/>
        </p:blipFill>
        <p:spPr>
          <a:xfrm>
            <a:off x="38100" y="2985257"/>
            <a:ext cx="2667000" cy="2286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D7EA3AD-147B-4942-9585-9C0F6DD05A0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2500" t="17767" b="30197"/>
          <a:stretch/>
        </p:blipFill>
        <p:spPr>
          <a:xfrm>
            <a:off x="5410200" y="2209800"/>
            <a:ext cx="3429000" cy="31242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3D330CC-57F1-490E-8D95-B0EBC7CA3E2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00" t="58380" r="64583"/>
          <a:stretch/>
        </p:blipFill>
        <p:spPr>
          <a:xfrm>
            <a:off x="2705100" y="2878806"/>
            <a:ext cx="2781300" cy="249890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DB82A9F-7B96-41D1-9326-B8AE8D92E7EF}"/>
              </a:ext>
            </a:extLst>
          </p:cNvPr>
          <p:cNvSpPr txBox="1"/>
          <p:nvPr/>
        </p:nvSpPr>
        <p:spPr>
          <a:xfrm>
            <a:off x="825617" y="1828800"/>
            <a:ext cx="10919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/>
              <a:t>Nasal Cannula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D252178-A42C-413A-9714-6DC81BA0251D}"/>
              </a:ext>
            </a:extLst>
          </p:cNvPr>
          <p:cNvSpPr txBox="1"/>
          <p:nvPr/>
        </p:nvSpPr>
        <p:spPr>
          <a:xfrm>
            <a:off x="6366351" y="1828800"/>
            <a:ext cx="15166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/>
              <a:t>Nonrebreather Mask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753AFEC-FB89-478E-8007-D84B1C1802DA}"/>
              </a:ext>
            </a:extLst>
          </p:cNvPr>
          <p:cNvSpPr txBox="1"/>
          <p:nvPr/>
        </p:nvSpPr>
        <p:spPr>
          <a:xfrm>
            <a:off x="3596254" y="1828800"/>
            <a:ext cx="9989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/>
              <a:t>Simple Mask</a:t>
            </a:r>
          </a:p>
        </p:txBody>
      </p:sp>
    </p:spTree>
    <p:extLst>
      <p:ext uri="{BB962C8B-B14F-4D97-AF65-F5344CB8AC3E}">
        <p14:creationId xmlns:p14="http://schemas.microsoft.com/office/powerpoint/2010/main" val="20387840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92521731-B8E9-467F-A4A9-71E892442E4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4244248"/>
              </p:ext>
            </p:extLst>
          </p:nvPr>
        </p:nvGraphicFramePr>
        <p:xfrm>
          <a:off x="1295400" y="698500"/>
          <a:ext cx="2413000" cy="306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9" name="Equation" r:id="rId3" imgW="2412720" imgH="3060360" progId="Equation.DSMT4">
                  <p:embed/>
                </p:oleObj>
              </mc:Choice>
              <mc:Fallback>
                <p:oleObj name="Equation" r:id="rId3" imgW="2412720" imgH="3060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95400" y="698500"/>
                        <a:ext cx="2413000" cy="3060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ED4622BF-0D97-44B3-8AAD-D9747F3BD85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5431674"/>
              </p:ext>
            </p:extLst>
          </p:nvPr>
        </p:nvGraphicFramePr>
        <p:xfrm>
          <a:off x="4718050" y="2868613"/>
          <a:ext cx="209550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0" name="Equation" r:id="rId5" imgW="2095200" imgH="1066680" progId="Equation.DSMT4">
                  <p:embed/>
                </p:oleObj>
              </mc:Choice>
              <mc:Fallback>
                <p:oleObj name="Equation" r:id="rId5" imgW="2095200" imgH="10666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718050" y="2868613"/>
                        <a:ext cx="2095500" cy="1066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273799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12FC8C8-C207-4BB6-B8CA-783311DB257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75" t="2172" r="2193" b="2172"/>
          <a:stretch/>
        </p:blipFill>
        <p:spPr>
          <a:xfrm>
            <a:off x="1905000" y="1142999"/>
            <a:ext cx="5316336" cy="4572001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EBADA44-0152-4031-820A-96E9CD32A514}"/>
              </a:ext>
            </a:extLst>
          </p:cNvPr>
          <p:cNvCxnSpPr>
            <a:cxnSpLocks/>
          </p:cNvCxnSpPr>
          <p:nvPr/>
        </p:nvCxnSpPr>
        <p:spPr>
          <a:xfrm flipH="1">
            <a:off x="2404532" y="4576132"/>
            <a:ext cx="4224868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2A3898E-23BC-491C-BE26-49CADE80878F}"/>
              </a:ext>
            </a:extLst>
          </p:cNvPr>
          <p:cNvCxnSpPr>
            <a:cxnSpLocks/>
          </p:cNvCxnSpPr>
          <p:nvPr/>
        </p:nvCxnSpPr>
        <p:spPr>
          <a:xfrm flipH="1">
            <a:off x="2895600" y="1877289"/>
            <a:ext cx="4183251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1F4E481-1861-4CD3-98CD-F83CDE03B091}"/>
              </a:ext>
            </a:extLst>
          </p:cNvPr>
          <p:cNvCxnSpPr>
            <a:cxnSpLocks/>
          </p:cNvCxnSpPr>
          <p:nvPr/>
        </p:nvCxnSpPr>
        <p:spPr>
          <a:xfrm flipV="1">
            <a:off x="3550306" y="1752600"/>
            <a:ext cx="2102350" cy="3370262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D1F1517-F310-499F-8CD8-0D0CA5964E70}"/>
              </a:ext>
            </a:extLst>
          </p:cNvPr>
          <p:cNvSpPr txBox="1"/>
          <p:nvPr/>
        </p:nvSpPr>
        <p:spPr>
          <a:xfrm>
            <a:off x="6602439" y="4445327"/>
            <a:ext cx="5421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a=RV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A50EDF5-13D4-44C6-8CD2-58398D52EC3C}"/>
              </a:ext>
            </a:extLst>
          </p:cNvPr>
          <p:cNvCxnSpPr>
            <a:cxnSpLocks/>
          </p:cNvCxnSpPr>
          <p:nvPr/>
        </p:nvCxnSpPr>
        <p:spPr>
          <a:xfrm flipH="1">
            <a:off x="2404532" y="3906981"/>
            <a:ext cx="4224868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B41EE2A4-87DE-4959-8764-C2AA1EAA9BB0}"/>
              </a:ext>
            </a:extLst>
          </p:cNvPr>
          <p:cNvSpPr txBox="1"/>
          <p:nvPr/>
        </p:nvSpPr>
        <p:spPr>
          <a:xfrm>
            <a:off x="6602439" y="3776176"/>
            <a:ext cx="47641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FRC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B81B4D2-8067-40D6-9B51-91677327075F}"/>
              </a:ext>
            </a:extLst>
          </p:cNvPr>
          <p:cNvSpPr txBox="1"/>
          <p:nvPr/>
        </p:nvSpPr>
        <p:spPr>
          <a:xfrm>
            <a:off x="2414366" y="1752600"/>
            <a:ext cx="45236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TLC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D504DD1-9314-45D0-8813-04C8AF412185}"/>
              </a:ext>
            </a:extLst>
          </p:cNvPr>
          <p:cNvSpPr txBox="1"/>
          <p:nvPr/>
        </p:nvSpPr>
        <p:spPr>
          <a:xfrm>
            <a:off x="3018932" y="4996190"/>
            <a:ext cx="63991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1100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baseline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0FD3616-9D09-4288-A54E-B1C6190F4B2F}"/>
              </a:ext>
            </a:extLst>
          </p:cNvPr>
          <p:cNvSpPr txBox="1"/>
          <p:nvPr/>
        </p:nvSpPr>
        <p:spPr>
          <a:xfrm>
            <a:off x="5343505" y="4843459"/>
            <a:ext cx="3786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sz="1100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cu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CDD4228-E9F7-49A3-AFBE-EF01C8078511}"/>
              </a:ext>
            </a:extLst>
          </p:cNvPr>
          <p:cNvCxnSpPr>
            <a:cxnSpLocks/>
          </p:cNvCxnSpPr>
          <p:nvPr/>
        </p:nvCxnSpPr>
        <p:spPr>
          <a:xfrm>
            <a:off x="5569689" y="1676400"/>
            <a:ext cx="0" cy="320040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7FE4AA9-E810-4099-816C-B1AED8BD4117}"/>
              </a:ext>
            </a:extLst>
          </p:cNvPr>
          <p:cNvCxnSpPr>
            <a:cxnSpLocks/>
          </p:cNvCxnSpPr>
          <p:nvPr/>
        </p:nvCxnSpPr>
        <p:spPr>
          <a:xfrm>
            <a:off x="3886200" y="1676400"/>
            <a:ext cx="0" cy="320040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1E2434DE-56C7-441D-A1D4-3D10995F5202}"/>
              </a:ext>
            </a:extLst>
          </p:cNvPr>
          <p:cNvSpPr txBox="1"/>
          <p:nvPr/>
        </p:nvSpPr>
        <p:spPr>
          <a:xfrm>
            <a:off x="3727995" y="4843459"/>
            <a:ext cx="34657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sz="1100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cl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Right Brace 18">
            <a:extLst>
              <a:ext uri="{FF2B5EF4-FFF2-40B4-BE49-F238E27FC236}">
                <a16:creationId xmlns:a16="http://schemas.microsoft.com/office/drawing/2014/main" id="{B9C98228-EF87-4A71-956C-30D356F11843}"/>
              </a:ext>
            </a:extLst>
          </p:cNvPr>
          <p:cNvSpPr/>
          <p:nvPr/>
        </p:nvSpPr>
        <p:spPr>
          <a:xfrm>
            <a:off x="7221336" y="1877289"/>
            <a:ext cx="201891" cy="2698838"/>
          </a:xfrm>
          <a:prstGeom prst="rightBrace">
            <a:avLst>
              <a:gd name="adj1" fmla="val 64214"/>
              <a:gd name="adj2" fmla="val 50000"/>
            </a:avLst>
          </a:prstGeom>
          <a:ln w="63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BEAF56C-2598-489F-B539-35D76A5D0A9A}"/>
              </a:ext>
            </a:extLst>
          </p:cNvPr>
          <p:cNvSpPr txBox="1"/>
          <p:nvPr/>
        </p:nvSpPr>
        <p:spPr>
          <a:xfrm>
            <a:off x="7436638" y="3095903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21643131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39A5D506-A9F8-4C5B-8D50-8554E2F7ED8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8429932"/>
              </p:ext>
            </p:extLst>
          </p:nvPr>
        </p:nvGraphicFramePr>
        <p:xfrm>
          <a:off x="1143000" y="838200"/>
          <a:ext cx="1765300" cy="497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0" name="Equation" r:id="rId3" imgW="1765080" imgH="4978080" progId="Equation.DSMT4">
                  <p:embed/>
                </p:oleObj>
              </mc:Choice>
              <mc:Fallback>
                <p:oleObj name="Equation" r:id="rId3" imgW="1765080" imgH="4978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43000" y="838200"/>
                        <a:ext cx="1765300" cy="4978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555723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7D25DDC-0CF3-4DB9-A36D-F1A8210538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069" y="377687"/>
            <a:ext cx="7443861" cy="6102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84913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2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marR="0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  <a:ea typeface="Calibri"/>
                        <a:cs typeface="Times New Roman"/>
                      </a:rPr>
                      <m:t>𝐶</m:t>
                    </m:r>
                    <m:r>
                      <a:rPr lang="en-US" i="1" smtClean="0">
                        <a:latin typeface="Cambria Math"/>
                        <a:ea typeface="Calibri"/>
                        <a:cs typeface="Times New Roman"/>
                      </a:rPr>
                      <m:t>=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  <a:ea typeface="Calibri"/>
                            <a:cs typeface="Times New Roman"/>
                          </a:rPr>
                        </m:ctrlPr>
                      </m:fPr>
                      <m:num>
                        <m:r>
                          <a:rPr lang="en-US" i="1" smtClean="0">
                            <a:latin typeface="Cambria Math"/>
                            <a:ea typeface="Cambria Math"/>
                            <a:cs typeface="Times New Roman"/>
                          </a:rPr>
                          <m:t>𝛿</m:t>
                        </m:r>
                        <m:r>
                          <a:rPr lang="en-US" i="1">
                            <a:latin typeface="Cambria Math"/>
                            <a:ea typeface="Calibri"/>
                            <a:cs typeface="Times New Roman"/>
                          </a:rPr>
                          <m:t>𝑉</m:t>
                        </m:r>
                      </m:num>
                      <m:den>
                        <m:r>
                          <a:rPr lang="en-US" i="1" smtClean="0">
                            <a:latin typeface="Cambria Math"/>
                            <a:ea typeface="Cambria Math"/>
                            <a:cs typeface="Times New Roman"/>
                          </a:rPr>
                          <m:t>𝛿</m:t>
                        </m:r>
                        <m:r>
                          <a:rPr lang="en-US" i="1">
                            <a:latin typeface="Cambria Math"/>
                            <a:ea typeface="Calibri"/>
                            <a:cs typeface="Times New Roman"/>
                          </a:rPr>
                          <m:t>𝑃</m:t>
                        </m:r>
                      </m:den>
                    </m:f>
                  </m:oMath>
                </a14:m>
                <a:endParaRPr lang="en-US" dirty="0">
                  <a:ea typeface="Calibri"/>
                  <a:cs typeface="Times New Roman"/>
                </a:endParaRPr>
              </a:p>
              <a:p>
                <a:pPr marL="0" marR="0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  <a:ea typeface="Cambria Math"/>
                        <a:cs typeface="Times New Roman"/>
                      </a:rPr>
                      <m:t>𝑉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  <a:cs typeface="Times New Roman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  <a:cs typeface="Times New Roman"/>
                          </a:rPr>
                          <m:t>𝑃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  <a:cs typeface="Times New Roman"/>
                          </a:rPr>
                          <m:t>+ 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  <a:cs typeface="Times New Roman"/>
                          </a:rPr>
                          <m:t>𝛿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  <a:cs typeface="Times New Roman"/>
                          </a:rPr>
                          <m:t>𝑃</m:t>
                        </m:r>
                      </m:e>
                    </m:d>
                    <m:r>
                      <a:rPr lang="en-US" b="0" i="1" smtClean="0">
                        <a:latin typeface="Cambria Math"/>
                        <a:ea typeface="Cambria Math"/>
                        <a:cs typeface="Times New Roman"/>
                      </a:rPr>
                      <m:t>=</m:t>
                    </m:r>
                    <m:r>
                      <a:rPr lang="en-US" b="0" i="1" smtClean="0">
                        <a:latin typeface="Cambria Math"/>
                        <a:ea typeface="Cambria Math"/>
                        <a:cs typeface="Times New Roman"/>
                      </a:rPr>
                      <m:t>𝑉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  <a:cs typeface="Times New Roman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  <a:cs typeface="Times New Roman"/>
                          </a:rPr>
                          <m:t>𝑃</m:t>
                        </m:r>
                      </m:e>
                    </m:d>
                    <m:r>
                      <a:rPr lang="en-US" b="0" i="1" smtClean="0">
                        <a:latin typeface="Cambria Math"/>
                        <a:ea typeface="Cambria Math"/>
                        <a:cs typeface="Times New Roman"/>
                      </a:rPr>
                      <m:t>+</m:t>
                    </m:r>
                    <m:r>
                      <a:rPr lang="en-US" b="0" i="1" smtClean="0">
                        <a:latin typeface="Cambria Math"/>
                        <a:ea typeface="Cambria Math"/>
                        <a:cs typeface="Times New Roman"/>
                      </a:rPr>
                      <m:t>𝐶</m:t>
                    </m:r>
                    <m:r>
                      <a:rPr lang="en-US" b="0" i="1" smtClean="0">
                        <a:latin typeface="Cambria Math"/>
                        <a:ea typeface="Cambria Math"/>
                        <a:cs typeface="Times New Roman"/>
                      </a:rPr>
                      <m:t>𝛿</m:t>
                    </m:r>
                    <m:r>
                      <a:rPr lang="en-US" b="0" i="1" smtClean="0">
                        <a:latin typeface="Cambria Math"/>
                        <a:ea typeface="Cambria Math"/>
                        <a:cs typeface="Times New Roman"/>
                      </a:rPr>
                      <m:t>𝑃</m:t>
                    </m:r>
                  </m:oMath>
                </a14:m>
                <a:endParaRPr lang="en-US" i="1" dirty="0">
                  <a:latin typeface="Cambria Math"/>
                  <a:ea typeface="Cambria Math"/>
                  <a:cs typeface="Times New Roman"/>
                </a:endParaRPr>
              </a:p>
              <a:p>
                <a:pPr marL="0" marR="0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  <a:cs typeface="Times New Roman"/>
                      </a:rPr>
                      <m:t>∆</m:t>
                    </m:r>
                    <m:r>
                      <a:rPr lang="en-US" i="1">
                        <a:latin typeface="Cambria Math"/>
                        <a:ea typeface="Cambria Math"/>
                        <a:cs typeface="Times New Roman"/>
                      </a:rPr>
                      <m:t>𝑃</m:t>
                    </m:r>
                    <m:r>
                      <a:rPr lang="en-US" i="1">
                        <a:latin typeface="Cambria Math"/>
                        <a:ea typeface="Cambria Math"/>
                        <a:cs typeface="Times New Roman"/>
                      </a:rPr>
                      <m:t>=</m:t>
                    </m:r>
                    <m:r>
                      <a:rPr lang="en-US" i="1">
                        <a:latin typeface="Cambria Math"/>
                        <a:ea typeface="Cambria Math"/>
                        <a:cs typeface="Times New Roman"/>
                      </a:rPr>
                      <m:t>𝑅𝑄</m:t>
                    </m:r>
                  </m:oMath>
                </a14:m>
                <a:endParaRPr lang="en-US" dirty="0">
                  <a:ea typeface="Cambria Math"/>
                  <a:cs typeface="Times New Roman"/>
                </a:endParaRPr>
              </a:p>
              <a:p>
                <a:pPr marL="0" marR="0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:r>
                  <a:rPr lang="en-US" dirty="0">
                    <a:ea typeface="Calibri"/>
                    <a:cs typeface="Times New Roman"/>
                  </a:rPr>
                  <a:t>Q=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  <a:ea typeface="Cambria Math"/>
                            <a:cs typeface="Times New Roman"/>
                          </a:rPr>
                          <m:t>𝜕</m:t>
                        </m:r>
                        <m:r>
                          <a:rPr lang="en-US" i="1">
                            <a:latin typeface="Cambria Math"/>
                            <a:ea typeface="Cambria Math"/>
                            <a:cs typeface="Times New Roman"/>
                          </a:rPr>
                          <m:t>𝑉</m:t>
                        </m:r>
                      </m:num>
                      <m:den>
                        <m:r>
                          <a:rPr lang="en-US" i="1">
                            <a:latin typeface="Cambria Math"/>
                            <a:ea typeface="Cambria Math"/>
                            <a:cs typeface="Times New Roman"/>
                          </a:rPr>
                          <m:t>𝜕</m:t>
                        </m:r>
                        <m:r>
                          <a:rPr lang="en-US" i="1">
                            <a:latin typeface="Cambria Math"/>
                            <a:ea typeface="Cambria Math"/>
                            <a:cs typeface="Times New Roman"/>
                          </a:rPr>
                          <m:t>𝑡</m:t>
                        </m:r>
                      </m:den>
                    </m:f>
                  </m:oMath>
                </a14:m>
                <a:endParaRPr lang="en-US" dirty="0"/>
              </a:p>
              <a:p>
                <a:pPr marL="0" marR="0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  <a:ea typeface="Cambria Math"/>
                      </a:rPr>
                      <m:t>∆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𝑃</m:t>
                    </m:r>
                  </m:oMath>
                </a14:m>
                <a:endParaRPr lang="en-US" b="0" dirty="0">
                  <a:ea typeface="Cambria Math"/>
                </a:endParaRPr>
              </a:p>
              <a:p>
                <a:pPr marL="0" marR="0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  <a:ea typeface="Cambria Math"/>
                      </a:rPr>
                      <m:t>𝑅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8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𝜇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𝑙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𝜋</m:t>
                            </m:r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𝑟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4</m:t>
                            </m:r>
                          </m:sup>
                        </m:sSup>
                      </m:den>
                    </m:f>
                  </m:oMath>
                </a14:m>
                <a:endParaRPr lang="en-US" dirty="0"/>
              </a:p>
              <a:p>
                <a:pPr marL="0" marR="0" indent="0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 rotWithShape="1">
                <a:blip r:embed="rId2"/>
                <a:stretch>
                  <a:fillRect l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sz="quarter" idx="4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𝑄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𝑡𝑟𝑎𝑐h𝑒𝑎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𝑎𝑖𝑟𝑤𝑎𝑦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𝑐𝑎𝑟𝑖𝑛𝑎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𝑅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𝑡𝑟𝑎𝑐h𝑒𝑎</m:t>
                            </m:r>
                          </m:sub>
                        </m:sSub>
                      </m:den>
                    </m:f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𝑄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𝑡𝑟𝑎𝑐h𝑒𝑎</m:t>
                        </m:r>
                      </m:sub>
                    </m:sSub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𝑐𝑎𝑟𝑖𝑛𝑎</m:t>
                        </m:r>
                      </m:sub>
                    </m:sSub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𝑔𝑎𝑠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𝑔𝑎𝑠</m:t>
                        </m:r>
                      </m:sub>
                    </m:sSub>
                    <m:r>
                      <a:rPr lang="en-US" i="1">
                        <a:latin typeface="Cambria Math"/>
                        <a:ea typeface="Cambria Math"/>
                      </a:rPr>
                      <m:t>×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/>
                            <a:ea typeface="Cambria Math"/>
                          </a:rPr>
                          <m:t>𝑡𝑜𝑡𝑎𝑙</m:t>
                        </m:r>
                      </m:sub>
                    </m:sSub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𝑔𝑎𝑠</m:t>
                        </m:r>
                      </m:sub>
                    </m:sSub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𝑡𝑜𝑡𝑎𝑙</m:t>
                        </m:r>
                      </m:sub>
                    </m:sSub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𝐴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𝑂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blipFill rotWithShape="1">
                <a:blip r:embed="rId3"/>
                <a:stretch>
                  <a:fillRect l="-21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147471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2"/>
              </p:nvPr>
            </p:nvSpPr>
            <p:spPr>
              <a:xfrm>
                <a:off x="457200" y="2174875"/>
                <a:ext cx="8077200" cy="3951288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𝐿𝑢𝑛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𝑔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𝑂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sub>
                        </m:sSub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𝑉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𝐿𝑢𝑛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𝑔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𝑂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sub>
                        </m:sSub>
                      </m:sub>
                    </m:sSub>
                    <m:r>
                      <a:rPr lang="en-US" b="0" i="1" smtClean="0">
                        <a:latin typeface="Cambria Math"/>
                        <a:ea typeface="Cambria Math"/>
                      </a:rPr>
                      <m:t>×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𝑙𝑢𝑛𝑔</m:t>
                        </m:r>
                      </m:sub>
                    </m:sSub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𝐿𝑢𝑛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𝑔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𝑂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sub>
                        </m:sSub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𝑉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𝐿𝑢𝑛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𝑔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𝑂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sub>
                        </m:sSub>
                      </m:sub>
                    </m:sSub>
                    <m:r>
                      <a:rPr lang="en-US" b="0" i="1" smtClean="0">
                        <a:latin typeface="Cambria Math"/>
                        <a:ea typeface="Cambria Math"/>
                      </a:rPr>
                      <m:t>×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𝐵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𝑃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𝐻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𝑂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𝐿𝑢𝑛𝑔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endParaRPr lang="en-US" b="0" dirty="0">
                  <a:ea typeface="Cambria Math"/>
                </a:endParaRP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𝑅𝑉</m:t>
                    </m:r>
                    <m:r>
                      <a:rPr lang="en-US" i="1">
                        <a:latin typeface="Cambria Math"/>
                      </a:rPr>
                      <m:t> = </m:t>
                    </m:r>
                    <m:r>
                      <a:rPr lang="en-US" i="1">
                        <a:latin typeface="Cambria Math"/>
                      </a:rPr>
                      <m:t>𝐹𝑅𝐶</m:t>
                    </m:r>
                    <m:r>
                      <a:rPr lang="en-US" i="1">
                        <a:latin typeface="Cambria Math"/>
                      </a:rPr>
                      <m:t> + 1.3∗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𝑝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𝑙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sub>
                    </m:sSub>
                    <m:r>
                      <a:rPr lang="en-US" i="1">
                        <a:latin typeface="Cambria Math"/>
                      </a:rPr>
                      <m:t>∗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𝑙𝑢𝑛𝑔</m:t>
                        </m:r>
                      </m:sub>
                    </m:sSub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𝐼𝑅𝑉</m:t>
                    </m:r>
                    <m:r>
                      <a:rPr lang="en-US" i="1">
                        <a:latin typeface="Cambria Math"/>
                      </a:rPr>
                      <m:t> = </m:t>
                    </m:r>
                    <m:r>
                      <a:rPr lang="en-US" i="1">
                        <a:latin typeface="Cambria Math"/>
                      </a:rPr>
                      <m:t>𝑇𝐿𝐶</m:t>
                    </m:r>
                    <m:r>
                      <a:rPr lang="en-US" i="1">
                        <a:latin typeface="Cambria Math"/>
                      </a:rPr>
                      <m:t> − </m:t>
                    </m:r>
                    <m:r>
                      <a:rPr lang="en-US" i="1">
                        <a:latin typeface="Cambria Math"/>
                      </a:rPr>
                      <m:t>𝐹𝑅𝐶</m:t>
                    </m:r>
                    <m:r>
                      <a:rPr lang="en-US" i="1">
                        <a:latin typeface="Cambria Math"/>
                      </a:rPr>
                      <m:t> 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sub>
                    </m:sSub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𝐶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 i="1">
                        <a:latin typeface="Cambria Math"/>
                      </a:rPr>
                      <m:t>𝐼𝑅𝑉</m:t>
                    </m:r>
                    <m:r>
                      <a:rPr lang="en-US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+</m:t>
                    </m:r>
                    <m:r>
                      <a:rPr lang="en-US" i="1">
                        <a:latin typeface="Cambria Math"/>
                      </a:rPr>
                      <m:t>𝐸𝑅𝑉</m:t>
                    </m:r>
                    <m:r>
                      <a:rPr lang="en-US" i="1">
                        <a:latin typeface="Cambria Math"/>
                      </a:rPr>
                      <m:t>.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𝐶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 i="1">
                        <a:latin typeface="Cambria Math"/>
                      </a:rPr>
                      <m:t>𝑇𝐿𝐶</m:t>
                    </m:r>
                    <m:r>
                      <a:rPr lang="en-US" i="1">
                        <a:latin typeface="Cambria Math"/>
                      </a:rPr>
                      <m:t>−</m:t>
                    </m:r>
                    <m:r>
                      <a:rPr lang="en-US" i="1">
                        <a:latin typeface="Cambria Math"/>
                      </a:rPr>
                      <m:t>𝑅𝑉</m:t>
                    </m:r>
                    <m:r>
                      <a:rPr lang="en-US" i="1">
                        <a:latin typeface="Cambria Math"/>
                      </a:rPr>
                      <m:t>.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𝐼𝐶</m:t>
                    </m:r>
                    <m:r>
                      <a:rPr lang="en-US" i="1">
                        <a:latin typeface="Cambria Math"/>
                      </a:rPr>
                      <m:t> = </m:t>
                    </m:r>
                    <m:r>
                      <a:rPr lang="en-US" i="1">
                        <a:latin typeface="Cambria Math"/>
                      </a:rPr>
                      <m:t>𝑇𝐿𝐶</m:t>
                    </m:r>
                    <m:r>
                      <a:rPr lang="en-US" i="1">
                        <a:latin typeface="Cambria Math"/>
                      </a:rPr>
                      <m:t> − </m:t>
                    </m:r>
                    <m:r>
                      <a:rPr lang="en-US" i="1">
                        <a:latin typeface="Cambria Math"/>
                      </a:rPr>
                      <m:t>𝐹𝑅𝐶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𝑉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𝐸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 ×</m:t>
                    </m:r>
                    <m:r>
                      <a:rPr lang="en-US" i="1">
                        <a:latin typeface="Cambria Math"/>
                      </a:rPr>
                      <m:t>𝑅𝑅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57200" y="2174875"/>
                <a:ext cx="8077200" cy="3951288"/>
              </a:xfrm>
              <a:blipFill rotWithShape="1">
                <a:blip r:embed="rId2"/>
                <a:stretch>
                  <a:fillRect l="-981" t="-6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9491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𝐸𝑅𝑉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𝐹𝑅𝐶</m:t>
                    </m:r>
                    <m:r>
                      <a:rPr lang="en-US" b="0" i="1" smtClean="0">
                        <a:latin typeface="Cambria Math"/>
                      </a:rPr>
                      <m:t>−</m:t>
                    </m:r>
                    <m:r>
                      <a:rPr lang="en-US" b="0" i="1" smtClean="0">
                        <a:latin typeface="Cambria Math"/>
                      </a:rPr>
                      <m:t>𝑅𝑉</m:t>
                    </m:r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𝑄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𝑡𝑟𝑎𝑐h𝑒𝑎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𝑎𝑖𝑟𝑤𝑎𝑦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𝑐𝑎𝑟𝑖𝑛𝑎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𝑅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𝑡𝑟𝑎𝑐h𝑒𝑎</m:t>
                            </m:r>
                          </m:sub>
                        </m:sSub>
                      </m:den>
                    </m:f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𝑔𝑎𝑠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𝑔𝑎𝑠</m:t>
                        </m:r>
                      </m:sub>
                    </m:sSub>
                    <m:r>
                      <a:rPr lang="en-US" i="1">
                        <a:latin typeface="Cambria Math"/>
                        <a:ea typeface="Cambria Math"/>
                      </a:rPr>
                      <m:t>×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/>
                            <a:ea typeface="Cambria Math"/>
                          </a:rPr>
                          <m:t>𝑡𝑜𝑡𝑎𝑙</m:t>
                        </m:r>
                      </m:sub>
                    </m:sSub>
                  </m:oMath>
                </a14:m>
                <a:endParaRPr lang="en-US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728901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𝐸𝑅𝑉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𝐹𝑅𝐶</m:t>
                    </m:r>
                    <m:r>
                      <a:rPr lang="en-US" b="0" i="1" smtClean="0">
                        <a:latin typeface="Cambria Math"/>
                      </a:rPr>
                      <m:t>−</m:t>
                    </m:r>
                    <m:r>
                      <a:rPr lang="en-US" b="0" i="1" smtClean="0">
                        <a:latin typeface="Cambria Math"/>
                      </a:rPr>
                      <m:t>𝑅𝑉</m:t>
                    </m:r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𝑄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𝑡𝑟𝑎𝑐h𝑒𝑎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</a:rPr>
                              <m:t>𝑚𝑜𝑢𝑡h</m:t>
                            </m:r>
                          </m:sub>
                        </m:sSub>
                        <m:r>
                          <a:rPr lang="en-US" sz="2400" i="1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400" i="1">
                                <a:latin typeface="Cambria Math"/>
                              </a:rPr>
                              <m:t>𝑐𝑎𝑟𝑖𝑛𝑎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𝑅</m:t>
                            </m:r>
                          </m:e>
                          <m:sub>
                            <m:r>
                              <a:rPr lang="en-US" sz="2400" i="1">
                                <a:latin typeface="Cambria Math"/>
                              </a:rPr>
                              <m:t>𝑡𝑟𝑎𝑐h𝑒𝑎</m:t>
                            </m:r>
                          </m:sub>
                        </m:sSub>
                      </m:den>
                    </m:f>
                  </m:oMath>
                </a14:m>
                <a:endParaRPr lang="en-US" sz="2400" b="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𝑔𝑎𝑠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𝑔𝑎𝑠</m:t>
                        </m:r>
                      </m:sub>
                    </m:sSub>
                    <m:r>
                      <a:rPr lang="en-US" i="1">
                        <a:latin typeface="Cambria Math"/>
                        <a:ea typeface="Cambria Math"/>
                      </a:rPr>
                      <m:t>×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/>
                            <a:ea typeface="Cambria Math"/>
                          </a:rPr>
                          <m:t>𝑡𝑜𝑡𝑎𝑙</m:t>
                        </m:r>
                      </m:sub>
                    </m:sSub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𝑚𝑢𝑠</m:t>
                        </m:r>
                      </m:sub>
                    </m:sSub>
                    <m:r>
                      <a:rPr lang="en-US" sz="2400" b="0" i="1" smtClean="0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/>
                                  </a:rPr>
                                  <m:t>𝑚𝑎𝑥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latin typeface="Cambria Math"/>
                                  </a:rPr>
                                  <m:t>1 −</m:t>
                                </m:r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𝑒𝑥𝑝</m:t>
                                </m:r>
                                <m:d>
                                  <m:d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−</m:t>
                                    </m:r>
                                    <m:f>
                                      <m:f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b>
                                          <m:sSubPr>
                                            <m:ctrlPr>
                                              <a:rPr lang="en-US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400" i="1">
                                                <a:latin typeface="Cambria Math"/>
                                              </a:rPr>
                                              <m:t>𝑓</m:t>
                                            </m:r>
                                          </m:e>
                                          <m:sub>
                                            <m:r>
                                              <a:rPr lang="en-US" sz="2400" i="1">
                                                <a:latin typeface="Cambria Math"/>
                                              </a:rPr>
                                              <m:t>𝑣</m:t>
                                            </m:r>
                                          </m:sub>
                                        </m:sSub>
                                        <m:r>
                                          <a:rPr lang="en-US" sz="2400" i="1">
                                            <a:latin typeface="Cambria Math"/>
                                          </a:rPr>
                                          <m:t>+4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400" i="1">
                                                <a:latin typeface="Cambria Math"/>
                                              </a:rPr>
                                              <m:t>𝑃</m:t>
                                            </m:r>
                                          </m:e>
                                          <m:sub>
                                            <m:r>
                                              <a:rPr lang="en-US" sz="2400" i="1">
                                                <a:latin typeface="Cambria Math"/>
                                              </a:rPr>
                                              <m:t>0.1</m:t>
                                            </m:r>
                                          </m:sub>
                                        </m:sSub>
                                      </m:num>
                                      <m:den>
                                        <m:r>
                                          <a:rPr lang="en-US" sz="2400" i="1">
                                            <a:latin typeface="Cambria Math"/>
                                          </a:rPr>
                                          <m:t>10</m:t>
                                        </m:r>
                                      </m:den>
                                    </m:f>
                                    <m:r>
                                      <a:rPr lang="en-US" sz="2400" i="1">
                                        <a:latin typeface="Cambria Math"/>
                                        <a:ea typeface="Cambria Math"/>
                                      </a:rPr>
                                      <m:t>×</m:t>
                                    </m:r>
                                    <m:r>
                                      <a:rPr lang="en-US" sz="2400" i="1">
                                        <a:latin typeface="Cambria Math"/>
                                        <a:ea typeface="Cambria Math"/>
                                      </a:rPr>
                                      <m:t>𝑡</m:t>
                                    </m:r>
                                  </m:e>
                                </m:d>
                              </m:e>
                            </m:d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  <m:t>, 0&lt;</m:t>
                            </m:r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  <m:t>𝑡</m:t>
                            </m:r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  <m:t>≤</m:t>
                            </m:r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/>
                                    <a:ea typeface="Cambria Math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/>
                                    <a:ea typeface="Cambria Math"/>
                                  </a:rPr>
                                  <m:t>𝐼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/>
                                  </a:rPr>
                                  <m:t>𝑚𝑎𝑥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latin typeface="Cambria Math"/>
                                  </a:rPr>
                                  <m:t>𝑒𝑥𝑝</m:t>
                                </m:r>
                                <m:d>
                                  <m:d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−</m:t>
                                    </m:r>
                                    <m:f>
                                      <m:f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b>
                                          <m:sSubPr>
                                            <m:ctrlPr>
                                              <a:rPr lang="en-US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400" i="1">
                                                <a:latin typeface="Cambria Math"/>
                                              </a:rPr>
                                              <m:t>𝑓</m:t>
                                            </m:r>
                                          </m:e>
                                          <m:sub>
                                            <m:r>
                                              <a:rPr lang="en-US" sz="2400" i="1">
                                                <a:latin typeface="Cambria Math"/>
                                              </a:rPr>
                                              <m:t>𝑣</m:t>
                                            </m:r>
                                          </m:sub>
                                        </m:sSub>
                                        <m:r>
                                          <a:rPr lang="en-US" sz="2400" i="1">
                                            <a:latin typeface="Cambria Math"/>
                                          </a:rPr>
                                          <m:t>+</m:t>
                                        </m:r>
                                        <m:f>
                                          <m:fPr>
                                            <m:ctrlPr>
                                              <a:rPr lang="en-US" sz="24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sSub>
                                              <m:sSubPr>
                                                <m:ctrlPr>
                                                  <a:rPr lang="en-US" sz="2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2400" b="0" i="1" smtClean="0">
                                                    <a:latin typeface="Cambria Math"/>
                                                  </a:rPr>
                                                  <m:t>𝑃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2400" b="0" i="1" smtClean="0">
                                                    <a:latin typeface="Cambria Math"/>
                                                  </a:rPr>
                                                  <m:t>0.1</m:t>
                                                </m:r>
                                              </m:sub>
                                            </m:sSub>
                                          </m:num>
                                          <m:den>
                                            <m:r>
                                              <a:rPr lang="en-US" sz="2400" b="0" i="1" smtClean="0">
                                                <a:latin typeface="Cambria Math"/>
                                              </a:rPr>
                                              <m:t>2</m:t>
                                            </m:r>
                                          </m:den>
                                        </m:f>
                                      </m:num>
                                      <m:den>
                                        <m:r>
                                          <a:rPr lang="en-US" sz="2400" i="1">
                                            <a:latin typeface="Cambria Math"/>
                                          </a:rPr>
                                          <m:t>10</m:t>
                                        </m:r>
                                      </m:den>
                                    </m:f>
                                    <m:r>
                                      <a:rPr lang="en-US" sz="2400" i="1">
                                        <a:latin typeface="Cambria Math"/>
                                        <a:ea typeface="Cambria Math"/>
                                      </a:rPr>
                                      <m:t>×</m:t>
                                    </m:r>
                                    <m:r>
                                      <a:rPr lang="en-US" sz="2400" i="1">
                                        <a:latin typeface="Cambria Math"/>
                                        <a:ea typeface="Cambria Math"/>
                                      </a:rPr>
                                      <m:t>𝑡</m:t>
                                    </m:r>
                                  </m:e>
                                </m:d>
                              </m:e>
                            </m:d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/>
                                    <a:ea typeface="Cambria Math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/>
                                    <a:ea typeface="Cambria Math"/>
                                  </a:rPr>
                                  <m:t>𝐼</m:t>
                                </m:r>
                              </m:sub>
                            </m:sSub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  <m:t>&lt;</m:t>
                            </m:r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  <m:t>𝑡</m:t>
                            </m:r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  <m:t>≤</m:t>
                            </m:r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/>
                                    <a:ea typeface="Cambria Math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/>
                                    <a:ea typeface="Cambria Math"/>
                                  </a:rPr>
                                  <m:t>𝑡𝑜𝑡</m:t>
                                </m:r>
                              </m:sub>
                            </m:sSub>
                          </m:e>
                        </m:eqArr>
                      </m:e>
                    </m:d>
                  </m:oMath>
                </a14:m>
                <a:endParaRPr lang="en-US" sz="2400" b="0" dirty="0"/>
              </a:p>
              <a:p>
                <a:endParaRPr lang="en-US" b="0" dirty="0"/>
              </a:p>
              <a:p>
                <a:endParaRPr lang="en-US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48169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BioGears Team PPT Template_2014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11309</TotalTime>
  <Words>234</Words>
  <Application>Microsoft Office PowerPoint</Application>
  <PresentationFormat>On-screen Show (4:3)</PresentationFormat>
  <Paragraphs>82</Paragraphs>
  <Slides>16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Cambria Math</vt:lpstr>
      <vt:lpstr>Office Theme</vt:lpstr>
      <vt:lpstr>BioGears Team PPT Template_2014</vt:lpstr>
      <vt:lpstr>Equation</vt:lpstr>
      <vt:lpstr>MathType 7.0 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Jeff Webb  ARA/SED</dc:creator>
  <cp:lastModifiedBy>Jeff Webb</cp:lastModifiedBy>
  <cp:revision>287</cp:revision>
  <cp:lastPrinted>2014-09-04T18:48:26Z</cp:lastPrinted>
  <dcterms:created xsi:type="dcterms:W3CDTF">2014-09-02T19:13:20Z</dcterms:created>
  <dcterms:modified xsi:type="dcterms:W3CDTF">2020-01-04T23:37:09Z</dcterms:modified>
</cp:coreProperties>
</file>