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2"/>
  </p:notesMasterIdLst>
  <p:sldIdLst>
    <p:sldId id="328" r:id="rId3"/>
    <p:sldId id="329" r:id="rId4"/>
    <p:sldId id="330" r:id="rId5"/>
    <p:sldId id="331" r:id="rId6"/>
    <p:sldId id="349" r:id="rId7"/>
    <p:sldId id="335" r:id="rId8"/>
    <p:sldId id="35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52" r:id="rId19"/>
    <p:sldId id="353" r:id="rId20"/>
    <p:sldId id="354" r:id="rId21"/>
  </p:sldIdLst>
  <p:sldSz cx="9144000" cy="6858000" type="screen4x3"/>
  <p:notesSz cx="6996113" cy="9282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E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4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ource\BioGears\Trunk\docs\Working\TablesForRepo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ource\BioGears\Trunk\docs\Working\TablesForRepo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Source\BioGears\Trunk\docs\Working\TablesForRepo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-0.12461745406824147"/>
                  <c:y val="0.19021689997083699"/>
                </c:manualLayout>
              </c:layout>
              <c:numFmt formatCode="General" sourceLinked="0"/>
            </c:trendlineLbl>
          </c:trendline>
          <c:xVal>
            <c:numRef>
              <c:f>EnvironmentWaterCurves!$A$2:$A$22</c:f>
              <c:numCache>
                <c:formatCode>General</c:formatCode>
                <c:ptCount val="21"/>
                <c:pt idx="0">
                  <c:v>0.01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EnvironmentWaterCurves!$E$2:$E$22</c:f>
              <c:numCache>
                <c:formatCode>General</c:formatCode>
                <c:ptCount val="21"/>
                <c:pt idx="0">
                  <c:v>4.21</c:v>
                </c:pt>
                <c:pt idx="1">
                  <c:v>4.2039999999999997</c:v>
                </c:pt>
                <c:pt idx="2">
                  <c:v>4.1929999999999996</c:v>
                </c:pt>
                <c:pt idx="3">
                  <c:v>4.1855000000000002</c:v>
                </c:pt>
                <c:pt idx="4">
                  <c:v>4.1829999999999998</c:v>
                </c:pt>
                <c:pt idx="5">
                  <c:v>4.181</c:v>
                </c:pt>
                <c:pt idx="6">
                  <c:v>4.1790000000000003</c:v>
                </c:pt>
                <c:pt idx="7">
                  <c:v>4.1779999999999999</c:v>
                </c:pt>
                <c:pt idx="8">
                  <c:v>4.1790000000000003</c:v>
                </c:pt>
                <c:pt idx="9">
                  <c:v>4.181</c:v>
                </c:pt>
                <c:pt idx="10">
                  <c:v>4.1820000000000004</c:v>
                </c:pt>
                <c:pt idx="11">
                  <c:v>4.1829999999999998</c:v>
                </c:pt>
                <c:pt idx="12">
                  <c:v>4.1849999999999996</c:v>
                </c:pt>
                <c:pt idx="13">
                  <c:v>4.1879999999999997</c:v>
                </c:pt>
                <c:pt idx="14">
                  <c:v>4.1909999999999998</c:v>
                </c:pt>
                <c:pt idx="15">
                  <c:v>4.194</c:v>
                </c:pt>
                <c:pt idx="16">
                  <c:v>4.1980000000000004</c:v>
                </c:pt>
                <c:pt idx="17">
                  <c:v>4.2030000000000003</c:v>
                </c:pt>
                <c:pt idx="18">
                  <c:v>4.2080000000000002</c:v>
                </c:pt>
                <c:pt idx="19">
                  <c:v>4.2130000000000001</c:v>
                </c:pt>
                <c:pt idx="20">
                  <c:v>4.2190000000000003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1C5-42C5-88B3-6827DE6F1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49280"/>
        <c:axId val="160451200"/>
      </c:scatterChart>
      <c:valAx>
        <c:axId val="16044928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(Degrees C)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0451200"/>
        <c:crosses val="autoZero"/>
        <c:crossBetween val="midCat"/>
      </c:valAx>
      <c:valAx>
        <c:axId val="1604512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Water Specific Heat (KJ/kg-K)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04492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1.4623359580052493E-2"/>
                  <c:y val="-0.27564158646835812"/>
                </c:manualLayout>
              </c:layout>
              <c:numFmt formatCode="General" sourceLinked="0"/>
            </c:trendlineLbl>
          </c:trendline>
          <c:xVal>
            <c:numRef>
              <c:f>EnvironmentWaterCurves!$A$27:$A$47</c:f>
              <c:numCache>
                <c:formatCode>General</c:formatCode>
                <c:ptCount val="21"/>
                <c:pt idx="0">
                  <c:v>0.01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EnvironmentWaterCurves!$C$27:$C$47</c:f>
              <c:numCache>
                <c:formatCode>General</c:formatCode>
                <c:ptCount val="21"/>
                <c:pt idx="0">
                  <c:v>1.78</c:v>
                </c:pt>
                <c:pt idx="1">
                  <c:v>1.52</c:v>
                </c:pt>
                <c:pt idx="2">
                  <c:v>1.31</c:v>
                </c:pt>
                <c:pt idx="3">
                  <c:v>1.1399999999999999</c:v>
                </c:pt>
                <c:pt idx="4">
                  <c:v>1</c:v>
                </c:pt>
                <c:pt idx="5">
                  <c:v>0.89</c:v>
                </c:pt>
                <c:pt idx="6">
                  <c:v>0.79800000000000004</c:v>
                </c:pt>
                <c:pt idx="7">
                  <c:v>0.71899999999999997</c:v>
                </c:pt>
                <c:pt idx="8">
                  <c:v>0.65300000000000002</c:v>
                </c:pt>
                <c:pt idx="9">
                  <c:v>0.59599999999999997</c:v>
                </c:pt>
                <c:pt idx="10">
                  <c:v>0.54700000000000004</c:v>
                </c:pt>
                <c:pt idx="11">
                  <c:v>0.504</c:v>
                </c:pt>
                <c:pt idx="12">
                  <c:v>0.46700000000000003</c:v>
                </c:pt>
                <c:pt idx="13">
                  <c:v>0.434</c:v>
                </c:pt>
                <c:pt idx="14">
                  <c:v>0.40400000000000003</c:v>
                </c:pt>
                <c:pt idx="15">
                  <c:v>0.378</c:v>
                </c:pt>
                <c:pt idx="16">
                  <c:v>0.35499999999999998</c:v>
                </c:pt>
                <c:pt idx="17">
                  <c:v>0.33400000000000002</c:v>
                </c:pt>
                <c:pt idx="18">
                  <c:v>0.314</c:v>
                </c:pt>
                <c:pt idx="19">
                  <c:v>0.29699999999999999</c:v>
                </c:pt>
                <c:pt idx="20">
                  <c:v>0.28100000000000003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F0-494C-8626-9CA32C63D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468992"/>
        <c:axId val="160470912"/>
      </c:scatterChart>
      <c:valAx>
        <c:axId val="160468992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(Degrees C)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0470912"/>
        <c:crosses val="autoZero"/>
        <c:crossBetween val="midCat"/>
      </c:valAx>
      <c:valAx>
        <c:axId val="1604709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Water Viscosity (Centipoise)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04689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2.4489282589676292E-2"/>
                  <c:y val="0.31018518518518517"/>
                </c:manualLayout>
              </c:layout>
              <c:numFmt formatCode="General" sourceLinked="0"/>
            </c:trendlineLbl>
          </c:trendline>
          <c:xVal>
            <c:numRef>
              <c:f>EnvironmentWaterCurves!$A$27:$A$47</c:f>
              <c:numCache>
                <c:formatCode>General</c:formatCode>
                <c:ptCount val="21"/>
                <c:pt idx="0">
                  <c:v>0.01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  <c:pt idx="9">
                  <c:v>45</c:v>
                </c:pt>
                <c:pt idx="10">
                  <c:v>50</c:v>
                </c:pt>
                <c:pt idx="11">
                  <c:v>55</c:v>
                </c:pt>
                <c:pt idx="12">
                  <c:v>60</c:v>
                </c:pt>
                <c:pt idx="13">
                  <c:v>65</c:v>
                </c:pt>
                <c:pt idx="14">
                  <c:v>70</c:v>
                </c:pt>
                <c:pt idx="15">
                  <c:v>75</c:v>
                </c:pt>
                <c:pt idx="16">
                  <c:v>80</c:v>
                </c:pt>
                <c:pt idx="17">
                  <c:v>85</c:v>
                </c:pt>
                <c:pt idx="18">
                  <c:v>90</c:v>
                </c:pt>
                <c:pt idx="19">
                  <c:v>95</c:v>
                </c:pt>
                <c:pt idx="20">
                  <c:v>100</c:v>
                </c:pt>
              </c:numCache>
            </c:numRef>
          </c:xVal>
          <c:yVal>
            <c:numRef>
              <c:f>EnvironmentWaterCurves!$E$27:$E$47</c:f>
              <c:numCache>
                <c:formatCode>General</c:formatCode>
                <c:ptCount val="21"/>
                <c:pt idx="0">
                  <c:v>-7.0000000000000007E-2</c:v>
                </c:pt>
                <c:pt idx="1">
                  <c:v>1.6E-2</c:v>
                </c:pt>
                <c:pt idx="2">
                  <c:v>8.7999999999999995E-2</c:v>
                </c:pt>
                <c:pt idx="3">
                  <c:v>0.151</c:v>
                </c:pt>
                <c:pt idx="4">
                  <c:v>0.20699999999999999</c:v>
                </c:pt>
                <c:pt idx="5">
                  <c:v>0.25700000000000001</c:v>
                </c:pt>
                <c:pt idx="6">
                  <c:v>0.30299999999999999</c:v>
                </c:pt>
                <c:pt idx="7">
                  <c:v>0.34499999999999997</c:v>
                </c:pt>
                <c:pt idx="8">
                  <c:v>0.38500000000000001</c:v>
                </c:pt>
                <c:pt idx="9">
                  <c:v>0.42</c:v>
                </c:pt>
                <c:pt idx="10">
                  <c:v>0.45700000000000002</c:v>
                </c:pt>
                <c:pt idx="11">
                  <c:v>0.48599999999999999</c:v>
                </c:pt>
                <c:pt idx="12">
                  <c:v>0.52300000000000002</c:v>
                </c:pt>
                <c:pt idx="13">
                  <c:v>0.54400000000000004</c:v>
                </c:pt>
                <c:pt idx="14">
                  <c:v>0.58499999999999996</c:v>
                </c:pt>
                <c:pt idx="15">
                  <c:v>0.59599999999999997</c:v>
                </c:pt>
                <c:pt idx="16">
                  <c:v>0.64300000000000002</c:v>
                </c:pt>
                <c:pt idx="17">
                  <c:v>0.64400000000000002</c:v>
                </c:pt>
                <c:pt idx="18">
                  <c:v>0.66500000000000004</c:v>
                </c:pt>
                <c:pt idx="19">
                  <c:v>0.68700000000000006</c:v>
                </c:pt>
                <c:pt idx="20">
                  <c:v>0.752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58C-4195-8A6E-2FBC152E8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867456"/>
        <c:axId val="162869632"/>
      </c:scatterChart>
      <c:valAx>
        <c:axId val="162867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(Degrees C)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crossAx val="162869632"/>
        <c:crosses val="autoZero"/>
        <c:crossBetween val="midCat"/>
      </c:valAx>
      <c:valAx>
        <c:axId val="1628696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Water Expansion Coefficient (1/K)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28674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5"/>
          </c:marker>
          <c:trendline>
            <c:spPr>
              <a:ln w="9525">
                <a:solidFill>
                  <a:schemeClr val="accent1"/>
                </a:solidFill>
              </a:ln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3559306117634862"/>
                  <c:y val="-0.21504266766779428"/>
                </c:manualLayout>
              </c:layout>
              <c:numFmt formatCode="General" sourceLinked="0"/>
            </c:trendlineLbl>
          </c:trendline>
          <c:trendline>
            <c:trendlineType val="poly"/>
            <c:order val="2"/>
            <c:dispRSqr val="0"/>
            <c:dispEq val="0"/>
          </c:trendline>
          <c:xVal>
            <c:numRef>
              <c:f>EnvironmentHeatVaporizationOfW!$D$8:$D$18</c:f>
              <c:numCache>
                <c:formatCode>General</c:formatCode>
                <c:ptCount val="11"/>
                <c:pt idx="0">
                  <c:v>280</c:v>
                </c:pt>
                <c:pt idx="1">
                  <c:v>320</c:v>
                </c:pt>
                <c:pt idx="2">
                  <c:v>360</c:v>
                </c:pt>
                <c:pt idx="3">
                  <c:v>400</c:v>
                </c:pt>
                <c:pt idx="4">
                  <c:v>440</c:v>
                </c:pt>
                <c:pt idx="5">
                  <c:v>480</c:v>
                </c:pt>
                <c:pt idx="6">
                  <c:v>520</c:v>
                </c:pt>
                <c:pt idx="7">
                  <c:v>560</c:v>
                </c:pt>
              </c:numCache>
            </c:numRef>
          </c:xVal>
          <c:yVal>
            <c:numRef>
              <c:f>EnvironmentHeatVaporizationOfW!$E$8:$E$18</c:f>
              <c:numCache>
                <c:formatCode>General</c:formatCode>
                <c:ptCount val="11"/>
                <c:pt idx="0">
                  <c:v>45000</c:v>
                </c:pt>
                <c:pt idx="1">
                  <c:v>43000</c:v>
                </c:pt>
                <c:pt idx="2">
                  <c:v>41000</c:v>
                </c:pt>
                <c:pt idx="3">
                  <c:v>39000</c:v>
                </c:pt>
                <c:pt idx="4">
                  <c:v>37000</c:v>
                </c:pt>
                <c:pt idx="5">
                  <c:v>34000</c:v>
                </c:pt>
                <c:pt idx="6">
                  <c:v>31000</c:v>
                </c:pt>
                <c:pt idx="7">
                  <c:v>27000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ED-4B64-A376-C6C5D2699507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circle"/>
            <c:size val="5"/>
          </c:marker>
          <c:trendline>
            <c:spPr>
              <a:ln>
                <a:solidFill>
                  <a:srgbClr val="FF0000"/>
                </a:solidFill>
              </a:ln>
            </c:spPr>
            <c:trendlineType val="poly"/>
            <c:order val="2"/>
            <c:dispRSqr val="1"/>
            <c:dispEq val="1"/>
            <c:trendlineLbl>
              <c:layout>
                <c:manualLayout>
                  <c:x val="-0.1037906828765873"/>
                  <c:y val="-0.17154851303203034"/>
                </c:manualLayout>
              </c:layout>
              <c:numFmt formatCode="General" sourceLinked="0"/>
            </c:trendlineLbl>
          </c:trendline>
          <c:trendline>
            <c:trendlineType val="poly"/>
            <c:order val="2"/>
            <c:dispRSqr val="0"/>
            <c:dispEq val="0"/>
          </c:trendline>
          <c:xVal>
            <c:numRef>
              <c:f>EnvironmentHeatVaporizationOfW!$G$8:$G$18</c:f>
              <c:numCache>
                <c:formatCode>General</c:formatCode>
                <c:ptCount val="11"/>
                <c:pt idx="7">
                  <c:v>560</c:v>
                </c:pt>
                <c:pt idx="8">
                  <c:v>600</c:v>
                </c:pt>
                <c:pt idx="9">
                  <c:v>640</c:v>
                </c:pt>
              </c:numCache>
            </c:numRef>
          </c:xVal>
          <c:yVal>
            <c:numRef>
              <c:f>EnvironmentHeatVaporizationOfW!$H$8:$H$18</c:f>
              <c:numCache>
                <c:formatCode>General</c:formatCode>
                <c:ptCount val="11"/>
                <c:pt idx="7">
                  <c:v>27000</c:v>
                </c:pt>
                <c:pt idx="8">
                  <c:v>21000</c:v>
                </c:pt>
                <c:pt idx="9">
                  <c:v>10000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DED-4B64-A376-C6C5D2699507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circle"/>
            <c:size val="5"/>
          </c:marker>
          <c:xVal>
            <c:numRef>
              <c:f>EnvironmentHeatVaporizationOfW!$J$8:$J$18</c:f>
              <c:numCache>
                <c:formatCode>General</c:formatCode>
                <c:ptCount val="11"/>
                <c:pt idx="9">
                  <c:v>640</c:v>
                </c:pt>
                <c:pt idx="10">
                  <c:v>650</c:v>
                </c:pt>
              </c:numCache>
            </c:numRef>
          </c:xVal>
          <c:yVal>
            <c:numRef>
              <c:f>EnvironmentHeatVaporizationOfW!$K$8:$K$18</c:f>
              <c:numCache>
                <c:formatCode>General</c:formatCode>
                <c:ptCount val="11"/>
                <c:pt idx="9">
                  <c:v>10000</c:v>
                </c:pt>
                <c:pt idx="1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DED-4B64-A376-C6C5D2699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918400"/>
        <c:axId val="162920320"/>
      </c:scatterChart>
      <c:valAx>
        <c:axId val="162918400"/>
        <c:scaling>
          <c:orientation val="minMax"/>
          <c:max val="680"/>
          <c:min val="24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Temperature (K)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2920320"/>
        <c:crosses val="autoZero"/>
        <c:crossBetween val="midCat"/>
      </c:valAx>
      <c:valAx>
        <c:axId val="162920320"/>
        <c:scaling>
          <c:orientation val="minMax"/>
          <c:max val="48000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Heat of Vaporization</a:t>
                </a:r>
                <a:r>
                  <a:rPr lang="en-US" baseline="0" dirty="0"/>
                  <a:t> of Water </a:t>
                </a:r>
                <a:r>
                  <a:rPr lang="en-US" dirty="0"/>
                  <a:t>(J/</a:t>
                </a:r>
                <a:r>
                  <a:rPr lang="en-US" dirty="0" err="1"/>
                  <a:t>mol</a:t>
                </a:r>
                <a:r>
                  <a:rPr lang="en-US" dirty="0"/>
                  <a:t>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291840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240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26BB8-5932-4ACC-8CD5-328D9DA138C9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088" y="4408488"/>
            <a:ext cx="5595937" cy="4176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2400" y="8816975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E9A71-B8D6-467E-9737-A44765197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1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410098" y="4547070"/>
            <a:ext cx="2337798" cy="5833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8466" y="0"/>
            <a:ext cx="9178882" cy="2167467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2167468"/>
            <a:ext cx="9180577" cy="255236"/>
          </a:xfrm>
          <a:prstGeom prst="rect">
            <a:avLst/>
          </a:prstGeom>
          <a:solidFill>
            <a:srgbClr val="4BB04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itle Placeholder 11"/>
          <p:cNvSpPr>
            <a:spLocks noGrp="1"/>
          </p:cNvSpPr>
          <p:nvPr>
            <p:ph type="title" hasCustomPrompt="1"/>
          </p:nvPr>
        </p:nvSpPr>
        <p:spPr>
          <a:xfrm>
            <a:off x="1371600" y="3707448"/>
            <a:ext cx="6637867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biogears_WTlogov0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111775"/>
            <a:ext cx="5747896" cy="12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98" y="1403772"/>
            <a:ext cx="8671971" cy="47892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81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23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98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90" y="1535113"/>
            <a:ext cx="433029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090" y="2174875"/>
            <a:ext cx="433029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27708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2770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99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3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40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8730"/>
            <a:ext cx="3008313" cy="93376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8730"/>
            <a:ext cx="5111750" cy="56248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0249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545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8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2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FD63-10BD-4598-9E1E-9FFECB76D2D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5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FD63-10BD-4598-9E1E-9FFECB76D2D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B23EC-E75A-4556-B1AC-9C17973EC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-1" y="6487054"/>
            <a:ext cx="9160933" cy="381000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 rot="16200000">
            <a:off x="7945439" y="4993213"/>
            <a:ext cx="2273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Copyright 2014. All rights reserved. Applied </a:t>
            </a:r>
            <a:r>
              <a:rPr lang="en-US" sz="600" dirty="0" err="1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ReArch</a:t>
            </a:r>
            <a:r>
              <a:rPr lang="en-US" sz="600" dirty="0">
                <a:solidFill>
                  <a:prstClr val="black">
                    <a:lumMod val="65000"/>
                    <a:lumOff val="35000"/>
                    <a:alpha val="30000"/>
                  </a:prstClr>
                </a:solidFill>
                <a:latin typeface="Arial" pitchFamily="-108" charset="0"/>
                <a:ea typeface="ＭＳ Ｐゴシック" pitchFamily="-106" charset="-128"/>
                <a:cs typeface="ＭＳ Ｐゴシック" pitchFamily="-106" charset="-128"/>
              </a:rPr>
              <a:t> Associates, Inc.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0" y="6468004"/>
            <a:ext cx="9144000" cy="17462"/>
          </a:xfrm>
          <a:prstGeom prst="rect">
            <a:avLst/>
          </a:prstGeom>
          <a:solidFill>
            <a:srgbClr val="4BB04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 pitchFamily="-108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6" name="Text Placeholder 9"/>
          <p:cNvSpPr>
            <a:spLocks noGrp="1"/>
          </p:cNvSpPr>
          <p:nvPr>
            <p:ph type="body" idx="1"/>
          </p:nvPr>
        </p:nvSpPr>
        <p:spPr>
          <a:xfrm>
            <a:off x="183444" y="1397000"/>
            <a:ext cx="8760356" cy="4868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itle Placeholder 11"/>
          <p:cNvSpPr>
            <a:spLocks noGrp="1"/>
          </p:cNvSpPr>
          <p:nvPr>
            <p:ph type="title"/>
          </p:nvPr>
        </p:nvSpPr>
        <p:spPr>
          <a:xfrm>
            <a:off x="0" y="557848"/>
            <a:ext cx="9144000" cy="627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-8467" y="1"/>
            <a:ext cx="9171433" cy="510556"/>
          </a:xfrm>
          <a:prstGeom prst="rect">
            <a:avLst/>
          </a:prstGeom>
          <a:solidFill>
            <a:srgbClr val="0C0F3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0" name="Picture 29" descr="ARA_Logo_white_2010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51" y="6503986"/>
            <a:ext cx="892588" cy="34215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83444" y="6548438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6EDD5FD9-64F1-4545-B9DF-61B5A2906508}" type="slidenum">
              <a:rPr lang="en-US" sz="1000">
                <a:solidFill>
                  <a:prstClr val="white"/>
                </a:solidFill>
                <a:ea typeface="Calibri" pitchFamily="-111" charset="0"/>
                <a:cs typeface="Calibri" pitchFamily="-111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>
              <a:solidFill>
                <a:prstClr val="white"/>
              </a:solidFill>
              <a:ea typeface="Calibri" pitchFamily="-111" charset="0"/>
              <a:cs typeface="Calibri" pitchFamily="-111" charset="0"/>
            </a:endParaRPr>
          </a:p>
        </p:txBody>
      </p:sp>
      <p:pic>
        <p:nvPicPr>
          <p:cNvPr id="11" name="Picture 10" descr="biogears_WTlogov02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8102"/>
            <a:ext cx="2057400" cy="4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2800" b="1" kern="1200">
          <a:solidFill>
            <a:srgbClr val="001F4B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1F4B"/>
          </a:solidFill>
          <a:latin typeface="Arial"/>
          <a:ea typeface="+mn-ea"/>
          <a:cs typeface="Arial"/>
        </a:defRPr>
      </a:lvl1pPr>
      <a:lvl2pPr marL="8001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001F4B"/>
          </a:solidFill>
          <a:latin typeface="Arial"/>
          <a:ea typeface="+mn-ea"/>
          <a:cs typeface="Arial"/>
        </a:defRPr>
      </a:lvl2pPr>
      <a:lvl3pPr marL="1200150" indent="-28575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001F4B"/>
          </a:solidFill>
          <a:latin typeface="Arial"/>
          <a:ea typeface="+mn-ea"/>
          <a:cs typeface="Arial"/>
        </a:defRPr>
      </a:lvl3pPr>
      <a:lvl4pPr marL="16573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4pPr>
      <a:lvl5pPr marL="2114550" indent="-28575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001F4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1.png"/><Relationship Id="rId13" Type="http://schemas.openxmlformats.org/officeDocument/2006/relationships/image" Target="../media/image10.wmf"/><Relationship Id="rId3" Type="http://schemas.openxmlformats.org/officeDocument/2006/relationships/image" Target="../media/image680.png"/><Relationship Id="rId7" Type="http://schemas.openxmlformats.org/officeDocument/2006/relationships/image" Target="../media/image730.pn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20.png"/><Relationship Id="rId11" Type="http://schemas.openxmlformats.org/officeDocument/2006/relationships/image" Target="../media/image77.png"/><Relationship Id="rId5" Type="http://schemas.openxmlformats.org/officeDocument/2006/relationships/image" Target="../media/image710.png"/><Relationship Id="rId10" Type="http://schemas.openxmlformats.org/officeDocument/2006/relationships/image" Target="../media/image761.png"/><Relationship Id="rId4" Type="http://schemas.openxmlformats.org/officeDocument/2006/relationships/image" Target="../media/image700.png"/><Relationship Id="rId9" Type="http://schemas.openxmlformats.org/officeDocument/2006/relationships/image" Target="../media/image7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9.png"/><Relationship Id="rId7" Type="http://schemas.openxmlformats.org/officeDocument/2006/relationships/image" Target="../media/image10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2050473" y="762000"/>
            <a:ext cx="488372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09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9438" y="4794411"/>
                <a:ext cx="833112" cy="2737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𝑝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10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>
                                      <a:latin typeface="Cambria Math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8" y="4794411"/>
                <a:ext cx="833112" cy="2737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12552"/>
              </p:ext>
            </p:extLst>
          </p:nvPr>
        </p:nvGraphicFramePr>
        <p:xfrm>
          <a:off x="329438" y="5304199"/>
          <a:ext cx="2981708" cy="8128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2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74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t</a:t>
                      </a:r>
                      <a:r>
                        <a:rPr lang="en-US" sz="1200" b="1" baseline="-25000" dirty="0" err="1"/>
                        <a:t>min</a:t>
                      </a:r>
                      <a:r>
                        <a:rPr lang="en-US" sz="1200" b="1" baseline="0" dirty="0"/>
                        <a:t> (</a:t>
                      </a:r>
                      <a:r>
                        <a:rPr lang="en-US" sz="1200" b="1" dirty="0">
                          <a:effectLst/>
                        </a:rPr>
                        <a:t>°C)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t</a:t>
                      </a:r>
                      <a:r>
                        <a:rPr lang="en-US" sz="1200" b="1" baseline="-25000" dirty="0" err="1"/>
                        <a:t>max</a:t>
                      </a:r>
                      <a:r>
                        <a:rPr lang="en-US" sz="1200" b="1" dirty="0"/>
                        <a:t> (</a:t>
                      </a:r>
                      <a:r>
                        <a:rPr lang="en-US" sz="1200" b="1" dirty="0">
                          <a:effectLst/>
                        </a:rPr>
                        <a:t>°C)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8.07131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1730.63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233.426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8.14019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1810.94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244.485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99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374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6374" y="448911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Antoine Equation (for water):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3877" y="4921133"/>
            <a:ext cx="1115669" cy="2769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For </a:t>
            </a:r>
            <a:r>
              <a:rPr lang="en-US" sz="1200" i="1" dirty="0" err="1"/>
              <a:t>p</a:t>
            </a:r>
            <a:r>
              <a:rPr lang="en-US" sz="1200" i="1" baseline="-25000" dirty="0" err="1"/>
              <a:t>sk,s</a:t>
            </a:r>
            <a:r>
              <a:rPr lang="en-US" sz="1200" i="1" dirty="0"/>
              <a:t> and p</a:t>
            </a:r>
            <a:r>
              <a:rPr lang="en-US" sz="1200" i="1" baseline="-25000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3687" y="1708867"/>
                <a:ext cx="561179" cy="3579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𝛽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1708867"/>
                <a:ext cx="561179" cy="3579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687" y="2457385"/>
                <a:ext cx="998735" cy="34990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𝜌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2457385"/>
                <a:ext cx="998735" cy="3499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3687" y="3208511"/>
                <a:ext cx="624851" cy="22807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ϕ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3208511"/>
                <a:ext cx="624851" cy="22807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687" y="3726104"/>
                <a:ext cx="771814" cy="2281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7" y="3726104"/>
                <a:ext cx="771814" cy="2281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436944" y="2663114"/>
            <a:ext cx="17652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http://wahiduddin.net/calc/density_altitude.htm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9587" y="3331622"/>
            <a:ext cx="17652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http://wahiduddin.net/calc/density_altitude.htm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99099" y="3787659"/>
            <a:ext cx="17652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http://wahiduddin.net/calc/density_altitude.htm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7404" y="1378196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3625" y="1961532"/>
            <a:ext cx="1608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http://www.thermopedia.com/content/923/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81600" y="1919598"/>
                <a:ext cx="2260607" cy="226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p</m:t>
                        </m:r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= -1E-07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+ 3E-05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8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8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 dirty="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- 0.0018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+ 4.2093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19598"/>
                <a:ext cx="2260607" cy="226600"/>
              </a:xfrm>
              <a:prstGeom prst="rect">
                <a:avLst/>
              </a:prstGeom>
              <a:blipFill rotWithShape="1">
                <a:blip r:embed="rId8"/>
                <a:stretch>
                  <a:fillRect b="-54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193828" y="2383480"/>
                <a:ext cx="2275427" cy="2259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800">
                        <a:solidFill>
                          <a:schemeClr val="dk1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= -3E-06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+ 0.0006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- 0.0462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+ 1.7412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828" y="2383480"/>
                <a:ext cx="2275427" cy="225959"/>
              </a:xfrm>
              <a:prstGeom prst="rect">
                <a:avLst/>
              </a:prstGeom>
              <a:blipFill rotWithShape="1">
                <a:blip r:embed="rId9"/>
                <a:stretch>
                  <a:fillRect b="-81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277979" y="2863120"/>
                <a:ext cx="2164228" cy="2259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00">
                        <a:solidFill>
                          <a:schemeClr val="dk1"/>
                        </a:solidFill>
                        <a:latin typeface="Cambria Math"/>
                      </a:rPr>
                      <m:t>α</m:t>
                    </m:r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= 6E-07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- 0.0001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  <m:sup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+ 0.016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800">
                            <a:solidFill>
                              <a:schemeClr val="dk1"/>
                            </a:solidFill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800" dirty="0">
                    <a:solidFill>
                      <a:schemeClr val="dk1"/>
                    </a:solidFill>
                  </a:rPr>
                  <a:t> - 0.0632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979" y="2863120"/>
                <a:ext cx="2164228" cy="225959"/>
              </a:xfrm>
              <a:prstGeom prst="rect">
                <a:avLst/>
              </a:prstGeom>
              <a:blipFill rotWithShape="1">
                <a:blip r:embed="rId10"/>
                <a:stretch>
                  <a:fillRect b="-810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486400" y="4074562"/>
                <a:ext cx="2518056" cy="33942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800" b="0" i="0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800" b="0" i="0" smtClean="0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fg</m:t>
                          </m:r>
                        </m:sub>
                      </m:sSub>
                      <m:r>
                        <a:rPr lang="en-US" sz="800">
                          <a:solidFill>
                            <a:schemeClr val="dk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8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−0.10042</m:t>
                              </m:r>
                              <m:sSubSup>
                                <m:sSubSup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800" i="1">
                                  <a:latin typeface="Cambria Math"/>
                                </a:rPr>
                                <m:t>+22.173</m:t>
                              </m:r>
                              <m:sSub>
                                <m:sSubPr>
                                  <m:ctrlPr>
                                    <a:rPr lang="en-US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 i="1">
                                  <a:latin typeface="Cambria Math"/>
                                </a:rPr>
                                <m:t>+46375</m:t>
                              </m:r>
                              <m:r>
                                <a:rPr lang="en-US" sz="80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8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≤</m:t>
                              </m:r>
                              <m:r>
                                <a:rPr lang="en-US" sz="800" b="0" i="0" smtClean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560</m:t>
                              </m:r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solidFill>
                                    <a:schemeClr val="dk1"/>
                                  </a:solidFill>
                                  <a:latin typeface="Cambria Math"/>
                                </a:rPr>
                                <m:t>K</m:t>
                              </m:r>
                            </m:e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800" b="0" i="1" smtClean="0">
                                  <a:latin typeface="Cambria Math"/>
                                </a:rPr>
                                <m:t>1.5625</m:t>
                              </m:r>
                              <m:sSubSup>
                                <m:sSubSup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sz="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800" b="0" i="1" smtClean="0">
                                  <a:latin typeface="Cambria Math"/>
                                </a:rPr>
                                <m:t>1662.5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800" b="0" i="0" smtClean="0">
                                  <a:latin typeface="Cambria Math"/>
                                </a:rPr>
                                <m:t>414000</m:t>
                              </m:r>
                              <m:r>
                                <a:rPr lang="en-US" sz="800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800" b="0" i="0" smtClean="0">
                                  <a:latin typeface="Cambria Math"/>
                                </a:rPr>
                                <m:t>&gt;560</m:t>
                              </m:r>
                              <m:r>
                                <m:rPr>
                                  <m:sty m:val="p"/>
                                </m:rPr>
                                <a:rPr lang="en-US" sz="800" b="0" i="0" smtClean="0">
                                  <a:latin typeface="Cambria Math"/>
                                </a:rPr>
                                <m:t>K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800" dirty="0">
                  <a:solidFill>
                    <a:schemeClr val="dk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074562"/>
                <a:ext cx="2518056" cy="339428"/>
              </a:xfrm>
              <a:prstGeom prst="rect">
                <a:avLst/>
              </a:prstGeom>
              <a:blipFill rotWithShape="1">
                <a:blip r:embed="rId11"/>
                <a:stretch>
                  <a:fillRect l="-4843" t="-178571" b="-2607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946737"/>
              </p:ext>
            </p:extLst>
          </p:nvPr>
        </p:nvGraphicFramePr>
        <p:xfrm>
          <a:off x="658806" y="1257546"/>
          <a:ext cx="1206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12" imgW="1206360" imgH="241200" progId="Equation.DSMT4">
                  <p:embed/>
                </p:oleObj>
              </mc:Choice>
              <mc:Fallback>
                <p:oleObj name="Equation" r:id="rId12" imgW="1206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8806" y="1257546"/>
                        <a:ext cx="1206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291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3848745" y="3135298"/>
            <a:ext cx="4883727" cy="35814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079147" y="5039037"/>
            <a:ext cx="495300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653492" y="5039037"/>
            <a:ext cx="736740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400" y="2135682"/>
                <a:ext cx="1305550" cy="3604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=4</m:t>
                      </m:r>
                      <m:r>
                        <a:rPr lang="en-US">
                          <a:latin typeface="Cambria Math"/>
                        </a:rPr>
                        <m:t>𝜀𝜎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𝑐𝑙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𝑚𝑟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135682"/>
                <a:ext cx="1305550" cy="3604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936545" y="2403769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cxnSp>
        <p:nvCxnSpPr>
          <p:cNvPr id="6" name="Straight Arrow Connector 5"/>
          <p:cNvCxnSpPr>
            <a:stCxn id="10" idx="1"/>
            <a:endCxn id="18" idx="3"/>
          </p:cNvCxnSpPr>
          <p:nvPr/>
        </p:nvCxnSpPr>
        <p:spPr>
          <a:xfrm flipH="1">
            <a:off x="7390232" y="4925998"/>
            <a:ext cx="492673" cy="3266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82905" y="4818276"/>
                <a:ext cx="36292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𝑚𝑟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905" y="4818276"/>
                <a:ext cx="362920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24400" y="4240223"/>
                <a:ext cx="676275" cy="34374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𝑅𝑎𝑑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240223"/>
                <a:ext cx="676275" cy="3437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5400675" y="4412097"/>
            <a:ext cx="771525" cy="6216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92557" y="1807986"/>
            <a:ext cx="3376109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Note: </a:t>
            </a:r>
            <a:r>
              <a:rPr lang="en-US" sz="1200" i="1" dirty="0" err="1"/>
              <a:t>R</a:t>
            </a:r>
            <a:r>
              <a:rPr lang="en-US" sz="1200" i="1" baseline="-25000" dirty="0" err="1"/>
              <a:t>clothing</a:t>
            </a:r>
            <a:r>
              <a:rPr lang="en-US" sz="1200" i="1" baseline="-25000" dirty="0"/>
              <a:t> </a:t>
            </a:r>
            <a:r>
              <a:rPr lang="en-US" sz="1200" i="1" dirty="0"/>
              <a:t>remains constant, unless modified by the user – doesn’t automatically take into account sweat saturation, etc.</a:t>
            </a:r>
          </a:p>
        </p:txBody>
      </p:sp>
    </p:spTree>
    <p:extLst>
      <p:ext uri="{BB962C8B-B14F-4D97-AF65-F5344CB8AC3E}">
        <p14:creationId xmlns:p14="http://schemas.microsoft.com/office/powerpoint/2010/main" val="120873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3609221" y="2945214"/>
            <a:ext cx="4883727" cy="35814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937124" y="4675152"/>
            <a:ext cx="495300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744844" y="4279233"/>
            <a:ext cx="656833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6436751" y="4279233"/>
            <a:ext cx="656833" cy="427197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62828" y="2487590"/>
                <a:ext cx="785471" cy="2182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=10.3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0.6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2487590"/>
                <a:ext cx="785471" cy="2182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918430" y="2579923"/>
            <a:ext cx="5405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Dear, et 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665472" y="3339486"/>
                <a:ext cx="711027" cy="34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𝐶𝑜𝑛𝑣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472" y="3339486"/>
                <a:ext cx="711027" cy="34445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670955" y="4054405"/>
                <a:ext cx="298222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955" y="4054405"/>
                <a:ext cx="298222" cy="21544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3" idx="1"/>
            <a:endCxn id="23" idx="3"/>
          </p:cNvCxnSpPr>
          <p:nvPr/>
        </p:nvCxnSpPr>
        <p:spPr>
          <a:xfrm flipH="1">
            <a:off x="7093584" y="4162127"/>
            <a:ext cx="577371" cy="330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22" idx="1"/>
          </p:cNvCxnSpPr>
          <p:nvPr/>
        </p:nvCxnSpPr>
        <p:spPr>
          <a:xfrm>
            <a:off x="5020986" y="3683939"/>
            <a:ext cx="723858" cy="8088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9" idx="2"/>
            <a:endCxn id="21" idx="0"/>
          </p:cNvCxnSpPr>
          <p:nvPr/>
        </p:nvCxnSpPr>
        <p:spPr>
          <a:xfrm>
            <a:off x="4883197" y="4336045"/>
            <a:ext cx="301577" cy="339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9600" y="3992425"/>
                <a:ext cx="927194" cy="3436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/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𝑐𝑙𝑜𝑡h𝑖𝑛𝑔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992425"/>
                <a:ext cx="927194" cy="3436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97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3454142" y="2968513"/>
            <a:ext cx="4883727" cy="358140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48200" y="5417879"/>
            <a:ext cx="650422" cy="50339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98132" y="1670034"/>
                <a:ext cx="1365374" cy="2765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𝑝𝑐𝑙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𝑠𝑘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1670034"/>
                <a:ext cx="1365374" cy="2765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2828" y="1483476"/>
                <a:ext cx="996362" cy="2253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𝑠𝑘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𝑑𝑖𝑓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1483476"/>
                <a:ext cx="996362" cy="2253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2828" y="1862726"/>
                <a:ext cx="925703" cy="2255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𝑓𝑔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1862726"/>
                <a:ext cx="925703" cy="2255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2828" y="2303378"/>
                <a:ext cx="1416926" cy="2253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𝑑𝑖𝑓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𝑟𝑠𝑤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</a:rPr>
                        <m:t>0.06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28" y="2303378"/>
                <a:ext cx="1416926" cy="22538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98132" y="1010540"/>
                <a:ext cx="780470" cy="34362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𝑟𝑠𝑤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𝑟𝑠𝑤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1010540"/>
                <a:ext cx="780470" cy="3436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8132" y="2719489"/>
                <a:ext cx="61363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a:rPr lang="en-US">
                          <a:latin typeface="Cambria Math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2719489"/>
                <a:ext cx="613630" cy="215444"/>
              </a:xfrm>
              <a:prstGeom prst="rect">
                <a:avLst/>
              </a:prstGeom>
              <a:blipFill rotWithShape="1">
                <a:blip r:embed="rId8"/>
                <a:stretch>
                  <a:fillRect b="-28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41047" y="1586934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04916" y="1966344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1656" y="2406836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76339" y="1247047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4155" y="1782949"/>
            <a:ext cx="1261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/>
              <a:t>http://www.ilocis.org/documents/chpt42e.htm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15288" y="2811822"/>
            <a:ext cx="14734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ASHRAE Handbook of Fundamentals</a:t>
            </a:r>
          </a:p>
        </p:txBody>
      </p:sp>
      <p:cxnSp>
        <p:nvCxnSpPr>
          <p:cNvPr id="16" name="Straight Arrow Connector 15"/>
          <p:cNvCxnSpPr>
            <a:stCxn id="19" idx="1"/>
            <a:endCxn id="23" idx="3"/>
          </p:cNvCxnSpPr>
          <p:nvPr/>
        </p:nvCxnSpPr>
        <p:spPr>
          <a:xfrm flipH="1">
            <a:off x="6298622" y="5293974"/>
            <a:ext cx="1106596" cy="3756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05218" y="5165252"/>
                <a:ext cx="1102866" cy="25744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𝐸𝑣𝑎𝑝𝑜𝑟𝑎𝑡𝑖𝑜𝑛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𝑠𝑘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18" y="5165252"/>
                <a:ext cx="1102866" cy="25744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8132" y="2059949"/>
                <a:ext cx="1126462" cy="34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𝑝𝑐𝑙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1+2.22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32" y="2059949"/>
                <a:ext cx="1126462" cy="34445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240220" y="2286960"/>
            <a:ext cx="17155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http://www.ilocis.org/documents/chpt42e.htm</a:t>
            </a:r>
          </a:p>
        </p:txBody>
      </p:sp>
    </p:spTree>
    <p:extLst>
      <p:ext uri="{BB962C8B-B14F-4D97-AF65-F5344CB8AC3E}">
        <p14:creationId xmlns:p14="http://schemas.microsoft.com/office/powerpoint/2010/main" val="2056573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4095703" y="3186430"/>
            <a:ext cx="4883727" cy="3581400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262764" y="5623420"/>
            <a:ext cx="650422" cy="50339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6239904" y="5094691"/>
            <a:ext cx="595327" cy="3781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212750" y="4515846"/>
            <a:ext cx="595327" cy="3781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5393801" y="4893974"/>
            <a:ext cx="507889" cy="38978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2007" y="2702589"/>
                <a:ext cx="2538227" cy="2358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𝑘</m:t>
                      </m:r>
                      <m:r>
                        <a:rPr lang="en-US">
                          <a:latin typeface="Cambria Math"/>
                        </a:rPr>
                        <m:t>=0.6065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−1.48445 +4.12292 </m:t>
                          </m:r>
                          <m:r>
                            <a:rPr lang="en-US">
                              <a:latin typeface="Cambria Math"/>
                            </a:rPr>
                            <m:t>𝑇</m:t>
                          </m:r>
                          <m:r>
                            <a:rPr lang="en-US">
                              <a:latin typeface="Cambria Math"/>
                            </a:rPr>
                            <m:t>+−1.63866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7" y="2702589"/>
                <a:ext cx="2538227" cy="23589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2739" y="1874158"/>
                <a:ext cx="705513" cy="32271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𝑇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298.15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9" y="1874158"/>
                <a:ext cx="705513" cy="32271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3400" y="4142122"/>
            <a:ext cx="322980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Assumes water pressure of 0.1 </a:t>
            </a:r>
            <a:r>
              <a:rPr lang="en-US" sz="1200" i="1" dirty="0" err="1"/>
              <a:t>MPa</a:t>
            </a:r>
            <a:r>
              <a:rPr lang="en-US" sz="1200" i="1" dirty="0"/>
              <a:t> (sea level)</a:t>
            </a:r>
          </a:p>
          <a:p>
            <a:r>
              <a:rPr lang="en-US" sz="1200" i="1" dirty="0" err="1"/>
              <a:t>R</a:t>
            </a:r>
            <a:r>
              <a:rPr lang="en-US" sz="1200" i="1" baseline="-25000" dirty="0" err="1"/>
              <a:t>cl</a:t>
            </a:r>
            <a:r>
              <a:rPr lang="en-US" sz="1200" i="1" dirty="0"/>
              <a:t> for submerged – different than in air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/>
              <a:t>Like a wet suit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/>
              <a:t>I have a paper with wet suit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8197" y="2794922"/>
            <a:ext cx="6607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Ramires</a:t>
            </a:r>
            <a:r>
              <a:rPr lang="en-US" sz="600" i="1" dirty="0"/>
              <a:t>, et 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275" y="5346421"/>
            <a:ext cx="3376109" cy="2769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Assumes radiation and evaporation are negligible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1224" y="4408124"/>
                <a:ext cx="1076522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𝑐𝑙</m:t>
                        </m:r>
                      </m:sub>
                    </m:sSub>
                  </m:oMath>
                </a14:m>
                <a:r>
                  <a:rPr lang="en-US" dirty="0"/>
                  <a:t> when saturated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224" y="4408124"/>
                <a:ext cx="1076522" cy="215444"/>
              </a:xfrm>
              <a:prstGeom prst="rect">
                <a:avLst/>
              </a:prstGeom>
              <a:blipFill rotWithShape="1">
                <a:blip r:embed="rId5"/>
                <a:stretch>
                  <a:fillRect b="-114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07300" y="4757675"/>
                <a:ext cx="64242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𝑅𝑎𝑑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300" y="4757675"/>
                <a:ext cx="642420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4" idx="2"/>
            <a:endCxn id="40" idx="1"/>
          </p:cNvCxnSpPr>
          <p:nvPr/>
        </p:nvCxnSpPr>
        <p:spPr>
          <a:xfrm>
            <a:off x="5428836" y="4097892"/>
            <a:ext cx="783914" cy="607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73322" y="3753439"/>
                <a:ext cx="711027" cy="34445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𝐶𝑜𝑛𝑣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322" y="3753439"/>
                <a:ext cx="711027" cy="34445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53820" y="5488580"/>
                <a:ext cx="549381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𝑠𝑘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20" y="5488580"/>
                <a:ext cx="549381" cy="21544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8429" y="276722"/>
                <a:ext cx="1737950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=0.09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/>
                            </a:rPr>
                            <m:t>𝐺𝑟</m:t>
                          </m:r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r>
                            <a:rPr lang="en-US">
                              <a:latin typeface="Cambria Math"/>
                            </a:rPr>
                            <m:t>𝑃𝑟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0.275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29" y="276722"/>
                <a:ext cx="1737950" cy="21544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001844" y="272546"/>
            <a:ext cx="6783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Boutelier</a:t>
            </a:r>
            <a:r>
              <a:rPr lang="en-US" sz="600" i="1" dirty="0"/>
              <a:t> et. 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7509" y="655573"/>
                <a:ext cx="1532998" cy="346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𝐺𝑟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𝑔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/>
                                </a:rPr>
                                <m:t>ν</m:t>
                              </m:r>
                            </m:e>
                            <m:sup>
                              <m:r>
                                <a:rPr lang="en-US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09" y="655573"/>
                <a:ext cx="1532998" cy="34676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8913" y="1193129"/>
                <a:ext cx="1008426" cy="30630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𝑃𝑟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3" y="1193129"/>
                <a:ext cx="1008426" cy="30630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02358" y="1514668"/>
                <a:ext cx="455894" cy="3231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𝜈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𝜇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58" y="1514668"/>
                <a:ext cx="455894" cy="3231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>
            <a:stCxn id="16" idx="2"/>
            <a:endCxn id="41" idx="0"/>
          </p:cNvCxnSpPr>
          <p:nvPr/>
        </p:nvCxnSpPr>
        <p:spPr>
          <a:xfrm>
            <a:off x="5109485" y="4623568"/>
            <a:ext cx="538261" cy="2704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1"/>
          </p:cNvCxnSpPr>
          <p:nvPr/>
        </p:nvCxnSpPr>
        <p:spPr>
          <a:xfrm flipH="1">
            <a:off x="6808077" y="4865397"/>
            <a:ext cx="1099223" cy="2234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8" idx="1"/>
            <a:endCxn id="38" idx="3"/>
          </p:cNvCxnSpPr>
          <p:nvPr/>
        </p:nvCxnSpPr>
        <p:spPr>
          <a:xfrm flipH="1">
            <a:off x="6913186" y="5596302"/>
            <a:ext cx="1040634" cy="2788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4139716" y="3081873"/>
            <a:ext cx="4883727" cy="35814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280607" y="6033469"/>
            <a:ext cx="753688" cy="533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118" y="2133587"/>
                <a:ext cx="1621312" cy="2462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𝑠𝑒𝑛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𝑟𝑒𝑠</m:t>
                              </m:r>
                            </m:sub>
                          </m:sSub>
                          <m:r>
                            <a:rPr lang="en-US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𝑟𝑒𝑠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2133587"/>
                <a:ext cx="1621312" cy="2462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10390" y="2224850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Shitzer</a:t>
            </a:r>
            <a:r>
              <a:rPr lang="en-US" sz="600" i="1" dirty="0"/>
              <a:t> &amp; </a:t>
            </a:r>
            <a:r>
              <a:rPr lang="en-US" sz="600" i="1" dirty="0" err="1"/>
              <a:t>Eberhart</a:t>
            </a:r>
            <a:endParaRPr lang="en-US" sz="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8118" y="1715599"/>
                <a:ext cx="1248483" cy="2375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𝑙𝑎𝑡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𝑠𝑒𝑛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1715599"/>
                <a:ext cx="1248483" cy="23756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13195" y="1863188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Shitzer</a:t>
            </a:r>
            <a:r>
              <a:rPr lang="en-US" sz="600" i="1" dirty="0"/>
              <a:t> &amp; </a:t>
            </a:r>
            <a:r>
              <a:rPr lang="en-US" sz="600" i="1" dirty="0" err="1"/>
              <a:t>Eberhart</a:t>
            </a:r>
            <a:endParaRPr lang="en-US" sz="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8118" y="2635444"/>
                <a:ext cx="1165832" cy="2375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  <m:r>
                            <a:rPr lang="en-US">
                              <a:latin typeface="Cambria Math"/>
                            </a:rPr>
                            <m:t>,</m:t>
                          </m:r>
                          <m:r>
                            <a:rPr lang="en-US">
                              <a:latin typeface="Cambria Math"/>
                            </a:rPr>
                            <m:t>𝑙𝑎𝑡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𝑓𝑔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>
                                  <a:latin typeface="Cambria Math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∆</m:t>
                      </m:r>
                      <m:r>
                        <a:rPr lang="en-US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2635444"/>
                <a:ext cx="1165832" cy="23756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118" y="3227180"/>
                <a:ext cx="1990801" cy="2154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/>
                        </a:rPr>
                        <m:t>∆</m:t>
                      </m:r>
                      <m:r>
                        <a:rPr lang="en-US">
                          <a:latin typeface="Cambria Math"/>
                        </a:rPr>
                        <m:t>𝑊</m:t>
                      </m:r>
                      <m:r>
                        <a:rPr lang="en-US">
                          <a:latin typeface="Cambria Math"/>
                        </a:rPr>
                        <m:t>=0.02645+0.0000361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−0.798</m:t>
                      </m:r>
                      <m:r>
                        <a:rPr lang="en-US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3227180"/>
                <a:ext cx="1990801" cy="21544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28070" y="2739062"/>
            <a:ext cx="8146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Shitzer</a:t>
            </a:r>
            <a:r>
              <a:rPr lang="en-US" sz="600" i="1" dirty="0"/>
              <a:t> &amp; </a:t>
            </a:r>
            <a:r>
              <a:rPr lang="en-US" sz="600" i="1" dirty="0" err="1"/>
              <a:t>Eberhart</a:t>
            </a:r>
            <a:endParaRPr lang="en-US" sz="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01411" y="3335106"/>
            <a:ext cx="8835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 err="1"/>
              <a:t>McCutchan</a:t>
            </a:r>
            <a:r>
              <a:rPr lang="en-US" sz="600" i="1" dirty="0"/>
              <a:t> &amp; Taylor</a:t>
            </a:r>
          </a:p>
        </p:txBody>
      </p:sp>
      <p:cxnSp>
        <p:nvCxnSpPr>
          <p:cNvPr id="12" name="Straight Arrow Connector 11"/>
          <p:cNvCxnSpPr>
            <a:stCxn id="16" idx="1"/>
          </p:cNvCxnSpPr>
          <p:nvPr/>
        </p:nvCxnSpPr>
        <p:spPr>
          <a:xfrm flipH="1">
            <a:off x="7034295" y="5770486"/>
            <a:ext cx="1119105" cy="5296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01690" y="1414809"/>
            <a:ext cx="312175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i="1" dirty="0"/>
              <a:t>Same for air and submerged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/>
              <a:t>Assumes head above water when breathing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i="1" dirty="0"/>
              <a:t>Should work for RR=0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153400" y="5656416"/>
                <a:ext cx="384401" cy="2281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>
                              <a:latin typeface="Cambria Math"/>
                            </a:rPr>
                            <m:t>𝑟𝑒𝑠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5656416"/>
                <a:ext cx="384401" cy="22813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118" y="3895395"/>
                <a:ext cx="1523238" cy="3795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>
                  <a:defRPr sz="800">
                    <a:solidFill>
                      <a:schemeClr val="dk1"/>
                    </a:solidFill>
                  </a:defRPr>
                </a:lvl1pPr>
                <a:lvl2pPr>
                  <a:defRPr>
                    <a:solidFill>
                      <a:schemeClr val="dk1"/>
                    </a:solidFill>
                  </a:defRPr>
                </a:lvl2pPr>
                <a:lvl3pPr>
                  <a:defRPr>
                    <a:solidFill>
                      <a:schemeClr val="dk1"/>
                    </a:solidFill>
                  </a:defRPr>
                </a:lvl3pPr>
                <a:lvl4pPr>
                  <a:defRPr>
                    <a:solidFill>
                      <a:schemeClr val="dk1"/>
                    </a:solidFill>
                  </a:defRPr>
                </a:lvl4pPr>
                <a:lvl5pPr>
                  <a:defRPr>
                    <a:solidFill>
                      <a:schemeClr val="dk1"/>
                    </a:solidFill>
                  </a:defRPr>
                </a:lvl5pPr>
                <a:lvl6pPr>
                  <a:defRPr>
                    <a:solidFill>
                      <a:schemeClr val="dk1"/>
                    </a:solidFill>
                  </a:defRPr>
                </a:lvl6pPr>
                <a:lvl7pPr>
                  <a:defRPr>
                    <a:solidFill>
                      <a:schemeClr val="dk1"/>
                    </a:solidFill>
                  </a:defRPr>
                </a:lvl7pPr>
                <a:lvl8pPr>
                  <a:defRPr>
                    <a:solidFill>
                      <a:schemeClr val="dk1"/>
                    </a:solidFill>
                  </a:defRPr>
                </a:lvl8pPr>
                <a:lvl9pPr>
                  <a:defRPr>
                    <a:solidFill>
                      <a:schemeClr val="dk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H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</a:rPr>
                            <m:t>ϕ</m:t>
                          </m:r>
                        </m:num>
                        <m:den>
                          <m:r>
                            <a:rPr lang="en-US">
                              <a:latin typeface="Cambria Math"/>
                            </a:rPr>
                            <m:t>0.263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/>
                                    </a:rPr>
                                    <m:t>17.67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−273.16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>
                                      <a:latin typeface="Cambria Math"/>
                                    </a:rPr>
                                    <m:t>−29.65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18" y="3895395"/>
                <a:ext cx="1523238" cy="37952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448358" y="3037623"/>
            <a:ext cx="401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Calibri"/>
              </a:rPr>
              <a:t>(°F)</a:t>
            </a:r>
            <a:endParaRPr lang="en-US" sz="1200" i="1" dirty="0"/>
          </a:p>
        </p:txBody>
      </p:sp>
      <p:sp>
        <p:nvSpPr>
          <p:cNvPr id="19" name="Rectangle 18"/>
          <p:cNvSpPr/>
          <p:nvPr/>
        </p:nvSpPr>
        <p:spPr>
          <a:xfrm>
            <a:off x="1044623" y="3618396"/>
            <a:ext cx="3577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rgbClr val="000000"/>
                </a:solidFill>
                <a:latin typeface="Calibri"/>
              </a:rPr>
              <a:t>(K)</a:t>
            </a:r>
            <a:endParaRPr lang="en-US" sz="12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473719" y="4429941"/>
            <a:ext cx="39405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i="1" dirty="0"/>
              <a:t>http://earthscience.stackexchange.com/questions/2360/how-do-i-convert-specific-humidity-to-relative-humidity</a:t>
            </a:r>
          </a:p>
        </p:txBody>
      </p:sp>
    </p:spTree>
    <p:extLst>
      <p:ext uri="{BB962C8B-B14F-4D97-AF65-F5344CB8AC3E}">
        <p14:creationId xmlns:p14="http://schemas.microsoft.com/office/powerpoint/2010/main" val="344204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6" t="8305" r="14646" b="52335"/>
          <a:stretch/>
        </p:blipFill>
        <p:spPr>
          <a:xfrm>
            <a:off x="4095703" y="3186430"/>
            <a:ext cx="4883727" cy="35814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6416861" y="3939153"/>
            <a:ext cx="677488" cy="533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5" idx="3"/>
            <a:endCxn id="3" idx="1"/>
          </p:cNvCxnSpPr>
          <p:nvPr/>
        </p:nvCxnSpPr>
        <p:spPr>
          <a:xfrm>
            <a:off x="5725049" y="4149748"/>
            <a:ext cx="691812" cy="56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34449" y="3960292"/>
            <a:ext cx="990600" cy="3789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Heating (positive)</a:t>
            </a:r>
          </a:p>
          <a:p>
            <a:pPr algn="ctr"/>
            <a:r>
              <a:rPr lang="en-US" dirty="0"/>
              <a:t>and/or</a:t>
            </a:r>
          </a:p>
          <a:p>
            <a:pPr algn="ctr"/>
            <a:r>
              <a:rPr lang="en-US" dirty="0"/>
              <a:t>Cooling (negative)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48400" y="3289976"/>
            <a:ext cx="1219200" cy="533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840719" y="3367220"/>
            <a:ext cx="778061" cy="3789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dirty="0"/>
              <a:t>Applied Temperature</a:t>
            </a:r>
          </a:p>
        </p:txBody>
      </p:sp>
      <p:cxnSp>
        <p:nvCxnSpPr>
          <p:cNvPr id="22" name="Straight Arrow Connector 21"/>
          <p:cNvCxnSpPr>
            <a:stCxn id="21" idx="3"/>
            <a:endCxn id="19" idx="1"/>
          </p:cNvCxnSpPr>
          <p:nvPr/>
        </p:nvCxnSpPr>
        <p:spPr>
          <a:xfrm>
            <a:off x="5618780" y="3556676"/>
            <a:ext cx="6296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182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\[\beta 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{1}}{\rho </a:t>
            </a:r>
            <a:r>
              <a:rPr lang="en-US" dirty="0" err="1"/>
              <a:t>c_p</a:t>
            </a:r>
            <a:r>
              <a:rPr lang="en-US" dirty="0"/>
              <a:t>}\] </a:t>
            </a:r>
          </a:p>
          <a:p>
            <a:pPr marL="0" indent="0">
              <a:buNone/>
            </a:pPr>
            <a:r>
              <a:rPr lang="en-US" dirty="0"/>
              <a:t>\[\rho 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p_dM_d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{+}</a:t>
            </a:r>
            <a:r>
              <a:rPr lang="en-US" dirty="0" err="1"/>
              <a:t>p_vM_v</a:t>
            </a:r>
            <a:r>
              <a:rPr lang="en-US" dirty="0"/>
              <a:t>}{</a:t>
            </a:r>
            <a:r>
              <a:rPr lang="en-US" dirty="0" err="1"/>
              <a:t>Ut_a</a:t>
            </a:r>
            <a:r>
              <a:rPr lang="en-US" dirty="0"/>
              <a:t>}\] </a:t>
            </a:r>
          </a:p>
          <a:p>
            <a:pPr marL="0" indent="0">
              <a:buNone/>
            </a:pPr>
            <a:r>
              <a:rPr lang="en-US" dirty="0"/>
              <a:t>\[</a:t>
            </a:r>
            <a:r>
              <a:rPr lang="en-US" dirty="0" err="1"/>
              <a:t>p_v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mathrm</a:t>
            </a:r>
            <a:r>
              <a:rPr lang="en-US" dirty="0"/>
              <a:t>{\phi }</a:t>
            </a:r>
            <a:r>
              <a:rPr lang="en-US" dirty="0" err="1"/>
              <a:t>p_a</a:t>
            </a:r>
            <a:r>
              <a:rPr lang="en-US" dirty="0"/>
              <a:t>\] </a:t>
            </a:r>
          </a:p>
          <a:p>
            <a:pPr marL="0" indent="0">
              <a:buNone/>
            </a:pPr>
            <a:r>
              <a:rPr lang="en-US" dirty="0"/>
              <a:t>\[</a:t>
            </a:r>
            <a:r>
              <a:rPr lang="en-US" dirty="0" err="1"/>
              <a:t>p_d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{=}</a:t>
            </a:r>
            <a:r>
              <a:rPr lang="en-US" dirty="0" err="1"/>
              <a:t>p_t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</a:t>
            </a:r>
            <a:r>
              <a:rPr lang="en-US" dirty="0" err="1"/>
              <a:t>p_v</a:t>
            </a:r>
            <a:r>
              <a:rPr lang="en-US" dirty="0"/>
              <a:t>\] </a:t>
            </a:r>
          </a:p>
          <a:p>
            <a:pPr marL="0" indent="0">
              <a:buNone/>
            </a:pPr>
            <a:r>
              <a:rPr lang="en-US" dirty="0"/>
              <a:t>\[p\</a:t>
            </a:r>
            <a:r>
              <a:rPr lang="en-US" dirty="0" err="1"/>
              <a:t>mathrm</a:t>
            </a:r>
            <a:r>
              <a:rPr lang="en-US" dirty="0"/>
              <a:t>{=}{\</a:t>
            </a:r>
            <a:r>
              <a:rPr lang="en-US" dirty="0" err="1"/>
              <a:t>mathrm</a:t>
            </a:r>
            <a:r>
              <a:rPr lang="en-US" dirty="0"/>
              <a:t>{10}}^{\left(A\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frac</a:t>
            </a:r>
            <a:r>
              <a:rPr lang="en-US" dirty="0"/>
              <a:t>{B}{C\</a:t>
            </a:r>
            <a:r>
              <a:rPr lang="en-US" dirty="0" err="1"/>
              <a:t>mathrm</a:t>
            </a:r>
            <a:r>
              <a:rPr lang="en-US" dirty="0"/>
              <a:t>{+}t}\right)}\]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{h}}_{\</a:t>
            </a:r>
            <a:r>
              <a:rPr lang="en-US" dirty="0" err="1"/>
              <a:t>mathrm</a:t>
            </a:r>
            <a:r>
              <a:rPr lang="en-US" dirty="0"/>
              <a:t>{</a:t>
            </a:r>
            <a:r>
              <a:rPr lang="en-US" dirty="0" err="1"/>
              <a:t>fg</a:t>
            </a:r>
            <a:r>
              <a:rPr lang="en-US" dirty="0"/>
              <a:t>}}\</a:t>
            </a:r>
            <a:r>
              <a:rPr lang="en-US" dirty="0" err="1"/>
              <a:t>mathrm</a:t>
            </a:r>
            <a:r>
              <a:rPr lang="en-US" dirty="0"/>
              <a:t>{=}\left\{ \begin{array}{c}</a:t>
            </a:r>
          </a:p>
          <a:p>
            <a:pPr marL="0" indent="0">
              <a:buNone/>
            </a:pPr>
            <a:r>
              <a:rPr lang="en-US" dirty="0"/>
              <a:t>-0.10042t^2_a+22.173t_a+46375,~t_a\</a:t>
            </a:r>
            <a:r>
              <a:rPr lang="en-US" dirty="0" err="1"/>
              <a:t>mathrm</a:t>
            </a:r>
            <a:r>
              <a:rPr lang="en-US" dirty="0"/>
              <a:t>{\le }\</a:t>
            </a:r>
            <a:r>
              <a:rPr lang="en-US" dirty="0" err="1"/>
              <a:t>mathrm</a:t>
            </a:r>
            <a:r>
              <a:rPr lang="en-US" dirty="0"/>
              <a:t>{560K} \\ </a:t>
            </a:r>
          </a:p>
          <a:p>
            <a:pPr marL="0" indent="0">
              <a:buNone/>
            </a:pPr>
            <a:r>
              <a:rPr lang="en-US" dirty="0"/>
              <a:t>-1.5625t^2_a+1662.5t_a-\</a:t>
            </a:r>
            <a:r>
              <a:rPr lang="en-US" dirty="0" err="1"/>
              <a:t>mathrm</a:t>
            </a:r>
            <a:r>
              <a:rPr lang="en-US" dirty="0"/>
              <a:t>{414000,}~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{&gt;560K} \end{array}</a:t>
            </a:r>
          </a:p>
          <a:p>
            <a:pPr marL="0" indent="0">
              <a:buNone/>
            </a:pPr>
            <a:r>
              <a:rPr lang="en-US" dirty="0"/>
              <a:t>\right.\]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{c}}_{\</a:t>
            </a:r>
            <a:r>
              <a:rPr lang="en-US" dirty="0" err="1"/>
              <a:t>mathrm</a:t>
            </a:r>
            <a:r>
              <a:rPr lang="en-US" dirty="0"/>
              <a:t>{</a:t>
            </a:r>
            <a:r>
              <a:rPr lang="en-US" dirty="0" err="1"/>
              <a:t>p,w</a:t>
            </a:r>
            <a:r>
              <a:rPr lang="en-US" dirty="0"/>
              <a:t>}}=-1e^{-7}{\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{3}}_{\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}}+3e^{-5}{\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{2}}_{\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}}-0.0018{\</a:t>
            </a:r>
            <a:r>
              <a:rPr lang="en-US" dirty="0" err="1"/>
              <a:t>mathrm</a:t>
            </a:r>
            <a:r>
              <a:rPr lang="en-US" dirty="0"/>
              <a:t>{T}}_{\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}}+4.2093\] </a:t>
            </a:r>
          </a:p>
          <a:p>
            <a:pPr marL="0" indent="0">
              <a:buNone/>
            </a:pPr>
            <a:r>
              <a:rPr lang="en-US" dirty="0"/>
              <a:t>\[\mu \</a:t>
            </a:r>
            <a:r>
              <a:rPr lang="en-US" dirty="0" err="1"/>
              <a:t>mathrm</a:t>
            </a:r>
            <a:r>
              <a:rPr lang="en-US" dirty="0"/>
              <a:t>{\ }=-3e^{-6}{\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{3}}_{\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}}+0.0006{\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{2}}_{\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}}-0.0462{\</a:t>
            </a:r>
            <a:r>
              <a:rPr lang="en-US" dirty="0" err="1"/>
              <a:t>mathrm</a:t>
            </a:r>
            <a:r>
              <a:rPr lang="en-US" dirty="0"/>
              <a:t>{T}}_{\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}}+1.7412\] </a:t>
            </a:r>
          </a:p>
          <a:p>
            <a:pPr marL="0" indent="0">
              <a:buNone/>
            </a:pPr>
            <a:r>
              <a:rPr lang="en-US" dirty="0"/>
              <a:t>\[\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alphaup</a:t>
            </a:r>
            <a:r>
              <a:rPr lang="en-US" dirty="0"/>
              <a:t> }\</a:t>
            </a:r>
            <a:r>
              <a:rPr lang="en-US" dirty="0" err="1"/>
              <a:t>mathrm</a:t>
            </a:r>
            <a:r>
              <a:rPr lang="en-US" dirty="0"/>
              <a:t>{\ }=6e^{-7}{\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{3}}_{\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}}+0.0001{\</a:t>
            </a:r>
            <a:r>
              <a:rPr lang="en-US" dirty="0" err="1"/>
              <a:t>mathrm</a:t>
            </a:r>
            <a:r>
              <a:rPr lang="en-US" dirty="0"/>
              <a:t>{T}}^{\</a:t>
            </a:r>
            <a:r>
              <a:rPr lang="en-US" dirty="0" err="1"/>
              <a:t>mathrm</a:t>
            </a:r>
            <a:r>
              <a:rPr lang="en-US" dirty="0"/>
              <a:t>{2}}_{\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}}+0.016{\</a:t>
            </a:r>
            <a:r>
              <a:rPr lang="en-US" dirty="0" err="1"/>
              <a:t>mathrm</a:t>
            </a:r>
            <a:r>
              <a:rPr lang="en-US" dirty="0"/>
              <a:t>{T}}_{\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}}-0.0632\]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{h}}_r\</a:t>
            </a:r>
            <a:r>
              <a:rPr lang="en-US" dirty="0" err="1"/>
              <a:t>mathrm</a:t>
            </a:r>
            <a:r>
              <a:rPr lang="en-US" dirty="0"/>
              <a:t>{=4}\</a:t>
            </a:r>
            <a:r>
              <a:rPr lang="en-US" dirty="0" err="1"/>
              <a:t>varepsilon</a:t>
            </a:r>
            <a:r>
              <a:rPr lang="en-US" dirty="0"/>
              <a:t> \sigma \</a:t>
            </a:r>
            <a:r>
              <a:rPr lang="en-US" dirty="0" err="1"/>
              <a:t>frac</a:t>
            </a:r>
            <a:r>
              <a:rPr lang="en-US" dirty="0"/>
              <a:t>{</a:t>
            </a:r>
            <a:r>
              <a:rPr lang="en-US" dirty="0" err="1"/>
              <a:t>A_r</a:t>
            </a:r>
            <a:r>
              <a:rPr lang="en-US" dirty="0"/>
              <a:t>}{A_D}{\left(\</a:t>
            </a:r>
            <a:r>
              <a:rPr lang="en-US" dirty="0" err="1"/>
              <a:t>frac</a:t>
            </a:r>
            <a:r>
              <a:rPr lang="en-US" dirty="0"/>
              <a:t>{t_{cl}\</a:t>
            </a:r>
            <a:r>
              <a:rPr lang="en-US" dirty="0" err="1"/>
              <a:t>mathrm</a:t>
            </a:r>
            <a:r>
              <a:rPr lang="en-US" dirty="0"/>
              <a:t>{+}t_{</a:t>
            </a:r>
            <a:r>
              <a:rPr lang="en-US" dirty="0" err="1"/>
              <a:t>mr</a:t>
            </a:r>
            <a:r>
              <a:rPr lang="en-US" dirty="0"/>
              <a:t>}}{\</a:t>
            </a:r>
            <a:r>
              <a:rPr lang="en-US" dirty="0" err="1"/>
              <a:t>mathrm</a:t>
            </a:r>
            <a:r>
              <a:rPr lang="en-US" dirty="0"/>
              <a:t>{2}}\right)}^{\</a:t>
            </a:r>
            <a:r>
              <a:rPr lang="en-US" dirty="0" err="1"/>
              <a:t>mathrm</a:t>
            </a:r>
            <a:r>
              <a:rPr lang="en-US" dirty="0"/>
              <a:t>{3}}\]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{h}}_c\</a:t>
            </a:r>
            <a:r>
              <a:rPr lang="en-US" dirty="0" err="1"/>
              <a:t>mathrm</a:t>
            </a:r>
            <a:r>
              <a:rPr lang="en-US" dirty="0"/>
              <a:t>{=10.3}v^{\</a:t>
            </a:r>
            <a:r>
              <a:rPr lang="en-US" dirty="0" err="1"/>
              <a:t>mathrm</a:t>
            </a:r>
            <a:r>
              <a:rPr lang="en-US" dirty="0"/>
              <a:t>{0.6}}\] </a:t>
            </a:r>
          </a:p>
          <a:p>
            <a:pPr marL="0" indent="0">
              <a:buNone/>
            </a:pPr>
            <a:r>
              <a:rPr lang="en-US" dirty="0"/>
              <a:t>\[E_{</a:t>
            </a:r>
            <a:r>
              <a:rPr lang="en-US" dirty="0" err="1"/>
              <a:t>sk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{=}E_{</a:t>
            </a:r>
            <a:r>
              <a:rPr lang="en-US" dirty="0" err="1"/>
              <a:t>rsw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{+}E_{</a:t>
            </a:r>
            <a:r>
              <a:rPr lang="en-US" dirty="0" err="1"/>
              <a:t>dif</a:t>
            </a:r>
            <a:r>
              <a:rPr lang="en-US" dirty="0"/>
              <a:t>}\] </a:t>
            </a:r>
          </a:p>
          <a:p>
            <a:pPr marL="0" indent="0">
              <a:buNone/>
            </a:pPr>
            <a:r>
              <a:rPr lang="en-US" dirty="0"/>
              <a:t>\[E_{</a:t>
            </a:r>
            <a:r>
              <a:rPr lang="en-US" dirty="0" err="1"/>
              <a:t>rsw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{=}{\dot{m}}_{</a:t>
            </a:r>
            <a:r>
              <a:rPr lang="en-US" dirty="0" err="1"/>
              <a:t>rsw</a:t>
            </a:r>
            <a:r>
              <a:rPr lang="en-US" dirty="0"/>
              <a:t>}{\</a:t>
            </a:r>
            <a:r>
              <a:rPr lang="en-US" dirty="0" err="1"/>
              <a:t>mathrm</a:t>
            </a:r>
            <a:r>
              <a:rPr lang="en-US" dirty="0"/>
              <a:t>{h}}_{</a:t>
            </a:r>
            <a:r>
              <a:rPr lang="en-US" dirty="0" err="1"/>
              <a:t>fg</a:t>
            </a:r>
            <a:r>
              <a:rPr lang="en-US" dirty="0"/>
              <a:t>}\]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\[E_{</a:t>
            </a:r>
            <a:r>
              <a:rPr lang="en-US" dirty="0" err="1"/>
              <a:t>dif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{=}\left(\</a:t>
            </a:r>
            <a:r>
              <a:rPr lang="en-US" dirty="0" err="1"/>
              <a:t>mathrm</a:t>
            </a:r>
            <a:r>
              <a:rPr lang="en-US" dirty="0"/>
              <a:t>{1-}w_{</a:t>
            </a:r>
            <a:r>
              <a:rPr lang="en-US" dirty="0" err="1"/>
              <a:t>rsw</a:t>
            </a:r>
            <a:r>
              <a:rPr lang="en-US" dirty="0"/>
              <a:t>}\right)\</a:t>
            </a:r>
            <a:r>
              <a:rPr lang="en-US" dirty="0" err="1"/>
              <a:t>mathrm</a:t>
            </a:r>
            <a:r>
              <a:rPr lang="en-US" dirty="0"/>
              <a:t>{0.06}E_{max}\] </a:t>
            </a:r>
          </a:p>
          <a:p>
            <a:pPr marL="0" indent="0">
              <a:buNone/>
            </a:pPr>
            <a:r>
              <a:rPr lang="en-US" dirty="0"/>
              <a:t>\[w_{</a:t>
            </a:r>
            <a:r>
              <a:rPr lang="en-US" dirty="0" err="1"/>
              <a:t>rsw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{E_{</a:t>
            </a:r>
            <a:r>
              <a:rPr lang="en-US" dirty="0" err="1"/>
              <a:t>rsw</a:t>
            </a:r>
            <a:r>
              <a:rPr lang="en-US" dirty="0"/>
              <a:t>}}{E_{max}}\] </a:t>
            </a:r>
          </a:p>
          <a:p>
            <a:pPr marL="0" indent="0">
              <a:buNone/>
            </a:pPr>
            <a:r>
              <a:rPr lang="en-US" dirty="0"/>
              <a:t>\[E_{max}\</a:t>
            </a:r>
            <a:r>
              <a:rPr lang="en-US" dirty="0" err="1"/>
              <a:t>mathrm</a:t>
            </a:r>
            <a:r>
              <a:rPr lang="en-US" dirty="0"/>
              <a:t>{=}{\</a:t>
            </a:r>
            <a:r>
              <a:rPr lang="en-US" dirty="0" err="1"/>
              <a:t>mathrm</a:t>
            </a:r>
            <a:r>
              <a:rPr lang="en-US" dirty="0"/>
              <a:t>{h}}_</a:t>
            </a:r>
            <a:r>
              <a:rPr lang="en-US" dirty="0" err="1"/>
              <a:t>eF</a:t>
            </a:r>
            <a:r>
              <a:rPr lang="en-US" dirty="0"/>
              <a:t>_{</a:t>
            </a:r>
            <a:r>
              <a:rPr lang="en-US" dirty="0" err="1"/>
              <a:t>pcl</a:t>
            </a:r>
            <a:r>
              <a:rPr lang="en-US" dirty="0"/>
              <a:t>}\left(p_{</a:t>
            </a:r>
            <a:r>
              <a:rPr lang="en-US" dirty="0" err="1"/>
              <a:t>sk,s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{-}</a:t>
            </a:r>
            <a:r>
              <a:rPr lang="en-US" dirty="0" err="1"/>
              <a:t>p_a</a:t>
            </a:r>
            <a:r>
              <a:rPr lang="en-US" dirty="0"/>
              <a:t>\right)\] </a:t>
            </a:r>
          </a:p>
          <a:p>
            <a:pPr marL="0" indent="0">
              <a:buNone/>
            </a:pPr>
            <a:r>
              <a:rPr lang="en-US" dirty="0"/>
              <a:t>\[F_{</a:t>
            </a:r>
            <a:r>
              <a:rPr lang="en-US" dirty="0" err="1"/>
              <a:t>pcl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{1}}{\</a:t>
            </a:r>
            <a:r>
              <a:rPr lang="en-US" dirty="0" err="1"/>
              <a:t>mathrm</a:t>
            </a:r>
            <a:r>
              <a:rPr lang="en-US" dirty="0"/>
              <a:t>{1+2.}\</a:t>
            </a:r>
            <a:r>
              <a:rPr lang="en-US" dirty="0" err="1"/>
              <a:t>mathrm</a:t>
            </a:r>
            <a:r>
              <a:rPr lang="en-US" dirty="0"/>
              <a:t>{22}{\</a:t>
            </a:r>
            <a:r>
              <a:rPr lang="en-US" dirty="0" err="1"/>
              <a:t>mathrm</a:t>
            </a:r>
            <a:r>
              <a:rPr lang="en-US" dirty="0"/>
              <a:t>{h}}_</a:t>
            </a:r>
            <a:r>
              <a:rPr lang="en-US" dirty="0" err="1"/>
              <a:t>cR</a:t>
            </a:r>
            <a:r>
              <a:rPr lang="en-US" dirty="0"/>
              <a:t>_{cl}}\] </a:t>
            </a:r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{h}}_e\</a:t>
            </a:r>
            <a:r>
              <a:rPr lang="en-US" dirty="0" err="1"/>
              <a:t>mathrm</a:t>
            </a:r>
            <a:r>
              <a:rPr lang="en-US" dirty="0"/>
              <a:t>{=}\beta {\</a:t>
            </a:r>
            <a:r>
              <a:rPr lang="en-US" dirty="0" err="1"/>
              <a:t>mathrm</a:t>
            </a:r>
            <a:r>
              <a:rPr lang="en-US" dirty="0"/>
              <a:t>{h}}_c\]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\[{\</a:t>
            </a:r>
            <a:r>
              <a:rPr lang="en-US" dirty="0" err="1"/>
              <a:t>mathrm</a:t>
            </a:r>
            <a:r>
              <a:rPr lang="en-US" dirty="0"/>
              <a:t>{h}}_c\</a:t>
            </a:r>
            <a:r>
              <a:rPr lang="en-US" dirty="0" err="1"/>
              <a:t>mathrm</a:t>
            </a:r>
            <a:r>
              <a:rPr lang="en-US" dirty="0"/>
              <a:t>{=0.09}\left(Gr\</a:t>
            </a:r>
            <a:r>
              <a:rPr lang="en-US" dirty="0" err="1"/>
              <a:t>mathrm</a:t>
            </a:r>
            <a:r>
              <a:rPr lang="en-US" dirty="0"/>
              <a:t>{-}</a:t>
            </a:r>
            <a:r>
              <a:rPr lang="en-US" dirty="0" err="1"/>
              <a:t>Pr</a:t>
            </a:r>
            <a:r>
              <a:rPr lang="en-US" dirty="0"/>
              <a:t>\right)\</a:t>
            </a:r>
            <a:r>
              <a:rPr lang="en-US" dirty="0" err="1"/>
              <a:t>mathrm</a:t>
            </a:r>
            <a:r>
              <a:rPr lang="en-US" dirty="0"/>
              <a:t>{0.275}\] </a:t>
            </a:r>
          </a:p>
          <a:p>
            <a:pPr marL="0" indent="0">
              <a:buNone/>
            </a:pPr>
            <a:r>
              <a:rPr lang="en-US" dirty="0"/>
              <a:t>\[Gr\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{g\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alphaup</a:t>
            </a:r>
            <a:r>
              <a:rPr lang="en-US" dirty="0"/>
              <a:t> }\left(T_s\</a:t>
            </a:r>
            <a:r>
              <a:rPr lang="en-US" dirty="0" err="1"/>
              <a:t>mathrm</a:t>
            </a:r>
            <a:r>
              <a:rPr lang="en-US" dirty="0"/>
              <a:t>{-}T_{\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}}\right)D^{\</a:t>
            </a:r>
            <a:r>
              <a:rPr lang="en-US" dirty="0" err="1"/>
              <a:t>mathrm</a:t>
            </a:r>
            <a:r>
              <a:rPr lang="en-US" dirty="0"/>
              <a:t>{3}}}{{\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nuup</a:t>
            </a:r>
            <a:r>
              <a:rPr lang="en-US" dirty="0"/>
              <a:t> }}^{\</a:t>
            </a:r>
            <a:r>
              <a:rPr lang="en-US" dirty="0" err="1"/>
              <a:t>mathrm</a:t>
            </a:r>
            <a:r>
              <a:rPr lang="en-US" dirty="0"/>
              <a:t>{2}}}\] </a:t>
            </a:r>
          </a:p>
          <a:p>
            <a:pPr marL="0" indent="0">
              <a:buNone/>
            </a:pPr>
            <a:r>
              <a:rPr lang="en-US" dirty="0"/>
              <a:t>\[</a:t>
            </a:r>
            <a:r>
              <a:rPr lang="en-US" dirty="0" err="1"/>
              <a:t>Pr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{c_{</a:t>
            </a:r>
            <a:r>
              <a:rPr lang="en-US" dirty="0" err="1"/>
              <a:t>p,w</a:t>
            </a:r>
            <a:r>
              <a:rPr lang="en-US" dirty="0"/>
              <a:t>}\mu }{k}\] </a:t>
            </a:r>
          </a:p>
          <a:p>
            <a:pPr marL="0" indent="0">
              <a:buNone/>
            </a:pPr>
            <a:r>
              <a:rPr lang="en-US" dirty="0"/>
              <a:t>\[\nu 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{\mu }{\rho }\] </a:t>
            </a:r>
          </a:p>
          <a:p>
            <a:pPr marL="0" indent="0">
              <a:buNone/>
            </a:pPr>
            <a:r>
              <a:rPr lang="en-US" dirty="0"/>
              <a:t>\[T\</a:t>
            </a:r>
            <a:r>
              <a:rPr lang="en-US" dirty="0" err="1"/>
              <a:t>mathrm</a:t>
            </a:r>
            <a:r>
              <a:rPr lang="en-US" dirty="0"/>
              <a:t>{=}\</a:t>
            </a:r>
            <a:r>
              <a:rPr lang="en-US" dirty="0" err="1"/>
              <a:t>frac</a:t>
            </a:r>
            <a:r>
              <a:rPr lang="en-US" dirty="0"/>
              <a:t>{T_{\</a:t>
            </a:r>
            <a:r>
              <a:rPr lang="en-US" dirty="0" err="1"/>
              <a:t>mathrm</a:t>
            </a:r>
            <a:r>
              <a:rPr lang="en-US" dirty="0"/>
              <a:t>{\</a:t>
            </a:r>
            <a:r>
              <a:rPr lang="en-US" dirty="0" err="1"/>
              <a:t>infty</a:t>
            </a:r>
            <a:r>
              <a:rPr lang="en-US" dirty="0"/>
              <a:t> }}}{\</a:t>
            </a:r>
            <a:r>
              <a:rPr lang="en-US" dirty="0" err="1"/>
              <a:t>mathrm</a:t>
            </a:r>
            <a:r>
              <a:rPr lang="en-US" dirty="0"/>
              <a:t>{298.15}}\] </a:t>
            </a:r>
          </a:p>
          <a:p>
            <a:pPr marL="0" indent="0">
              <a:buNone/>
            </a:pPr>
            <a:r>
              <a:rPr lang="en-US" dirty="0"/>
              <a:t>\[k\</a:t>
            </a:r>
            <a:r>
              <a:rPr lang="en-US" dirty="0" err="1"/>
              <a:t>mathrm</a:t>
            </a:r>
            <a:r>
              <a:rPr lang="en-US" dirty="0"/>
              <a:t>{=0.6065}\left(\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{1.48445}~\</a:t>
            </a:r>
            <a:r>
              <a:rPr lang="en-US" dirty="0" err="1"/>
              <a:t>mathrm</a:t>
            </a:r>
            <a:r>
              <a:rPr lang="en-US" dirty="0"/>
              <a:t>{+4.12292}~T\</a:t>
            </a:r>
            <a:r>
              <a:rPr lang="en-US" dirty="0" err="1"/>
              <a:t>mathrm</a:t>
            </a:r>
            <a:r>
              <a:rPr lang="en-US" dirty="0"/>
              <a:t>{+-1.63866}~T^{\</a:t>
            </a:r>
            <a:r>
              <a:rPr lang="en-US" dirty="0" err="1"/>
              <a:t>mathrm</a:t>
            </a:r>
            <a:r>
              <a:rPr lang="en-US" dirty="0"/>
              <a:t>{2}}\right)\]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\[q_{res}\</a:t>
            </a:r>
            <a:r>
              <a:rPr lang="en-US" dirty="0" err="1"/>
              <a:t>mathrm</a:t>
            </a:r>
            <a:r>
              <a:rPr lang="en-US" dirty="0"/>
              <a:t>{=}q_{</a:t>
            </a:r>
            <a:r>
              <a:rPr lang="en-US" dirty="0" err="1"/>
              <a:t>res,lat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{+}q_{</a:t>
            </a:r>
            <a:r>
              <a:rPr lang="en-US" dirty="0" err="1"/>
              <a:t>res,sen</a:t>
            </a:r>
            <a:r>
              <a:rPr lang="en-US" dirty="0"/>
              <a:t>}\]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\[q_{</a:t>
            </a:r>
            <a:r>
              <a:rPr lang="en-US" dirty="0" err="1"/>
              <a:t>res,sen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{=}{\dot{m}}_{res}\rho </a:t>
            </a:r>
            <a:r>
              <a:rPr lang="en-US" dirty="0" err="1"/>
              <a:t>c_p</a:t>
            </a:r>
            <a:r>
              <a:rPr lang="en-US" dirty="0"/>
              <a:t>\left(t_{res}\</a:t>
            </a:r>
            <a:r>
              <a:rPr lang="en-US" dirty="0" err="1"/>
              <a:t>mathrm</a:t>
            </a:r>
            <a:r>
              <a:rPr lang="en-US" dirty="0"/>
              <a:t>{-}t_{</a:t>
            </a:r>
            <a:r>
              <a:rPr lang="en-US" dirty="0" err="1"/>
              <a:t>a,res</a:t>
            </a:r>
            <a:r>
              <a:rPr lang="en-US" dirty="0"/>
              <a:t>}\right)\]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\[q_{</a:t>
            </a:r>
            <a:r>
              <a:rPr lang="en-US" dirty="0" err="1"/>
              <a:t>res,lat</a:t>
            </a:r>
            <a:r>
              <a:rPr lang="en-US" dirty="0"/>
              <a:t>}\</a:t>
            </a:r>
            <a:r>
              <a:rPr lang="en-US" dirty="0" err="1"/>
              <a:t>mathrm</a:t>
            </a:r>
            <a:r>
              <a:rPr lang="en-US" dirty="0"/>
              <a:t>{=}{\</a:t>
            </a:r>
            <a:r>
              <a:rPr lang="en-US" dirty="0" err="1"/>
              <a:t>mathrm</a:t>
            </a:r>
            <a:r>
              <a:rPr lang="en-US" dirty="0"/>
              <a:t>{h}}_{</a:t>
            </a:r>
            <a:r>
              <a:rPr lang="en-US" dirty="0" err="1"/>
              <a:t>fg</a:t>
            </a:r>
            <a:r>
              <a:rPr lang="en-US" dirty="0"/>
              <a:t>}{\dot{m}}_{res}\</a:t>
            </a:r>
            <a:r>
              <a:rPr lang="en-US" dirty="0" err="1"/>
              <a:t>mathrm</a:t>
            </a:r>
            <a:r>
              <a:rPr lang="en-US" dirty="0"/>
              <a:t>{\Delta }W\]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\[\</a:t>
            </a:r>
            <a:r>
              <a:rPr lang="en-US" dirty="0" err="1"/>
              <a:t>mathrm</a:t>
            </a:r>
            <a:r>
              <a:rPr lang="en-US" dirty="0"/>
              <a:t>{\Delta }W\</a:t>
            </a:r>
            <a:r>
              <a:rPr lang="en-US" dirty="0" err="1"/>
              <a:t>mathrm</a:t>
            </a:r>
            <a:r>
              <a:rPr lang="en-US" dirty="0"/>
              <a:t>{=0.02645+0.0000361}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{0.798}H\] </a:t>
            </a:r>
          </a:p>
          <a:p>
            <a:pPr marL="0" indent="0">
              <a:buNone/>
            </a:pPr>
            <a:r>
              <a:rPr lang="en-US" dirty="0"/>
              <a:t>\[\</a:t>
            </a:r>
            <a:r>
              <a:rPr lang="en-US" dirty="0" err="1"/>
              <a:t>mathrm</a:t>
            </a:r>
            <a:r>
              <a:rPr lang="en-US" dirty="0"/>
              <a:t>{H=}\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{100}\</a:t>
            </a:r>
            <a:r>
              <a:rPr lang="en-US" dirty="0" err="1"/>
              <a:t>mathrm</a:t>
            </a:r>
            <a:r>
              <a:rPr lang="en-US" dirty="0"/>
              <a:t>{\phi }}{\</a:t>
            </a:r>
            <a:r>
              <a:rPr lang="en-US" dirty="0" err="1"/>
              <a:t>mathrm</a:t>
            </a:r>
            <a:r>
              <a:rPr lang="en-US" dirty="0"/>
              <a:t>{0.263}</a:t>
            </a:r>
            <a:r>
              <a:rPr lang="en-US" dirty="0" err="1"/>
              <a:t>p_t</a:t>
            </a:r>
            <a:r>
              <a:rPr lang="en-US" dirty="0"/>
              <a:t>}e^{\left(\</a:t>
            </a:r>
            <a:r>
              <a:rPr lang="en-US" dirty="0" err="1"/>
              <a:t>frac</a:t>
            </a:r>
            <a:r>
              <a:rPr lang="en-US" dirty="0"/>
              <a:t>{\</a:t>
            </a:r>
            <a:r>
              <a:rPr lang="en-US" dirty="0" err="1"/>
              <a:t>mathrm</a:t>
            </a:r>
            <a:r>
              <a:rPr lang="en-US" dirty="0"/>
              <a:t>{17.67}\left(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{273.16}\right)}{</a:t>
            </a:r>
            <a:r>
              <a:rPr lang="en-US" dirty="0" err="1"/>
              <a:t>t_a</a:t>
            </a:r>
            <a:r>
              <a:rPr lang="en-US" dirty="0"/>
              <a:t>\</a:t>
            </a:r>
            <a:r>
              <a:rPr lang="en-US" dirty="0" err="1"/>
              <a:t>mathrm</a:t>
            </a:r>
            <a:r>
              <a:rPr lang="en-US" dirty="0"/>
              <a:t>{-}\</a:t>
            </a:r>
            <a:r>
              <a:rPr lang="en-US" dirty="0" err="1"/>
              <a:t>mathrm</a:t>
            </a:r>
            <a:r>
              <a:rPr lang="en-US" dirty="0"/>
              <a:t>{29.65}}\right)}\]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460577"/>
              </p:ext>
            </p:extLst>
          </p:nvPr>
        </p:nvGraphicFramePr>
        <p:xfrm>
          <a:off x="6146800" y="3733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733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96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/>
          <p:cNvSpPr/>
          <p:nvPr/>
        </p:nvSpPr>
        <p:spPr>
          <a:xfrm>
            <a:off x="6104552" y="2226893"/>
            <a:ext cx="100584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Deposition</a:t>
            </a:r>
          </a:p>
        </p:txBody>
      </p:sp>
      <p:sp>
        <p:nvSpPr>
          <p:cNvPr id="46" name="Oval 45"/>
          <p:cNvSpPr/>
          <p:nvPr/>
        </p:nvSpPr>
        <p:spPr>
          <a:xfrm>
            <a:off x="7936847" y="2211114"/>
            <a:ext cx="100584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Air Flow Resistance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52927" y="2514785"/>
            <a:ext cx="8839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Inflammation</a:t>
            </a:r>
          </a:p>
        </p:txBody>
      </p:sp>
      <p:cxnSp>
        <p:nvCxnSpPr>
          <p:cNvPr id="48" name="Straight Arrow Connector 47"/>
          <p:cNvCxnSpPr>
            <a:stCxn id="45" idx="6"/>
            <a:endCxn id="46" idx="2"/>
          </p:cNvCxnSpPr>
          <p:nvPr/>
        </p:nvCxnSpPr>
        <p:spPr>
          <a:xfrm flipV="1">
            <a:off x="7110392" y="2668314"/>
            <a:ext cx="826455" cy="15779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7888780" y="3197486"/>
            <a:ext cx="1188720" cy="9144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Permeability to fluid and Protein</a:t>
            </a:r>
          </a:p>
        </p:txBody>
      </p:sp>
      <p:cxnSp>
        <p:nvCxnSpPr>
          <p:cNvPr id="50" name="Straight Arrow Connector 49"/>
          <p:cNvCxnSpPr>
            <a:stCxn id="45" idx="6"/>
            <a:endCxn id="49" idx="2"/>
          </p:cNvCxnSpPr>
          <p:nvPr/>
        </p:nvCxnSpPr>
        <p:spPr>
          <a:xfrm>
            <a:off x="7110392" y="2684093"/>
            <a:ext cx="778388" cy="970593"/>
          </a:xfrm>
          <a:prstGeom prst="straightConnector1">
            <a:avLst/>
          </a:prstGeom>
          <a:ln>
            <a:solidFill>
              <a:srgbClr val="7030A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889603">
            <a:off x="7057626" y="3004597"/>
            <a:ext cx="883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7030A0"/>
                </a:solidFill>
              </a:rPr>
              <a:t>Tissue Damage</a:t>
            </a: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3604"/>
            <a:ext cx="4139856" cy="338328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2549" y="656704"/>
            <a:ext cx="3080277" cy="36576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07" y="3729273"/>
            <a:ext cx="1413811" cy="1398413"/>
          </a:xfrm>
          <a:prstGeom prst="rect">
            <a:avLst/>
          </a:prstGeom>
          <a:ln w="28575">
            <a:noFill/>
          </a:ln>
          <a:effectLst/>
        </p:spPr>
      </p:pic>
      <p:cxnSp>
        <p:nvCxnSpPr>
          <p:cNvPr id="55" name="Straight Connector 54"/>
          <p:cNvCxnSpPr>
            <a:stCxn id="57" idx="3"/>
            <a:endCxn id="58" idx="2"/>
          </p:cNvCxnSpPr>
          <p:nvPr/>
        </p:nvCxnSpPr>
        <p:spPr>
          <a:xfrm>
            <a:off x="4489782" y="3682631"/>
            <a:ext cx="2825" cy="745849"/>
          </a:xfrm>
          <a:prstGeom prst="line">
            <a:avLst/>
          </a:prstGeom>
          <a:ln w="285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57" idx="6"/>
            <a:endCxn id="58" idx="0"/>
          </p:cNvCxnSpPr>
          <p:nvPr/>
        </p:nvCxnSpPr>
        <p:spPr>
          <a:xfrm>
            <a:off x="4567831" y="3650302"/>
            <a:ext cx="610576" cy="92378"/>
          </a:xfrm>
          <a:prstGeom prst="line">
            <a:avLst/>
          </a:prstGeom>
          <a:ln w="2857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4476391" y="3604582"/>
            <a:ext cx="91440" cy="91440"/>
          </a:xfrm>
          <a:prstGeom prst="ellipse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92607" y="3742680"/>
            <a:ext cx="1371600" cy="1371600"/>
          </a:xfrm>
          <a:prstGeom prst="ellipse">
            <a:avLst/>
          </a:prstGeom>
          <a:noFill/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567831" y="1683895"/>
            <a:ext cx="914400" cy="914400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132687" y="2461582"/>
            <a:ext cx="914400" cy="1188720"/>
          </a:xfrm>
          <a:prstGeom prst="ellipse">
            <a:avLst/>
          </a:prstGeom>
          <a:noFill/>
          <a:ln w="28575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745674" y="1504604"/>
            <a:ext cx="457200" cy="640080"/>
          </a:xfrm>
          <a:prstGeom prst="ellipse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16710" y="2078181"/>
            <a:ext cx="457200" cy="640080"/>
          </a:xfrm>
          <a:prstGeom prst="ellipse">
            <a:avLst/>
          </a:prstGeom>
          <a:noFill/>
          <a:ln w="127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699855" y="2809684"/>
            <a:ext cx="351882" cy="498762"/>
          </a:xfrm>
          <a:prstGeom prst="ellipse">
            <a:avLst/>
          </a:prstGeom>
          <a:noFill/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774766" y="1770404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07903" y="2307693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77417" y="2992125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20298" y="2902053"/>
            <a:ext cx="2992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63D"/>
                </a:solidFill>
              </a:rPr>
              <a:t>T</a:t>
            </a:r>
          </a:p>
        </p:txBody>
      </p:sp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94778"/>
              </p:ext>
            </p:extLst>
          </p:nvPr>
        </p:nvGraphicFramePr>
        <p:xfrm>
          <a:off x="106267" y="4987068"/>
          <a:ext cx="446156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1200" dirty="0"/>
                        <a:t>Symbol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Mouth-to-Carina</a:t>
                      </a:r>
                      <a:r>
                        <a:rPr lang="en-US" sz="1200" b="1" baseline="0" dirty="0">
                          <a:solidFill>
                            <a:schemeClr val="accent2"/>
                          </a:solidFill>
                        </a:rPr>
                        <a:t> path</a:t>
                      </a:r>
                      <a:endParaRPr 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B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Carina-to-Left(Right)</a:t>
                      </a:r>
                      <a:r>
                        <a:rPr lang="en-US" sz="1200" b="1" dirty="0" err="1">
                          <a:solidFill>
                            <a:schemeClr val="accent4"/>
                          </a:solidFill>
                        </a:rPr>
                        <a:t>AnatomicDeadSpace</a:t>
                      </a:r>
                      <a:r>
                        <a:rPr lang="en-US" sz="1200" b="1" dirty="0">
                          <a:solidFill>
                            <a:schemeClr val="accent4"/>
                          </a:solidFill>
                        </a:rPr>
                        <a:t> Path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C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Left(Right)</a:t>
                      </a:r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AnatomicDeadSpace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-to-Left(Right)Alveoli Path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863D"/>
                          </a:solidFill>
                        </a:rPr>
                        <a:t>T</a:t>
                      </a:r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00863D"/>
                          </a:solidFill>
                        </a:rPr>
                        <a:t>Left(Right) Lung Tissue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Oval 68"/>
          <p:cNvSpPr/>
          <p:nvPr/>
        </p:nvSpPr>
        <p:spPr>
          <a:xfrm>
            <a:off x="5864207" y="1162963"/>
            <a:ext cx="100584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Deposition</a:t>
            </a:r>
          </a:p>
        </p:txBody>
      </p:sp>
      <p:sp>
        <p:nvSpPr>
          <p:cNvPr id="70" name="Oval 69"/>
          <p:cNvSpPr/>
          <p:nvPr/>
        </p:nvSpPr>
        <p:spPr>
          <a:xfrm>
            <a:off x="7753967" y="1162963"/>
            <a:ext cx="1005840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Air Flow Resistance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70047" y="1450008"/>
            <a:ext cx="8839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Inflammation</a:t>
            </a:r>
          </a:p>
        </p:txBody>
      </p:sp>
      <p:cxnSp>
        <p:nvCxnSpPr>
          <p:cNvPr id="72" name="Straight Arrow Connector 71"/>
          <p:cNvCxnSpPr>
            <a:stCxn id="69" idx="6"/>
            <a:endCxn id="70" idx="2"/>
          </p:cNvCxnSpPr>
          <p:nvPr/>
        </p:nvCxnSpPr>
        <p:spPr>
          <a:xfrm>
            <a:off x="6870047" y="1620163"/>
            <a:ext cx="88392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801379" y="5162234"/>
            <a:ext cx="100584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Deposition</a:t>
            </a:r>
          </a:p>
        </p:txBody>
      </p:sp>
      <p:sp>
        <p:nvSpPr>
          <p:cNvPr id="74" name="Oval 73"/>
          <p:cNvSpPr/>
          <p:nvPr/>
        </p:nvSpPr>
        <p:spPr>
          <a:xfrm>
            <a:off x="6706079" y="4137357"/>
            <a:ext cx="100584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Air Flow Resistance</a:t>
            </a:r>
          </a:p>
        </p:txBody>
      </p:sp>
      <p:sp>
        <p:nvSpPr>
          <p:cNvPr id="75" name="TextBox 74"/>
          <p:cNvSpPr txBox="1"/>
          <p:nvPr/>
        </p:nvSpPr>
        <p:spPr>
          <a:xfrm rot="18639980">
            <a:off x="5724737" y="5021738"/>
            <a:ext cx="88392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Inflammation</a:t>
            </a:r>
          </a:p>
        </p:txBody>
      </p:sp>
      <p:cxnSp>
        <p:nvCxnSpPr>
          <p:cNvPr id="76" name="Straight Arrow Connector 75"/>
          <p:cNvCxnSpPr>
            <a:stCxn id="73" idx="6"/>
            <a:endCxn id="74" idx="2"/>
          </p:cNvCxnSpPr>
          <p:nvPr/>
        </p:nvCxnSpPr>
        <p:spPr>
          <a:xfrm flipV="1">
            <a:off x="5807219" y="4594557"/>
            <a:ext cx="898860" cy="1024877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7711919" y="4725608"/>
            <a:ext cx="118872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Permeability to fluid and Protein</a:t>
            </a:r>
          </a:p>
        </p:txBody>
      </p:sp>
      <p:cxnSp>
        <p:nvCxnSpPr>
          <p:cNvPr id="78" name="Straight Arrow Connector 77"/>
          <p:cNvCxnSpPr>
            <a:stCxn id="73" idx="6"/>
            <a:endCxn id="77" idx="2"/>
          </p:cNvCxnSpPr>
          <p:nvPr/>
        </p:nvCxnSpPr>
        <p:spPr>
          <a:xfrm flipV="1">
            <a:off x="5807219" y="5182808"/>
            <a:ext cx="1904700" cy="436626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20746332">
            <a:off x="5927683" y="5336524"/>
            <a:ext cx="88392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Tissue Damage</a:t>
            </a:r>
          </a:p>
        </p:txBody>
      </p:sp>
      <p:sp>
        <p:nvSpPr>
          <p:cNvPr id="80" name="Oval 79"/>
          <p:cNvSpPr/>
          <p:nvPr/>
        </p:nvSpPr>
        <p:spPr>
          <a:xfrm>
            <a:off x="6900527" y="5490412"/>
            <a:ext cx="1188720" cy="914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Alveolar Gas Permeability</a:t>
            </a:r>
          </a:p>
        </p:txBody>
      </p:sp>
      <p:cxnSp>
        <p:nvCxnSpPr>
          <p:cNvPr id="81" name="Straight Arrow Connector 80"/>
          <p:cNvCxnSpPr>
            <a:stCxn id="79" idx="3"/>
            <a:endCxn id="80" idx="1"/>
          </p:cNvCxnSpPr>
          <p:nvPr/>
        </p:nvCxnSpPr>
        <p:spPr>
          <a:xfrm>
            <a:off x="6798047" y="5381789"/>
            <a:ext cx="276564" cy="242534"/>
          </a:xfrm>
          <a:prstGeom prst="straightConnector1">
            <a:avLst/>
          </a:prstGeom>
          <a:ln>
            <a:solidFill>
              <a:schemeClr val="tx2"/>
            </a:solidFill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107257" y="1768915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290137" y="2817729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059369" y="4725608"/>
            <a:ext cx="299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909045" y="5503056"/>
            <a:ext cx="2992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63D"/>
                </a:solidFill>
              </a:rPr>
              <a:t>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07998" y="3803858"/>
            <a:ext cx="299259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63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63D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64297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3316781"/>
            <a:ext cx="1942401" cy="2705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3133716" y="3316781"/>
            <a:ext cx="1926093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Solid Deposition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Direct Infalmatory </a:t>
            </a:r>
            <a:r>
              <a:rPr lang="en-US" sz="1200" dirty="0">
                <a:solidFill>
                  <a:schemeClr val="tx1"/>
                </a:solidFill>
              </a:rPr>
              <a:t>Effect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5119045" y="3316781"/>
            <a:ext cx="1329055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Solid Deposition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Direct Effect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36496" y="3316781"/>
            <a:ext cx="1328180" cy="598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Solid Deposition 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Direct Effect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33716" y="3909753"/>
            <a:ext cx="192024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19047" y="3909753"/>
            <a:ext cx="1329054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6496" y="3909752"/>
            <a:ext cx="132818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19046" y="5281352"/>
            <a:ext cx="2743200" cy="7412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63D"/>
                </a:solidFill>
              </a:rPr>
              <a:t>Lung Tissue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29239" y="4327462"/>
            <a:ext cx="1374513" cy="187238"/>
            <a:chOff x="1363448" y="3457301"/>
            <a:chExt cx="1374513" cy="187238"/>
          </a:xfrm>
          <a:effectLst/>
        </p:grpSpPr>
        <p:cxnSp>
          <p:nvCxnSpPr>
            <p:cNvPr id="11" name="Straight Connector 10"/>
            <p:cNvCxnSpPr/>
            <p:nvPr/>
          </p:nvCxnSpPr>
          <p:spPr>
            <a:xfrm flipV="1">
              <a:off x="1685662" y="3474720"/>
              <a:ext cx="91439" cy="91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77101" y="3474720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946920" y="3457302"/>
              <a:ext cx="198120" cy="18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45040" y="3457301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2314859" y="3566159"/>
              <a:ext cx="51899" cy="74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363448" y="3561809"/>
              <a:ext cx="328748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366758" y="3566159"/>
              <a:ext cx="371203" cy="2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Oval 17"/>
          <p:cNvSpPr/>
          <p:nvPr/>
        </p:nvSpPr>
        <p:spPr>
          <a:xfrm>
            <a:off x="3224659" y="433835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663927" y="4340532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792582" y="4335776"/>
            <a:ext cx="1374513" cy="187238"/>
            <a:chOff x="1363448" y="3457301"/>
            <a:chExt cx="1374513" cy="187238"/>
          </a:xfrm>
          <a:effectLst/>
        </p:grpSpPr>
        <p:cxnSp>
          <p:nvCxnSpPr>
            <p:cNvPr id="21" name="Straight Connector 20"/>
            <p:cNvCxnSpPr/>
            <p:nvPr/>
          </p:nvCxnSpPr>
          <p:spPr>
            <a:xfrm flipV="1">
              <a:off x="1685662" y="3474720"/>
              <a:ext cx="91439" cy="91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77101" y="3474720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946920" y="3457302"/>
              <a:ext cx="198120" cy="18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45040" y="3457301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314859" y="3566159"/>
              <a:ext cx="51899" cy="74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363448" y="3561809"/>
              <a:ext cx="328748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366758" y="3566159"/>
              <a:ext cx="371203" cy="2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6158782" y="434488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250222" y="4346667"/>
            <a:ext cx="1374513" cy="187238"/>
            <a:chOff x="1363448" y="3457301"/>
            <a:chExt cx="1374513" cy="187238"/>
          </a:xfrm>
          <a:effectLst/>
        </p:grpSpPr>
        <p:cxnSp>
          <p:nvCxnSpPr>
            <p:cNvPr id="30" name="Straight Connector 29"/>
            <p:cNvCxnSpPr/>
            <p:nvPr/>
          </p:nvCxnSpPr>
          <p:spPr>
            <a:xfrm flipV="1">
              <a:off x="1685662" y="3474720"/>
              <a:ext cx="91439" cy="914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777101" y="3474720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946920" y="3457302"/>
              <a:ext cx="198120" cy="187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45040" y="3457301"/>
              <a:ext cx="169819" cy="1698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314859" y="3566159"/>
              <a:ext cx="51899" cy="74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1363448" y="3561809"/>
              <a:ext cx="328748" cy="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366758" y="3566159"/>
              <a:ext cx="371203" cy="2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7608109" y="434706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119046" y="4933595"/>
            <a:ext cx="1329054" cy="347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Liquid Deposition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536495" y="4933595"/>
            <a:ext cx="1325880" cy="347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Liquid Deposition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3685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5209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733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8257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781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1305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282959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7761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9285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809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2333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73857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5381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690582" y="5216242"/>
            <a:ext cx="0" cy="182880"/>
          </a:xfrm>
          <a:prstGeom prst="straightConnector1">
            <a:avLst/>
          </a:prstGeom>
          <a:ln w="19050"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133718" y="4933594"/>
            <a:ext cx="1920240" cy="347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Liquid Deposition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5687584" y="5743829"/>
            <a:ext cx="2625523" cy="624145"/>
          </a:xfrm>
          <a:prstGeom prst="rightArrow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Systemic PD </a:t>
            </a:r>
            <a:r>
              <a:rPr lang="en-US" dirty="0"/>
              <a:t>Effects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708700" y="3722025"/>
            <a:ext cx="762000" cy="249382"/>
            <a:chOff x="3438092" y="3722025"/>
            <a:chExt cx="762000" cy="249382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34380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5904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37428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38952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0476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200092" y="3722025"/>
              <a:ext cx="0" cy="249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/>
          <p:cNvCxnSpPr/>
          <p:nvPr/>
        </p:nvCxnSpPr>
        <p:spPr>
          <a:xfrm flipV="1">
            <a:off x="54540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6064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7588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9112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60636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6216039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68359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69883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71407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72931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74455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7597963" y="3722025"/>
            <a:ext cx="0" cy="249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878624" y="4468777"/>
            <a:ext cx="10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Mouth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193966" y="4454715"/>
            <a:ext cx="1055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Carina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60225" y="4461845"/>
            <a:ext cx="138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Anatomical Dead Space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042897" y="4528001"/>
            <a:ext cx="907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Alveoli</a:t>
            </a:r>
          </a:p>
        </p:txBody>
      </p:sp>
      <p:sp>
        <p:nvSpPr>
          <p:cNvPr id="79" name="Oval 78"/>
          <p:cNvSpPr/>
          <p:nvPr/>
        </p:nvSpPr>
        <p:spPr>
          <a:xfrm>
            <a:off x="1354925" y="439891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59725" y="426313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802427" y="390730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784162" y="505250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293965" y="421741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469225" y="40839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494900" y="45248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708660" y="44030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49087" y="439238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93724" y="47508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423505" y="469815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310115" y="545894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309205" y="486291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225446" y="490587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35480" y="372560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261877" y="469107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981200" y="504888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650027" y="47013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293703" y="392307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875602" y="480771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728466" y="456793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48264" y="488582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446365" y="390134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801988" y="39585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32306" y="41381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354925" y="406112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757140" y="47735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071124" y="508281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606645" y="439891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685800" y="377839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189018" y="357259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309205" y="580540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88850" y="4482281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169967" y="457086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04494" y="486447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544733" y="42402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124247" y="41757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993755" y="40772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709635" y="442939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755367" y="401168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110038" y="411664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294996" y="457465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572487" y="418132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3708256" y="409889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3825371" y="4531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353599" y="48413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384320" y="42849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424195" y="475753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574911" y="4751271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3753976" y="470486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316811" y="430207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176885" y="512530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3929236" y="466609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3477578" y="44837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3590492" y="47967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230572" y="43749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887580" y="485496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132898" y="45885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3206073" y="48144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721824" y="500678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3392372" y="503078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3957638" y="398998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3265041" y="39459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703752" y="37888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3214516" y="340109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4087611" y="47802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911236" y="41610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4552051" y="372560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4011505" y="446280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4337339" y="413137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3499052" y="399254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813864" y="512530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3301490" y="417038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3224659" y="41590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725833" y="47070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3875204" y="42469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3269797" y="37220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4552051" y="404137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ight Arrow 158"/>
          <p:cNvSpPr/>
          <p:nvPr/>
        </p:nvSpPr>
        <p:spPr>
          <a:xfrm>
            <a:off x="1866028" y="3885168"/>
            <a:ext cx="1341037" cy="110736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Inspiratory Flow</a:t>
            </a:r>
          </a:p>
        </p:txBody>
      </p:sp>
      <p:sp>
        <p:nvSpPr>
          <p:cNvPr id="160" name="Oval 159"/>
          <p:cNvSpPr/>
          <p:nvPr/>
        </p:nvSpPr>
        <p:spPr>
          <a:xfrm>
            <a:off x="6046754" y="424027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092474" y="406423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6333801" y="399278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911239" y="428941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5330334" y="418193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5904909" y="407651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5807374" y="44892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6345225" y="4709784"/>
            <a:ext cx="45720" cy="5403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5345699" y="43612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271345" y="355444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5217906" y="456565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5362599" y="496824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335112" y="425395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5364166" y="461793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481055" y="44838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5216896" y="419797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212575" y="442608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6272566" y="366739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6317065" y="41796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145310" y="496106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6289392" y="498030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247044" y="394137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6193179" y="41475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5275138" y="46954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253939" y="476283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5780039" y="496348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5481055" y="398798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815822" y="477049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208219" y="353923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268284" y="36243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857207" y="42424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06229" y="40794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7399552" y="429751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7253532" y="572812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7686599" y="405002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6702240" y="462333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6683132" y="423918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7257707" y="41337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7086001" y="466609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7755179" y="47527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6641015" y="362508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5606439" y="570059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7732319" y="496824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6986094" y="494663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6887034" y="46889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6569694" y="42552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7031814" y="48171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7624143" y="357936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6599842" y="399861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7755179" y="35987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6627936" y="475274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6565074" y="4980302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5312663" y="551940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7210005" y="42996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6659027" y="41366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/>
          <p:cNvSpPr txBox="1"/>
          <p:nvPr/>
        </p:nvSpPr>
        <p:spPr>
          <a:xfrm>
            <a:off x="5727438" y="5366655"/>
            <a:ext cx="1526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Direct PD Effects</a:t>
            </a:r>
            <a:endParaRPr lang="en-US" sz="1000" dirty="0"/>
          </a:p>
        </p:txBody>
      </p:sp>
      <p:sp>
        <p:nvSpPr>
          <p:cNvPr id="216" name="Oval 215"/>
          <p:cNvSpPr/>
          <p:nvPr/>
        </p:nvSpPr>
        <p:spPr>
          <a:xfrm>
            <a:off x="5326030" y="579203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5613363" y="550408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7624115" y="5595525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7372007" y="546462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027144" y="454279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2879104" y="45998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2712720" y="408565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2667000" y="45380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1935480" y="44196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924824" y="435537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1990898" y="52257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1572535" y="573024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2082338" y="489514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283273" y="52026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1497033" y="50807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1837460" y="50701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1882097" y="542854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281248" y="578097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097578" y="577596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2097578" y="554064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033368" y="566985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225446" y="536144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392680" y="556432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1663975" y="5485449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1516839" y="5245666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836637" y="5563554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520679" y="48159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859497" y="576054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1677223" y="516001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2072864" y="382411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1492867" y="554220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2333106" y="491800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1912620" y="485348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1243560" y="518001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884706" y="56692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838200" y="530947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1146155" y="560835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680653" y="568726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1021080" y="56766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700459" y="5852160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704299" y="54224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860843" y="576650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965748" y="536149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751924" y="3547957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1246124" y="36411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1575905" y="3588471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1461605" y="375323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1414277" y="35814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1802427" y="359165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1028002" y="3698038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1200664" y="3776143"/>
            <a:ext cx="91440" cy="9144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1223524" y="39731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856894" y="37547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1649433" y="397109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1673079" y="370625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Down Arrow 268"/>
          <p:cNvSpPr/>
          <p:nvPr/>
        </p:nvSpPr>
        <p:spPr>
          <a:xfrm>
            <a:off x="3200400" y="5281353"/>
            <a:ext cx="1794404" cy="792275"/>
          </a:xfrm>
          <a:prstGeom prst="downArrow">
            <a:avLst>
              <a:gd name="adj1" fmla="val 64164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To Stomach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0" y="221033"/>
            <a:ext cx="7797800" cy="307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68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13333" r="16214" b="48136"/>
          <a:stretch/>
        </p:blipFill>
        <p:spPr>
          <a:xfrm>
            <a:off x="1939422" y="1221783"/>
            <a:ext cx="4823786" cy="34776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7380" y="2995940"/>
            <a:ext cx="838200" cy="43306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Verification Metabolic Rate Addition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905000" y="2955772"/>
            <a:ext cx="990600" cy="1616228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2599795" y="1095321"/>
            <a:ext cx="4431097" cy="430752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36471" y="2005875"/>
            <a:ext cx="2557745" cy="2486414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23464" y="2243810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1662046">
            <a:off x="3951120" y="3483967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6985359">
            <a:off x="3772502" y="2650180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4051842">
            <a:off x="5071662" y="2649980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7848367">
            <a:off x="4948170" y="3469203"/>
            <a:ext cx="769133" cy="606408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97286" y="2356628"/>
            <a:ext cx="1836115" cy="1784909"/>
          </a:xfrm>
          <a:prstGeom prst="ellipse">
            <a:avLst/>
          </a:prstGeom>
          <a:solidFill>
            <a:srgbClr val="D18F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Body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72950" y="26337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Sweat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5724" y="344927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Respiration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6392" y="408428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Clothing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29612" y="4701718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Surroundings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46976" y="538742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Mean Radiant Surface</a:t>
            </a:r>
          </a:p>
        </p:txBody>
      </p:sp>
      <p:cxnSp>
        <p:nvCxnSpPr>
          <p:cNvPr id="22" name="Straight Arrow Connector 21"/>
          <p:cNvCxnSpPr>
            <a:endCxn id="5" idx="0"/>
          </p:cNvCxnSpPr>
          <p:nvPr/>
        </p:nvCxnSpPr>
        <p:spPr>
          <a:xfrm flipV="1">
            <a:off x="4815344" y="2356628"/>
            <a:ext cx="0" cy="377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5" idx="7"/>
          </p:cNvCxnSpPr>
          <p:nvPr/>
        </p:nvCxnSpPr>
        <p:spPr>
          <a:xfrm flipV="1">
            <a:off x="5193755" y="2618022"/>
            <a:ext cx="270753" cy="2617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6"/>
          </p:cNvCxnSpPr>
          <p:nvPr/>
        </p:nvCxnSpPr>
        <p:spPr>
          <a:xfrm flipV="1">
            <a:off x="5329131" y="3249083"/>
            <a:ext cx="404270" cy="148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5" idx="5"/>
          </p:cNvCxnSpPr>
          <p:nvPr/>
        </p:nvCxnSpPr>
        <p:spPr>
          <a:xfrm>
            <a:off x="5193755" y="3648982"/>
            <a:ext cx="270753" cy="231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5" idx="4"/>
          </p:cNvCxnSpPr>
          <p:nvPr/>
        </p:nvCxnSpPr>
        <p:spPr>
          <a:xfrm>
            <a:off x="4815344" y="3787171"/>
            <a:ext cx="0" cy="3543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5" idx="3"/>
          </p:cNvCxnSpPr>
          <p:nvPr/>
        </p:nvCxnSpPr>
        <p:spPr>
          <a:xfrm flipH="1">
            <a:off x="4166179" y="3642205"/>
            <a:ext cx="257285" cy="237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5" idx="2"/>
          </p:cNvCxnSpPr>
          <p:nvPr/>
        </p:nvCxnSpPr>
        <p:spPr>
          <a:xfrm flipH="1" flipV="1">
            <a:off x="3897286" y="3249083"/>
            <a:ext cx="455372" cy="170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5" idx="1"/>
          </p:cNvCxnSpPr>
          <p:nvPr/>
        </p:nvCxnSpPr>
        <p:spPr>
          <a:xfrm flipH="1" flipV="1">
            <a:off x="4166179" y="2618022"/>
            <a:ext cx="229955" cy="2321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29782" y="327965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</a:t>
            </a:r>
          </a:p>
        </p:txBody>
      </p:sp>
      <p:cxnSp>
        <p:nvCxnSpPr>
          <p:cNvPr id="56" name="Straight Arrow Connector 55"/>
          <p:cNvCxnSpPr>
            <a:stCxn id="8" idx="4"/>
          </p:cNvCxnSpPr>
          <p:nvPr/>
        </p:nvCxnSpPr>
        <p:spPr>
          <a:xfrm flipH="1" flipV="1">
            <a:off x="3656927" y="2734120"/>
            <a:ext cx="228611" cy="843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4124972" y="2191470"/>
            <a:ext cx="210714" cy="2904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3188754" y="2547014"/>
            <a:ext cx="468173" cy="18710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15" idx="1"/>
          </p:cNvCxnSpPr>
          <p:nvPr/>
        </p:nvCxnSpPr>
        <p:spPr>
          <a:xfrm flipH="1" flipV="1">
            <a:off x="3248714" y="1726143"/>
            <a:ext cx="876259" cy="46532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 flipV="1">
            <a:off x="4124973" y="1635515"/>
            <a:ext cx="32095" cy="5559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115602" y="3486261"/>
            <a:ext cx="781685" cy="15594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160662" y="146231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Radiation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55272" y="13269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Convection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863431" y="235621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Evaporation</a:t>
            </a:r>
          </a:p>
        </p:txBody>
      </p:sp>
    </p:spTree>
    <p:extLst>
      <p:ext uri="{BB962C8B-B14F-4D97-AF65-F5344CB8AC3E}">
        <p14:creationId xmlns:p14="http://schemas.microsoft.com/office/powerpoint/2010/main" val="11344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76400"/>
            <a:ext cx="2724150" cy="245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109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17"/>
          <p:cNvSpPr/>
          <p:nvPr/>
        </p:nvSpPr>
        <p:spPr>
          <a:xfrm rot="16200000">
            <a:off x="2690380" y="3814739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3621" y="3415258"/>
            <a:ext cx="2547179" cy="1461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Preprocess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ProcessActions</a:t>
            </a:r>
            <a:endParaRPr lang="en-US" sz="105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CalculateSupplementalValues</a:t>
            </a:r>
            <a:endParaRPr lang="en-US" sz="1050" dirty="0"/>
          </a:p>
          <a:p>
            <a:pPr marL="576263" lvl="1" indent="-119063">
              <a:buFont typeface="Arial" pitchFamily="34" charset="0"/>
              <a:buChar char="•"/>
            </a:pPr>
            <a:r>
              <a:rPr lang="en-US" sz="1050" dirty="0" err="1"/>
              <a:t>AntioneEquation</a:t>
            </a:r>
            <a:endParaRPr lang="en-US" sz="105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CalculateRadiation</a:t>
            </a:r>
            <a:endParaRPr lang="en-US" sz="105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CalculateConvection</a:t>
            </a:r>
            <a:endParaRPr lang="en-US" sz="1050" dirty="0"/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CalculateEvaporation</a:t>
            </a:r>
            <a:endParaRPr lang="en-US" sz="1050" dirty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 err="1"/>
              <a:t>CalculateRespiration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304670" y="3836821"/>
            <a:ext cx="2547179" cy="48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Process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/>
              <a:t>Combined Circuit Solved by Energy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565719" y="3771259"/>
            <a:ext cx="2547179" cy="6190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 err="1">
                <a:solidFill>
                  <a:prstClr val="white"/>
                </a:solidFill>
              </a:rPr>
              <a:t>PostProcess</a:t>
            </a:r>
            <a:endParaRPr lang="en-US" sz="1050" b="1" u="sng" dirty="0">
              <a:solidFill>
                <a:prstClr val="white"/>
              </a:solidFill>
            </a:endParaRPr>
          </a:p>
          <a:p>
            <a:pPr marL="119063" indent="-119063">
              <a:buFont typeface="Arial" pitchFamily="34" charset="0"/>
              <a:buChar char="•"/>
            </a:pPr>
            <a:r>
              <a:rPr lang="en-US" sz="1050" i="1" dirty="0"/>
              <a:t>Combined Circuit Time Advanced by Energy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3621" y="1620644"/>
            <a:ext cx="2524974" cy="10463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50" b="1" u="sng" dirty="0">
                <a:solidFill>
                  <a:prstClr val="white"/>
                </a:solidFill>
              </a:rPr>
              <a:t>Conditions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/>
              <a:t>Resting:</a:t>
            </a:r>
          </a:p>
          <a:p>
            <a:pPr marL="344488" lvl="1" indent="-111125">
              <a:buFont typeface="Arial" pitchFamily="34" charset="0"/>
              <a:buChar char="•"/>
            </a:pPr>
            <a:r>
              <a:rPr lang="en-US" sz="1050" i="1" dirty="0"/>
              <a:t>Use Standard Environment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050" dirty="0">
                <a:solidFill>
                  <a:prstClr val="white"/>
                </a:solidFill>
              </a:rPr>
              <a:t>Conditions:</a:t>
            </a:r>
          </a:p>
          <a:p>
            <a:pPr marL="344488" lvl="1" indent="-111125">
              <a:buFont typeface="Arial" pitchFamily="34" charset="0"/>
              <a:buChar char="•"/>
            </a:pPr>
            <a:r>
              <a:rPr lang="en-US" sz="1050" dirty="0" err="1"/>
              <a:t>InitialEnvironment</a:t>
            </a:r>
            <a:endParaRPr lang="en-US" sz="1050" dirty="0">
              <a:solidFill>
                <a:prstClr val="white"/>
              </a:solidFill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5966980" y="3814740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1062788" y="2791395"/>
            <a:ext cx="486640" cy="5334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U-Turn Arrow 1"/>
          <p:cNvSpPr/>
          <p:nvPr/>
        </p:nvSpPr>
        <p:spPr>
          <a:xfrm rot="10800000">
            <a:off x="1062788" y="4495800"/>
            <a:ext cx="6938212" cy="10668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5829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5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11834106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679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1974CE-ABE2-4607-AD16-3C5C8273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4991"/>
            <a:ext cx="16874571" cy="344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1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213720"/>
              </p:ext>
            </p:extLst>
          </p:nvPr>
        </p:nvGraphicFramePr>
        <p:xfrm>
          <a:off x="-36286" y="457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994629"/>
              </p:ext>
            </p:extLst>
          </p:nvPr>
        </p:nvGraphicFramePr>
        <p:xfrm>
          <a:off x="4419600" y="4572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7214609"/>
              </p:ext>
            </p:extLst>
          </p:nvPr>
        </p:nvGraphicFramePr>
        <p:xfrm>
          <a:off x="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923843"/>
              </p:ext>
            </p:extLst>
          </p:nvPr>
        </p:nvGraphicFramePr>
        <p:xfrm>
          <a:off x="4419600" y="3352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59753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8477250" y="59753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575310" y="348298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C</a:t>
            </a:r>
          </a:p>
        </p:txBody>
      </p:sp>
      <p:sp>
        <p:nvSpPr>
          <p:cNvPr id="9" name="Rectangle 8"/>
          <p:cNvSpPr/>
          <p:nvPr/>
        </p:nvSpPr>
        <p:spPr>
          <a:xfrm>
            <a:off x="8477250" y="3482980"/>
            <a:ext cx="304800" cy="2165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8377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7790271" cy="486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833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Gears Team PPT Template_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6568</TotalTime>
  <Words>1516</Words>
  <Application>Microsoft Office PowerPoint</Application>
  <PresentationFormat>On-screen Show (4:3)</PresentationFormat>
  <Paragraphs>223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ＭＳ Ｐゴシック</vt:lpstr>
      <vt:lpstr>Arial</vt:lpstr>
      <vt:lpstr>Calibri</vt:lpstr>
      <vt:lpstr>Cambria Math</vt:lpstr>
      <vt:lpstr>Office Theme</vt:lpstr>
      <vt:lpstr>BioGears Team PPT Template_2014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Webb  ARA/SED</dc:creator>
  <cp:lastModifiedBy>Jeff Webb</cp:lastModifiedBy>
  <cp:revision>227</cp:revision>
  <cp:lastPrinted>2014-09-04T18:48:26Z</cp:lastPrinted>
  <dcterms:created xsi:type="dcterms:W3CDTF">2014-09-02T19:13:20Z</dcterms:created>
  <dcterms:modified xsi:type="dcterms:W3CDTF">2017-08-23T16:04:37Z</dcterms:modified>
</cp:coreProperties>
</file>