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1"/>
  </p:notesMasterIdLst>
  <p:sldIdLst>
    <p:sldId id="328" r:id="rId3"/>
    <p:sldId id="329" r:id="rId4"/>
    <p:sldId id="330" r:id="rId5"/>
    <p:sldId id="331" r:id="rId6"/>
    <p:sldId id="335" r:id="rId7"/>
    <p:sldId id="356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52" r:id="rId18"/>
    <p:sldId id="353" r:id="rId19"/>
    <p:sldId id="354" r:id="rId20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8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-0.12461745406824147"/>
                  <c:y val="0.19021689997083699"/>
                </c:manualLayout>
              </c:layout>
              <c:numFmt formatCode="General" sourceLinked="0"/>
            </c:trendlineLbl>
          </c:trendline>
          <c:xVal>
            <c:numRef>
              <c:f>EnvironmentWaterCurves!$A$2:$A$22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EnvironmentWaterCurves!$E$2:$E$22</c:f>
              <c:numCache>
                <c:formatCode>General</c:formatCode>
                <c:ptCount val="21"/>
                <c:pt idx="0">
                  <c:v>4.21</c:v>
                </c:pt>
                <c:pt idx="1">
                  <c:v>4.2039999999999997</c:v>
                </c:pt>
                <c:pt idx="2">
                  <c:v>4.1929999999999996</c:v>
                </c:pt>
                <c:pt idx="3">
                  <c:v>4.1855000000000002</c:v>
                </c:pt>
                <c:pt idx="4">
                  <c:v>4.1829999999999998</c:v>
                </c:pt>
                <c:pt idx="5">
                  <c:v>4.181</c:v>
                </c:pt>
                <c:pt idx="6">
                  <c:v>4.1790000000000003</c:v>
                </c:pt>
                <c:pt idx="7">
                  <c:v>4.1779999999999999</c:v>
                </c:pt>
                <c:pt idx="8">
                  <c:v>4.1790000000000003</c:v>
                </c:pt>
                <c:pt idx="9">
                  <c:v>4.181</c:v>
                </c:pt>
                <c:pt idx="10">
                  <c:v>4.1820000000000004</c:v>
                </c:pt>
                <c:pt idx="11">
                  <c:v>4.1829999999999998</c:v>
                </c:pt>
                <c:pt idx="12">
                  <c:v>4.1849999999999996</c:v>
                </c:pt>
                <c:pt idx="13">
                  <c:v>4.1879999999999997</c:v>
                </c:pt>
                <c:pt idx="14">
                  <c:v>4.1909999999999998</c:v>
                </c:pt>
                <c:pt idx="15">
                  <c:v>4.194</c:v>
                </c:pt>
                <c:pt idx="16">
                  <c:v>4.1980000000000004</c:v>
                </c:pt>
                <c:pt idx="17">
                  <c:v>4.2030000000000003</c:v>
                </c:pt>
                <c:pt idx="18">
                  <c:v>4.2080000000000002</c:v>
                </c:pt>
                <c:pt idx="19">
                  <c:v>4.2130000000000001</c:v>
                </c:pt>
                <c:pt idx="20">
                  <c:v>4.2190000000000003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C5-42C5-88B3-6827DE6F1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49280"/>
        <c:axId val="160451200"/>
      </c:scatterChart>
      <c:valAx>
        <c:axId val="1604492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51200"/>
        <c:crosses val="autoZero"/>
        <c:crossBetween val="midCat"/>
      </c:valAx>
      <c:valAx>
        <c:axId val="160451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Specific Heat (KJ/kg-K)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49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1.4623359580052493E-2"/>
                  <c:y val="-0.27564158646835812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EnvironmentWaterCurves!$C$27:$C$47</c:f>
              <c:numCache>
                <c:formatCode>General</c:formatCode>
                <c:ptCount val="21"/>
                <c:pt idx="0">
                  <c:v>1.78</c:v>
                </c:pt>
                <c:pt idx="1">
                  <c:v>1.52</c:v>
                </c:pt>
                <c:pt idx="2">
                  <c:v>1.31</c:v>
                </c:pt>
                <c:pt idx="3">
                  <c:v>1.1399999999999999</c:v>
                </c:pt>
                <c:pt idx="4">
                  <c:v>1</c:v>
                </c:pt>
                <c:pt idx="5">
                  <c:v>0.89</c:v>
                </c:pt>
                <c:pt idx="6">
                  <c:v>0.79800000000000004</c:v>
                </c:pt>
                <c:pt idx="7">
                  <c:v>0.71899999999999997</c:v>
                </c:pt>
                <c:pt idx="8">
                  <c:v>0.65300000000000002</c:v>
                </c:pt>
                <c:pt idx="9">
                  <c:v>0.59599999999999997</c:v>
                </c:pt>
                <c:pt idx="10">
                  <c:v>0.54700000000000004</c:v>
                </c:pt>
                <c:pt idx="11">
                  <c:v>0.504</c:v>
                </c:pt>
                <c:pt idx="12">
                  <c:v>0.46700000000000003</c:v>
                </c:pt>
                <c:pt idx="13">
                  <c:v>0.434</c:v>
                </c:pt>
                <c:pt idx="14">
                  <c:v>0.40400000000000003</c:v>
                </c:pt>
                <c:pt idx="15">
                  <c:v>0.378</c:v>
                </c:pt>
                <c:pt idx="16">
                  <c:v>0.35499999999999998</c:v>
                </c:pt>
                <c:pt idx="17">
                  <c:v>0.33400000000000002</c:v>
                </c:pt>
                <c:pt idx="18">
                  <c:v>0.314</c:v>
                </c:pt>
                <c:pt idx="19">
                  <c:v>0.29699999999999999</c:v>
                </c:pt>
                <c:pt idx="20">
                  <c:v>0.28100000000000003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F0-494C-8626-9CA32C63D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68992"/>
        <c:axId val="160470912"/>
      </c:scatterChart>
      <c:valAx>
        <c:axId val="16046899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70912"/>
        <c:crosses val="autoZero"/>
        <c:crossBetween val="midCat"/>
      </c:valAx>
      <c:valAx>
        <c:axId val="16047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Viscosity (Centipoise)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689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2.4489282589676292E-2"/>
                  <c:y val="0.31018518518518517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EnvironmentWaterCurves!$E$27:$E$47</c:f>
              <c:numCache>
                <c:formatCode>General</c:formatCode>
                <c:ptCount val="21"/>
                <c:pt idx="0">
                  <c:v>-7.0000000000000007E-2</c:v>
                </c:pt>
                <c:pt idx="1">
                  <c:v>1.6E-2</c:v>
                </c:pt>
                <c:pt idx="2">
                  <c:v>8.7999999999999995E-2</c:v>
                </c:pt>
                <c:pt idx="3">
                  <c:v>0.151</c:v>
                </c:pt>
                <c:pt idx="4">
                  <c:v>0.20699999999999999</c:v>
                </c:pt>
                <c:pt idx="5">
                  <c:v>0.25700000000000001</c:v>
                </c:pt>
                <c:pt idx="6">
                  <c:v>0.30299999999999999</c:v>
                </c:pt>
                <c:pt idx="7">
                  <c:v>0.34499999999999997</c:v>
                </c:pt>
                <c:pt idx="8">
                  <c:v>0.38500000000000001</c:v>
                </c:pt>
                <c:pt idx="9">
                  <c:v>0.42</c:v>
                </c:pt>
                <c:pt idx="10">
                  <c:v>0.45700000000000002</c:v>
                </c:pt>
                <c:pt idx="11">
                  <c:v>0.48599999999999999</c:v>
                </c:pt>
                <c:pt idx="12">
                  <c:v>0.52300000000000002</c:v>
                </c:pt>
                <c:pt idx="13">
                  <c:v>0.54400000000000004</c:v>
                </c:pt>
                <c:pt idx="14">
                  <c:v>0.58499999999999996</c:v>
                </c:pt>
                <c:pt idx="15">
                  <c:v>0.59599999999999997</c:v>
                </c:pt>
                <c:pt idx="16">
                  <c:v>0.64300000000000002</c:v>
                </c:pt>
                <c:pt idx="17">
                  <c:v>0.64400000000000002</c:v>
                </c:pt>
                <c:pt idx="18">
                  <c:v>0.66500000000000004</c:v>
                </c:pt>
                <c:pt idx="19">
                  <c:v>0.68700000000000006</c:v>
                </c:pt>
                <c:pt idx="20">
                  <c:v>0.752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8C-4195-8A6E-2FBC152E8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867456"/>
        <c:axId val="162869632"/>
      </c:scatterChart>
      <c:valAx>
        <c:axId val="162867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crossAx val="162869632"/>
        <c:crosses val="autoZero"/>
        <c:crossBetween val="midCat"/>
      </c:valAx>
      <c:valAx>
        <c:axId val="162869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Expansion Coefficient (1/K)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867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 w="9525">
                <a:solidFill>
                  <a:schemeClr val="accent1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559306117634862"/>
                  <c:y val="-0.21504266766779428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EnvironmentHeatVaporizationOfW!$D$8:$D$18</c:f>
              <c:numCache>
                <c:formatCode>General</c:formatCode>
                <c:ptCount val="11"/>
                <c:pt idx="0">
                  <c:v>280</c:v>
                </c:pt>
                <c:pt idx="1">
                  <c:v>320</c:v>
                </c:pt>
                <c:pt idx="2">
                  <c:v>360</c:v>
                </c:pt>
                <c:pt idx="3">
                  <c:v>400</c:v>
                </c:pt>
                <c:pt idx="4">
                  <c:v>440</c:v>
                </c:pt>
                <c:pt idx="5">
                  <c:v>480</c:v>
                </c:pt>
                <c:pt idx="6">
                  <c:v>520</c:v>
                </c:pt>
                <c:pt idx="7">
                  <c:v>560</c:v>
                </c:pt>
              </c:numCache>
            </c:numRef>
          </c:xVal>
          <c:yVal>
            <c:numRef>
              <c:f>EnvironmentHeatVaporizationOfW!$E$8:$E$18</c:f>
              <c:numCache>
                <c:formatCode>General</c:formatCode>
                <c:ptCount val="11"/>
                <c:pt idx="0">
                  <c:v>45000</c:v>
                </c:pt>
                <c:pt idx="1">
                  <c:v>43000</c:v>
                </c:pt>
                <c:pt idx="2">
                  <c:v>41000</c:v>
                </c:pt>
                <c:pt idx="3">
                  <c:v>39000</c:v>
                </c:pt>
                <c:pt idx="4">
                  <c:v>37000</c:v>
                </c:pt>
                <c:pt idx="5">
                  <c:v>34000</c:v>
                </c:pt>
                <c:pt idx="6">
                  <c:v>31000</c:v>
                </c:pt>
                <c:pt idx="7">
                  <c:v>27000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ED-4B64-A376-C6C5D269950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>
                <a:solidFill>
                  <a:srgbClr val="FF0000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037906828765873"/>
                  <c:y val="-0.17154851303203034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EnvironmentHeatVaporizationOfW!$G$8:$G$18</c:f>
              <c:numCache>
                <c:formatCode>General</c:formatCode>
                <c:ptCount val="11"/>
                <c:pt idx="7">
                  <c:v>560</c:v>
                </c:pt>
                <c:pt idx="8">
                  <c:v>600</c:v>
                </c:pt>
                <c:pt idx="9">
                  <c:v>640</c:v>
                </c:pt>
              </c:numCache>
            </c:numRef>
          </c:xVal>
          <c:yVal>
            <c:numRef>
              <c:f>EnvironmentHeatVaporizationOfW!$H$8:$H$18</c:f>
              <c:numCache>
                <c:formatCode>General</c:formatCode>
                <c:ptCount val="11"/>
                <c:pt idx="7">
                  <c:v>27000</c:v>
                </c:pt>
                <c:pt idx="8">
                  <c:v>21000</c:v>
                </c:pt>
                <c:pt idx="9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ED-4B64-A376-C6C5D269950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EnvironmentHeatVaporizationOfW!$J$8:$J$18</c:f>
              <c:numCache>
                <c:formatCode>General</c:formatCode>
                <c:ptCount val="11"/>
                <c:pt idx="9">
                  <c:v>640</c:v>
                </c:pt>
                <c:pt idx="10">
                  <c:v>650</c:v>
                </c:pt>
              </c:numCache>
            </c:numRef>
          </c:xVal>
          <c:yVal>
            <c:numRef>
              <c:f>EnvironmentHeatVaporizationOfW!$K$8:$K$18</c:f>
              <c:numCache>
                <c:formatCode>General</c:formatCode>
                <c:ptCount val="11"/>
                <c:pt idx="9">
                  <c:v>10000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DED-4B64-A376-C6C5D269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918400"/>
        <c:axId val="162920320"/>
      </c:scatterChart>
      <c:valAx>
        <c:axId val="162918400"/>
        <c:scaling>
          <c:orientation val="minMax"/>
          <c:max val="680"/>
          <c:min val="24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920320"/>
        <c:crosses val="autoZero"/>
        <c:crossBetween val="midCat"/>
      </c:valAx>
      <c:valAx>
        <c:axId val="162920320"/>
        <c:scaling>
          <c:orientation val="minMax"/>
          <c:max val="48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Heat of Vaporization</a:t>
                </a:r>
                <a:r>
                  <a:rPr lang="en-US" baseline="0" dirty="0"/>
                  <a:t> of Water </a:t>
                </a:r>
                <a:r>
                  <a:rPr lang="en-US" dirty="0"/>
                  <a:t>(J/</a:t>
                </a:r>
                <a:r>
                  <a:rPr lang="en-US" dirty="0" err="1"/>
                  <a:t>mol</a:t>
                </a:r>
                <a:r>
                  <a:rPr lang="en-US" dirty="0"/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9184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13" Type="http://schemas.openxmlformats.org/officeDocument/2006/relationships/image" Target="../media/image10.wmf"/><Relationship Id="rId3" Type="http://schemas.openxmlformats.org/officeDocument/2006/relationships/image" Target="../media/image680.png"/><Relationship Id="rId7" Type="http://schemas.openxmlformats.org/officeDocument/2006/relationships/image" Target="../media/image730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0.png"/><Relationship Id="rId10" Type="http://schemas.openxmlformats.org/officeDocument/2006/relationships/image" Target="../media/image761.png"/><Relationship Id="rId4" Type="http://schemas.openxmlformats.org/officeDocument/2006/relationships/image" Target="../media/image700.png"/><Relationship Id="rId9" Type="http://schemas.openxmlformats.org/officeDocument/2006/relationships/image" Target="../media/image7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2050473" y="762000"/>
            <a:ext cx="488372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848745" y="3135298"/>
            <a:ext cx="4883727" cy="3581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079147" y="5039037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53492" y="5039037"/>
            <a:ext cx="73674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=4</m:t>
                      </m:r>
                      <m:r>
                        <a:rPr lang="en-US">
                          <a:latin typeface="Cambria Math"/>
                        </a:rPr>
                        <m:t>𝜀𝜎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𝑐𝑙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𝑚𝑟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936545" y="2403769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cxnSp>
        <p:nvCxnSpPr>
          <p:cNvPr id="6" name="Straight Arrow Connector 5"/>
          <p:cNvCxnSpPr>
            <a:stCxn id="10" idx="1"/>
            <a:endCxn id="18" idx="3"/>
          </p:cNvCxnSpPr>
          <p:nvPr/>
        </p:nvCxnSpPr>
        <p:spPr>
          <a:xfrm flipH="1">
            <a:off x="7390232" y="4925998"/>
            <a:ext cx="492673" cy="32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5400675" y="4412097"/>
            <a:ext cx="771525" cy="621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557" y="1807986"/>
            <a:ext cx="3376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Note: </a:t>
            </a:r>
            <a:r>
              <a:rPr lang="en-US" sz="1200" i="1" dirty="0" err="1"/>
              <a:t>R</a:t>
            </a:r>
            <a:r>
              <a:rPr lang="en-US" sz="1200" i="1" baseline="-25000" dirty="0" err="1"/>
              <a:t>clothing</a:t>
            </a:r>
            <a:r>
              <a:rPr lang="en-US" sz="1200" i="1" baseline="-25000" dirty="0"/>
              <a:t> </a:t>
            </a:r>
            <a:r>
              <a:rPr lang="en-US" sz="1200" i="1" dirty="0"/>
              <a:t>remains constant, unless modified by the user – doesn’t automatically take into account sweat saturation, etc.</a:t>
            </a:r>
          </a:p>
        </p:txBody>
      </p:sp>
    </p:spTree>
    <p:extLst>
      <p:ext uri="{BB962C8B-B14F-4D97-AF65-F5344CB8AC3E}">
        <p14:creationId xmlns:p14="http://schemas.microsoft.com/office/powerpoint/2010/main" val="120873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609221" y="2945214"/>
            <a:ext cx="4883727" cy="35814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937124" y="4675152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44844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36751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=10.3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0.6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18430" y="2579923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Dear, et 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1"/>
            <a:endCxn id="23" idx="3"/>
          </p:cNvCxnSpPr>
          <p:nvPr/>
        </p:nvCxnSpPr>
        <p:spPr>
          <a:xfrm flipH="1">
            <a:off x="7093584" y="4162127"/>
            <a:ext cx="577371" cy="33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22" idx="1"/>
          </p:cNvCxnSpPr>
          <p:nvPr/>
        </p:nvCxnSpPr>
        <p:spPr>
          <a:xfrm>
            <a:off x="5020986" y="3683939"/>
            <a:ext cx="723858" cy="808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  <a:endCxn id="21" idx="0"/>
          </p:cNvCxnSpPr>
          <p:nvPr/>
        </p:nvCxnSpPr>
        <p:spPr>
          <a:xfrm>
            <a:off x="4883197" y="4336045"/>
            <a:ext cx="301577" cy="33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𝑐𝑙𝑜𝑡h𝑖𝑛𝑔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7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454142" y="2968513"/>
            <a:ext cx="4883727" cy="3581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48200" y="5417879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𝑠𝑘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0.06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blipFill rotWithShape="1">
                <a:blip r:embed="rId8"/>
                <a:stretch>
                  <a:fillRect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41047" y="158693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4916" y="196634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1656" y="240683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6339" y="1247047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4155" y="1782949"/>
            <a:ext cx="126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5288" y="2811822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cxnSp>
        <p:nvCxnSpPr>
          <p:cNvPr id="16" name="Straight Arrow Connector 15"/>
          <p:cNvCxnSpPr>
            <a:stCxn id="19" idx="1"/>
            <a:endCxn id="23" idx="3"/>
          </p:cNvCxnSpPr>
          <p:nvPr/>
        </p:nvCxnSpPr>
        <p:spPr>
          <a:xfrm flipH="1">
            <a:off x="6298622" y="5293974"/>
            <a:ext cx="1106596" cy="37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𝐸𝑣𝑎𝑝𝑜𝑟𝑎𝑡𝑖𝑜𝑛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1+2.22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240220" y="2286960"/>
            <a:ext cx="1715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</p:spTree>
    <p:extLst>
      <p:ext uri="{BB962C8B-B14F-4D97-AF65-F5344CB8AC3E}">
        <p14:creationId xmlns:p14="http://schemas.microsoft.com/office/powerpoint/2010/main" val="205657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262764" y="5623420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239904" y="5094691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212750" y="4515846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393801" y="4893974"/>
            <a:ext cx="507889" cy="38978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𝑘</m:t>
                      </m:r>
                      <m:r>
                        <a:rPr lang="en-US">
                          <a:latin typeface="Cambria Math"/>
                        </a:rPr>
                        <m:t>=0.6065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−1.48445 +4.12292 </m:t>
                          </m:r>
                          <m:r>
                            <a:rPr lang="en-US">
                              <a:latin typeface="Cambria Math"/>
                            </a:rPr>
                            <m:t>𝑇</m:t>
                          </m:r>
                          <m:r>
                            <a:rPr lang="en-US">
                              <a:latin typeface="Cambria Math"/>
                            </a:rPr>
                            <m:t>+−1.63866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𝑇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298.15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4142122"/>
            <a:ext cx="322980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Assumes water pressure of 0.1 </a:t>
            </a:r>
            <a:r>
              <a:rPr lang="en-US" sz="1200" i="1" dirty="0" err="1"/>
              <a:t>MPa</a:t>
            </a:r>
            <a:r>
              <a:rPr lang="en-US" sz="1200" i="1" dirty="0"/>
              <a:t> (sea level)</a:t>
            </a:r>
          </a:p>
          <a:p>
            <a:r>
              <a:rPr lang="en-US" sz="1200" i="1" dirty="0" err="1"/>
              <a:t>R</a:t>
            </a:r>
            <a:r>
              <a:rPr lang="en-US" sz="1200" i="1" baseline="-25000" dirty="0" err="1"/>
              <a:t>cl</a:t>
            </a:r>
            <a:r>
              <a:rPr lang="en-US" sz="1200" i="1" dirty="0"/>
              <a:t> for submerged – different than in air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Like a wet suit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I have a paper with wet suit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8197" y="2794922"/>
            <a:ext cx="6607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Ramires</a:t>
            </a:r>
            <a:r>
              <a:rPr lang="en-US" sz="600" i="1" dirty="0"/>
              <a:t>, et 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275" y="5346421"/>
            <a:ext cx="33761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Assumes radiation and evaporation are negligible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𝑐𝑙</m:t>
                        </m:r>
                      </m:sub>
                    </m:sSub>
                  </m:oMath>
                </a14:m>
                <a:r>
                  <a:rPr lang="en-US" dirty="0"/>
                  <a:t> when saturated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blipFill rotWithShape="1">
                <a:blip r:embed="rId5"/>
                <a:stretch>
                  <a:fillRect b="-114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4" idx="2"/>
            <a:endCxn id="40" idx="1"/>
          </p:cNvCxnSpPr>
          <p:nvPr/>
        </p:nvCxnSpPr>
        <p:spPr>
          <a:xfrm>
            <a:off x="5428836" y="4097892"/>
            <a:ext cx="783914" cy="607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=0.09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𝐺𝑟</m:t>
                          </m:r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r>
                            <a:rPr lang="en-US">
                              <a:latin typeface="Cambria Math"/>
                            </a:rPr>
                            <m:t>𝑃𝑟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0.275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001844" y="272546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Boutelier</a:t>
            </a:r>
            <a:r>
              <a:rPr lang="en-US" sz="600" i="1" dirty="0"/>
              <a:t> et. 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𝐺𝑟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ν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𝑃𝑟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𝜈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16" idx="2"/>
            <a:endCxn id="41" idx="0"/>
          </p:cNvCxnSpPr>
          <p:nvPr/>
        </p:nvCxnSpPr>
        <p:spPr>
          <a:xfrm>
            <a:off x="5109485" y="4623568"/>
            <a:ext cx="538261" cy="27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>
            <a:off x="6808077" y="4865397"/>
            <a:ext cx="1099223" cy="223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1"/>
            <a:endCxn id="38" idx="3"/>
          </p:cNvCxnSpPr>
          <p:nvPr/>
        </p:nvCxnSpPr>
        <p:spPr>
          <a:xfrm flipH="1">
            <a:off x="6913186" y="5596302"/>
            <a:ext cx="1040634" cy="2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139716" y="3081873"/>
            <a:ext cx="4883727" cy="3581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280607" y="6033469"/>
            <a:ext cx="7536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10390" y="2224850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13195" y="1863188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  <m:r>
                        <a:rPr lang="en-US">
                          <a:latin typeface="Cambria Math"/>
                        </a:rPr>
                        <m:t>=0.02645+0.0000361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−0.798</m:t>
                      </m:r>
                      <m:r>
                        <a:rPr lang="en-US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28070" y="2739062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01411" y="3335106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McCutchan</a:t>
            </a:r>
            <a:r>
              <a:rPr lang="en-US" sz="600" i="1" dirty="0"/>
              <a:t> &amp; Taylor</a:t>
            </a:r>
          </a:p>
        </p:txBody>
      </p: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>
            <a:off x="7034295" y="5770486"/>
            <a:ext cx="1119105" cy="529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1690" y="1414809"/>
            <a:ext cx="31217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Same for air and submerged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Assumes head above water when breathing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Should work for RR=0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ϕ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0.263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17.67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−273.16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−29.65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448358" y="303762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/>
              </a:rPr>
              <a:t>(°F)</a:t>
            </a:r>
            <a:endParaRPr lang="en-US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1044623" y="3618396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/>
              </a:rPr>
              <a:t>(K)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3719" y="4429941"/>
            <a:ext cx="39405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http://earthscience.stackexchange.com/questions/2360/how-do-i-convert-specific-humidity-to-relative-humidity</a:t>
            </a:r>
          </a:p>
        </p:txBody>
      </p:sp>
    </p:spTree>
    <p:extLst>
      <p:ext uri="{BB962C8B-B14F-4D97-AF65-F5344CB8AC3E}">
        <p14:creationId xmlns:p14="http://schemas.microsoft.com/office/powerpoint/2010/main" val="344204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416861" y="3939153"/>
            <a:ext cx="6774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3" idx="1"/>
          </p:cNvCxnSpPr>
          <p:nvPr/>
        </p:nvCxnSpPr>
        <p:spPr>
          <a:xfrm>
            <a:off x="5725049" y="4149748"/>
            <a:ext cx="691812" cy="5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4449" y="3960292"/>
            <a:ext cx="990600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Heating (positive)</a:t>
            </a:r>
          </a:p>
          <a:p>
            <a:pPr algn="ctr"/>
            <a:r>
              <a:rPr lang="en-US" dirty="0"/>
              <a:t>and/or</a:t>
            </a:r>
          </a:p>
          <a:p>
            <a:pPr algn="ctr"/>
            <a:r>
              <a:rPr lang="en-US" dirty="0"/>
              <a:t>Cooling (negative)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48400" y="3289976"/>
            <a:ext cx="1219200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0719" y="3367220"/>
            <a:ext cx="778061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Applied Temperature</a:t>
            </a:r>
          </a:p>
        </p:txBody>
      </p:sp>
      <p:cxnSp>
        <p:nvCxnSpPr>
          <p:cNvPr id="22" name="Straight Arrow Connector 21"/>
          <p:cNvCxnSpPr>
            <a:stCxn id="21" idx="3"/>
            <a:endCxn id="19" idx="1"/>
          </p:cNvCxnSpPr>
          <p:nvPr/>
        </p:nvCxnSpPr>
        <p:spPr>
          <a:xfrm>
            <a:off x="5618780" y="3556676"/>
            <a:ext cx="629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8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\[\beta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{1}}{\rho </a:t>
            </a:r>
            <a:r>
              <a:rPr lang="en-US" dirty="0" err="1"/>
              <a:t>c_p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\[\rho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p_dM_d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{+}</a:t>
            </a:r>
            <a:r>
              <a:rPr lang="en-US" dirty="0" err="1"/>
              <a:t>p_vM_v</a:t>
            </a:r>
            <a:r>
              <a:rPr lang="en-US" dirty="0"/>
              <a:t>}{</a:t>
            </a:r>
            <a:r>
              <a:rPr lang="en-US" dirty="0" err="1"/>
              <a:t>Ut_a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p_v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mathrm</a:t>
            </a:r>
            <a:r>
              <a:rPr lang="en-US" dirty="0"/>
              <a:t>{\phi }</a:t>
            </a:r>
            <a:r>
              <a:rPr lang="en-US" dirty="0" err="1"/>
              <a:t>p_a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</a:t>
            </a:r>
            <a:r>
              <a:rPr lang="en-US" dirty="0" err="1"/>
              <a:t>p_t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p_v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\[p\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{10}}^{\left(A\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frac</a:t>
            </a:r>
            <a:r>
              <a:rPr lang="en-US" dirty="0"/>
              <a:t>{B}{C\</a:t>
            </a:r>
            <a:r>
              <a:rPr lang="en-US" dirty="0" err="1"/>
              <a:t>mathrm</a:t>
            </a:r>
            <a:r>
              <a:rPr lang="en-US" dirty="0"/>
              <a:t>{+}t}\right)}\]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fg</a:t>
            </a:r>
            <a:r>
              <a:rPr lang="en-US" dirty="0"/>
              <a:t>}}\</a:t>
            </a:r>
            <a:r>
              <a:rPr lang="en-US" dirty="0" err="1"/>
              <a:t>mathrm</a:t>
            </a:r>
            <a:r>
              <a:rPr lang="en-US" dirty="0"/>
              <a:t>{=}\left\{ \begin{array}{c}</a:t>
            </a:r>
          </a:p>
          <a:p>
            <a:pPr marL="0" indent="0">
              <a:buNone/>
            </a:pPr>
            <a:r>
              <a:rPr lang="en-US" dirty="0"/>
              <a:t>-0.10042t^2_a+22.173t_a+46375,~t_a\</a:t>
            </a:r>
            <a:r>
              <a:rPr lang="en-US" dirty="0" err="1"/>
              <a:t>mathrm</a:t>
            </a:r>
            <a:r>
              <a:rPr lang="en-US" dirty="0"/>
              <a:t>{\le }\</a:t>
            </a:r>
            <a:r>
              <a:rPr lang="en-US" dirty="0" err="1"/>
              <a:t>mathrm</a:t>
            </a:r>
            <a:r>
              <a:rPr lang="en-US" dirty="0"/>
              <a:t>{560K} \\ </a:t>
            </a:r>
          </a:p>
          <a:p>
            <a:pPr marL="0" indent="0">
              <a:buNone/>
            </a:pPr>
            <a:r>
              <a:rPr lang="en-US" dirty="0"/>
              <a:t>-1.5625t^2_a+1662.5t_a-\</a:t>
            </a:r>
            <a:r>
              <a:rPr lang="en-US" dirty="0" err="1"/>
              <a:t>mathrm</a:t>
            </a:r>
            <a:r>
              <a:rPr lang="en-US" dirty="0"/>
              <a:t>{414000,}~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{&gt;560K} \end{array}</a:t>
            </a:r>
          </a:p>
          <a:p>
            <a:pPr marL="0" indent="0">
              <a:buNone/>
            </a:pPr>
            <a:r>
              <a:rPr lang="en-US" dirty="0"/>
              <a:t>\right.\]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{c}}_{\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p,w</a:t>
            </a:r>
            <a:r>
              <a:rPr lang="en-US" dirty="0"/>
              <a:t>}}=-1e^{-7}{\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}}+3e^{-5}{\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}}-0.0018{\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}}+4.2093\] </a:t>
            </a:r>
          </a:p>
          <a:p>
            <a:pPr marL="0" indent="0">
              <a:buNone/>
            </a:pPr>
            <a:r>
              <a:rPr lang="en-US" dirty="0"/>
              <a:t>\[\mu \</a:t>
            </a:r>
            <a:r>
              <a:rPr lang="en-US" dirty="0" err="1"/>
              <a:t>mathrm</a:t>
            </a:r>
            <a:r>
              <a:rPr lang="en-US" dirty="0"/>
              <a:t>{\ }=-3e^{-6}{\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}}+0.0006{\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}}-0.0462{\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}}+1.7412\]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</a:t>
            </a:r>
            <a:r>
              <a:rPr lang="en-US" dirty="0" err="1"/>
              <a:t>mathrm</a:t>
            </a:r>
            <a:r>
              <a:rPr lang="en-US" dirty="0"/>
              <a:t>{\ }=6e^{-7}{\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}}+0.0001{\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}}+0.016{\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}}-0.0632\]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{h}}_r\</a:t>
            </a:r>
            <a:r>
              <a:rPr lang="en-US" dirty="0" err="1"/>
              <a:t>mathrm</a:t>
            </a:r>
            <a:r>
              <a:rPr lang="en-US" dirty="0"/>
              <a:t>{=4}\</a:t>
            </a:r>
            <a:r>
              <a:rPr lang="en-US" dirty="0" err="1"/>
              <a:t>varepsilon</a:t>
            </a:r>
            <a:r>
              <a:rPr lang="en-US" dirty="0"/>
              <a:t> \sigma 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A_r</a:t>
            </a:r>
            <a:r>
              <a:rPr lang="en-US" dirty="0"/>
              <a:t>}{A_D}{\left(\</a:t>
            </a:r>
            <a:r>
              <a:rPr lang="en-US" dirty="0" err="1"/>
              <a:t>frac</a:t>
            </a:r>
            <a:r>
              <a:rPr lang="en-US" dirty="0"/>
              <a:t>{t_{cl}\</a:t>
            </a:r>
            <a:r>
              <a:rPr lang="en-US" dirty="0" err="1"/>
              <a:t>mathrm</a:t>
            </a:r>
            <a:r>
              <a:rPr lang="en-US" dirty="0"/>
              <a:t>{+}t_{</a:t>
            </a:r>
            <a:r>
              <a:rPr lang="en-US" dirty="0" err="1"/>
              <a:t>mr</a:t>
            </a:r>
            <a:r>
              <a:rPr lang="en-US" dirty="0"/>
              <a:t>}}{\</a:t>
            </a:r>
            <a:r>
              <a:rPr lang="en-US" dirty="0" err="1"/>
              <a:t>mathrm</a:t>
            </a:r>
            <a:r>
              <a:rPr lang="en-US" dirty="0"/>
              <a:t>{2}}\right)}^{\</a:t>
            </a:r>
            <a:r>
              <a:rPr lang="en-US" dirty="0" err="1"/>
              <a:t>mathrm</a:t>
            </a:r>
            <a:r>
              <a:rPr lang="en-US" dirty="0"/>
              <a:t>{3}}\]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{=10.3}v^{\</a:t>
            </a:r>
            <a:r>
              <a:rPr lang="en-US" dirty="0" err="1"/>
              <a:t>mathrm</a:t>
            </a:r>
            <a:r>
              <a:rPr lang="en-US" dirty="0"/>
              <a:t>{0.6}}\]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sk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{+}E_{</a:t>
            </a:r>
            <a:r>
              <a:rPr lang="en-US" dirty="0" err="1"/>
              <a:t>dif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</a:t>
            </a:r>
            <a:r>
              <a:rPr lang="en-US" dirty="0" err="1"/>
              <a:t>rsw</a:t>
            </a:r>
            <a:r>
              <a:rPr lang="en-US" dirty="0"/>
              <a:t>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dif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{=}\left(\</a:t>
            </a:r>
            <a:r>
              <a:rPr lang="en-US" dirty="0" err="1"/>
              <a:t>mathrm</a:t>
            </a:r>
            <a:r>
              <a:rPr lang="en-US" dirty="0"/>
              <a:t>{1-}w_{</a:t>
            </a:r>
            <a:r>
              <a:rPr lang="en-US" dirty="0" err="1"/>
              <a:t>rsw</a:t>
            </a:r>
            <a:r>
              <a:rPr lang="en-US" dirty="0"/>
              <a:t>}\right)\</a:t>
            </a:r>
            <a:r>
              <a:rPr lang="en-US" dirty="0" err="1"/>
              <a:t>mathrm</a:t>
            </a:r>
            <a:r>
              <a:rPr lang="en-US" dirty="0"/>
              <a:t>{0.06}E_{max}\] </a:t>
            </a:r>
          </a:p>
          <a:p>
            <a:pPr marL="0" indent="0">
              <a:buNone/>
            </a:pPr>
            <a:r>
              <a:rPr lang="en-US" dirty="0"/>
              <a:t>\[w_{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{E_{</a:t>
            </a:r>
            <a:r>
              <a:rPr lang="en-US" dirty="0" err="1"/>
              <a:t>rsw</a:t>
            </a:r>
            <a:r>
              <a:rPr lang="en-US" dirty="0"/>
              <a:t>}}{E_{max}}\] </a:t>
            </a:r>
          </a:p>
          <a:p>
            <a:pPr marL="0" indent="0">
              <a:buNone/>
            </a:pPr>
            <a:r>
              <a:rPr lang="en-US" dirty="0"/>
              <a:t>\[E_{max}\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eF</a:t>
            </a:r>
            <a:r>
              <a:rPr lang="en-US" dirty="0"/>
              <a:t>_{</a:t>
            </a:r>
            <a:r>
              <a:rPr lang="en-US" dirty="0" err="1"/>
              <a:t>pcl</a:t>
            </a:r>
            <a:r>
              <a:rPr lang="en-US" dirty="0"/>
              <a:t>}\left(p_{</a:t>
            </a:r>
            <a:r>
              <a:rPr lang="en-US" dirty="0" err="1"/>
              <a:t>sk,s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p_a</a:t>
            </a:r>
            <a:r>
              <a:rPr lang="en-US" dirty="0"/>
              <a:t>\right)\] </a:t>
            </a:r>
          </a:p>
          <a:p>
            <a:pPr marL="0" indent="0">
              <a:buNone/>
            </a:pPr>
            <a:r>
              <a:rPr lang="en-US" dirty="0"/>
              <a:t>\[F_{</a:t>
            </a:r>
            <a:r>
              <a:rPr lang="en-US" dirty="0" err="1"/>
              <a:t>pcl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</a:t>
            </a:r>
            <a:r>
              <a:rPr lang="en-US" dirty="0" err="1"/>
              <a:t>mathrm</a:t>
            </a:r>
            <a:r>
              <a:rPr lang="en-US" dirty="0"/>
              <a:t>{1+2.}\</a:t>
            </a:r>
            <a:r>
              <a:rPr lang="en-US" dirty="0" err="1"/>
              <a:t>mathrm</a:t>
            </a:r>
            <a:r>
              <a:rPr lang="en-US" dirty="0"/>
              <a:t>{22}{\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cR</a:t>
            </a:r>
            <a:r>
              <a:rPr lang="en-US" dirty="0"/>
              <a:t>_{cl}}\]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{h}}_e\</a:t>
            </a:r>
            <a:r>
              <a:rPr lang="en-US" dirty="0" err="1"/>
              <a:t>mathrm</a:t>
            </a:r>
            <a:r>
              <a:rPr lang="en-US" dirty="0"/>
              <a:t>{=}\beta {\</a:t>
            </a:r>
            <a:r>
              <a:rPr lang="en-US" dirty="0" err="1"/>
              <a:t>mathrm</a:t>
            </a:r>
            <a:r>
              <a:rPr lang="en-US" dirty="0"/>
              <a:t>{h}}_c\]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{=0.09}\left(Gr\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Pr</a:t>
            </a:r>
            <a:r>
              <a:rPr lang="en-US" dirty="0"/>
              <a:t>\right)\</a:t>
            </a:r>
            <a:r>
              <a:rPr lang="en-US" dirty="0" err="1"/>
              <a:t>mathrm</a:t>
            </a:r>
            <a:r>
              <a:rPr lang="en-US" dirty="0"/>
              <a:t>{0.275}\] </a:t>
            </a:r>
          </a:p>
          <a:p>
            <a:pPr marL="0" indent="0">
              <a:buNone/>
            </a:pPr>
            <a:r>
              <a:rPr lang="en-US" dirty="0"/>
              <a:t>\[Gr\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{g\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}\left(T_s\</a:t>
            </a:r>
            <a:r>
              <a:rPr lang="en-US" dirty="0" err="1"/>
              <a:t>mathrm</a:t>
            </a:r>
            <a:r>
              <a:rPr lang="en-US" dirty="0"/>
              <a:t>{-}T_{\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}}\right)D^{\</a:t>
            </a:r>
            <a:r>
              <a:rPr lang="en-US" dirty="0" err="1"/>
              <a:t>mathrm</a:t>
            </a:r>
            <a:r>
              <a:rPr lang="en-US" dirty="0"/>
              <a:t>{3}}}{{\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nuup</a:t>
            </a:r>
            <a:r>
              <a:rPr lang="en-US" dirty="0"/>
              <a:t> }}^{\</a:t>
            </a:r>
            <a:r>
              <a:rPr lang="en-US" dirty="0" err="1"/>
              <a:t>mathrm</a:t>
            </a:r>
            <a:r>
              <a:rPr lang="en-US" dirty="0"/>
              <a:t>{2}}}\]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Pr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{c_{</a:t>
            </a:r>
            <a:r>
              <a:rPr lang="en-US" dirty="0" err="1"/>
              <a:t>p,w</a:t>
            </a:r>
            <a:r>
              <a:rPr lang="en-US" dirty="0"/>
              <a:t>}\mu }{k}\] </a:t>
            </a:r>
          </a:p>
          <a:p>
            <a:pPr marL="0" indent="0">
              <a:buNone/>
            </a:pPr>
            <a:r>
              <a:rPr lang="en-US" dirty="0"/>
              <a:t>\[\nu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{\mu }{\rho }\] </a:t>
            </a:r>
          </a:p>
          <a:p>
            <a:pPr marL="0" indent="0">
              <a:buNone/>
            </a:pPr>
            <a:r>
              <a:rPr lang="en-US" dirty="0"/>
              <a:t>\[T\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}}}{\</a:t>
            </a:r>
            <a:r>
              <a:rPr lang="en-US" dirty="0" err="1"/>
              <a:t>mathrm</a:t>
            </a:r>
            <a:r>
              <a:rPr lang="en-US" dirty="0"/>
              <a:t>{298.15}}\] </a:t>
            </a:r>
          </a:p>
          <a:p>
            <a:pPr marL="0" indent="0">
              <a:buNone/>
            </a:pPr>
            <a:r>
              <a:rPr lang="en-US" dirty="0"/>
              <a:t>\[k\</a:t>
            </a:r>
            <a:r>
              <a:rPr lang="en-US" dirty="0" err="1"/>
              <a:t>mathrm</a:t>
            </a:r>
            <a:r>
              <a:rPr lang="en-US" dirty="0"/>
              <a:t>{=0.6065}\left(\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{1.48445}~\</a:t>
            </a:r>
            <a:r>
              <a:rPr lang="en-US" dirty="0" err="1"/>
              <a:t>mathrm</a:t>
            </a:r>
            <a:r>
              <a:rPr lang="en-US" dirty="0"/>
              <a:t>{+4.12292}~T\</a:t>
            </a:r>
            <a:r>
              <a:rPr lang="en-US" dirty="0" err="1"/>
              <a:t>mathrm</a:t>
            </a:r>
            <a:r>
              <a:rPr lang="en-US" dirty="0"/>
              <a:t>{+-1.63866}~T^{\</a:t>
            </a:r>
            <a:r>
              <a:rPr lang="en-US" dirty="0" err="1"/>
              <a:t>mathrm</a:t>
            </a:r>
            <a:r>
              <a:rPr lang="en-US" dirty="0"/>
              <a:t>{2}}\right)\]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\[q_{res}\</a:t>
            </a:r>
            <a:r>
              <a:rPr lang="en-US" dirty="0" err="1"/>
              <a:t>mathrm</a:t>
            </a:r>
            <a:r>
              <a:rPr lang="en-US" dirty="0"/>
              <a:t>{=}q_{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{+}q_{</a:t>
            </a:r>
            <a:r>
              <a:rPr lang="en-US" dirty="0" err="1"/>
              <a:t>res,sen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res,sen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{=}{\dot{m}}_{res}\rho </a:t>
            </a:r>
            <a:r>
              <a:rPr lang="en-US" dirty="0" err="1"/>
              <a:t>c_p</a:t>
            </a:r>
            <a:r>
              <a:rPr lang="en-US" dirty="0"/>
              <a:t>\left(t_{res}\</a:t>
            </a:r>
            <a:r>
              <a:rPr lang="en-US" dirty="0" err="1"/>
              <a:t>mathrm</a:t>
            </a:r>
            <a:r>
              <a:rPr lang="en-US" dirty="0"/>
              <a:t>{-}t_{</a:t>
            </a:r>
            <a:r>
              <a:rPr lang="en-US" dirty="0" err="1"/>
              <a:t>a,res</a:t>
            </a:r>
            <a:r>
              <a:rPr lang="en-US" dirty="0"/>
              <a:t>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}{\dot{m}}_{res}\</a:t>
            </a:r>
            <a:r>
              <a:rPr lang="en-US" dirty="0" err="1"/>
              <a:t>mathrm</a:t>
            </a:r>
            <a:r>
              <a:rPr lang="en-US" dirty="0"/>
              <a:t>{\Delta }W\]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{\Delta }W\</a:t>
            </a:r>
            <a:r>
              <a:rPr lang="en-US" dirty="0" err="1"/>
              <a:t>mathrm</a:t>
            </a:r>
            <a:r>
              <a:rPr lang="en-US" dirty="0"/>
              <a:t>{=0.02645+0.0000361}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{0.798}H\]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{H=}\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{100}\</a:t>
            </a:r>
            <a:r>
              <a:rPr lang="en-US" dirty="0" err="1"/>
              <a:t>mathrm</a:t>
            </a:r>
            <a:r>
              <a:rPr lang="en-US" dirty="0"/>
              <a:t>{\phi }}{\</a:t>
            </a:r>
            <a:r>
              <a:rPr lang="en-US" dirty="0" err="1"/>
              <a:t>mathrm</a:t>
            </a:r>
            <a:r>
              <a:rPr lang="en-US" dirty="0"/>
              <a:t>{0.263}</a:t>
            </a:r>
            <a:r>
              <a:rPr lang="en-US" dirty="0" err="1"/>
              <a:t>p_t</a:t>
            </a:r>
            <a:r>
              <a:rPr lang="en-US" dirty="0"/>
              <a:t>}e^{\left(\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{17.67}\left(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{273.16}\right)}{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{29.65}}\right)}\]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60577"/>
              </p:ext>
            </p:extLst>
          </p:nvPr>
        </p:nvGraphicFramePr>
        <p:xfrm>
          <a:off x="6146800" y="373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73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96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6104552" y="2226893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Deposition</a:t>
            </a:r>
          </a:p>
        </p:txBody>
      </p:sp>
      <p:sp>
        <p:nvSpPr>
          <p:cNvPr id="46" name="Oval 45"/>
          <p:cNvSpPr/>
          <p:nvPr/>
        </p:nvSpPr>
        <p:spPr>
          <a:xfrm>
            <a:off x="7936847" y="2211114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Air Flow Resistance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52927" y="2514785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Inflammation</a:t>
            </a:r>
          </a:p>
        </p:txBody>
      </p:sp>
      <p:cxnSp>
        <p:nvCxnSpPr>
          <p:cNvPr id="48" name="Straight Arrow Connector 47"/>
          <p:cNvCxnSpPr>
            <a:stCxn id="45" idx="6"/>
            <a:endCxn id="46" idx="2"/>
          </p:cNvCxnSpPr>
          <p:nvPr/>
        </p:nvCxnSpPr>
        <p:spPr>
          <a:xfrm flipV="1">
            <a:off x="7110392" y="2668314"/>
            <a:ext cx="826455" cy="15779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888780" y="3197486"/>
            <a:ext cx="118872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Permeability to fluid and Protein</a:t>
            </a:r>
          </a:p>
        </p:txBody>
      </p:sp>
      <p:cxnSp>
        <p:nvCxnSpPr>
          <p:cNvPr id="50" name="Straight Arrow Connector 49"/>
          <p:cNvCxnSpPr>
            <a:stCxn id="45" idx="6"/>
            <a:endCxn id="49" idx="2"/>
          </p:cNvCxnSpPr>
          <p:nvPr/>
        </p:nvCxnSpPr>
        <p:spPr>
          <a:xfrm>
            <a:off x="7110392" y="2684093"/>
            <a:ext cx="778388" cy="97059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889603">
            <a:off x="7057626" y="3004597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Tissue Damage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604"/>
            <a:ext cx="4139856" cy="33832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2549" y="656704"/>
            <a:ext cx="3080277" cy="3657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07" y="3729273"/>
            <a:ext cx="1413811" cy="1398413"/>
          </a:xfrm>
          <a:prstGeom prst="rect">
            <a:avLst/>
          </a:prstGeom>
          <a:ln w="28575">
            <a:noFill/>
          </a:ln>
          <a:effectLst/>
        </p:spPr>
      </p:pic>
      <p:cxnSp>
        <p:nvCxnSpPr>
          <p:cNvPr id="55" name="Straight Connector 54"/>
          <p:cNvCxnSpPr>
            <a:stCxn id="57" idx="3"/>
            <a:endCxn id="58" idx="2"/>
          </p:cNvCxnSpPr>
          <p:nvPr/>
        </p:nvCxnSpPr>
        <p:spPr>
          <a:xfrm>
            <a:off x="4489782" y="3682631"/>
            <a:ext cx="2825" cy="745849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6"/>
            <a:endCxn id="58" idx="0"/>
          </p:cNvCxnSpPr>
          <p:nvPr/>
        </p:nvCxnSpPr>
        <p:spPr>
          <a:xfrm>
            <a:off x="4567831" y="3650302"/>
            <a:ext cx="610576" cy="92378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76391" y="3604582"/>
            <a:ext cx="91440" cy="9144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92607" y="3742680"/>
            <a:ext cx="1371600" cy="137160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67831" y="1683895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32687" y="2461582"/>
            <a:ext cx="914400" cy="1188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45674" y="1504604"/>
            <a:ext cx="457200" cy="64008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16710" y="2078181"/>
            <a:ext cx="457200" cy="64008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699855" y="2809684"/>
            <a:ext cx="351882" cy="498762"/>
          </a:xfrm>
          <a:prstGeom prst="ellipse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774766" y="1770404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7903" y="2307693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77417" y="299212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20298" y="2902053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94778"/>
              </p:ext>
            </p:extLst>
          </p:nvPr>
        </p:nvGraphicFramePr>
        <p:xfrm>
          <a:off x="106267" y="4987068"/>
          <a:ext cx="44615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Mouth-to-Carina</a:t>
                      </a:r>
                      <a:r>
                        <a:rPr lang="en-US" sz="1200" b="1" baseline="0" dirty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B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Carina-to-Left(Right)</a:t>
                      </a:r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Left(Right)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-to-Left(Right)Alveoli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T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Left(Right) Lung Tissue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586420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Deposition</a:t>
            </a:r>
          </a:p>
        </p:txBody>
      </p:sp>
      <p:sp>
        <p:nvSpPr>
          <p:cNvPr id="70" name="Oval 69"/>
          <p:cNvSpPr/>
          <p:nvPr/>
        </p:nvSpPr>
        <p:spPr>
          <a:xfrm>
            <a:off x="775396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Air Flow Resistance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70047" y="145000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Inflammation</a:t>
            </a:r>
          </a:p>
        </p:txBody>
      </p:sp>
      <p:cxnSp>
        <p:nvCxnSpPr>
          <p:cNvPr id="72" name="Straight Arrow Connector 71"/>
          <p:cNvCxnSpPr>
            <a:stCxn id="69" idx="6"/>
            <a:endCxn id="70" idx="2"/>
          </p:cNvCxnSpPr>
          <p:nvPr/>
        </p:nvCxnSpPr>
        <p:spPr>
          <a:xfrm>
            <a:off x="6870047" y="1620163"/>
            <a:ext cx="88392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801379" y="5162234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Deposition</a:t>
            </a:r>
          </a:p>
        </p:txBody>
      </p:sp>
      <p:sp>
        <p:nvSpPr>
          <p:cNvPr id="74" name="Oval 73"/>
          <p:cNvSpPr/>
          <p:nvPr/>
        </p:nvSpPr>
        <p:spPr>
          <a:xfrm>
            <a:off x="6706079" y="4137357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Air Flow Resistance</a:t>
            </a:r>
          </a:p>
        </p:txBody>
      </p:sp>
      <p:sp>
        <p:nvSpPr>
          <p:cNvPr id="75" name="TextBox 74"/>
          <p:cNvSpPr txBox="1"/>
          <p:nvPr/>
        </p:nvSpPr>
        <p:spPr>
          <a:xfrm rot="18639980">
            <a:off x="5724737" y="502173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Inflammation</a:t>
            </a:r>
          </a:p>
        </p:txBody>
      </p:sp>
      <p:cxnSp>
        <p:nvCxnSpPr>
          <p:cNvPr id="76" name="Straight Arrow Connector 75"/>
          <p:cNvCxnSpPr>
            <a:stCxn id="73" idx="6"/>
            <a:endCxn id="74" idx="2"/>
          </p:cNvCxnSpPr>
          <p:nvPr/>
        </p:nvCxnSpPr>
        <p:spPr>
          <a:xfrm flipV="1">
            <a:off x="5807219" y="4594557"/>
            <a:ext cx="898860" cy="1024877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711919" y="4725608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Permeability to fluid and Protein</a:t>
            </a:r>
          </a:p>
        </p:txBody>
      </p:sp>
      <p:cxnSp>
        <p:nvCxnSpPr>
          <p:cNvPr id="78" name="Straight Arrow Connector 77"/>
          <p:cNvCxnSpPr>
            <a:stCxn id="73" idx="6"/>
            <a:endCxn id="77" idx="2"/>
          </p:cNvCxnSpPr>
          <p:nvPr/>
        </p:nvCxnSpPr>
        <p:spPr>
          <a:xfrm flipV="1">
            <a:off x="5807219" y="5182808"/>
            <a:ext cx="1904700" cy="436626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46332">
            <a:off x="5927683" y="5336524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Tissue Damage</a:t>
            </a:r>
          </a:p>
        </p:txBody>
      </p:sp>
      <p:sp>
        <p:nvSpPr>
          <p:cNvPr id="80" name="Oval 79"/>
          <p:cNvSpPr/>
          <p:nvPr/>
        </p:nvSpPr>
        <p:spPr>
          <a:xfrm>
            <a:off x="6900527" y="5490412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Alveolar Gas Permeability</a:t>
            </a:r>
          </a:p>
        </p:txBody>
      </p:sp>
      <p:cxnSp>
        <p:nvCxnSpPr>
          <p:cNvPr id="81" name="Straight Arrow Connector 80"/>
          <p:cNvCxnSpPr>
            <a:stCxn id="79" idx="3"/>
            <a:endCxn id="80" idx="1"/>
          </p:cNvCxnSpPr>
          <p:nvPr/>
        </p:nvCxnSpPr>
        <p:spPr>
          <a:xfrm>
            <a:off x="6798047" y="5381789"/>
            <a:ext cx="276564" cy="242534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107257" y="176891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90137" y="2817729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59369" y="4725608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09045" y="5503056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07998" y="3803858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429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316781"/>
            <a:ext cx="1942401" cy="2705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33716" y="3316781"/>
            <a:ext cx="1926093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Infalmatory </a:t>
            </a:r>
            <a:r>
              <a:rPr lang="en-US" sz="1200" dirty="0">
                <a:solidFill>
                  <a:schemeClr val="tx1"/>
                </a:solidFill>
              </a:rPr>
              <a:t>Effect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9045" y="3316781"/>
            <a:ext cx="1329055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6496" y="3316781"/>
            <a:ext cx="132818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3716" y="3909753"/>
            <a:ext cx="192024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9047" y="3909753"/>
            <a:ext cx="1329054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6496" y="3909752"/>
            <a:ext cx="132818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9046" y="5281352"/>
            <a:ext cx="2743200" cy="741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63D"/>
                </a:solidFill>
              </a:rPr>
              <a:t>Lung Tissue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29239" y="4327462"/>
            <a:ext cx="1374513" cy="187238"/>
            <a:chOff x="1363448" y="3457301"/>
            <a:chExt cx="1374513" cy="187238"/>
          </a:xfrm>
          <a:effectLst/>
        </p:grpSpPr>
        <p:cxnSp>
          <p:nvCxnSpPr>
            <p:cNvPr id="11" name="Straight Connector 1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3224659" y="433835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63927" y="434053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92582" y="4335776"/>
            <a:ext cx="1374513" cy="187238"/>
            <a:chOff x="1363448" y="3457301"/>
            <a:chExt cx="1374513" cy="187238"/>
          </a:xfrm>
          <a:effectLst/>
        </p:grpSpPr>
        <p:cxnSp>
          <p:nvCxnSpPr>
            <p:cNvPr id="21" name="Straight Connector 2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6158782" y="434488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250222" y="4346667"/>
            <a:ext cx="1374513" cy="187238"/>
            <a:chOff x="1363448" y="3457301"/>
            <a:chExt cx="1374513" cy="187238"/>
          </a:xfrm>
          <a:effectLst/>
        </p:grpSpPr>
        <p:cxnSp>
          <p:nvCxnSpPr>
            <p:cNvPr id="30" name="Straight Connector 29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7608109" y="43470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19046" y="4933595"/>
            <a:ext cx="1329054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36495" y="4933595"/>
            <a:ext cx="132588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68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20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733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257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781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30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82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76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28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09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333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857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38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90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33718" y="4933594"/>
            <a:ext cx="192024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687584" y="5743829"/>
            <a:ext cx="2625523" cy="624145"/>
          </a:xfrm>
          <a:prstGeom prst="rightArrow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Systemic PD </a:t>
            </a:r>
            <a:r>
              <a:rPr lang="en-US" dirty="0"/>
              <a:t>Effects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708700" y="3722025"/>
            <a:ext cx="762000" cy="249382"/>
            <a:chOff x="3438092" y="3722025"/>
            <a:chExt cx="762000" cy="249382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438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5904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7428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8952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0476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200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5454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6064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588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112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0636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216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835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9883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1407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931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4455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97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8624" y="4468777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Mouth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93966" y="4454715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Carina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0225" y="4461845"/>
            <a:ext cx="138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Anatomical Dead Space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42897" y="4528001"/>
            <a:ext cx="90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Alveoli</a:t>
            </a:r>
          </a:p>
        </p:txBody>
      </p:sp>
      <p:sp>
        <p:nvSpPr>
          <p:cNvPr id="79" name="Oval 78"/>
          <p:cNvSpPr/>
          <p:nvPr/>
        </p:nvSpPr>
        <p:spPr>
          <a:xfrm>
            <a:off x="135492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59725" y="42631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802427" y="39073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4162" y="50525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293965" y="42174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469225" y="40839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494900" y="45248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8660" y="44030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49087" y="43923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93724" y="47508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23505" y="46981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10115" y="54589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309205" y="486291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25446" y="49058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35480" y="372560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261877" y="46910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81200" y="504888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50027" y="47013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93703" y="392307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75602" y="48077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28466" y="45679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48264" y="488582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46365" y="39013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1988" y="39585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2306" y="41381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354925" y="40611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757140" y="47735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71124" y="50828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0664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85800" y="377839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89018" y="357259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309205" y="5805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88850" y="448228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169967" y="457086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4494" y="48644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44733" y="424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24247" y="41757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93755" y="40772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709635" y="442939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755367" y="401168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0038" y="41166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294996" y="4574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72487" y="418132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708256" y="409889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825371" y="4531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353599" y="484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384320" y="42849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424195" y="475753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574911" y="47512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753976" y="47048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316811" y="43020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176885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929236" y="46660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477578" y="4483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590492" y="47967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230572" y="4374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887580" y="48549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32898" y="45885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206073" y="48144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721824" y="50067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392372" y="50307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957638" y="39899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65041" y="39459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703752" y="37888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214516" y="34010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087611" y="47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911236" y="41610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552051" y="37256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011505" y="446280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337339" y="413137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499052" y="399254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13864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301490" y="41703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24659" y="41590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725833" y="47070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875204" y="42469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269797" y="37220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552051" y="40413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/>
          <p:cNvSpPr/>
          <p:nvPr/>
        </p:nvSpPr>
        <p:spPr>
          <a:xfrm>
            <a:off x="1866028" y="3885168"/>
            <a:ext cx="1341037" cy="110736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Inspiratory Flow</a:t>
            </a:r>
          </a:p>
        </p:txBody>
      </p:sp>
      <p:sp>
        <p:nvSpPr>
          <p:cNvPr id="160" name="Oval 159"/>
          <p:cNvSpPr/>
          <p:nvPr/>
        </p:nvSpPr>
        <p:spPr>
          <a:xfrm>
            <a:off x="6046754" y="42402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092474" y="406423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333801" y="39927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911239" y="42894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330334" y="41819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904909" y="40765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807374" y="44892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345225" y="4709784"/>
            <a:ext cx="45720" cy="540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45699" y="43612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271345" y="3554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217906" y="4565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36259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335112" y="42539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364166" y="461793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481055" y="44838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216896" y="41979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12575" y="44260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272566" y="36673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17065" y="4179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145310" y="496106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289392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247044" y="394137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193179" y="41475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75138" y="46954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253939" y="47628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780039" y="49634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481055" y="39879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815822" y="477049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08219" y="35392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268284" y="36243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857207" y="42424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06229" y="40794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399552" y="42975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253532" y="572812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686599" y="405002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6702240" y="46233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683132" y="42391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7257707" y="4133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7086001" y="46660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755179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6641015" y="36250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606439" y="57005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73231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986094" y="494663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887034" y="46889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569694" y="42552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031814" y="48171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624143" y="35793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6599842" y="39986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755179" y="35987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627936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565074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312663" y="5519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210005" y="42996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659027" y="41366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5727438" y="5366655"/>
            <a:ext cx="152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Direct PD Effects</a:t>
            </a:r>
            <a:endParaRPr lang="en-US" sz="1000" dirty="0"/>
          </a:p>
        </p:txBody>
      </p:sp>
      <p:sp>
        <p:nvSpPr>
          <p:cNvPr id="216" name="Oval 215"/>
          <p:cNvSpPr/>
          <p:nvPr/>
        </p:nvSpPr>
        <p:spPr>
          <a:xfrm>
            <a:off x="5326030" y="57920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613363" y="55040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624115" y="559552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372007" y="546462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27144" y="45427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879104" y="45998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712720" y="40856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667000" y="45380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935480" y="44196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924824" y="43553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990898" y="52257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572535" y="573024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082338" y="489514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283273" y="52026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497033" y="50807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837460" y="50701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82097" y="542854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281248" y="57809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097578" y="57759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097578" y="554064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033368" y="566985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225446" y="5361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392680" y="55643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663975" y="54854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516839" y="52456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36637" y="55635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520679" y="48159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9497" y="576054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677223" y="516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072864" y="38241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492867" y="55422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2333106" y="491800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12620" y="48534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243560" y="518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84706" y="56692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38200" y="53094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146155" y="56083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80653" y="56872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21080" y="5676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00459" y="58521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04299" y="54224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60843" y="57665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965748" y="536149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51924" y="354795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246124" y="36411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575905" y="35884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461605" y="37532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414277" y="3581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02427" y="35916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28002" y="36980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200664" y="37761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223524" y="39731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856894" y="37547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649433" y="397109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673079" y="37062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Down Arrow 268"/>
          <p:cNvSpPr/>
          <p:nvPr/>
        </p:nvSpPr>
        <p:spPr>
          <a:xfrm>
            <a:off x="3200400" y="5281353"/>
            <a:ext cx="1794404" cy="792275"/>
          </a:xfrm>
          <a:prstGeom prst="downArrow">
            <a:avLst>
              <a:gd name="adj1" fmla="val 64164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To Stomach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0" y="221033"/>
            <a:ext cx="77978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8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3333" r="16214" b="48136"/>
          <a:stretch/>
        </p:blipFill>
        <p:spPr>
          <a:xfrm>
            <a:off x="1939422" y="1221783"/>
            <a:ext cx="4823786" cy="34776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2995940"/>
            <a:ext cx="838200" cy="4330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Verification Metabolic Rate Addition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5000" y="2955772"/>
            <a:ext cx="990600" cy="16162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599795" y="1095321"/>
            <a:ext cx="4431097" cy="430752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36471" y="2005875"/>
            <a:ext cx="2557745" cy="2486414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23464" y="224381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662046">
            <a:off x="3951120" y="3483967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6985359">
            <a:off x="3772502" y="26501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4051842">
            <a:off x="5071662" y="26499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7848367">
            <a:off x="4948170" y="3469203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97286" y="2356628"/>
            <a:ext cx="1836115" cy="1784909"/>
          </a:xfrm>
          <a:prstGeom prst="ellipse">
            <a:avLst/>
          </a:prstGeom>
          <a:solidFill>
            <a:srgbClr val="D18F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2950" y="26337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5724" y="34492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Respiration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392" y="40842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Clothing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9612" y="47017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Surroundings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6976" y="538742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Radiant Surface</a:t>
            </a: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 flipV="1">
            <a:off x="4815344" y="2356628"/>
            <a:ext cx="0" cy="377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7"/>
          </p:cNvCxnSpPr>
          <p:nvPr/>
        </p:nvCxnSpPr>
        <p:spPr>
          <a:xfrm flipV="1">
            <a:off x="5193755" y="2618022"/>
            <a:ext cx="270753" cy="26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6"/>
          </p:cNvCxnSpPr>
          <p:nvPr/>
        </p:nvCxnSpPr>
        <p:spPr>
          <a:xfrm flipV="1">
            <a:off x="5329131" y="3249083"/>
            <a:ext cx="404270" cy="14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5"/>
          </p:cNvCxnSpPr>
          <p:nvPr/>
        </p:nvCxnSpPr>
        <p:spPr>
          <a:xfrm>
            <a:off x="5193755" y="3648982"/>
            <a:ext cx="270753" cy="23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4"/>
          </p:cNvCxnSpPr>
          <p:nvPr/>
        </p:nvCxnSpPr>
        <p:spPr>
          <a:xfrm>
            <a:off x="4815344" y="3787171"/>
            <a:ext cx="0" cy="35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3"/>
          </p:cNvCxnSpPr>
          <p:nvPr/>
        </p:nvCxnSpPr>
        <p:spPr>
          <a:xfrm flipH="1">
            <a:off x="4166179" y="3642205"/>
            <a:ext cx="257285" cy="23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2"/>
          </p:cNvCxnSpPr>
          <p:nvPr/>
        </p:nvCxnSpPr>
        <p:spPr>
          <a:xfrm flipH="1" flipV="1">
            <a:off x="3897286" y="3249083"/>
            <a:ext cx="455372" cy="17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 flipH="1" flipV="1">
            <a:off x="4166179" y="2618022"/>
            <a:ext cx="229955" cy="232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29782" y="32796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cxnSp>
        <p:nvCxnSpPr>
          <p:cNvPr id="56" name="Straight Arrow Connector 55"/>
          <p:cNvCxnSpPr>
            <a:stCxn id="8" idx="4"/>
          </p:cNvCxnSpPr>
          <p:nvPr/>
        </p:nvCxnSpPr>
        <p:spPr>
          <a:xfrm flipH="1" flipV="1">
            <a:off x="3656927" y="2734120"/>
            <a:ext cx="228611" cy="84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124972" y="2191470"/>
            <a:ext cx="210714" cy="290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188754" y="2547014"/>
            <a:ext cx="468173" cy="1871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5" idx="1"/>
          </p:cNvCxnSpPr>
          <p:nvPr/>
        </p:nvCxnSpPr>
        <p:spPr>
          <a:xfrm flipH="1" flipV="1">
            <a:off x="3248714" y="1726143"/>
            <a:ext cx="876259" cy="46532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124973" y="1635515"/>
            <a:ext cx="32095" cy="5559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115602" y="3486261"/>
            <a:ext cx="781685" cy="1559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60662" y="14623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Radiation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55272" y="1326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Convection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63431" y="23562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Evaporation</a:t>
            </a:r>
          </a:p>
        </p:txBody>
      </p:sp>
    </p:spTree>
    <p:extLst>
      <p:ext uri="{BB962C8B-B14F-4D97-AF65-F5344CB8AC3E}">
        <p14:creationId xmlns:p14="http://schemas.microsoft.com/office/powerpoint/2010/main" val="1134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724150" cy="24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1834106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02044-AEE6-46E7-BC01-3CEC409A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4991"/>
            <a:ext cx="16874571" cy="34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213720"/>
              </p:ext>
            </p:extLst>
          </p:nvPr>
        </p:nvGraphicFramePr>
        <p:xfrm>
          <a:off x="-36286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994629"/>
              </p:ext>
            </p:extLst>
          </p:nvPr>
        </p:nvGraphicFramePr>
        <p:xfrm>
          <a:off x="4419600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214609"/>
              </p:ext>
            </p:extLst>
          </p:nvPr>
        </p:nvGraphicFramePr>
        <p:xfrm>
          <a:off x="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23843"/>
              </p:ext>
            </p:extLst>
          </p:nvPr>
        </p:nvGraphicFramePr>
        <p:xfrm>
          <a:off x="44196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725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31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847725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377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790271" cy="486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33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𝑝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12552"/>
              </p:ext>
            </p:extLst>
          </p:nvPr>
        </p:nvGraphicFramePr>
        <p:xfrm>
          <a:off x="329438" y="5304199"/>
          <a:ext cx="2981708" cy="8128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7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</a:t>
                      </a:r>
                      <a:r>
                        <a:rPr lang="en-US" sz="1200" b="1" baseline="-25000" dirty="0" err="1"/>
                        <a:t>min</a:t>
                      </a:r>
                      <a:r>
                        <a:rPr lang="en-US" sz="1200" b="1" baseline="0" dirty="0"/>
                        <a:t> (</a:t>
                      </a:r>
                      <a:r>
                        <a:rPr lang="en-US" sz="1200" b="1" dirty="0">
                          <a:effectLst/>
                        </a:rPr>
                        <a:t>°C)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</a:t>
                      </a:r>
                      <a:r>
                        <a:rPr lang="en-US" sz="1200" b="1" baseline="-25000" dirty="0" err="1"/>
                        <a:t>max</a:t>
                      </a:r>
                      <a:r>
                        <a:rPr lang="en-US" sz="1200" b="1" dirty="0"/>
                        <a:t> (</a:t>
                      </a:r>
                      <a:r>
                        <a:rPr lang="en-US" sz="1200" b="1" dirty="0">
                          <a:effectLst/>
                        </a:rPr>
                        <a:t>°C)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8.07131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1730.63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233.426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8.14019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1810.94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244.485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6374" y="448911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Antoine Equation (for water):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877" y="4921133"/>
            <a:ext cx="111566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For </a:t>
            </a:r>
            <a:r>
              <a:rPr lang="en-US" sz="1200" i="1" dirty="0" err="1"/>
              <a:t>p</a:t>
            </a:r>
            <a:r>
              <a:rPr lang="en-US" sz="1200" i="1" baseline="-25000" dirty="0" err="1"/>
              <a:t>sk,s</a:t>
            </a:r>
            <a:r>
              <a:rPr lang="en-US" sz="1200" i="1" dirty="0"/>
              <a:t> and p</a:t>
            </a:r>
            <a:r>
              <a:rPr lang="en-US" sz="1200" i="1" baseline="-250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𝛽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𝜌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436944" y="2663114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9587" y="3331622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9099" y="3787659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7404" y="137819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3625" y="1961532"/>
            <a:ext cx="1608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http://www.thermopedia.com/content/923/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-1E-07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+ 3E-05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+ 4.2093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blipFill rotWithShape="1">
                <a:blip r:embed="rId8"/>
                <a:stretch>
                  <a:fillRect b="-54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800">
                        <a:solidFill>
                          <a:schemeClr val="dk1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-3E-06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+ 0.0006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- 0.0462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+ 1.7412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blipFill rotWithShape="1">
                <a:blip r:embed="rId9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dk1"/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= 6E-07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- 0.0001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+ 0.016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- 0.0632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blipFill rotWithShape="1">
                <a:blip r:embed="rId10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fg</m:t>
                          </m:r>
                        </m:sub>
                      </m:sSub>
                      <m:r>
                        <a:rPr lang="en-US" sz="800">
                          <a:solidFill>
                            <a:schemeClr val="dk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−0.10042</m:t>
                              </m:r>
                              <m:sSubSup>
                                <m:sSubSup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+22.173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/>
                                </a:rPr>
                                <m:t>+46375</m:t>
                              </m:r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K</m:t>
                              </m:r>
                            </m:e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1.5625</m:t>
                              </m:r>
                              <m:sSubSup>
                                <m:sSub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1662.5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0" smtClean="0">
                                  <a:latin typeface="Cambria Math"/>
                                </a:rPr>
                                <m:t>414000</m:t>
                              </m:r>
                              <m:r>
                                <a:rPr lang="en-US" sz="80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0" smtClean="0">
                                  <a:latin typeface="Cambria Math"/>
                                </a:rPr>
                                <m:t>&gt;560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/>
                                </a:rPr>
                                <m:t>K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blipFill rotWithShape="1">
                <a:blip r:embed="rId11"/>
                <a:stretch>
                  <a:fillRect l="-4843" t="-178571" b="-26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46737"/>
              </p:ext>
            </p:extLst>
          </p:nvPr>
        </p:nvGraphicFramePr>
        <p:xfrm>
          <a:off x="658806" y="1257546"/>
          <a:ext cx="1206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2" imgW="1206360" imgH="241200" progId="Equation.DSMT4">
                  <p:embed/>
                </p:oleObj>
              </mc:Choice>
              <mc:Fallback>
                <p:oleObj name="Equation" r:id="rId12" imgW="120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806" y="1257546"/>
                        <a:ext cx="1206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91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1486</Words>
  <Application>Microsoft Office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229</cp:revision>
  <cp:lastPrinted>2014-09-04T18:48:26Z</cp:lastPrinted>
  <dcterms:created xsi:type="dcterms:W3CDTF">2014-09-02T19:13:20Z</dcterms:created>
  <dcterms:modified xsi:type="dcterms:W3CDTF">2020-01-07T21:21:59Z</dcterms:modified>
</cp:coreProperties>
</file>