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0"/>
  </p:notesMasterIdLst>
  <p:sldIdLst>
    <p:sldId id="290" r:id="rId3"/>
    <p:sldId id="296" r:id="rId4"/>
    <p:sldId id="291" r:id="rId5"/>
    <p:sldId id="292" r:id="rId6"/>
    <p:sldId id="295" r:id="rId7"/>
    <p:sldId id="293" r:id="rId8"/>
    <p:sldId id="29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87" r:id="rId17"/>
    <p:sldId id="288" r:id="rId18"/>
    <p:sldId id="289" r:id="rId19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>
      <p:cViewPr varScale="1">
        <p:scale>
          <a:sx n="104" d="100"/>
          <a:sy n="104" d="100"/>
        </p:scale>
        <p:origin x="13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E9A71-B8D6-467E-9737-A447651972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2014. All rights reserved. Applied </a:t>
            </a:r>
            <a:r>
              <a:rPr lang="en-US" sz="600" dirty="0" err="1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2521731-B8E9-467F-A4A9-71E892442E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538284"/>
              </p:ext>
            </p:extLst>
          </p:nvPr>
        </p:nvGraphicFramePr>
        <p:xfrm>
          <a:off x="673100" y="2743200"/>
          <a:ext cx="2133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3360" imgH="914400" progId="Equation.DSMT4">
                  <p:embed/>
                </p:oleObj>
              </mc:Choice>
              <mc:Fallback>
                <p:oleObj name="Equation" r:id="rId2" imgW="21333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3100" y="2743200"/>
                        <a:ext cx="21336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D4622BF-0D97-44B3-8AAD-D9747F3BD8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431674"/>
              </p:ext>
            </p:extLst>
          </p:nvPr>
        </p:nvGraphicFramePr>
        <p:xfrm>
          <a:off x="4718050" y="2868613"/>
          <a:ext cx="2095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95200" imgH="1066680" progId="Equation.DSMT4">
                  <p:embed/>
                </p:oleObj>
              </mc:Choice>
              <mc:Fallback>
                <p:oleObj name="Equation" r:id="rId4" imgW="2095200" imgH="1066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8050" y="2868613"/>
                        <a:ext cx="20955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7379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𝐸𝑅𝑉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𝐹𝑅𝐶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𝑅𝑉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𝑎𝑖𝑟𝑤𝑎𝑦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890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𝐸𝑅𝑉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𝐹𝑅𝐶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𝑅𝑉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𝑚𝑜𝑢𝑡h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𝑚𝑢𝑠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𝑚𝑎𝑥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1 −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+4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0.1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den>
                                    </m:f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, 0&lt;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𝑚𝑎𝑥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/>
                                                  </a:rPr>
                                                  <m:t>0.1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sz="24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den>
                                    </m:f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𝑡𝑜𝑡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4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16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≡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𝑡𝑜𝑡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0.1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r>
                  <a:rPr lang="en-US" sz="2200" dirty="0">
                    <a:latin typeface="Cambria Math"/>
                  </a:rPr>
                  <a:t>𝑃</a:t>
                </a:r>
                <a:r>
                  <a:rPr lang="en-US" sz="2800" baseline="-25000" dirty="0">
                    <a:latin typeface="Cambria Math"/>
                  </a:rPr>
                  <a:t>𝑚𝑎𝑥</a:t>
                </a:r>
                <a:r>
                  <a:rPr lang="en-US" sz="2200" dirty="0">
                    <a:latin typeface="Cambria Math"/>
                  </a:rPr>
                  <a:t>=−</a:t>
                </a:r>
                <a:r>
                  <a:rPr lang="en-US" sz="2000" dirty="0">
                    <a:latin typeface="Cambria Math"/>
                  </a:rPr>
                  <a:t>0.3743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5</a:t>
                </a:r>
                <a:r>
                  <a:rPr lang="en-US" sz="2200" dirty="0">
                    <a:latin typeface="Cambria Math"/>
                  </a:rPr>
                  <a:t>+</a:t>
                </a:r>
                <a:r>
                  <a:rPr lang="en-US" sz="2000" dirty="0">
                    <a:latin typeface="Cambria Math"/>
                  </a:rPr>
                  <a:t>7.4105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4</a:t>
                </a:r>
                <a:r>
                  <a:rPr lang="en-US" sz="2200" dirty="0">
                    <a:latin typeface="Cambria Math"/>
                  </a:rPr>
                  <a:t>−</a:t>
                </a:r>
                <a:r>
                  <a:rPr lang="en-US" sz="2000" dirty="0">
                    <a:latin typeface="Cambria Math"/>
                  </a:rPr>
                  <a:t>57.076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3</a:t>
                </a:r>
                <a:r>
                  <a:rPr lang="en-US" sz="2200" dirty="0">
                    <a:latin typeface="Cambria Math"/>
                  </a:rPr>
                  <a:t>+</a:t>
                </a:r>
                <a:r>
                  <a:rPr lang="en-US" sz="2000" dirty="0">
                    <a:latin typeface="Cambria Math"/>
                  </a:rPr>
                  <a:t>214.11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2</a:t>
                </a:r>
                <a:r>
                  <a:rPr lang="en-US" sz="2200" dirty="0">
                    <a:latin typeface="Cambria Math"/>
                  </a:rPr>
                  <a:t> − </a:t>
                </a:r>
                <a:r>
                  <a:rPr lang="en-US" sz="2000" dirty="0">
                    <a:latin typeface="Cambria Math"/>
                  </a:rPr>
                  <a:t>409.97</a:t>
                </a:r>
                <a:r>
                  <a:rPr lang="en-US" sz="2200" dirty="0">
                    <a:latin typeface="Cambria Math"/>
                  </a:rPr>
                  <a:t>𝑉+</a:t>
                </a:r>
                <a:r>
                  <a:rPr lang="en-US" sz="2000" dirty="0">
                    <a:latin typeface="Cambria Math"/>
                  </a:rPr>
                  <a:t>262.22</a:t>
                </a:r>
                <a:endParaRPr lang="en-US" sz="2000" b="0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𝑡𝑜𝑡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𝑡𝑜𝑡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=0.0125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+0.125</m:t>
                    </m:r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endParaRPr lang="en-US" sz="24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  <a:blipFill rotWithShape="1">
                <a:blip r:embed="rId2"/>
                <a:stretch>
                  <a:fillRect l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545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b/>
                      <m:sup>
                        <m:r>
                          <a:rPr lang="en-US" sz="2400" b="0" i="1" smtClean="0">
                            <a:latin typeface="Cambria Math"/>
                          </a:rPr>
                          <m:t>−0.05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𝑎𝐶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max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0, 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𝑎𝐶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𝑎𝐶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b="0" dirty="0"/>
                  <a:t>	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b="0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0" dirty="0"/>
                  <a:t>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			</a:t>
                </a:r>
              </a:p>
              <a:p>
                <a:endParaRPr lang="en-US" sz="2400" b="0" dirty="0"/>
              </a:p>
              <a:p>
                <a:endParaRPr lang="en-US" sz="24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404" b="-1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FA705BC-0DF3-484F-9B66-4D7059418C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707004"/>
              </p:ext>
            </p:extLst>
          </p:nvPr>
        </p:nvGraphicFramePr>
        <p:xfrm>
          <a:off x="5308600" y="4406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08600" y="4406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1E5309D-6268-44D8-8891-F96C8CCE48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104649"/>
              </p:ext>
            </p:extLst>
          </p:nvPr>
        </p:nvGraphicFramePr>
        <p:xfrm>
          <a:off x="5708650" y="44164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8650" y="44164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9067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+</m:t>
                            </m:r>
                            <m:acc>
                              <m:accPr>
                                <m:chr m:val="̇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400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0.5∗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𝑝𝑢𝑙𝑚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𝑚𝑜𝑢𝑡h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𝑎𝑙𝑣𝑒𝑜𝑙𝑖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𝑝𝑢𝑙𝑚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𝑝𝑙𝑒𝑢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𝑚𝑎𝑥</m:t>
                        </m:r>
                        <m:r>
                          <a:rPr lang="en-US" sz="2400" i="1">
                            <a:latin typeface="Cambria Math"/>
                          </a:rPr>
                          <m:t>)−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𝑝𝑙𝑒𝑢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𝑚𝑖𝑛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178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2" t="15385" r="50571" b="25055"/>
          <a:stretch/>
        </p:blipFill>
        <p:spPr bwMode="auto">
          <a:xfrm>
            <a:off x="914400" y="838200"/>
            <a:ext cx="5273040" cy="413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637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0E1C3E-1E3A-40B1-AAA2-1325C11BC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03" y="0"/>
            <a:ext cx="85211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2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B82A9F-7B96-41D1-9326-B8AE8D92E7EF}"/>
              </a:ext>
            </a:extLst>
          </p:cNvPr>
          <p:cNvSpPr txBox="1"/>
          <p:nvPr/>
        </p:nvSpPr>
        <p:spPr>
          <a:xfrm>
            <a:off x="1072752" y="1828800"/>
            <a:ext cx="1091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Nasal Cannula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52178-A42C-413A-9714-6DC81BA0251D}"/>
              </a:ext>
            </a:extLst>
          </p:cNvPr>
          <p:cNvSpPr txBox="1"/>
          <p:nvPr/>
        </p:nvSpPr>
        <p:spPr>
          <a:xfrm>
            <a:off x="6096000" y="1828800"/>
            <a:ext cx="1516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Nonrebreather Mask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3AFEC-FB89-478E-8007-D84B1C1802DA}"/>
              </a:ext>
            </a:extLst>
          </p:cNvPr>
          <p:cNvSpPr txBox="1"/>
          <p:nvPr/>
        </p:nvSpPr>
        <p:spPr>
          <a:xfrm>
            <a:off x="3596254" y="1828800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Simple Mask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1EB250-89FA-4C60-89C9-B02A2E877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42" y="2737758"/>
            <a:ext cx="2749558" cy="2178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33B9D7-ECB2-4949-A9AD-C9EE8B81C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2775858"/>
            <a:ext cx="2667000" cy="2264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A768B6-FD8F-4E38-83BE-0C1967600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2057400"/>
            <a:ext cx="3324046" cy="308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8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4DE5B25-8A94-4C77-9F2C-DB69DA066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333346"/>
              </p:ext>
            </p:extLst>
          </p:nvPr>
        </p:nvGraphicFramePr>
        <p:xfrm>
          <a:off x="317500" y="1689100"/>
          <a:ext cx="2844800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44720" imgH="3022560" progId="Equation.DSMT4">
                  <p:embed/>
                </p:oleObj>
              </mc:Choice>
              <mc:Fallback>
                <p:oleObj name="Equation" r:id="rId2" imgW="2844720" imgH="302256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92521731-B8E9-467F-A4A9-71E892442E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7500" y="1689100"/>
                        <a:ext cx="2844800" cy="302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062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2FC8C8-C207-4BB6-B8CA-783311DB2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" t="2172" r="2193" b="2172"/>
          <a:stretch/>
        </p:blipFill>
        <p:spPr>
          <a:xfrm>
            <a:off x="1905000" y="1142999"/>
            <a:ext cx="5316336" cy="457200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BADA44-0152-4031-820A-96E9CD32A514}"/>
              </a:ext>
            </a:extLst>
          </p:cNvPr>
          <p:cNvCxnSpPr>
            <a:cxnSpLocks/>
          </p:cNvCxnSpPr>
          <p:nvPr/>
        </p:nvCxnSpPr>
        <p:spPr>
          <a:xfrm flipH="1">
            <a:off x="2404532" y="4576132"/>
            <a:ext cx="422486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A3898E-23BC-491C-BE26-49CADE80878F}"/>
              </a:ext>
            </a:extLst>
          </p:cNvPr>
          <p:cNvCxnSpPr>
            <a:cxnSpLocks/>
          </p:cNvCxnSpPr>
          <p:nvPr/>
        </p:nvCxnSpPr>
        <p:spPr>
          <a:xfrm flipH="1">
            <a:off x="2895600" y="1877289"/>
            <a:ext cx="418325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F4E481-1861-4CD3-98CD-F83CDE03B091}"/>
              </a:ext>
            </a:extLst>
          </p:cNvPr>
          <p:cNvCxnSpPr>
            <a:cxnSpLocks/>
          </p:cNvCxnSpPr>
          <p:nvPr/>
        </p:nvCxnSpPr>
        <p:spPr>
          <a:xfrm flipV="1">
            <a:off x="3550306" y="1752600"/>
            <a:ext cx="2102350" cy="337026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1F1517-F310-499F-8CD8-0D0CA5964E70}"/>
              </a:ext>
            </a:extLst>
          </p:cNvPr>
          <p:cNvSpPr txBox="1"/>
          <p:nvPr/>
        </p:nvSpPr>
        <p:spPr>
          <a:xfrm>
            <a:off x="6602439" y="4445327"/>
            <a:ext cx="381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RV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50EDF5-13D4-44C6-8CD2-58398D52EC3C}"/>
              </a:ext>
            </a:extLst>
          </p:cNvPr>
          <p:cNvCxnSpPr>
            <a:cxnSpLocks/>
          </p:cNvCxnSpPr>
          <p:nvPr/>
        </p:nvCxnSpPr>
        <p:spPr>
          <a:xfrm flipH="1">
            <a:off x="2404532" y="3906981"/>
            <a:ext cx="422486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1EE2A4-87DE-4959-8764-C2AA1EAA9BB0}"/>
              </a:ext>
            </a:extLst>
          </p:cNvPr>
          <p:cNvSpPr txBox="1"/>
          <p:nvPr/>
        </p:nvSpPr>
        <p:spPr>
          <a:xfrm>
            <a:off x="6602439" y="3776176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FRC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81B4D2-8067-40D6-9B51-91677327075F}"/>
              </a:ext>
            </a:extLst>
          </p:cNvPr>
          <p:cNvSpPr txBox="1"/>
          <p:nvPr/>
        </p:nvSpPr>
        <p:spPr>
          <a:xfrm>
            <a:off x="2414366" y="1752600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TLC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504DD1-9314-45D0-8813-04C8AF412185}"/>
              </a:ext>
            </a:extLst>
          </p:cNvPr>
          <p:cNvSpPr txBox="1"/>
          <p:nvPr/>
        </p:nvSpPr>
        <p:spPr>
          <a:xfrm>
            <a:off x="3018932" y="4996190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FD3616-9D09-4288-A54E-B1C6190F4B2F}"/>
              </a:ext>
            </a:extLst>
          </p:cNvPr>
          <p:cNvSpPr txBox="1"/>
          <p:nvPr/>
        </p:nvSpPr>
        <p:spPr>
          <a:xfrm>
            <a:off x="5343505" y="4843459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DD4228-E9F7-49A3-AFBE-EF01C8078511}"/>
              </a:ext>
            </a:extLst>
          </p:cNvPr>
          <p:cNvCxnSpPr>
            <a:cxnSpLocks/>
          </p:cNvCxnSpPr>
          <p:nvPr/>
        </p:nvCxnSpPr>
        <p:spPr>
          <a:xfrm>
            <a:off x="5569689" y="1676400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FE4AA9-E810-4099-816C-B1AED8BD4117}"/>
              </a:ext>
            </a:extLst>
          </p:cNvPr>
          <p:cNvCxnSpPr>
            <a:cxnSpLocks/>
          </p:cNvCxnSpPr>
          <p:nvPr/>
        </p:nvCxnSpPr>
        <p:spPr>
          <a:xfrm>
            <a:off x="3886200" y="1676400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2434DE-56C7-441D-A1D4-3D10995F5202}"/>
              </a:ext>
            </a:extLst>
          </p:cNvPr>
          <p:cNvSpPr txBox="1"/>
          <p:nvPr/>
        </p:nvSpPr>
        <p:spPr>
          <a:xfrm>
            <a:off x="3727995" y="4843459"/>
            <a:ext cx="346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B9C98228-EF87-4A71-956C-30D356F11843}"/>
              </a:ext>
            </a:extLst>
          </p:cNvPr>
          <p:cNvSpPr/>
          <p:nvPr/>
        </p:nvSpPr>
        <p:spPr>
          <a:xfrm>
            <a:off x="7221336" y="1877289"/>
            <a:ext cx="201891" cy="2698838"/>
          </a:xfrm>
          <a:prstGeom prst="rightBrace">
            <a:avLst>
              <a:gd name="adj1" fmla="val 64214"/>
              <a:gd name="adj2" fmla="val 50000"/>
            </a:avLst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AF56C-2598-489F-B539-35D76A5D0A9A}"/>
              </a:ext>
            </a:extLst>
          </p:cNvPr>
          <p:cNvSpPr txBox="1"/>
          <p:nvPr/>
        </p:nvSpPr>
        <p:spPr>
          <a:xfrm>
            <a:off x="7436638" y="3095903"/>
            <a:ext cx="381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VC</a:t>
            </a:r>
          </a:p>
        </p:txBody>
      </p:sp>
    </p:spTree>
    <p:extLst>
      <p:ext uri="{BB962C8B-B14F-4D97-AF65-F5344CB8AC3E}">
        <p14:creationId xmlns:p14="http://schemas.microsoft.com/office/powerpoint/2010/main" val="216431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9A5D506-A9F8-4C5B-8D50-8554E2F7ED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257641"/>
              </p:ext>
            </p:extLst>
          </p:nvPr>
        </p:nvGraphicFramePr>
        <p:xfrm>
          <a:off x="1143000" y="838200"/>
          <a:ext cx="1765300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080" imgH="4978080" progId="Equation.DSMT4">
                  <p:embed/>
                </p:oleObj>
              </mc:Choice>
              <mc:Fallback>
                <p:oleObj name="Equation" r:id="rId2" imgW="1765080" imgH="497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3000" y="838200"/>
                        <a:ext cx="1765300" cy="497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557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190AA5F-CD3C-4786-A9AA-7ABA4BE8CB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473456"/>
              </p:ext>
            </p:extLst>
          </p:nvPr>
        </p:nvGraphicFramePr>
        <p:xfrm>
          <a:off x="1028700" y="1524000"/>
          <a:ext cx="939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600" imgH="545760" progId="Equation.DSMT4">
                  <p:embed/>
                </p:oleObj>
              </mc:Choice>
              <mc:Fallback>
                <p:oleObj name="Equation" r:id="rId2" imgW="93960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700" y="1524000"/>
                        <a:ext cx="9398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824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325BDB-CEF1-4E78-A32C-C010E6B7B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42" y="966002"/>
            <a:ext cx="5767316" cy="49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9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4ADD18-94F0-4F2B-9407-73169C85E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1" y="1042209"/>
            <a:ext cx="8961897" cy="477358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2A8EBE-9099-4F96-BD33-E16E635472B5}"/>
              </a:ext>
            </a:extLst>
          </p:cNvPr>
          <p:cNvCxnSpPr>
            <a:cxnSpLocks/>
          </p:cNvCxnSpPr>
          <p:nvPr/>
        </p:nvCxnSpPr>
        <p:spPr>
          <a:xfrm>
            <a:off x="2958078" y="1600200"/>
            <a:ext cx="0" cy="3657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5C8DE4-A371-4704-8DAE-C00B4B6D2D1C}"/>
              </a:ext>
            </a:extLst>
          </p:cNvPr>
          <p:cNvCxnSpPr>
            <a:cxnSpLocks/>
          </p:cNvCxnSpPr>
          <p:nvPr/>
        </p:nvCxnSpPr>
        <p:spPr>
          <a:xfrm>
            <a:off x="5696054" y="1600200"/>
            <a:ext cx="0" cy="3657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E5A22B3-9684-41BA-8DF7-B1D92E868CD1}"/>
              </a:ext>
            </a:extLst>
          </p:cNvPr>
          <p:cNvSpPr txBox="1"/>
          <p:nvPr/>
        </p:nvSpPr>
        <p:spPr>
          <a:xfrm>
            <a:off x="1380110" y="4876800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Healthy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798A0-A51D-45BB-A1B0-EB50B41C8176}"/>
              </a:ext>
            </a:extLst>
          </p:cNvPr>
          <p:cNvSpPr txBox="1"/>
          <p:nvPr/>
        </p:nvSpPr>
        <p:spPr>
          <a:xfrm>
            <a:off x="3729367" y="4876800"/>
            <a:ext cx="11817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Moderate COPD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F98C1-801C-4846-B9CA-E08A2772A367}"/>
              </a:ext>
            </a:extLst>
          </p:cNvPr>
          <p:cNvSpPr txBox="1"/>
          <p:nvPr/>
        </p:nvSpPr>
        <p:spPr>
          <a:xfrm>
            <a:off x="6667411" y="4876800"/>
            <a:ext cx="11673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Moderate ARDS</a:t>
            </a:r>
          </a:p>
        </p:txBody>
      </p:sp>
    </p:spTree>
    <p:extLst>
      <p:ext uri="{BB962C8B-B14F-4D97-AF65-F5344CB8AC3E}">
        <p14:creationId xmlns:p14="http://schemas.microsoft.com/office/powerpoint/2010/main" val="159196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libri"/>
                        <a:cs typeface="Times New Roman"/>
                      </a:rPr>
                      <m:t>𝐶</m:t>
                    </m:r>
                    <m:r>
                      <a:rPr lang="en-US" i="1" smtClean="0"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i="1"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i="1">
                            <a:latin typeface="Cambria Math"/>
                            <a:ea typeface="Calibri"/>
                            <a:cs typeface="Times New Roman"/>
                          </a:rPr>
                          <m:t>𝑃</m:t>
                        </m:r>
                      </m:den>
                    </m:f>
                  </m:oMath>
                </a14:m>
                <a:endParaRPr lang="en-US" dirty="0">
                  <a:ea typeface="Calibri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+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𝐶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𝑃</m:t>
                    </m:r>
                  </m:oMath>
                </a14:m>
                <a:endParaRPr lang="en-US" i="1" dirty="0">
                  <a:latin typeface="Cambria Math"/>
                  <a:ea typeface="Cambria Math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∆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𝑃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𝑅𝑄</m:t>
                    </m:r>
                  </m:oMath>
                </a14:m>
                <a:endParaRPr lang="en-US" dirty="0">
                  <a:ea typeface="Cambria Math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dirty="0">
                    <a:ea typeface="Calibri"/>
                    <a:cs typeface="Times New Roman"/>
                  </a:rPr>
                  <a:t>Q=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𝑉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8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𝑎𝑖𝑟𝑤𝑎𝑦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𝑐𝑎𝑟𝑖𝑛𝑎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3"/>
                <a:stretch>
                  <a:fillRect l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74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174875"/>
                <a:ext cx="8077200" cy="395128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𝑙𝑢𝑛𝑔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𝐿𝑢𝑛𝑔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𝑅𝑉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  <m:r>
                      <a:rPr lang="en-US" i="1">
                        <a:latin typeface="Cambria Math"/>
                      </a:rPr>
                      <m:t> + 1.3∗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𝑙𝑢𝑛𝑔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𝐼𝑅𝑉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 −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  <m:r>
                      <a:rPr lang="en-US" i="1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𝐼𝑅𝑉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𝐸𝑅𝑉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𝑅𝑉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𝐼𝐶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 −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×</m:t>
                    </m:r>
                    <m:r>
                      <a:rPr lang="en-US" i="1">
                        <a:latin typeface="Cambria Math"/>
                      </a:rPr>
                      <m:t>𝑅𝑅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174875"/>
                <a:ext cx="8077200" cy="3951288"/>
              </a:xfrm>
              <a:blipFill rotWithShape="1">
                <a:blip r:embed="rId2"/>
                <a:stretch>
                  <a:fillRect l="-981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4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13329</TotalTime>
  <Words>219</Words>
  <Application>Microsoft Office PowerPoint</Application>
  <PresentationFormat>On-screen Show (4:3)</PresentationFormat>
  <Paragraphs>70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Office Theme</vt:lpstr>
      <vt:lpstr>BioGears Team PPT Template_2014</vt:lpstr>
      <vt:lpstr>MathType 7.0 Equation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</cp:lastModifiedBy>
  <cp:revision>314</cp:revision>
  <cp:lastPrinted>2014-09-04T18:48:26Z</cp:lastPrinted>
  <dcterms:created xsi:type="dcterms:W3CDTF">2014-09-02T19:13:20Z</dcterms:created>
  <dcterms:modified xsi:type="dcterms:W3CDTF">2021-01-26T00:20:55Z</dcterms:modified>
</cp:coreProperties>
</file>