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20"/>
  </p:notesMasterIdLst>
  <p:sldIdLst>
    <p:sldId id="283" r:id="rId3"/>
    <p:sldId id="290" r:id="rId4"/>
    <p:sldId id="291" r:id="rId5"/>
    <p:sldId id="292" r:id="rId6"/>
    <p:sldId id="295" r:id="rId7"/>
    <p:sldId id="293" r:id="rId8"/>
    <p:sldId id="294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87" r:id="rId17"/>
    <p:sldId id="288" r:id="rId18"/>
    <p:sldId id="289" r:id="rId19"/>
  </p:sldIdLst>
  <p:sldSz cx="9144000" cy="6858000" type="screen4x3"/>
  <p:notesSz cx="6996113" cy="9282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E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4" autoAdjust="0"/>
  </p:normalViewPr>
  <p:slideViewPr>
    <p:cSldViewPr>
      <p:cViewPr varScale="1">
        <p:scale>
          <a:sx n="154" d="100"/>
          <a:sy n="154" d="100"/>
        </p:scale>
        <p:origin x="294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240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26BB8-5932-4ACC-8CD5-328D9DA138C9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38675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08488"/>
            <a:ext cx="5595937" cy="4176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240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E9A71-B8D6-467E-9737-A44765197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9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1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6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6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10098" y="4547070"/>
            <a:ext cx="2337798" cy="5833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date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8466" y="0"/>
            <a:ext cx="9178882" cy="2167467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2167468"/>
            <a:ext cx="9180577" cy="255236"/>
          </a:xfrm>
          <a:prstGeom prst="rect">
            <a:avLst/>
          </a:prstGeom>
          <a:solidFill>
            <a:srgbClr val="4BB04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Placeholder 11"/>
          <p:cNvSpPr>
            <a:spLocks noGrp="1"/>
          </p:cNvSpPr>
          <p:nvPr>
            <p:ph type="title" hasCustomPrompt="1"/>
          </p:nvPr>
        </p:nvSpPr>
        <p:spPr>
          <a:xfrm>
            <a:off x="1371600" y="3707448"/>
            <a:ext cx="6637867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2" name="Picture 1" descr="biogears_WTlogov0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111775"/>
            <a:ext cx="5747896" cy="12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79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8" y="1403772"/>
            <a:ext cx="8671971" cy="47892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81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237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98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090" y="1535113"/>
            <a:ext cx="433029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090" y="2174875"/>
            <a:ext cx="433029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770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2770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99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36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403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8730"/>
            <a:ext cx="3008313" cy="9337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8730"/>
            <a:ext cx="5111750" cy="56248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249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545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9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787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8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6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2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8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5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FD63-10BD-4598-9E1E-9FFECB76D2D7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-1" y="6487054"/>
            <a:ext cx="9160933" cy="381000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 rot="16200000">
            <a:off x="7945439" y="4993213"/>
            <a:ext cx="2273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Copyright 2014. All rights reserved. Applied </a:t>
            </a:r>
            <a:r>
              <a:rPr lang="en-US" sz="600" dirty="0" err="1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ReArch</a:t>
            </a: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 Associates, Inc.</a:t>
            </a: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0" y="6468004"/>
            <a:ext cx="9144000" cy="17462"/>
          </a:xfrm>
          <a:prstGeom prst="rect">
            <a:avLst/>
          </a:prstGeom>
          <a:solidFill>
            <a:srgbClr val="4BB04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itchFamily="-108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6" name="Text Placeholder 9"/>
          <p:cNvSpPr>
            <a:spLocks noGrp="1"/>
          </p:cNvSpPr>
          <p:nvPr>
            <p:ph type="body" idx="1"/>
          </p:nvPr>
        </p:nvSpPr>
        <p:spPr>
          <a:xfrm>
            <a:off x="183444" y="1397000"/>
            <a:ext cx="8760356" cy="4868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-8467" y="1"/>
            <a:ext cx="9171433" cy="510556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0" name="Picture 29" descr="ARA_Logo_white_2010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351" y="6503986"/>
            <a:ext cx="892588" cy="342159"/>
          </a:xfrm>
          <a:prstGeom prst="rect">
            <a:avLst/>
          </a:prstGeom>
        </p:spPr>
      </p:pic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83444" y="65484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6EDD5FD9-64F1-4545-B9DF-61B5A2906508}" type="slidenum">
              <a:rPr lang="en-US" sz="1000">
                <a:solidFill>
                  <a:prstClr val="white"/>
                </a:solidFill>
                <a:ea typeface="Calibri" pitchFamily="-111" charset="0"/>
                <a:cs typeface="Calibri" pitchFamily="-111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ea typeface="Calibri" pitchFamily="-111" charset="0"/>
              <a:cs typeface="Calibri" pitchFamily="-111" charset="0"/>
            </a:endParaRPr>
          </a:p>
        </p:txBody>
      </p:sp>
      <p:pic>
        <p:nvPicPr>
          <p:cNvPr id="11" name="Picture 10" descr="biogears_WTlogov02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38102"/>
            <a:ext cx="2057400" cy="46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9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2800" b="1" kern="1200">
          <a:solidFill>
            <a:srgbClr val="001F4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1F4B"/>
          </a:solidFill>
          <a:latin typeface="Arial"/>
          <a:ea typeface="+mn-ea"/>
          <a:cs typeface="Arial"/>
        </a:defRPr>
      </a:lvl1pPr>
      <a:lvl2pPr marL="8001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001F4B"/>
          </a:solidFill>
          <a:latin typeface="Arial"/>
          <a:ea typeface="+mn-ea"/>
          <a:cs typeface="Arial"/>
        </a:defRPr>
      </a:lvl2pPr>
      <a:lvl3pPr marL="1200150" indent="-28575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001F4B"/>
          </a:solidFill>
          <a:latin typeface="Arial"/>
          <a:ea typeface="+mn-ea"/>
          <a:cs typeface="Arial"/>
        </a:defRPr>
      </a:lvl3pPr>
      <a:lvl4pPr marL="16573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4pPr>
      <a:lvl5pPr marL="21145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C41067-4243-4BFF-9B59-5B29705506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8" t="2935" r="2074" b="3690"/>
          <a:stretch/>
        </p:blipFill>
        <p:spPr>
          <a:xfrm>
            <a:off x="990599" y="2209800"/>
            <a:ext cx="6934201" cy="323878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84A82B-61CB-4388-8FD3-87AA5CEE50F4}"/>
              </a:ext>
            </a:extLst>
          </p:cNvPr>
          <p:cNvCxnSpPr>
            <a:cxnSpLocks/>
          </p:cNvCxnSpPr>
          <p:nvPr/>
        </p:nvCxnSpPr>
        <p:spPr>
          <a:xfrm>
            <a:off x="1447800" y="3889663"/>
            <a:ext cx="63500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89BEE5-3308-46C6-9954-F142F3B0E5DD}"/>
              </a:ext>
            </a:extLst>
          </p:cNvPr>
          <p:cNvCxnSpPr>
            <a:cxnSpLocks/>
          </p:cNvCxnSpPr>
          <p:nvPr/>
        </p:nvCxnSpPr>
        <p:spPr>
          <a:xfrm flipV="1">
            <a:off x="1447800" y="2514600"/>
            <a:ext cx="0" cy="284480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5432E1A-DD03-44B5-84B2-EA4A1772BA68}"/>
              </a:ext>
            </a:extLst>
          </p:cNvPr>
          <p:cNvSpPr txBox="1"/>
          <p:nvPr/>
        </p:nvSpPr>
        <p:spPr>
          <a:xfrm>
            <a:off x="7763629" y="3758858"/>
            <a:ext cx="5132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6FC15C-C675-4DA2-921B-1081C8E1F247}"/>
              </a:ext>
            </a:extLst>
          </p:cNvPr>
          <p:cNvSpPr txBox="1"/>
          <p:nvPr/>
        </p:nvSpPr>
        <p:spPr>
          <a:xfrm>
            <a:off x="1083414" y="2285782"/>
            <a:ext cx="788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Pressure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6D9FD2-329C-4107-BC51-6DBE38097D68}"/>
              </a:ext>
            </a:extLst>
          </p:cNvPr>
          <p:cNvCxnSpPr>
            <a:cxnSpLocks/>
          </p:cNvCxnSpPr>
          <p:nvPr/>
        </p:nvCxnSpPr>
        <p:spPr>
          <a:xfrm flipV="1">
            <a:off x="3014135" y="2513169"/>
            <a:ext cx="0" cy="28462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2038584-32CC-4E30-A654-5C4DE8698E39}"/>
              </a:ext>
            </a:extLst>
          </p:cNvPr>
          <p:cNvCxnSpPr>
            <a:cxnSpLocks/>
          </p:cNvCxnSpPr>
          <p:nvPr/>
        </p:nvCxnSpPr>
        <p:spPr>
          <a:xfrm flipV="1">
            <a:off x="2224524" y="2513169"/>
            <a:ext cx="0" cy="28462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A3DEDC-CAA2-417B-B3E3-EBF61D45BA25}"/>
              </a:ext>
            </a:extLst>
          </p:cNvPr>
          <p:cNvCxnSpPr>
            <a:cxnSpLocks/>
          </p:cNvCxnSpPr>
          <p:nvPr/>
        </p:nvCxnSpPr>
        <p:spPr>
          <a:xfrm flipV="1">
            <a:off x="4591284" y="2516714"/>
            <a:ext cx="0" cy="284268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56AA939-8DF1-442E-BD47-4F85C8F920AD}"/>
              </a:ext>
            </a:extLst>
          </p:cNvPr>
          <p:cNvCxnSpPr>
            <a:cxnSpLocks/>
          </p:cNvCxnSpPr>
          <p:nvPr/>
        </p:nvCxnSpPr>
        <p:spPr>
          <a:xfrm flipV="1">
            <a:off x="3789613" y="2513169"/>
            <a:ext cx="0" cy="28462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966EADD-7F1C-491B-B360-699F7D7576AE}"/>
              </a:ext>
            </a:extLst>
          </p:cNvPr>
          <p:cNvCxnSpPr>
            <a:cxnSpLocks/>
          </p:cNvCxnSpPr>
          <p:nvPr/>
        </p:nvCxnSpPr>
        <p:spPr>
          <a:xfrm flipV="1">
            <a:off x="6156033" y="2513169"/>
            <a:ext cx="0" cy="28462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46F405-D569-4860-B1F2-80F450ADF40C}"/>
              </a:ext>
            </a:extLst>
          </p:cNvPr>
          <p:cNvCxnSpPr>
            <a:cxnSpLocks/>
          </p:cNvCxnSpPr>
          <p:nvPr/>
        </p:nvCxnSpPr>
        <p:spPr>
          <a:xfrm flipV="1">
            <a:off x="5381053" y="2513169"/>
            <a:ext cx="0" cy="28462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6D69D3E-FBAF-4DB6-9842-B6765AB53DB9}"/>
              </a:ext>
            </a:extLst>
          </p:cNvPr>
          <p:cNvCxnSpPr>
            <a:cxnSpLocks/>
          </p:cNvCxnSpPr>
          <p:nvPr/>
        </p:nvCxnSpPr>
        <p:spPr>
          <a:xfrm flipV="1">
            <a:off x="7696200" y="2513170"/>
            <a:ext cx="0" cy="284623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C72B189-FBC4-4E2B-83CB-2E6D0BAE51F3}"/>
              </a:ext>
            </a:extLst>
          </p:cNvPr>
          <p:cNvCxnSpPr>
            <a:cxnSpLocks/>
          </p:cNvCxnSpPr>
          <p:nvPr/>
        </p:nvCxnSpPr>
        <p:spPr>
          <a:xfrm flipV="1">
            <a:off x="6924486" y="2513169"/>
            <a:ext cx="0" cy="28462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CF30802-5AE9-4D95-9849-DFF8564B79BD}"/>
              </a:ext>
            </a:extLst>
          </p:cNvPr>
          <p:cNvSpPr txBox="1"/>
          <p:nvPr/>
        </p:nvSpPr>
        <p:spPr>
          <a:xfrm>
            <a:off x="1706874" y="507925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9BCD10-F0E5-488A-A5B6-B01B36C3CF80}"/>
              </a:ext>
            </a:extLst>
          </p:cNvPr>
          <p:cNvSpPr txBox="1"/>
          <p:nvPr/>
        </p:nvSpPr>
        <p:spPr>
          <a:xfrm>
            <a:off x="2508433" y="507925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205FA8-AB5A-4243-8568-8E14FFC15FD6}"/>
              </a:ext>
            </a:extLst>
          </p:cNvPr>
          <p:cNvSpPr txBox="1"/>
          <p:nvPr/>
        </p:nvSpPr>
        <p:spPr>
          <a:xfrm>
            <a:off x="3299162" y="507925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D3E0FE-16B5-4668-9CDE-195FEBA6546E}"/>
              </a:ext>
            </a:extLst>
          </p:cNvPr>
          <p:cNvSpPr txBox="1"/>
          <p:nvPr/>
        </p:nvSpPr>
        <p:spPr>
          <a:xfrm>
            <a:off x="4060347" y="507925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AC55B9-96A5-4ED5-961C-8DD0228EFD3E}"/>
              </a:ext>
            </a:extLst>
          </p:cNvPr>
          <p:cNvSpPr txBox="1"/>
          <p:nvPr/>
        </p:nvSpPr>
        <p:spPr>
          <a:xfrm>
            <a:off x="4856034" y="507925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90D1E4-97F1-443E-AB70-841F85440375}"/>
              </a:ext>
            </a:extLst>
          </p:cNvPr>
          <p:cNvSpPr txBox="1"/>
          <p:nvPr/>
        </p:nvSpPr>
        <p:spPr>
          <a:xfrm>
            <a:off x="5597926" y="507925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7CC5BF-1537-4291-8B60-8679D9E7C46A}"/>
              </a:ext>
            </a:extLst>
          </p:cNvPr>
          <p:cNvSpPr txBox="1"/>
          <p:nvPr/>
        </p:nvSpPr>
        <p:spPr>
          <a:xfrm>
            <a:off x="6403903" y="507925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77651C-A050-46FB-A334-79ADFDDBB05B}"/>
              </a:ext>
            </a:extLst>
          </p:cNvPr>
          <p:cNvSpPr txBox="1"/>
          <p:nvPr/>
        </p:nvSpPr>
        <p:spPr>
          <a:xfrm>
            <a:off x="7169795" y="507925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9B96B79-9221-47E9-A244-92045C578732}"/>
              </a:ext>
            </a:extLst>
          </p:cNvPr>
          <p:cNvSpPr txBox="1"/>
          <p:nvPr/>
        </p:nvSpPr>
        <p:spPr>
          <a:xfrm>
            <a:off x="1162944" y="371423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5057ED2-89F2-40FE-9C1B-87C9151B2601}"/>
              </a:ext>
            </a:extLst>
          </p:cNvPr>
          <p:cNvCxnSpPr>
            <a:cxnSpLocks/>
          </p:cNvCxnSpPr>
          <p:nvPr/>
        </p:nvCxnSpPr>
        <p:spPr>
          <a:xfrm flipH="1">
            <a:off x="1381786" y="2750288"/>
            <a:ext cx="6380427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047278E-9C5C-4601-B8AB-59CDB29A4826}"/>
              </a:ext>
            </a:extLst>
          </p:cNvPr>
          <p:cNvSpPr txBox="1"/>
          <p:nvPr/>
        </p:nvSpPr>
        <p:spPr>
          <a:xfrm>
            <a:off x="950729" y="2601888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1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273EDCA-BC83-4A77-B518-7DA1C00B3021}"/>
              </a:ext>
            </a:extLst>
          </p:cNvPr>
          <p:cNvSpPr txBox="1"/>
          <p:nvPr/>
        </p:nvSpPr>
        <p:spPr>
          <a:xfrm>
            <a:off x="950729" y="4826578"/>
            <a:ext cx="431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1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4D11641-8D51-45E7-A040-DE1831443A91}"/>
              </a:ext>
            </a:extLst>
          </p:cNvPr>
          <p:cNvCxnSpPr>
            <a:cxnSpLocks/>
          </p:cNvCxnSpPr>
          <p:nvPr/>
        </p:nvCxnSpPr>
        <p:spPr>
          <a:xfrm flipH="1">
            <a:off x="1381786" y="5021150"/>
            <a:ext cx="6380427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35C5879-4824-4CED-BF7C-1C8C97E61F9B}"/>
              </a:ext>
            </a:extLst>
          </p:cNvPr>
          <p:cNvSpPr txBox="1"/>
          <p:nvPr/>
        </p:nvSpPr>
        <p:spPr>
          <a:xfrm>
            <a:off x="1660539" y="4183026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Inhale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EB6740-1CB1-44E4-B835-5D4DCC34F3EF}"/>
              </a:ext>
            </a:extLst>
          </p:cNvPr>
          <p:cNvSpPr txBox="1"/>
          <p:nvPr/>
        </p:nvSpPr>
        <p:spPr>
          <a:xfrm>
            <a:off x="4788613" y="3076964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Exhale</a:t>
            </a:r>
          </a:p>
        </p:txBody>
      </p:sp>
    </p:spTree>
    <p:extLst>
      <p:ext uri="{BB962C8B-B14F-4D97-AF65-F5344CB8AC3E}">
        <p14:creationId xmlns:p14="http://schemas.microsoft.com/office/powerpoint/2010/main" val="4211701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𝐸𝑅𝑉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𝐹𝑅𝐶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𝑅𝑉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𝑡𝑟𝑎𝑐h𝑒𝑎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𝑎𝑖𝑟𝑤𝑎𝑦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𝑐𝑎𝑟𝑖𝑛𝑎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𝑡𝑟𝑎𝑐h𝑒𝑎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𝑡𝑜𝑡𝑎𝑙</m:t>
                        </m:r>
                      </m:sub>
                    </m:sSub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2890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𝐸𝑅𝑉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𝐹𝑅𝐶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𝑅𝑉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𝑡𝑟𝑎𝑐h𝑒𝑎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𝑚𝑜𝑢𝑡h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𝑐𝑎𝑟𝑖𝑛𝑎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𝑡𝑟𝑎𝑐h𝑒𝑎</m:t>
                            </m:r>
                          </m:sub>
                        </m:sSub>
                      </m:den>
                    </m:f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𝑡𝑜𝑡𝑎𝑙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𝑚𝑢𝑠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𝑚𝑎𝑥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1 −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𝑒𝑥𝑝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sub>
                                        </m:s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+4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0.1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10</m:t>
                                        </m:r>
                                      </m:den>
                                    </m:f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, 0&lt;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𝐼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𝑚𝑎𝑥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𝑒𝑥𝑝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sub>
                                        </m:s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/>
                                                  </a:rPr>
                                                  <m:t>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b="0" i="1" smtClean="0">
                                                    <a:latin typeface="Cambria Math"/>
                                                  </a:rPr>
                                                  <m:t>0.1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en-US" sz="2400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num>
                                      <m:den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10</m:t>
                                        </m:r>
                                      </m:den>
                                    </m:f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𝐼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𝑡𝑜𝑡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2400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816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991600" cy="4525963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≡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𝑡𝑜𝑡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0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0.1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:r>
                  <a:rPr lang="en-US" sz="2200" dirty="0">
                    <a:latin typeface="Cambria Math"/>
                  </a:rPr>
                  <a:t>𝑃</a:t>
                </a:r>
                <a:r>
                  <a:rPr lang="en-US" sz="2800" baseline="-25000" dirty="0">
                    <a:latin typeface="Cambria Math"/>
                  </a:rPr>
                  <a:t>𝑚𝑎𝑥</a:t>
                </a:r>
                <a:r>
                  <a:rPr lang="en-US" sz="2200" dirty="0">
                    <a:latin typeface="Cambria Math"/>
                  </a:rPr>
                  <a:t>=−</a:t>
                </a:r>
                <a:r>
                  <a:rPr lang="en-US" sz="2000" dirty="0">
                    <a:latin typeface="Cambria Math"/>
                  </a:rPr>
                  <a:t>0.3743</a:t>
                </a:r>
                <a:r>
                  <a:rPr lang="en-US" sz="2200" dirty="0">
                    <a:latin typeface="Cambria Math"/>
                  </a:rPr>
                  <a:t>𝑉</a:t>
                </a:r>
                <a:r>
                  <a:rPr lang="en-US" sz="2200" baseline="30000" dirty="0">
                    <a:latin typeface="Cambria Math"/>
                  </a:rPr>
                  <a:t>5</a:t>
                </a:r>
                <a:r>
                  <a:rPr lang="en-US" sz="2200" dirty="0">
                    <a:latin typeface="Cambria Math"/>
                  </a:rPr>
                  <a:t>+</a:t>
                </a:r>
                <a:r>
                  <a:rPr lang="en-US" sz="2000" dirty="0">
                    <a:latin typeface="Cambria Math"/>
                  </a:rPr>
                  <a:t>7.4105</a:t>
                </a:r>
                <a:r>
                  <a:rPr lang="en-US" sz="2200" dirty="0">
                    <a:latin typeface="Cambria Math"/>
                  </a:rPr>
                  <a:t>𝑉</a:t>
                </a:r>
                <a:r>
                  <a:rPr lang="en-US" sz="2200" baseline="30000" dirty="0">
                    <a:latin typeface="Cambria Math"/>
                  </a:rPr>
                  <a:t>4</a:t>
                </a:r>
                <a:r>
                  <a:rPr lang="en-US" sz="2200" dirty="0">
                    <a:latin typeface="Cambria Math"/>
                  </a:rPr>
                  <a:t>−</a:t>
                </a:r>
                <a:r>
                  <a:rPr lang="en-US" sz="2000" dirty="0">
                    <a:latin typeface="Cambria Math"/>
                  </a:rPr>
                  <a:t>57.076</a:t>
                </a:r>
                <a:r>
                  <a:rPr lang="en-US" sz="2200" dirty="0">
                    <a:latin typeface="Cambria Math"/>
                  </a:rPr>
                  <a:t>𝑉</a:t>
                </a:r>
                <a:r>
                  <a:rPr lang="en-US" sz="2200" baseline="30000" dirty="0">
                    <a:latin typeface="Cambria Math"/>
                  </a:rPr>
                  <a:t>3</a:t>
                </a:r>
                <a:r>
                  <a:rPr lang="en-US" sz="2200" dirty="0">
                    <a:latin typeface="Cambria Math"/>
                  </a:rPr>
                  <a:t>+</a:t>
                </a:r>
                <a:r>
                  <a:rPr lang="en-US" sz="2000" dirty="0">
                    <a:latin typeface="Cambria Math"/>
                  </a:rPr>
                  <a:t>214.11</a:t>
                </a:r>
                <a:r>
                  <a:rPr lang="en-US" sz="2200" dirty="0">
                    <a:latin typeface="Cambria Math"/>
                  </a:rPr>
                  <a:t>𝑉</a:t>
                </a:r>
                <a:r>
                  <a:rPr lang="en-US" sz="2200" baseline="30000" dirty="0">
                    <a:latin typeface="Cambria Math"/>
                  </a:rPr>
                  <a:t>2</a:t>
                </a:r>
                <a:r>
                  <a:rPr lang="en-US" sz="2200" dirty="0">
                    <a:latin typeface="Cambria Math"/>
                  </a:rPr>
                  <a:t> − </a:t>
                </a:r>
                <a:r>
                  <a:rPr lang="en-US" sz="2000" dirty="0">
                    <a:latin typeface="Cambria Math"/>
                  </a:rPr>
                  <a:t>409.97</a:t>
                </a:r>
                <a:r>
                  <a:rPr lang="en-US" sz="2200" dirty="0">
                    <a:latin typeface="Cambria Math"/>
                  </a:rPr>
                  <a:t>𝑉+</a:t>
                </a:r>
                <a:r>
                  <a:rPr lang="en-US" sz="2000" dirty="0">
                    <a:latin typeface="Cambria Math"/>
                  </a:rPr>
                  <a:t>262.22</a:t>
                </a:r>
                <a:endParaRPr lang="en-US" sz="2000" b="0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𝐼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𝑡𝑜𝑡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𝐼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𝑡𝑜𝑡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=0.0125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+0.125</m:t>
                    </m:r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:endParaRPr lang="en-US" sz="2400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991600" cy="4525963"/>
              </a:xfrm>
              <a:blipFill rotWithShape="1">
                <a:blip r:embed="rId2"/>
                <a:stretch>
                  <a:fillRect l="-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1545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/>
                          </a:rPr>
                          <m:t>𝑒</m:t>
                        </m:r>
                      </m:e>
                      <m:sub/>
                      <m:sup>
                        <m:r>
                          <a:rPr lang="en-US" sz="2400" b="0" i="1" smtClean="0">
                            <a:latin typeface="Cambria Math"/>
                          </a:rPr>
                          <m:t>−0.05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0, 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𝑎𝐶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max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0, 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𝑎𝐶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𝑎𝐶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b="0" dirty="0"/>
                  <a:t>			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b="0" dirty="0"/>
                  <a:t>		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b="0" dirty="0"/>
                  <a:t>		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̇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0" dirty="0"/>
                  <a:t>			</a:t>
                </a:r>
              </a:p>
              <a:p>
                <a:endParaRPr lang="en-US" sz="2400" b="0" dirty="0"/>
              </a:p>
              <a:p>
                <a:endParaRPr lang="en-US" sz="2400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 t="-404" b="-12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2FA705BC-0DF3-484F-9B66-4D7059418C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707004"/>
              </p:ext>
            </p:extLst>
          </p:nvPr>
        </p:nvGraphicFramePr>
        <p:xfrm>
          <a:off x="5308600" y="44069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08600" y="44069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1E5309D-6268-44D8-8891-F96C8CCE48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104649"/>
              </p:ext>
            </p:extLst>
          </p:nvPr>
        </p:nvGraphicFramePr>
        <p:xfrm>
          <a:off x="5708650" y="44164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8650" y="44164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9067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𝑐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+</m:t>
                            </m:r>
                            <m:acc>
                              <m:accPr>
                                <m:chr m:val="̇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𝐸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2400" b="0" i="1" smtClean="0">
                                <a:latin typeface="Cambria Math"/>
                              </a:rPr>
                              <m:t>/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,  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if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sub>
                            </m:sSub>
                          </m: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0.5∗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sz="2400" b="0" i="0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if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𝑝𝑢𝑙𝑚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𝑚𝑜𝑢𝑡h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𝑎𝑙𝑣𝑒𝑜𝑙𝑖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𝑡𝑟𝑎𝑐h𝑒𝑎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𝑝𝑢𝑙𝑚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𝑝𝑙𝑒𝑢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𝑚𝑎𝑥</m:t>
                        </m:r>
                        <m:r>
                          <a:rPr lang="en-US" sz="2400" i="1">
                            <a:latin typeface="Cambria Math"/>
                          </a:rPr>
                          <m:t>)−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𝑝𝑙𝑒𝑢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𝑚𝑖𝑛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𝑚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178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2" t="15385" r="50571" b="25055"/>
          <a:stretch/>
        </p:blipFill>
        <p:spPr bwMode="auto">
          <a:xfrm>
            <a:off x="914400" y="838200"/>
            <a:ext cx="5273040" cy="413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2637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CBBE52-E397-4CD5-B08D-5B3138B6A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16" y="0"/>
            <a:ext cx="83793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2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4E69B6-AA0C-45DD-B960-7366DAF920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" t="1773" r="65834" b="60154"/>
          <a:stretch/>
        </p:blipFill>
        <p:spPr>
          <a:xfrm>
            <a:off x="38100" y="2985257"/>
            <a:ext cx="2667000" cy="2286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7EA3AD-147B-4942-9585-9C0F6DD05A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500" t="17767" b="30197"/>
          <a:stretch/>
        </p:blipFill>
        <p:spPr>
          <a:xfrm>
            <a:off x="5410200" y="2209800"/>
            <a:ext cx="3429000" cy="3124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D330CC-57F1-490E-8D95-B0EBC7CA3E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" t="58380" r="64583"/>
          <a:stretch/>
        </p:blipFill>
        <p:spPr>
          <a:xfrm>
            <a:off x="2705100" y="2878806"/>
            <a:ext cx="2781300" cy="24989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B82A9F-7B96-41D1-9326-B8AE8D92E7EF}"/>
              </a:ext>
            </a:extLst>
          </p:cNvPr>
          <p:cNvSpPr txBox="1"/>
          <p:nvPr/>
        </p:nvSpPr>
        <p:spPr>
          <a:xfrm>
            <a:off x="825617" y="1828800"/>
            <a:ext cx="1091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Nasal Cannula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252178-A42C-413A-9714-6DC81BA0251D}"/>
              </a:ext>
            </a:extLst>
          </p:cNvPr>
          <p:cNvSpPr txBox="1"/>
          <p:nvPr/>
        </p:nvSpPr>
        <p:spPr>
          <a:xfrm>
            <a:off x="6366351" y="1828800"/>
            <a:ext cx="1516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Nonrebreather Mask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53AFEC-FB89-478E-8007-D84B1C1802DA}"/>
              </a:ext>
            </a:extLst>
          </p:cNvPr>
          <p:cNvSpPr txBox="1"/>
          <p:nvPr/>
        </p:nvSpPr>
        <p:spPr>
          <a:xfrm>
            <a:off x="3596254" y="1828800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Simple Mask</a:t>
            </a:r>
          </a:p>
        </p:txBody>
      </p:sp>
    </p:spTree>
    <p:extLst>
      <p:ext uri="{BB962C8B-B14F-4D97-AF65-F5344CB8AC3E}">
        <p14:creationId xmlns:p14="http://schemas.microsoft.com/office/powerpoint/2010/main" val="2038784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92521731-B8E9-467F-A4A9-71E892442E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156437"/>
              </p:ext>
            </p:extLst>
          </p:nvPr>
        </p:nvGraphicFramePr>
        <p:xfrm>
          <a:off x="1295400" y="711200"/>
          <a:ext cx="2413000" cy="303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Equation" r:id="rId3" imgW="2412720" imgH="3035160" progId="Equation.DSMT4">
                  <p:embed/>
                </p:oleObj>
              </mc:Choice>
              <mc:Fallback>
                <p:oleObj name="Equation" r:id="rId3" imgW="2412720" imgH="303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00" y="711200"/>
                        <a:ext cx="2413000" cy="303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D4622BF-0D97-44B3-8AAD-D9747F3BD8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431674"/>
              </p:ext>
            </p:extLst>
          </p:nvPr>
        </p:nvGraphicFramePr>
        <p:xfrm>
          <a:off x="4718050" y="2868613"/>
          <a:ext cx="20955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Equation" r:id="rId5" imgW="2095200" imgH="1066680" progId="Equation.DSMT4">
                  <p:embed/>
                </p:oleObj>
              </mc:Choice>
              <mc:Fallback>
                <p:oleObj name="Equation" r:id="rId5" imgW="2095200" imgH="1066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18050" y="2868613"/>
                        <a:ext cx="20955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737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2FC8C8-C207-4BB6-B8CA-783311DB25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5" t="2172" r="2193" b="2172"/>
          <a:stretch/>
        </p:blipFill>
        <p:spPr>
          <a:xfrm>
            <a:off x="1905000" y="1142999"/>
            <a:ext cx="5316336" cy="4572001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EBADA44-0152-4031-820A-96E9CD32A514}"/>
              </a:ext>
            </a:extLst>
          </p:cNvPr>
          <p:cNvCxnSpPr>
            <a:cxnSpLocks/>
          </p:cNvCxnSpPr>
          <p:nvPr/>
        </p:nvCxnSpPr>
        <p:spPr>
          <a:xfrm flipH="1">
            <a:off x="2404532" y="4576132"/>
            <a:ext cx="422486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A3898E-23BC-491C-BE26-49CADE80878F}"/>
              </a:ext>
            </a:extLst>
          </p:cNvPr>
          <p:cNvCxnSpPr>
            <a:cxnSpLocks/>
          </p:cNvCxnSpPr>
          <p:nvPr/>
        </p:nvCxnSpPr>
        <p:spPr>
          <a:xfrm flipH="1">
            <a:off x="2895600" y="1877289"/>
            <a:ext cx="4183251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F4E481-1861-4CD3-98CD-F83CDE03B091}"/>
              </a:ext>
            </a:extLst>
          </p:cNvPr>
          <p:cNvCxnSpPr>
            <a:cxnSpLocks/>
          </p:cNvCxnSpPr>
          <p:nvPr/>
        </p:nvCxnSpPr>
        <p:spPr>
          <a:xfrm flipV="1">
            <a:off x="3550306" y="1752600"/>
            <a:ext cx="2102350" cy="337026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1F1517-F310-499F-8CD8-0D0CA5964E70}"/>
              </a:ext>
            </a:extLst>
          </p:cNvPr>
          <p:cNvSpPr txBox="1"/>
          <p:nvPr/>
        </p:nvSpPr>
        <p:spPr>
          <a:xfrm>
            <a:off x="6602439" y="4445327"/>
            <a:ext cx="3818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RV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50EDF5-13D4-44C6-8CD2-58398D52EC3C}"/>
              </a:ext>
            </a:extLst>
          </p:cNvPr>
          <p:cNvCxnSpPr>
            <a:cxnSpLocks/>
          </p:cNvCxnSpPr>
          <p:nvPr/>
        </p:nvCxnSpPr>
        <p:spPr>
          <a:xfrm flipH="1">
            <a:off x="2404532" y="3906981"/>
            <a:ext cx="422486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41EE2A4-87DE-4959-8764-C2AA1EAA9BB0}"/>
              </a:ext>
            </a:extLst>
          </p:cNvPr>
          <p:cNvSpPr txBox="1"/>
          <p:nvPr/>
        </p:nvSpPr>
        <p:spPr>
          <a:xfrm>
            <a:off x="6602439" y="3776176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FRC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81B4D2-8067-40D6-9B51-91677327075F}"/>
              </a:ext>
            </a:extLst>
          </p:cNvPr>
          <p:cNvSpPr txBox="1"/>
          <p:nvPr/>
        </p:nvSpPr>
        <p:spPr>
          <a:xfrm>
            <a:off x="2414366" y="1752600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TLC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504DD1-9314-45D0-8813-04C8AF412185}"/>
              </a:ext>
            </a:extLst>
          </p:cNvPr>
          <p:cNvSpPr txBox="1"/>
          <p:nvPr/>
        </p:nvSpPr>
        <p:spPr>
          <a:xfrm>
            <a:off x="3018932" y="4996190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1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baseline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FD3616-9D09-4288-A54E-B1C6190F4B2F}"/>
              </a:ext>
            </a:extLst>
          </p:cNvPr>
          <p:cNvSpPr txBox="1"/>
          <p:nvPr/>
        </p:nvSpPr>
        <p:spPr>
          <a:xfrm>
            <a:off x="5343505" y="4843459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1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CDD4228-E9F7-49A3-AFBE-EF01C8078511}"/>
              </a:ext>
            </a:extLst>
          </p:cNvPr>
          <p:cNvCxnSpPr>
            <a:cxnSpLocks/>
          </p:cNvCxnSpPr>
          <p:nvPr/>
        </p:nvCxnSpPr>
        <p:spPr>
          <a:xfrm>
            <a:off x="5569689" y="1676400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7FE4AA9-E810-4099-816C-B1AED8BD4117}"/>
              </a:ext>
            </a:extLst>
          </p:cNvPr>
          <p:cNvCxnSpPr>
            <a:cxnSpLocks/>
          </p:cNvCxnSpPr>
          <p:nvPr/>
        </p:nvCxnSpPr>
        <p:spPr>
          <a:xfrm>
            <a:off x="3886200" y="1676400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E2434DE-56C7-441D-A1D4-3D10995F5202}"/>
              </a:ext>
            </a:extLst>
          </p:cNvPr>
          <p:cNvSpPr txBox="1"/>
          <p:nvPr/>
        </p:nvSpPr>
        <p:spPr>
          <a:xfrm>
            <a:off x="3727995" y="4843459"/>
            <a:ext cx="3465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1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cl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B9C98228-EF87-4A71-956C-30D356F11843}"/>
              </a:ext>
            </a:extLst>
          </p:cNvPr>
          <p:cNvSpPr/>
          <p:nvPr/>
        </p:nvSpPr>
        <p:spPr>
          <a:xfrm>
            <a:off x="7221336" y="1877289"/>
            <a:ext cx="201891" cy="2698838"/>
          </a:xfrm>
          <a:prstGeom prst="rightBrace">
            <a:avLst>
              <a:gd name="adj1" fmla="val 64214"/>
              <a:gd name="adj2" fmla="val 50000"/>
            </a:avLst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EAF56C-2598-489F-B539-35D76A5D0A9A}"/>
              </a:ext>
            </a:extLst>
          </p:cNvPr>
          <p:cNvSpPr txBox="1"/>
          <p:nvPr/>
        </p:nvSpPr>
        <p:spPr>
          <a:xfrm>
            <a:off x="7436638" y="3095903"/>
            <a:ext cx="3818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VC</a:t>
            </a:r>
          </a:p>
        </p:txBody>
      </p:sp>
    </p:spTree>
    <p:extLst>
      <p:ext uri="{BB962C8B-B14F-4D97-AF65-F5344CB8AC3E}">
        <p14:creationId xmlns:p14="http://schemas.microsoft.com/office/powerpoint/2010/main" val="2164313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9A5D506-A9F8-4C5B-8D50-8554E2F7ED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257641"/>
              </p:ext>
            </p:extLst>
          </p:nvPr>
        </p:nvGraphicFramePr>
        <p:xfrm>
          <a:off x="1143000" y="838200"/>
          <a:ext cx="1765300" cy="497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Equation" r:id="rId3" imgW="1765080" imgH="4978080" progId="Equation.DSMT4">
                  <p:embed/>
                </p:oleObj>
              </mc:Choice>
              <mc:Fallback>
                <p:oleObj name="Equation" r:id="rId3" imgW="1765080" imgH="497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838200"/>
                        <a:ext cx="1765300" cy="497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557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190AA5F-CD3C-4786-A9AA-7ABA4BE8CB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694216"/>
              </p:ext>
            </p:extLst>
          </p:nvPr>
        </p:nvGraphicFramePr>
        <p:xfrm>
          <a:off x="1066800" y="1524000"/>
          <a:ext cx="863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3" imgW="863280" imgH="545760" progId="Equation.DSMT4">
                  <p:embed/>
                </p:oleObj>
              </mc:Choice>
              <mc:Fallback>
                <p:oleObj name="Equation" r:id="rId3" imgW="86328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1524000"/>
                        <a:ext cx="863600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8249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3501FC-A041-4EBE-8A51-C989A8725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342" y="966002"/>
            <a:ext cx="5767316" cy="492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491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7DAB992-8A8E-4DF0-BEDD-D8829119E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1" y="1042209"/>
            <a:ext cx="8961897" cy="477358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2A8EBE-9099-4F96-BD33-E16E635472B5}"/>
              </a:ext>
            </a:extLst>
          </p:cNvPr>
          <p:cNvCxnSpPr>
            <a:cxnSpLocks/>
          </p:cNvCxnSpPr>
          <p:nvPr/>
        </p:nvCxnSpPr>
        <p:spPr>
          <a:xfrm>
            <a:off x="2958078" y="1600200"/>
            <a:ext cx="0" cy="36576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5C8DE4-A371-4704-8DAE-C00B4B6D2D1C}"/>
              </a:ext>
            </a:extLst>
          </p:cNvPr>
          <p:cNvCxnSpPr>
            <a:cxnSpLocks/>
          </p:cNvCxnSpPr>
          <p:nvPr/>
        </p:nvCxnSpPr>
        <p:spPr>
          <a:xfrm>
            <a:off x="5696054" y="1600200"/>
            <a:ext cx="0" cy="36576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E5A22B3-9684-41BA-8DF7-B1D92E868CD1}"/>
              </a:ext>
            </a:extLst>
          </p:cNvPr>
          <p:cNvSpPr txBox="1"/>
          <p:nvPr/>
        </p:nvSpPr>
        <p:spPr>
          <a:xfrm>
            <a:off x="1380110" y="4876800"/>
            <a:ext cx="6639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Healthy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798A0-A51D-45BB-A1B0-EB50B41C8176}"/>
              </a:ext>
            </a:extLst>
          </p:cNvPr>
          <p:cNvSpPr txBox="1"/>
          <p:nvPr/>
        </p:nvSpPr>
        <p:spPr>
          <a:xfrm>
            <a:off x="3729367" y="4876800"/>
            <a:ext cx="11817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Moderate COPD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1F98C1-801C-4846-B9CA-E08A2772A367}"/>
              </a:ext>
            </a:extLst>
          </p:cNvPr>
          <p:cNvSpPr txBox="1"/>
          <p:nvPr/>
        </p:nvSpPr>
        <p:spPr>
          <a:xfrm>
            <a:off x="6667411" y="4876800"/>
            <a:ext cx="11673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Moderate ARDS</a:t>
            </a:r>
          </a:p>
        </p:txBody>
      </p:sp>
    </p:spTree>
    <p:extLst>
      <p:ext uri="{BB962C8B-B14F-4D97-AF65-F5344CB8AC3E}">
        <p14:creationId xmlns:p14="http://schemas.microsoft.com/office/powerpoint/2010/main" val="1591966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libri"/>
                        <a:cs typeface="Times New Roman"/>
                      </a:rPr>
                      <m:t>𝐶</m:t>
                    </m:r>
                    <m:r>
                      <a:rPr lang="en-US" i="1" smtClean="0">
                        <a:latin typeface="Cambria Math"/>
                        <a:ea typeface="Calibri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  <a:ea typeface="Cambria Math"/>
                            <a:cs typeface="Times New Roman"/>
                          </a:rPr>
                          <m:t>𝛿</m:t>
                        </m:r>
                        <m:r>
                          <a:rPr lang="en-US" i="1">
                            <a:latin typeface="Cambria Math"/>
                            <a:ea typeface="Calibri"/>
                            <a:cs typeface="Times New Roman"/>
                          </a:rPr>
                          <m:t>𝑉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  <a:ea typeface="Cambria Math"/>
                            <a:cs typeface="Times New Roman"/>
                          </a:rPr>
                          <m:t>𝛿</m:t>
                        </m:r>
                        <m:r>
                          <a:rPr lang="en-US" i="1">
                            <a:latin typeface="Cambria Math"/>
                            <a:ea typeface="Calibri"/>
                            <a:cs typeface="Times New Roman"/>
                          </a:rPr>
                          <m:t>𝑃</m:t>
                        </m:r>
                      </m:den>
                    </m:f>
                  </m:oMath>
                </a14:m>
                <a:endParaRPr lang="en-US" dirty="0">
                  <a:ea typeface="Calibri"/>
                  <a:cs typeface="Times New Roman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  <a:cs typeface="Times New Roman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/>
                          </a:rPr>
                          <m:t>𝑃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/>
                          </a:rPr>
                          <m:t>+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/>
                          </a:rPr>
                          <m:t>𝛿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  <a:cs typeface="Times New Roman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𝐶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𝛿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𝑃</m:t>
                    </m:r>
                  </m:oMath>
                </a14:m>
                <a:endParaRPr lang="en-US" i="1" dirty="0">
                  <a:latin typeface="Cambria Math"/>
                  <a:ea typeface="Cambria Math"/>
                  <a:cs typeface="Times New Roman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  <a:cs typeface="Times New Roman"/>
                      </a:rPr>
                      <m:t>∆</m:t>
                    </m:r>
                    <m:r>
                      <a:rPr lang="en-US" i="1">
                        <a:latin typeface="Cambria Math"/>
                        <a:ea typeface="Cambria Math"/>
                        <a:cs typeface="Times New Roman"/>
                      </a:rPr>
                      <m:t>𝑃</m:t>
                    </m:r>
                    <m:r>
                      <a:rPr lang="en-US" i="1">
                        <a:latin typeface="Cambria Math"/>
                        <a:ea typeface="Cambria Math"/>
                        <a:cs typeface="Times New Roman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  <a:cs typeface="Times New Roman"/>
                      </a:rPr>
                      <m:t>𝑅𝑄</m:t>
                    </m:r>
                  </m:oMath>
                </a14:m>
                <a:endParaRPr lang="en-US" dirty="0">
                  <a:ea typeface="Cambria Math"/>
                  <a:cs typeface="Times New Roman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dirty="0">
                    <a:ea typeface="Calibri"/>
                    <a:cs typeface="Times New Roman"/>
                  </a:rPr>
                  <a:t>Q=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  <a:cs typeface="Times New Roman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  <a:ea typeface="Cambria Math"/>
                            <a:cs typeface="Times New Roman"/>
                          </a:rPr>
                          <m:t>𝑉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  <a:cs typeface="Times New Roman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  <a:ea typeface="Cambria Math"/>
                            <a:cs typeface="Times New Roman"/>
                          </a:rPr>
                          <m:t>𝑡</m:t>
                        </m:r>
                      </m:den>
                    </m:f>
                  </m:oMath>
                </a14:m>
                <a:endParaRPr lang="en-US" dirty="0"/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𝑃</m:t>
                    </m:r>
                  </m:oMath>
                </a14:m>
                <a:endParaRPr lang="en-US" b="0" dirty="0">
                  <a:ea typeface="Cambria Math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8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𝑙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𝑡𝑟𝑎𝑐h𝑒𝑎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𝑎𝑖𝑟𝑤𝑎𝑦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𝑐𝑎𝑟𝑖𝑛𝑎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𝑡𝑟𝑎𝑐h𝑒𝑎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𝑡𝑟𝑎𝑐h𝑒𝑎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𝑐𝑎𝑟𝑖𝑛𝑎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𝑡𝑜𝑡𝑎𝑙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𝑡𝑜𝑡𝑎𝑙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1">
                <a:blip r:embed="rId3"/>
                <a:stretch>
                  <a:fillRect l="-2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4747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2174875"/>
                <a:ext cx="8077200" cy="395128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𝐿𝑢𝑛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𝐿𝑢𝑛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𝑙𝑢𝑛𝑔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𝐿𝑢𝑛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𝐿𝑢𝑛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𝑂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𝐿𝑢𝑛𝑔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b="0" dirty="0"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𝑅𝑉</m:t>
                    </m:r>
                    <m:r>
                      <a:rPr lang="en-US" i="1">
                        <a:latin typeface="Cambria Math"/>
                      </a:rPr>
                      <m:t> = </m:t>
                    </m:r>
                    <m:r>
                      <a:rPr lang="en-US" i="1">
                        <a:latin typeface="Cambria Math"/>
                      </a:rPr>
                      <m:t>𝐹𝑅𝐶</m:t>
                    </m:r>
                    <m:r>
                      <a:rPr lang="en-US" i="1">
                        <a:latin typeface="Cambria Math"/>
                      </a:rPr>
                      <m:t> + 1.3∗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𝑙𝑢𝑛𝑔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𝐼𝑅𝑉</m:t>
                    </m:r>
                    <m:r>
                      <a:rPr lang="en-US" i="1">
                        <a:latin typeface="Cambria Math"/>
                      </a:rPr>
                      <m:t> = </m:t>
                    </m:r>
                    <m:r>
                      <a:rPr lang="en-US" i="1">
                        <a:latin typeface="Cambria Math"/>
                      </a:rPr>
                      <m:t>𝑇𝐿𝐶</m:t>
                    </m:r>
                    <m:r>
                      <a:rPr lang="en-US" i="1">
                        <a:latin typeface="Cambria Math"/>
                      </a:rPr>
                      <m:t> − </m:t>
                    </m:r>
                    <m:r>
                      <a:rPr lang="en-US" i="1">
                        <a:latin typeface="Cambria Math"/>
                      </a:rPr>
                      <m:t>𝐹𝑅𝐶</m:t>
                    </m:r>
                    <m:r>
                      <a:rPr lang="en-US" i="1">
                        <a:latin typeface="Cambria Math"/>
                      </a:rPr>
                      <m:t> 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𝐼𝑅𝑉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𝐸𝑅𝑉</m:t>
                    </m:r>
                    <m:r>
                      <a:rPr lang="en-US" i="1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𝑇𝐿𝐶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𝑅𝑉</m:t>
                    </m:r>
                    <m:r>
                      <a:rPr lang="en-US" i="1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𝐼𝐶</m:t>
                    </m:r>
                    <m:r>
                      <a:rPr lang="en-US" i="1">
                        <a:latin typeface="Cambria Math"/>
                      </a:rPr>
                      <m:t> = </m:t>
                    </m:r>
                    <m:r>
                      <a:rPr lang="en-US" i="1">
                        <a:latin typeface="Cambria Math"/>
                      </a:rPr>
                      <m:t>𝑇𝐿𝐶</m:t>
                    </m:r>
                    <m:r>
                      <a:rPr lang="en-US" i="1">
                        <a:latin typeface="Cambria Math"/>
                      </a:rPr>
                      <m:t> − </m:t>
                    </m:r>
                    <m:r>
                      <a:rPr lang="en-US" i="1">
                        <a:latin typeface="Cambria Math"/>
                      </a:rPr>
                      <m:t>𝐹𝑅𝐶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×</m:t>
                    </m:r>
                    <m:r>
                      <a:rPr lang="en-US" i="1">
                        <a:latin typeface="Cambria Math"/>
                      </a:rPr>
                      <m:t>𝑅𝑅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2174875"/>
                <a:ext cx="8077200" cy="3951288"/>
              </a:xfrm>
              <a:blipFill rotWithShape="1">
                <a:blip r:embed="rId2"/>
                <a:stretch>
                  <a:fillRect l="-981" t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49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ioGears Team PPT Template_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12864</TotalTime>
  <Words>233</Words>
  <Application>Microsoft Office PowerPoint</Application>
  <PresentationFormat>On-screen Show (4:3)</PresentationFormat>
  <Paragraphs>84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Office Theme</vt:lpstr>
      <vt:lpstr>BioGears Team PPT Template_2014</vt:lpstr>
      <vt:lpstr>Equation</vt:lpstr>
      <vt:lpstr>MathType 7.0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Webb  ARA/SED</dc:creator>
  <cp:lastModifiedBy>Jeff Webb</cp:lastModifiedBy>
  <cp:revision>301</cp:revision>
  <cp:lastPrinted>2014-09-04T18:48:26Z</cp:lastPrinted>
  <dcterms:created xsi:type="dcterms:W3CDTF">2014-09-02T19:13:20Z</dcterms:created>
  <dcterms:modified xsi:type="dcterms:W3CDTF">2020-02-12T15:11:21Z</dcterms:modified>
</cp:coreProperties>
</file>