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19"/>
  </p:notesMasterIdLst>
  <p:sldIdLst>
    <p:sldId id="271" r:id="rId3"/>
    <p:sldId id="272" r:id="rId4"/>
    <p:sldId id="275" r:id="rId5"/>
    <p:sldId id="276" r:id="rId6"/>
    <p:sldId id="277" r:id="rId7"/>
    <p:sldId id="287" r:id="rId8"/>
    <p:sldId id="297" r:id="rId9"/>
    <p:sldId id="785" r:id="rId10"/>
    <p:sldId id="302" r:id="rId11"/>
    <p:sldId id="300" r:id="rId12"/>
    <p:sldId id="786" r:id="rId13"/>
    <p:sldId id="787" r:id="rId14"/>
    <p:sldId id="263" r:id="rId15"/>
    <p:sldId id="789" r:id="rId16"/>
    <p:sldId id="799" r:id="rId17"/>
    <p:sldId id="801" r:id="rId18"/>
  </p:sldIdLst>
  <p:sldSz cx="9144000" cy="6858000" type="screen4x3"/>
  <p:notesSz cx="6996113" cy="9282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E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4" autoAdjust="0"/>
  </p:normalViewPr>
  <p:slideViewPr>
    <p:cSldViewPr>
      <p:cViewPr varScale="1">
        <p:scale>
          <a:sx n="116" d="100"/>
          <a:sy n="116" d="100"/>
        </p:scale>
        <p:origin x="108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240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26BB8-5932-4ACC-8CD5-328D9DA138C9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38675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08488"/>
            <a:ext cx="5595937" cy="4176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240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E9A71-B8D6-467E-9737-A44765197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9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1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6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6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10098" y="4547070"/>
            <a:ext cx="2337798" cy="5833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date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8466" y="0"/>
            <a:ext cx="9178882" cy="2167467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167468"/>
            <a:ext cx="9180577" cy="255236"/>
          </a:xfrm>
          <a:prstGeom prst="rect">
            <a:avLst/>
          </a:prstGeom>
          <a:solidFill>
            <a:srgbClr val="4BB04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Placeholder 11"/>
          <p:cNvSpPr>
            <a:spLocks noGrp="1"/>
          </p:cNvSpPr>
          <p:nvPr>
            <p:ph type="title" hasCustomPrompt="1"/>
          </p:nvPr>
        </p:nvSpPr>
        <p:spPr>
          <a:xfrm>
            <a:off x="1371600" y="3707448"/>
            <a:ext cx="6637867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2" name="Picture 1" descr="biogears_WTlogov0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111775"/>
            <a:ext cx="5747896" cy="12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79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8" y="1403772"/>
            <a:ext cx="8671971" cy="47892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81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237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98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090" y="1535113"/>
            <a:ext cx="433029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090" y="2174875"/>
            <a:ext cx="433029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770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2770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99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36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403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8730"/>
            <a:ext cx="3008313" cy="9337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8730"/>
            <a:ext cx="5111750" cy="56248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249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545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9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87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8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6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2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5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FD63-10BD-4598-9E1E-9FFECB76D2D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-1" y="6487054"/>
            <a:ext cx="9160933" cy="381000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 rot="16200000">
            <a:off x="7945439" y="4993213"/>
            <a:ext cx="2273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Copyright 2014. All rights reserved. Applied </a:t>
            </a:r>
            <a:r>
              <a:rPr lang="en-US" sz="600" dirty="0" err="1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ReArch</a:t>
            </a: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 Associates, Inc.</a:t>
            </a: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0" y="6468004"/>
            <a:ext cx="9144000" cy="17462"/>
          </a:xfrm>
          <a:prstGeom prst="rect">
            <a:avLst/>
          </a:prstGeom>
          <a:solidFill>
            <a:srgbClr val="4BB04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itchFamily="-108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6" name="Text Placeholder 9"/>
          <p:cNvSpPr>
            <a:spLocks noGrp="1"/>
          </p:cNvSpPr>
          <p:nvPr>
            <p:ph type="body" idx="1"/>
          </p:nvPr>
        </p:nvSpPr>
        <p:spPr>
          <a:xfrm>
            <a:off x="183444" y="1397000"/>
            <a:ext cx="8760356" cy="4868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-8467" y="1"/>
            <a:ext cx="9171433" cy="510556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0" name="Picture 29" descr="ARA_Logo_white_2010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351" y="6503986"/>
            <a:ext cx="892588" cy="342159"/>
          </a:xfrm>
          <a:prstGeom prst="rect">
            <a:avLst/>
          </a:prstGeom>
        </p:spPr>
      </p:pic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83444" y="65484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6EDD5FD9-64F1-4545-B9DF-61B5A2906508}" type="slidenum">
              <a:rPr lang="en-US" sz="1000">
                <a:solidFill>
                  <a:prstClr val="white"/>
                </a:solidFill>
                <a:ea typeface="Calibri" pitchFamily="-111" charset="0"/>
                <a:cs typeface="Calibri" pitchFamily="-111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ea typeface="Calibri" pitchFamily="-111" charset="0"/>
              <a:cs typeface="Calibri" pitchFamily="-111" charset="0"/>
            </a:endParaRPr>
          </a:p>
        </p:txBody>
      </p:sp>
      <p:pic>
        <p:nvPicPr>
          <p:cNvPr id="11" name="Picture 10" descr="biogears_WTlogov02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38102"/>
            <a:ext cx="2057400" cy="4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9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2800" b="1" kern="1200">
          <a:solidFill>
            <a:srgbClr val="001F4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1F4B"/>
          </a:solidFill>
          <a:latin typeface="Arial"/>
          <a:ea typeface="+mn-ea"/>
          <a:cs typeface="Arial"/>
        </a:defRPr>
      </a:lvl1pPr>
      <a:lvl2pPr marL="8001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001F4B"/>
          </a:solidFill>
          <a:latin typeface="Arial"/>
          <a:ea typeface="+mn-ea"/>
          <a:cs typeface="Arial"/>
        </a:defRPr>
      </a:lvl2pPr>
      <a:lvl3pPr marL="1200150" indent="-28575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001F4B"/>
          </a:solidFill>
          <a:latin typeface="Arial"/>
          <a:ea typeface="+mn-ea"/>
          <a:cs typeface="Arial"/>
        </a:defRPr>
      </a:lvl3pPr>
      <a:lvl4pPr marL="16573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4pPr>
      <a:lvl5pPr marL="21145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microsoft.com/office/2007/relationships/hdphoto" Target="../media/hdphoto1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13.png"/><Relationship Id="rId5" Type="http://schemas.openxmlformats.org/officeDocument/2006/relationships/image" Target="../media/image18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48" t="10158" r="25230" b="38819"/>
          <a:stretch/>
        </p:blipFill>
        <p:spPr bwMode="auto">
          <a:xfrm>
            <a:off x="1447800" y="1828800"/>
            <a:ext cx="6883752" cy="398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ValidationComprehensive1</a:t>
            </a:r>
          </a:p>
        </p:txBody>
      </p:sp>
    </p:spTree>
    <p:extLst>
      <p:ext uri="{BB962C8B-B14F-4D97-AF65-F5344CB8AC3E}">
        <p14:creationId xmlns:p14="http://schemas.microsoft.com/office/powerpoint/2010/main" val="1328185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FDB6B2-FAC2-4D19-983B-7C6604758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27" y="228600"/>
            <a:ext cx="7165696" cy="33160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70190F-0D39-452C-A497-0211FF6F2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82" y="3656306"/>
            <a:ext cx="7260985" cy="32016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134AFF-AAF9-4556-9214-50E8CDD21B04}"/>
              </a:ext>
            </a:extLst>
          </p:cNvPr>
          <p:cNvSpPr txBox="1"/>
          <p:nvPr/>
        </p:nvSpPr>
        <p:spPr>
          <a:xfrm>
            <a:off x="6982968" y="246888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D8AB15-87AF-41A9-9FF2-5833BF99B2BC}"/>
              </a:ext>
            </a:extLst>
          </p:cNvPr>
          <p:cNvSpPr txBox="1"/>
          <p:nvPr/>
        </p:nvSpPr>
        <p:spPr>
          <a:xfrm>
            <a:off x="6982968" y="504496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AAA9CE-17C5-4622-8701-74A8E111C9FC}"/>
              </a:ext>
            </a:extLst>
          </p:cNvPr>
          <p:cNvSpPr txBox="1"/>
          <p:nvPr/>
        </p:nvSpPr>
        <p:spPr>
          <a:xfrm>
            <a:off x="6982968" y="770347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7E0DE1-F42C-4ED3-A783-69A4234996F7}"/>
              </a:ext>
            </a:extLst>
          </p:cNvPr>
          <p:cNvSpPr txBox="1"/>
          <p:nvPr/>
        </p:nvSpPr>
        <p:spPr>
          <a:xfrm>
            <a:off x="6982968" y="1039566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86CF6A-4C0F-4026-9E84-85057E51871D}"/>
              </a:ext>
            </a:extLst>
          </p:cNvPr>
          <p:cNvSpPr txBox="1"/>
          <p:nvPr/>
        </p:nvSpPr>
        <p:spPr>
          <a:xfrm>
            <a:off x="6982968" y="1299259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B6A8A8-A803-4E95-B51A-1DC3AA0AA065}"/>
              </a:ext>
            </a:extLst>
          </p:cNvPr>
          <p:cNvSpPr txBox="1"/>
          <p:nvPr/>
        </p:nvSpPr>
        <p:spPr>
          <a:xfrm>
            <a:off x="6982968" y="1564536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8E4736-76A9-4E7D-BAE6-A4B8872CFFDF}"/>
              </a:ext>
            </a:extLst>
          </p:cNvPr>
          <p:cNvSpPr txBox="1"/>
          <p:nvPr/>
        </p:nvSpPr>
        <p:spPr>
          <a:xfrm>
            <a:off x="6982968" y="1828389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029F8E-2603-416D-A46A-10B252774841}"/>
              </a:ext>
            </a:extLst>
          </p:cNvPr>
          <p:cNvSpPr txBox="1"/>
          <p:nvPr/>
        </p:nvSpPr>
        <p:spPr>
          <a:xfrm>
            <a:off x="6982968" y="2097660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19CE78-A032-46C9-8924-D3682AE0325E}"/>
              </a:ext>
            </a:extLst>
          </p:cNvPr>
          <p:cNvSpPr txBox="1"/>
          <p:nvPr/>
        </p:nvSpPr>
        <p:spPr>
          <a:xfrm>
            <a:off x="6982968" y="2361237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FADA4A-21F6-4F99-AAAD-243002B3AFE2}"/>
              </a:ext>
            </a:extLst>
          </p:cNvPr>
          <p:cNvSpPr txBox="1"/>
          <p:nvPr/>
        </p:nvSpPr>
        <p:spPr>
          <a:xfrm>
            <a:off x="7035357" y="2624874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905333-63CA-4996-B1CB-FBC13F27E191}"/>
              </a:ext>
            </a:extLst>
          </p:cNvPr>
          <p:cNvSpPr txBox="1"/>
          <p:nvPr/>
        </p:nvSpPr>
        <p:spPr>
          <a:xfrm>
            <a:off x="7035357" y="2887847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8AACF3-0CE1-4E71-9C76-B2429DC978B6}"/>
              </a:ext>
            </a:extLst>
          </p:cNvPr>
          <p:cNvSpPr txBox="1"/>
          <p:nvPr/>
        </p:nvSpPr>
        <p:spPr>
          <a:xfrm>
            <a:off x="7035357" y="3159034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33E2B1-3877-4097-A3A4-122838FE0FC4}"/>
              </a:ext>
            </a:extLst>
          </p:cNvPr>
          <p:cNvSpPr txBox="1"/>
          <p:nvPr/>
        </p:nvSpPr>
        <p:spPr>
          <a:xfrm>
            <a:off x="7098792" y="4493934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6B0E2E-363F-41F8-B1AE-FEAAAD7EE97D}"/>
              </a:ext>
            </a:extLst>
          </p:cNvPr>
          <p:cNvSpPr txBox="1"/>
          <p:nvPr/>
        </p:nvSpPr>
        <p:spPr>
          <a:xfrm>
            <a:off x="7098792" y="4742398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E2BCFD-1C23-417F-B8C9-CBF9A4484668}"/>
              </a:ext>
            </a:extLst>
          </p:cNvPr>
          <p:cNvSpPr txBox="1"/>
          <p:nvPr/>
        </p:nvSpPr>
        <p:spPr>
          <a:xfrm>
            <a:off x="7098792" y="5008249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A9EDB4-F2A6-46D8-8A51-E2FEFC153626}"/>
              </a:ext>
            </a:extLst>
          </p:cNvPr>
          <p:cNvSpPr txBox="1"/>
          <p:nvPr/>
        </p:nvSpPr>
        <p:spPr>
          <a:xfrm>
            <a:off x="7098792" y="5277468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A75605-1991-404D-836A-7BB9947B43F0}"/>
              </a:ext>
            </a:extLst>
          </p:cNvPr>
          <p:cNvSpPr txBox="1"/>
          <p:nvPr/>
        </p:nvSpPr>
        <p:spPr>
          <a:xfrm>
            <a:off x="7098792" y="5537161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</p:spTree>
    <p:extLst>
      <p:ext uri="{BB962C8B-B14F-4D97-AF65-F5344CB8AC3E}">
        <p14:creationId xmlns:p14="http://schemas.microsoft.com/office/powerpoint/2010/main" val="1477589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Flowchart: Process 152">
            <a:extLst>
              <a:ext uri="{FF2B5EF4-FFF2-40B4-BE49-F238E27FC236}">
                <a16:creationId xmlns:a16="http://schemas.microsoft.com/office/drawing/2014/main" id="{B2F2E6D5-5AD0-2B1E-06A9-DE593A352F85}"/>
              </a:ext>
            </a:extLst>
          </p:cNvPr>
          <p:cNvSpPr/>
          <p:nvPr/>
        </p:nvSpPr>
        <p:spPr>
          <a:xfrm>
            <a:off x="3276874" y="1075644"/>
            <a:ext cx="4093178" cy="4746799"/>
          </a:xfrm>
          <a:prstGeom prst="flowChartProcess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Solve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ADD31B1-59E8-4B02-9F11-378D19F87508}"/>
              </a:ext>
            </a:extLst>
          </p:cNvPr>
          <p:cNvSpPr txBox="1"/>
          <p:nvPr/>
        </p:nvSpPr>
        <p:spPr>
          <a:xfrm>
            <a:off x="5306517" y="2528793"/>
            <a:ext cx="332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92C174-80DF-4B24-97F2-D7CDF7DE67C5}"/>
              </a:ext>
            </a:extLst>
          </p:cNvPr>
          <p:cNvSpPr txBox="1"/>
          <p:nvPr/>
        </p:nvSpPr>
        <p:spPr>
          <a:xfrm>
            <a:off x="5927892" y="2037463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998D349-FD02-5350-50CB-FE665A7E5F8F}"/>
              </a:ext>
            </a:extLst>
          </p:cNvPr>
          <p:cNvCxnSpPr>
            <a:cxnSpLocks/>
            <a:stCxn id="12" idx="2"/>
            <a:endCxn id="19" idx="0"/>
          </p:cNvCxnSpPr>
          <p:nvPr/>
        </p:nvCxnSpPr>
        <p:spPr>
          <a:xfrm>
            <a:off x="2344764" y="1686488"/>
            <a:ext cx="0" cy="31647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F2F7268A-FE9E-04CD-5245-0B143D606CEB}"/>
              </a:ext>
            </a:extLst>
          </p:cNvPr>
          <p:cNvSpPr/>
          <p:nvPr/>
        </p:nvSpPr>
        <p:spPr>
          <a:xfrm>
            <a:off x="530230" y="1215023"/>
            <a:ext cx="986786" cy="471466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Time-Step</a:t>
            </a: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1B9CD44A-1B79-49C9-83E6-82D3ED9BB2EE}"/>
              </a:ext>
            </a:extLst>
          </p:cNvPr>
          <p:cNvSpPr/>
          <p:nvPr/>
        </p:nvSpPr>
        <p:spPr>
          <a:xfrm>
            <a:off x="530230" y="5151186"/>
            <a:ext cx="986786" cy="471466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Advance Time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29A15D54-5E7B-82D1-1A9E-40AEE88D0421}"/>
              </a:ext>
            </a:extLst>
          </p:cNvPr>
          <p:cNvSpPr/>
          <p:nvPr/>
        </p:nvSpPr>
        <p:spPr>
          <a:xfrm>
            <a:off x="1665551" y="4263196"/>
            <a:ext cx="1358426" cy="678656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Pass Nonlinear Check?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6A04C2DA-6384-0FC4-036A-B38A2EA98A7A}"/>
              </a:ext>
            </a:extLst>
          </p:cNvPr>
          <p:cNvSpPr/>
          <p:nvPr/>
        </p:nvSpPr>
        <p:spPr>
          <a:xfrm>
            <a:off x="1851371" y="1215022"/>
            <a:ext cx="986786" cy="471466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Parse In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9EFD5D41-3443-8C83-032B-CCF52EDB120D}"/>
              </a:ext>
            </a:extLst>
          </p:cNvPr>
          <p:cNvSpPr/>
          <p:nvPr/>
        </p:nvSpPr>
        <p:spPr>
          <a:xfrm>
            <a:off x="1851371" y="2790907"/>
            <a:ext cx="986786" cy="471466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Parse Out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DD7186A9-10D1-78C8-DA59-E3C63F0E29FF}"/>
              </a:ext>
            </a:extLst>
          </p:cNvPr>
          <p:cNvSpPr/>
          <p:nvPr/>
        </p:nvSpPr>
        <p:spPr>
          <a:xfrm>
            <a:off x="1851371" y="2002965"/>
            <a:ext cx="986786" cy="471466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Solve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B33C7229-8674-8D93-D107-B93B3B4BD419}"/>
              </a:ext>
            </a:extLst>
          </p:cNvPr>
          <p:cNvSpPr/>
          <p:nvPr/>
        </p:nvSpPr>
        <p:spPr>
          <a:xfrm>
            <a:off x="1851371" y="3578850"/>
            <a:ext cx="986786" cy="471466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Calculate Fluxes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74198F60-72D6-7702-4A41-319638033712}"/>
              </a:ext>
            </a:extLst>
          </p:cNvPr>
          <p:cNvSpPr/>
          <p:nvPr/>
        </p:nvSpPr>
        <p:spPr>
          <a:xfrm>
            <a:off x="530230" y="2009480"/>
            <a:ext cx="986786" cy="471466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Modify Nonlinear States</a:t>
            </a:r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9E0B7E02-D9D7-6639-BE09-1084C8689350}"/>
              </a:ext>
            </a:extLst>
          </p:cNvPr>
          <p:cNvSpPr/>
          <p:nvPr/>
        </p:nvSpPr>
        <p:spPr>
          <a:xfrm>
            <a:off x="1851371" y="5151186"/>
            <a:ext cx="986786" cy="471466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Calculate Quantities</a:t>
            </a:r>
          </a:p>
        </p:txBody>
      </p:sp>
      <p:sp>
        <p:nvSpPr>
          <p:cNvPr id="36" name="Flowchart: Decision 35">
            <a:extLst>
              <a:ext uri="{FF2B5EF4-FFF2-40B4-BE49-F238E27FC236}">
                <a16:creationId xmlns:a16="http://schemas.microsoft.com/office/drawing/2014/main" id="{44275FCE-80D2-B5DC-7FC1-3847BD170271}"/>
              </a:ext>
            </a:extLst>
          </p:cNvPr>
          <p:cNvSpPr/>
          <p:nvPr/>
        </p:nvSpPr>
        <p:spPr>
          <a:xfrm>
            <a:off x="4627304" y="1888135"/>
            <a:ext cx="1358426" cy="678656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Good Solution?</a:t>
            </a: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5F96AE83-ABE9-7A63-24EA-F0E28086C752}"/>
              </a:ext>
            </a:extLst>
          </p:cNvPr>
          <p:cNvSpPr/>
          <p:nvPr/>
        </p:nvSpPr>
        <p:spPr>
          <a:xfrm>
            <a:off x="4813124" y="1210665"/>
            <a:ext cx="986786" cy="471466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Compute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SparseLU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1CB2C99E-3109-47E9-0836-FA8FAD0790A7}"/>
              </a:ext>
            </a:extLst>
          </p:cNvPr>
          <p:cNvSpPr/>
          <p:nvPr/>
        </p:nvSpPr>
        <p:spPr>
          <a:xfrm>
            <a:off x="4813124" y="2786437"/>
            <a:ext cx="986786" cy="471466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Compute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FullPivLu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669D4B0A-FFA8-1CCF-4521-DD84C1250F45}"/>
              </a:ext>
            </a:extLst>
          </p:cNvPr>
          <p:cNvSpPr/>
          <p:nvPr/>
        </p:nvSpPr>
        <p:spPr>
          <a:xfrm>
            <a:off x="4813124" y="4366792"/>
            <a:ext cx="986786" cy="471466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Compute Direct Solution</a:t>
            </a:r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D9608312-925F-2A54-753B-64002D7E1290}"/>
              </a:ext>
            </a:extLst>
          </p:cNvPr>
          <p:cNvSpPr/>
          <p:nvPr/>
        </p:nvSpPr>
        <p:spPr>
          <a:xfrm>
            <a:off x="4627304" y="3475254"/>
            <a:ext cx="1358426" cy="678656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Good Solution?</a:t>
            </a:r>
          </a:p>
        </p:txBody>
      </p:sp>
      <p:sp>
        <p:nvSpPr>
          <p:cNvPr id="50" name="Flowchart: Terminator 49">
            <a:extLst>
              <a:ext uri="{FF2B5EF4-FFF2-40B4-BE49-F238E27FC236}">
                <a16:creationId xmlns:a16="http://schemas.microsoft.com/office/drawing/2014/main" id="{26D648D8-D857-35C2-69E9-4C8CED77325D}"/>
              </a:ext>
            </a:extLst>
          </p:cNvPr>
          <p:cNvSpPr/>
          <p:nvPr/>
        </p:nvSpPr>
        <p:spPr>
          <a:xfrm>
            <a:off x="6233879" y="3578850"/>
            <a:ext cx="986786" cy="471466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Return Result</a:t>
            </a:r>
          </a:p>
        </p:txBody>
      </p:sp>
      <p:sp>
        <p:nvSpPr>
          <p:cNvPr id="52" name="Flowchart: Terminator 51">
            <a:extLst>
              <a:ext uri="{FF2B5EF4-FFF2-40B4-BE49-F238E27FC236}">
                <a16:creationId xmlns:a16="http://schemas.microsoft.com/office/drawing/2014/main" id="{1439615D-7F6F-F2C2-91CB-479BB065947B}"/>
              </a:ext>
            </a:extLst>
          </p:cNvPr>
          <p:cNvSpPr/>
          <p:nvPr/>
        </p:nvSpPr>
        <p:spPr>
          <a:xfrm>
            <a:off x="3387622" y="5151186"/>
            <a:ext cx="986786" cy="471466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Log Error</a:t>
            </a:r>
          </a:p>
        </p:txBody>
      </p: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1F005FEA-1B57-3A3C-EEDB-63D8628DE5CE}"/>
              </a:ext>
            </a:extLst>
          </p:cNvPr>
          <p:cNvSpPr/>
          <p:nvPr/>
        </p:nvSpPr>
        <p:spPr>
          <a:xfrm>
            <a:off x="4627304" y="5047590"/>
            <a:ext cx="1358426" cy="678656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Good Solution?</a:t>
            </a:r>
          </a:p>
        </p:txBody>
      </p:sp>
      <p:sp>
        <p:nvSpPr>
          <p:cNvPr id="54" name="Flowchart: Terminator 53">
            <a:extLst>
              <a:ext uri="{FF2B5EF4-FFF2-40B4-BE49-F238E27FC236}">
                <a16:creationId xmlns:a16="http://schemas.microsoft.com/office/drawing/2014/main" id="{4CFC5EA6-996B-D93B-283D-035A493DCC2F}"/>
              </a:ext>
            </a:extLst>
          </p:cNvPr>
          <p:cNvSpPr/>
          <p:nvPr/>
        </p:nvSpPr>
        <p:spPr>
          <a:xfrm>
            <a:off x="3387622" y="1210665"/>
            <a:ext cx="986786" cy="471466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Input Matrix Equation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43B45CE-CB52-E2C4-8180-5ABBCAB244F6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 flipV="1">
            <a:off x="1517015" y="1450755"/>
            <a:ext cx="334356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516720A-D297-630A-0C0B-F49A4B3B4E66}"/>
              </a:ext>
            </a:extLst>
          </p:cNvPr>
          <p:cNvCxnSpPr>
            <a:cxnSpLocks/>
            <a:stCxn id="54" idx="3"/>
            <a:endCxn id="37" idx="1"/>
          </p:cNvCxnSpPr>
          <p:nvPr/>
        </p:nvCxnSpPr>
        <p:spPr>
          <a:xfrm>
            <a:off x="4374407" y="1446398"/>
            <a:ext cx="43871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E4C879-9C67-EE6A-FBAE-285EBC6EB71B}"/>
              </a:ext>
            </a:extLst>
          </p:cNvPr>
          <p:cNvCxnSpPr>
            <a:cxnSpLocks/>
            <a:stCxn id="19" idx="2"/>
            <a:endCxn id="16" idx="0"/>
          </p:cNvCxnSpPr>
          <p:nvPr/>
        </p:nvCxnSpPr>
        <p:spPr>
          <a:xfrm>
            <a:off x="2344764" y="2474430"/>
            <a:ext cx="0" cy="31647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82AF803-6E32-4E86-F85D-504CEB5305B1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>
            <a:off x="2344764" y="3262373"/>
            <a:ext cx="0" cy="31647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C861844-9313-9929-ECE1-D7D67D44E015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>
            <a:off x="2344764" y="4050315"/>
            <a:ext cx="0" cy="21288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20FDE96-8743-DF91-EC05-43EB1A2D5DA1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2344764" y="4941853"/>
            <a:ext cx="0" cy="209333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4F3B391-3B1E-3D29-A1E9-7D6DEA67629E}"/>
              </a:ext>
            </a:extLst>
          </p:cNvPr>
          <p:cNvCxnSpPr>
            <a:cxnSpLocks/>
            <a:stCxn id="33" idx="1"/>
            <a:endCxn id="4" idx="3"/>
          </p:cNvCxnSpPr>
          <p:nvPr/>
        </p:nvCxnSpPr>
        <p:spPr>
          <a:xfrm flipH="1">
            <a:off x="1517015" y="5386919"/>
            <a:ext cx="3343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19E8FA9-5B14-0EA2-EA7B-A7609C23A5B3}"/>
              </a:ext>
            </a:extLst>
          </p:cNvPr>
          <p:cNvCxnSpPr>
            <a:cxnSpLocks/>
            <a:stCxn id="27" idx="3"/>
            <a:endCxn id="19" idx="1"/>
          </p:cNvCxnSpPr>
          <p:nvPr/>
        </p:nvCxnSpPr>
        <p:spPr>
          <a:xfrm flipV="1">
            <a:off x="1517015" y="2238698"/>
            <a:ext cx="334356" cy="651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F391DF25-EF52-49C5-F31F-EBB2C44E3B74}"/>
              </a:ext>
            </a:extLst>
          </p:cNvPr>
          <p:cNvCxnSpPr>
            <a:cxnSpLocks/>
            <a:stCxn id="8" idx="1"/>
            <a:endCxn id="27" idx="2"/>
          </p:cNvCxnSpPr>
          <p:nvPr/>
        </p:nvCxnSpPr>
        <p:spPr>
          <a:xfrm rot="10800000">
            <a:off x="1023624" y="2480945"/>
            <a:ext cx="641929" cy="2121579"/>
          </a:xfrm>
          <a:prstGeom prst="bentConnector2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F0C42DE-C7F3-CE24-9C4B-EB689A0B3CB6}"/>
              </a:ext>
            </a:extLst>
          </p:cNvPr>
          <p:cNvCxnSpPr>
            <a:cxnSpLocks/>
            <a:stCxn id="37" idx="2"/>
            <a:endCxn id="36" idx="0"/>
          </p:cNvCxnSpPr>
          <p:nvPr/>
        </p:nvCxnSpPr>
        <p:spPr>
          <a:xfrm>
            <a:off x="5306517" y="1682130"/>
            <a:ext cx="0" cy="20600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6A1F31E-B08B-9875-5BE8-FB9A95217DB2}"/>
              </a:ext>
            </a:extLst>
          </p:cNvPr>
          <p:cNvCxnSpPr>
            <a:cxnSpLocks/>
            <a:stCxn id="36" idx="2"/>
            <a:endCxn id="39" idx="0"/>
          </p:cNvCxnSpPr>
          <p:nvPr/>
        </p:nvCxnSpPr>
        <p:spPr>
          <a:xfrm>
            <a:off x="5306517" y="2566791"/>
            <a:ext cx="0" cy="219646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8B2570D4-FDDF-4EF3-9EAF-E25B7AE44893}"/>
              </a:ext>
            </a:extLst>
          </p:cNvPr>
          <p:cNvCxnSpPr>
            <a:cxnSpLocks/>
            <a:stCxn id="36" idx="3"/>
            <a:endCxn id="50" idx="0"/>
          </p:cNvCxnSpPr>
          <p:nvPr/>
        </p:nvCxnSpPr>
        <p:spPr>
          <a:xfrm>
            <a:off x="5985730" y="2227463"/>
            <a:ext cx="741542" cy="1351386"/>
          </a:xfrm>
          <a:prstGeom prst="bentConnector2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C6AF51DF-BFAE-2FC6-F351-9D871865212B}"/>
              </a:ext>
            </a:extLst>
          </p:cNvPr>
          <p:cNvCxnSpPr>
            <a:cxnSpLocks/>
            <a:stCxn id="53" idx="3"/>
            <a:endCxn id="50" idx="2"/>
          </p:cNvCxnSpPr>
          <p:nvPr/>
        </p:nvCxnSpPr>
        <p:spPr>
          <a:xfrm flipV="1">
            <a:off x="5985730" y="4050315"/>
            <a:ext cx="741542" cy="1336603"/>
          </a:xfrm>
          <a:prstGeom prst="bentConnector2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E61CE68-5AAD-8D51-BA6A-921FA6AAA1D4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>
            <a:off x="5985730" y="3814582"/>
            <a:ext cx="248150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6B787B1-F8EA-C8D7-7BB5-C4968880274F}"/>
              </a:ext>
            </a:extLst>
          </p:cNvPr>
          <p:cNvCxnSpPr>
            <a:cxnSpLocks/>
            <a:stCxn id="45" idx="2"/>
            <a:endCxn id="53" idx="0"/>
          </p:cNvCxnSpPr>
          <p:nvPr/>
        </p:nvCxnSpPr>
        <p:spPr>
          <a:xfrm>
            <a:off x="5306517" y="4838258"/>
            <a:ext cx="0" cy="20933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7F8D77A-EEEF-9069-6E52-09D369B136D0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4374407" y="5386918"/>
            <a:ext cx="252897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00DC1618-5C5D-E25B-9B66-C2840B0D639C}"/>
              </a:ext>
            </a:extLst>
          </p:cNvPr>
          <p:cNvCxnSpPr>
            <a:cxnSpLocks/>
            <a:stCxn id="46" idx="2"/>
            <a:endCxn id="45" idx="0"/>
          </p:cNvCxnSpPr>
          <p:nvPr/>
        </p:nvCxnSpPr>
        <p:spPr>
          <a:xfrm>
            <a:off x="5306517" y="4153910"/>
            <a:ext cx="0" cy="21288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3C6C545C-EDBD-C89F-C799-9562D313D91C}"/>
              </a:ext>
            </a:extLst>
          </p:cNvPr>
          <p:cNvCxnSpPr>
            <a:cxnSpLocks/>
            <a:stCxn id="39" idx="2"/>
            <a:endCxn id="46" idx="0"/>
          </p:cNvCxnSpPr>
          <p:nvPr/>
        </p:nvCxnSpPr>
        <p:spPr>
          <a:xfrm>
            <a:off x="5306517" y="3257903"/>
            <a:ext cx="0" cy="21735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6EBCDA21-B039-E8AC-ED08-D4787B6CDC8B}"/>
              </a:ext>
            </a:extLst>
          </p:cNvPr>
          <p:cNvSpPr txBox="1"/>
          <p:nvPr/>
        </p:nvSpPr>
        <p:spPr>
          <a:xfrm>
            <a:off x="5927892" y="3597256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F42D3B9-57CC-008C-BEBC-EAECF8CAAD94}"/>
              </a:ext>
            </a:extLst>
          </p:cNvPr>
          <p:cNvSpPr txBox="1"/>
          <p:nvPr/>
        </p:nvSpPr>
        <p:spPr>
          <a:xfrm>
            <a:off x="5927892" y="5193952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575B56E-168D-4576-B987-789E683E304C}"/>
              </a:ext>
            </a:extLst>
          </p:cNvPr>
          <p:cNvSpPr txBox="1"/>
          <p:nvPr/>
        </p:nvSpPr>
        <p:spPr>
          <a:xfrm>
            <a:off x="5306517" y="4102877"/>
            <a:ext cx="332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2572FCA-C732-41D5-0655-2261EFA77619}"/>
              </a:ext>
            </a:extLst>
          </p:cNvPr>
          <p:cNvSpPr txBox="1"/>
          <p:nvPr/>
        </p:nvSpPr>
        <p:spPr>
          <a:xfrm>
            <a:off x="4429413" y="5201637"/>
            <a:ext cx="332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F3188BA-2079-8D47-B1C3-9534B70D8CD9}"/>
              </a:ext>
            </a:extLst>
          </p:cNvPr>
          <p:cNvSpPr txBox="1"/>
          <p:nvPr/>
        </p:nvSpPr>
        <p:spPr>
          <a:xfrm>
            <a:off x="1438216" y="4408766"/>
            <a:ext cx="332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468AEA9-D087-933E-9ABC-340CA3D58004}"/>
              </a:ext>
            </a:extLst>
          </p:cNvPr>
          <p:cNvSpPr txBox="1"/>
          <p:nvPr/>
        </p:nvSpPr>
        <p:spPr>
          <a:xfrm>
            <a:off x="2344891" y="4940354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E727F222-CB95-353B-CC66-F1409C066092}"/>
              </a:ext>
            </a:extLst>
          </p:cNvPr>
          <p:cNvCxnSpPr>
            <a:cxnSpLocks/>
          </p:cNvCxnSpPr>
          <p:nvPr/>
        </p:nvCxnSpPr>
        <p:spPr>
          <a:xfrm flipV="1">
            <a:off x="2838157" y="1075644"/>
            <a:ext cx="438716" cy="924239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1F251A28-516A-6CB3-CA0C-45FDB9C66186}"/>
              </a:ext>
            </a:extLst>
          </p:cNvPr>
          <p:cNvCxnSpPr>
            <a:cxnSpLocks/>
          </p:cNvCxnSpPr>
          <p:nvPr/>
        </p:nvCxnSpPr>
        <p:spPr>
          <a:xfrm>
            <a:off x="2838157" y="2474430"/>
            <a:ext cx="438716" cy="3348012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833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E85C06-1EDA-FA7C-AB42-F039451BFBFB}"/>
              </a:ext>
            </a:extLst>
          </p:cNvPr>
          <p:cNvSpPr/>
          <p:nvPr/>
        </p:nvSpPr>
        <p:spPr>
          <a:xfrm>
            <a:off x="3241888" y="3314311"/>
            <a:ext cx="2743200" cy="140533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Black Box Boundary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C3AA7AF-DFD2-4113-0796-1A3207950246}"/>
              </a:ext>
            </a:extLst>
          </p:cNvPr>
          <p:cNvSpPr/>
          <p:nvPr/>
        </p:nvSpPr>
        <p:spPr>
          <a:xfrm>
            <a:off x="4503420" y="4020866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563B5-549C-3D80-ABF6-20FE3687EF49}"/>
              </a:ext>
            </a:extLst>
          </p:cNvPr>
          <p:cNvSpPr txBox="1"/>
          <p:nvPr/>
        </p:nvSpPr>
        <p:spPr>
          <a:xfrm>
            <a:off x="1793935" y="3816682"/>
            <a:ext cx="13891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Source Node/Potential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D2AA2-9857-B6C7-1C09-CA699E49453A}"/>
              </a:ext>
            </a:extLst>
          </p:cNvPr>
          <p:cNvSpPr txBox="1"/>
          <p:nvPr/>
        </p:nvSpPr>
        <p:spPr>
          <a:xfrm>
            <a:off x="6039672" y="3843181"/>
            <a:ext cx="123350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Target Node/Potential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924092-4790-C620-87C2-10A6EACAE369}"/>
              </a:ext>
            </a:extLst>
          </p:cNvPr>
          <p:cNvSpPr txBox="1"/>
          <p:nvPr/>
        </p:nvSpPr>
        <p:spPr>
          <a:xfrm>
            <a:off x="3543299" y="4127964"/>
            <a:ext cx="20574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Middle (Internal) Node/Potential/Quantity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449E48-A6EA-C500-F99A-EB90C451D945}"/>
              </a:ext>
            </a:extLst>
          </p:cNvPr>
          <p:cNvSpPr txBox="1"/>
          <p:nvPr/>
        </p:nvSpPr>
        <p:spPr>
          <a:xfrm>
            <a:off x="4598899" y="3808555"/>
            <a:ext cx="13312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solidFill>
                  <a:srgbClr val="C00000"/>
                </a:solidFill>
              </a:rPr>
              <a:t>Target Path/Flux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38C12F-56FD-5C11-D4DB-82828A20CF0E}"/>
              </a:ext>
            </a:extLst>
          </p:cNvPr>
          <p:cNvSpPr txBox="1"/>
          <p:nvPr/>
        </p:nvSpPr>
        <p:spPr>
          <a:xfrm>
            <a:off x="3193208" y="3808555"/>
            <a:ext cx="13758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solidFill>
                  <a:srgbClr val="C00000"/>
                </a:solidFill>
              </a:rPr>
              <a:t>Source Path/Flux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D01013D-9826-F75C-9FFA-0B4150205C6E}"/>
              </a:ext>
            </a:extLst>
          </p:cNvPr>
          <p:cNvSpPr/>
          <p:nvPr/>
        </p:nvSpPr>
        <p:spPr>
          <a:xfrm>
            <a:off x="5916508" y="4016975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BA66817-7464-E9A3-D0D7-E25972DDE764}"/>
              </a:ext>
            </a:extLst>
          </p:cNvPr>
          <p:cNvSpPr/>
          <p:nvPr/>
        </p:nvSpPr>
        <p:spPr>
          <a:xfrm>
            <a:off x="3173308" y="402024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71A2B5-1334-AF8F-3894-6D53BCDBECC2}"/>
              </a:ext>
            </a:extLst>
          </p:cNvPr>
          <p:cNvCxnSpPr>
            <a:cxnSpLocks/>
            <a:stCxn id="3" idx="6"/>
            <a:endCxn id="15" idx="2"/>
          </p:cNvCxnSpPr>
          <p:nvPr/>
        </p:nvCxnSpPr>
        <p:spPr>
          <a:xfrm flipV="1">
            <a:off x="4640581" y="4085556"/>
            <a:ext cx="1275928" cy="3892"/>
          </a:xfrm>
          <a:prstGeom prst="straightConnector1">
            <a:avLst/>
          </a:prstGeom>
          <a:ln w="254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015ED0-2D25-53FD-44D6-C44C4923AFF1}"/>
              </a:ext>
            </a:extLst>
          </p:cNvPr>
          <p:cNvCxnSpPr>
            <a:cxnSpLocks/>
            <a:stCxn id="16" idx="6"/>
            <a:endCxn id="3" idx="2"/>
          </p:cNvCxnSpPr>
          <p:nvPr/>
        </p:nvCxnSpPr>
        <p:spPr>
          <a:xfrm>
            <a:off x="3310469" y="4088821"/>
            <a:ext cx="1192952" cy="626"/>
          </a:xfrm>
          <a:prstGeom prst="straightConnector1">
            <a:avLst/>
          </a:prstGeom>
          <a:ln w="254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B84598A-71E8-6469-C82C-2C68BA1C5EAC}"/>
              </a:ext>
            </a:extLst>
          </p:cNvPr>
          <p:cNvSpPr txBox="1"/>
          <p:nvPr/>
        </p:nvSpPr>
        <p:spPr>
          <a:xfrm>
            <a:off x="2343151" y="2083912"/>
            <a:ext cx="8398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Source Node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419F0A-D37F-D531-BAA8-A6CA1C0F4879}"/>
              </a:ext>
            </a:extLst>
          </p:cNvPr>
          <p:cNvSpPr txBox="1"/>
          <p:nvPr/>
        </p:nvSpPr>
        <p:spPr>
          <a:xfrm>
            <a:off x="6039671" y="2083912"/>
            <a:ext cx="8183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Target Node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7E4B018-8A0B-00E1-6BFC-FA4B0941026D}"/>
              </a:ext>
            </a:extLst>
          </p:cNvPr>
          <p:cNvSpPr/>
          <p:nvPr/>
        </p:nvSpPr>
        <p:spPr>
          <a:xfrm>
            <a:off x="5916508" y="2257705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E935592-0382-A920-CEC8-71E4323F2E8D}"/>
              </a:ext>
            </a:extLst>
          </p:cNvPr>
          <p:cNvSpPr/>
          <p:nvPr/>
        </p:nvSpPr>
        <p:spPr>
          <a:xfrm>
            <a:off x="3173308" y="2257705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6CBDF1-3CCB-6AA2-7300-7B70DBB9D155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3310468" y="2325660"/>
            <a:ext cx="2606040" cy="626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574BD36-307D-4D39-1024-104D830D0DD5}"/>
              </a:ext>
            </a:extLst>
          </p:cNvPr>
          <p:cNvSpPr/>
          <p:nvPr/>
        </p:nvSpPr>
        <p:spPr>
          <a:xfrm>
            <a:off x="3679733" y="2006753"/>
            <a:ext cx="1863818" cy="639066"/>
          </a:xfrm>
          <a:prstGeom prst="rect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Black Box Element</a:t>
            </a: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62F794F8-1E5B-DD99-31DF-EAA287B3CF2F}"/>
              </a:ext>
            </a:extLst>
          </p:cNvPr>
          <p:cNvSpPr/>
          <p:nvPr/>
        </p:nvSpPr>
        <p:spPr>
          <a:xfrm>
            <a:off x="4429125" y="2808614"/>
            <a:ext cx="285750" cy="3429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703120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4C889F-3696-E98C-D233-B22A90B6C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623496"/>
            <a:ext cx="5649113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3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FCA110C5-78F6-2986-8745-3ED7A13258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8363" y="1970485"/>
          <a:ext cx="8667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55600" imgH="711000" progId="Equation.DSMT4">
                  <p:embed/>
                </p:oleObj>
              </mc:Choice>
              <mc:Fallback>
                <p:oleObj name="Equation" r:id="rId2" imgW="1155600" imgH="71100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FCA110C5-78F6-2986-8745-3ED7A13258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38363" y="1970485"/>
                        <a:ext cx="8667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7032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iagram, schematic&#10;&#10;Description automatically generated">
            <a:extLst>
              <a:ext uri="{FF2B5EF4-FFF2-40B4-BE49-F238E27FC236}">
                <a16:creationId xmlns:a16="http://schemas.microsoft.com/office/drawing/2014/main" id="{F35685F3-A169-0726-2C10-6408943FC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978" y="2235200"/>
            <a:ext cx="4740806" cy="33862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030F107-A77B-38AC-B36F-D9E533527280}"/>
              </a:ext>
            </a:extLst>
          </p:cNvPr>
          <p:cNvSpPr txBox="1"/>
          <p:nvPr/>
        </p:nvSpPr>
        <p:spPr>
          <a:xfrm>
            <a:off x="3492500" y="2527300"/>
            <a:ext cx="45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AE3D3F-4D0F-222D-EC46-E15B1B223B71}"/>
              </a:ext>
            </a:extLst>
          </p:cNvPr>
          <p:cNvSpPr txBox="1"/>
          <p:nvPr/>
        </p:nvSpPr>
        <p:spPr>
          <a:xfrm>
            <a:off x="5175028" y="2527300"/>
            <a:ext cx="45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65A634-9995-72C9-3E5B-2CD1A816C411}"/>
              </a:ext>
            </a:extLst>
          </p:cNvPr>
          <p:cNvSpPr txBox="1"/>
          <p:nvPr/>
        </p:nvSpPr>
        <p:spPr>
          <a:xfrm>
            <a:off x="6874137" y="2527300"/>
            <a:ext cx="45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7E0F63-D8F5-72A1-25D8-1519DD47E882}"/>
              </a:ext>
            </a:extLst>
          </p:cNvPr>
          <p:cNvSpPr txBox="1"/>
          <p:nvPr/>
        </p:nvSpPr>
        <p:spPr>
          <a:xfrm>
            <a:off x="5401381" y="4609260"/>
            <a:ext cx="94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Ground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AD1EAB-36AA-0CB3-ABFA-E8F7EC993E1D}"/>
              </a:ext>
            </a:extLst>
          </p:cNvPr>
          <p:cNvSpPr txBox="1"/>
          <p:nvPr/>
        </p:nvSpPr>
        <p:spPr>
          <a:xfrm>
            <a:off x="4944181" y="3641563"/>
            <a:ext cx="45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149103-2B08-8924-EE40-51051D7846F3}"/>
              </a:ext>
            </a:extLst>
          </p:cNvPr>
          <p:cNvSpPr txBox="1"/>
          <p:nvPr/>
        </p:nvSpPr>
        <p:spPr>
          <a:xfrm>
            <a:off x="3538473" y="2283767"/>
            <a:ext cx="450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5309B9-B06E-21EF-7015-0E45AB4913CB}"/>
              </a:ext>
            </a:extLst>
          </p:cNvPr>
          <p:cNvSpPr txBox="1"/>
          <p:nvPr/>
        </p:nvSpPr>
        <p:spPr>
          <a:xfrm>
            <a:off x="6916673" y="2283767"/>
            <a:ext cx="450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6DAB76-631A-0D6D-B887-3EB79C8072E1}"/>
              </a:ext>
            </a:extLst>
          </p:cNvPr>
          <p:cNvSpPr txBox="1"/>
          <p:nvPr/>
        </p:nvSpPr>
        <p:spPr>
          <a:xfrm>
            <a:off x="5214318" y="3188732"/>
            <a:ext cx="450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EC63AE-9BCA-C825-48F3-57CC8BAAC4E4}"/>
              </a:ext>
            </a:extLst>
          </p:cNvPr>
          <p:cNvSpPr txBox="1"/>
          <p:nvPr/>
        </p:nvSpPr>
        <p:spPr>
          <a:xfrm>
            <a:off x="3034634" y="3469597"/>
            <a:ext cx="45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A9B656-3DD1-C636-D248-80842FE5561E}"/>
              </a:ext>
            </a:extLst>
          </p:cNvPr>
          <p:cNvSpPr txBox="1"/>
          <p:nvPr/>
        </p:nvSpPr>
        <p:spPr>
          <a:xfrm>
            <a:off x="7367437" y="3469597"/>
            <a:ext cx="45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3AE7AC-5B0B-E232-4942-5FDE7892FAC8}"/>
              </a:ext>
            </a:extLst>
          </p:cNvPr>
          <p:cNvSpPr txBox="1"/>
          <p:nvPr/>
        </p:nvSpPr>
        <p:spPr>
          <a:xfrm>
            <a:off x="4381417" y="2391297"/>
            <a:ext cx="45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768BBA-1985-A08D-2338-63263441FA93}"/>
              </a:ext>
            </a:extLst>
          </p:cNvPr>
          <p:cNvSpPr txBox="1"/>
          <p:nvPr/>
        </p:nvSpPr>
        <p:spPr>
          <a:xfrm>
            <a:off x="6121844" y="2391297"/>
            <a:ext cx="45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8AACA8-F40D-BE46-9223-891A25AD9043}"/>
              </a:ext>
            </a:extLst>
          </p:cNvPr>
          <p:cNvSpPr txBox="1"/>
          <p:nvPr/>
        </p:nvSpPr>
        <p:spPr>
          <a:xfrm>
            <a:off x="5506631" y="3164797"/>
            <a:ext cx="45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63FB2E-871D-B937-E168-551BF73B54FD}"/>
              </a:ext>
            </a:extLst>
          </p:cNvPr>
          <p:cNvSpPr txBox="1"/>
          <p:nvPr/>
        </p:nvSpPr>
        <p:spPr>
          <a:xfrm>
            <a:off x="5506631" y="4127908"/>
            <a:ext cx="45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</p:spTree>
    <p:extLst>
      <p:ext uri="{BB962C8B-B14F-4D97-AF65-F5344CB8AC3E}">
        <p14:creationId xmlns:p14="http://schemas.microsoft.com/office/powerpoint/2010/main" val="2653605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03E8C03-5991-5FAC-DA88-0D72E2BA0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89" y="4289760"/>
            <a:ext cx="4467982" cy="32234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0869424-FB26-16E6-73B0-E466F11F3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65" y="114274"/>
            <a:ext cx="4595433" cy="298950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E2727AE-1CDE-2FC6-1803-17EAF9C61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2392" y="86776"/>
            <a:ext cx="4725143" cy="299567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6510217-11D9-D40E-6412-F210336A57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7312" y="4440706"/>
            <a:ext cx="4465723" cy="29215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21373A4-8567-7A28-EE71-2ABFB9C3E1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937" y="3082455"/>
            <a:ext cx="1439161" cy="8400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576B306-D7B6-171C-C68C-D0007B8024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5834784" y="6945340"/>
            <a:ext cx="234713" cy="106856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6498731-0787-296C-2D25-7E8AD2AD70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1068" y="3062447"/>
            <a:ext cx="1327981" cy="9326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51069F2-85A9-C0D1-71A3-2147D1C16C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37069" y="3103776"/>
            <a:ext cx="1581224" cy="80914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F6B9C98-8133-FE7B-A1AA-E4F6B5BB58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79849" y="3056270"/>
            <a:ext cx="1439161" cy="94502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1B8C056-965F-5F54-2508-80ABABF3471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7585401" y="6837472"/>
            <a:ext cx="179123" cy="127239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15706B4-2E3C-AA38-B088-2F177B13B9C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92715" y="3142744"/>
            <a:ext cx="1698581" cy="77208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A6B42A1-18EC-A078-9B37-E73BF8E6069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69810" y="3082455"/>
            <a:ext cx="1939470" cy="92649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E92634A-6451-0D49-715B-82B14D89577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5400000">
            <a:off x="9299341" y="6963870"/>
            <a:ext cx="185300" cy="98208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C09A667-11A1-0C44-3A54-52D65BFA1D69}"/>
              </a:ext>
            </a:extLst>
          </p:cNvPr>
          <p:cNvSpPr txBox="1"/>
          <p:nvPr/>
        </p:nvSpPr>
        <p:spPr>
          <a:xfrm>
            <a:off x="1124330" y="-39615"/>
            <a:ext cx="2806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Potentials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FD3F89-B98C-731F-158D-83CDAAFDDE8E}"/>
              </a:ext>
            </a:extLst>
          </p:cNvPr>
          <p:cNvSpPr txBox="1"/>
          <p:nvPr/>
        </p:nvSpPr>
        <p:spPr>
          <a:xfrm>
            <a:off x="6279360" y="-39615"/>
            <a:ext cx="2806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Fluxes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B1179C-A806-64C9-770E-B2A1324A3B44}"/>
              </a:ext>
            </a:extLst>
          </p:cNvPr>
          <p:cNvSpPr txBox="1"/>
          <p:nvPr/>
        </p:nvSpPr>
        <p:spPr>
          <a:xfrm>
            <a:off x="6311900" y="4228159"/>
            <a:ext cx="2741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Quantities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0AF240-B71D-C2D3-E92F-B812875C3F60}"/>
              </a:ext>
            </a:extLst>
          </p:cNvPr>
          <p:cNvSpPr txBox="1"/>
          <p:nvPr/>
        </p:nvSpPr>
        <p:spPr>
          <a:xfrm>
            <a:off x="1124330" y="4228159"/>
            <a:ext cx="2806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Circuit</a:t>
            </a:r>
          </a:p>
        </p:txBody>
      </p:sp>
    </p:spTree>
    <p:extLst>
      <p:ext uri="{BB962C8B-B14F-4D97-AF65-F5344CB8AC3E}">
        <p14:creationId xmlns:p14="http://schemas.microsoft.com/office/powerpoint/2010/main" val="2418576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9" t="15204" r="24982" b="11764"/>
          <a:stretch/>
        </p:blipFill>
        <p:spPr bwMode="auto">
          <a:xfrm>
            <a:off x="1905000" y="1402252"/>
            <a:ext cx="6096000" cy="4954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ValidationComprehensive2</a:t>
            </a:r>
          </a:p>
        </p:txBody>
      </p:sp>
    </p:spTree>
    <p:extLst>
      <p:ext uri="{BB962C8B-B14F-4D97-AF65-F5344CB8AC3E}">
        <p14:creationId xmlns:p14="http://schemas.microsoft.com/office/powerpoint/2010/main" val="415298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2122356"/>
                  </p:ext>
                </p:extLst>
              </p:nvPr>
            </p:nvGraphicFramePr>
            <p:xfrm>
              <a:off x="95531" y="543334"/>
              <a:ext cx="8297842" cy="59245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3748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0546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3722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1911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2383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237471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Element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Circuit</a:t>
                          </a:r>
                          <a:r>
                            <a:rPr lang="en-US" b="1" baseline="0" dirty="0"/>
                            <a:t> Analogy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Pipe Analogy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Flow Equation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Node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Junction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Junction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Total</a:t>
                          </a:r>
                          <a:r>
                            <a:rPr lang="en-US" baseline="0" dirty="0"/>
                            <a:t> Flow = 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Path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Wire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Rigid Pipe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Solve Directly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Resistance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Resistor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Aperture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Compliance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Capacitor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Diaphram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𝐶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𝑑𝑃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Inertance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Inductor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Heavy Paddle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𝐿</m:t>
                                    </m:r>
                                  </m:den>
                                </m:f>
                                <m:nary>
                                  <m:nary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𝑑𝑡</m:t>
                                    </m:r>
                                  </m:e>
                                </m:nary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Switch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Switch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Gate</a:t>
                          </a:r>
                          <a:r>
                            <a:rPr lang="en-US" baseline="0" dirty="0"/>
                            <a:t> Valve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Solve Directly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Valve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Diode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Check Valve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Solve Directly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Pressure Source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Voltage Source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Pump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Solve Directly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Flow Source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Current Source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7181293"/>
                  </p:ext>
                </p:extLst>
              </p:nvPr>
            </p:nvGraphicFramePr>
            <p:xfrm>
              <a:off x="95531" y="543334"/>
              <a:ext cx="8297842" cy="59245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37484"/>
                    <a:gridCol w="1105469"/>
                    <a:gridCol w="1037229"/>
                    <a:gridCol w="1119117"/>
                    <a:gridCol w="1323833"/>
                    <a:gridCol w="2374710"/>
                  </a:tblGrid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Element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Circuit</a:t>
                          </a:r>
                          <a:r>
                            <a:rPr lang="en-US" b="1" baseline="0" dirty="0" smtClean="0"/>
                            <a:t> Analogy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Pipe Analogy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Flow Equation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502920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Node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Junction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Junction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Total</a:t>
                          </a:r>
                          <a:r>
                            <a:rPr lang="en-US" baseline="0" dirty="0" smtClean="0"/>
                            <a:t> Flow = 0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Path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Wire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Rigid Pipe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Solve Directly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Resistance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Resistor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Aperture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50129" t="-302439" b="-802439"/>
                          </a:stretch>
                        </a:blipFill>
                      </a:tcPr>
                    </a:tc>
                  </a:tr>
                  <a:tr h="6139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Compliance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Capacitor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Diaphram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50129" t="-326733" b="-551485"/>
                          </a:stretch>
                        </a:blipFill>
                      </a:tcPr>
                    </a:tc>
                  </a:tr>
                  <a:tr h="7386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Inertance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Inductor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Heavy Paddle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50129" t="-356198" b="-360331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Switch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Switch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Gate</a:t>
                          </a:r>
                          <a:r>
                            <a:rPr lang="en-US" baseline="0" dirty="0" smtClean="0"/>
                            <a:t> Valve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Solve Directly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Valve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Diode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Check Valve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Solve Directly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Pressure Source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Voltage Source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Pump</a:t>
                          </a:r>
                          <a:endParaRPr 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Solve Directly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Flow Source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Current Source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50129" t="-825714" b="-1523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3" name="Picture 4" descr="http://upload.wikimedia.org/wikipedia/commons/thumb/c/cb/Circuit_elements.svg/400px-Circuit_elements.svg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6431" b="25215"/>
          <a:stretch/>
        </p:blipFill>
        <p:spPr bwMode="auto">
          <a:xfrm>
            <a:off x="2647422" y="2060812"/>
            <a:ext cx="791570" cy="45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ttp://math.ucr.edu/home/baez/networks/electronics_current_source_symbo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124" y="5802484"/>
            <a:ext cx="728167" cy="72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2954497" y="1208420"/>
            <a:ext cx="177421" cy="17000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42957" y="1821976"/>
            <a:ext cx="600501" cy="0"/>
          </a:xfrm>
          <a:prstGeom prst="line">
            <a:avLst/>
          </a:prstGeom>
          <a:solidFill>
            <a:schemeClr val="tx1"/>
          </a:solidFill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pic>
        <p:nvPicPr>
          <p:cNvPr id="7" name="Picture 4" descr="http://upload.wikimedia.org/wikipedia/commons/thumb/c/cb/Circuit_elements.svg/400px-Circuit_elements.svg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8054"/>
          <a:stretch/>
        </p:blipFill>
        <p:spPr bwMode="auto">
          <a:xfrm>
            <a:off x="2694947" y="4627991"/>
            <a:ext cx="696521" cy="47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upload.wikimedia.org/wikipedia/commons/thumb/c/cb/Circuit_elements.svg/400px-Circuit_elements.svg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4785"/>
          <a:stretch/>
        </p:blipFill>
        <p:spPr bwMode="auto">
          <a:xfrm>
            <a:off x="2647422" y="5194640"/>
            <a:ext cx="791570" cy="61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upload.wikimedia.org/wikipedia/commons/thumb/c/cb/Circuit_elements.svg/400px-Circuit_elements.svg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419" b="61114"/>
          <a:stretch/>
        </p:blipFill>
        <p:spPr bwMode="auto">
          <a:xfrm>
            <a:off x="2647422" y="2627193"/>
            <a:ext cx="791570" cy="47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upload.wikimedia.org/wikipedia/commons/thumb/c/cb/Circuit_elements.svg/400px-Circuit_elements.svg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8886" b="42759"/>
          <a:stretch/>
        </p:blipFill>
        <p:spPr bwMode="auto">
          <a:xfrm>
            <a:off x="2647422" y="3281057"/>
            <a:ext cx="791570" cy="45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2633775" y="4137619"/>
            <a:ext cx="818865" cy="143302"/>
            <a:chOff x="2281451" y="5959521"/>
            <a:chExt cx="818865" cy="143302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281451" y="6102823"/>
              <a:ext cx="300250" cy="0"/>
            </a:xfrm>
            <a:prstGeom prst="line">
              <a:avLst/>
            </a:prstGeom>
            <a:solidFill>
              <a:schemeClr val="tx1"/>
            </a:solidFill>
            <a:ln w="317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800066" y="6102823"/>
              <a:ext cx="300250" cy="0"/>
            </a:xfrm>
            <a:prstGeom prst="line">
              <a:avLst/>
            </a:prstGeom>
            <a:solidFill>
              <a:schemeClr val="tx1"/>
            </a:solidFill>
            <a:ln w="317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581701" y="5959521"/>
              <a:ext cx="218365" cy="143302"/>
            </a:xfrm>
            <a:prstGeom prst="line">
              <a:avLst/>
            </a:prstGeom>
            <a:solidFill>
              <a:schemeClr val="tx1"/>
            </a:solidFill>
            <a:ln w="317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947" y="1646541"/>
            <a:ext cx="836435" cy="310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947" y="2151162"/>
            <a:ext cx="836435" cy="320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947" y="2725949"/>
            <a:ext cx="836435" cy="310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946" y="1075430"/>
            <a:ext cx="836436" cy="44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947" y="5688629"/>
            <a:ext cx="836435" cy="310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946" y="4709974"/>
            <a:ext cx="836436" cy="331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 descr="http://upload.wikimedia.org/wikipedia/commons/thumb/e/e2/Hydraulic_inductor_model.svg/325px-Hydraulic_inductor_model.svg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630" y="3186096"/>
            <a:ext cx="663104" cy="73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598" y="3943029"/>
            <a:ext cx="841248" cy="532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3669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7811"/>
          <a:stretch/>
        </p:blipFill>
        <p:spPr bwMode="auto">
          <a:xfrm>
            <a:off x="1634674" y="5114288"/>
            <a:ext cx="750627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 rot="5400000">
            <a:off x="2136230" y="211905"/>
            <a:ext cx="498142" cy="1439114"/>
          </a:xfrm>
          <a:prstGeom prst="rect">
            <a:avLst/>
          </a:prstGeom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665744" y="682391"/>
            <a:ext cx="143911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665744" y="1180533"/>
            <a:ext cx="143911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 rot="5400000">
            <a:off x="2136230" y="1044419"/>
            <a:ext cx="498142" cy="1439114"/>
          </a:xfrm>
          <a:prstGeom prst="rect">
            <a:avLst/>
          </a:prstGeom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665744" y="1514905"/>
            <a:ext cx="143911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65744" y="2013047"/>
            <a:ext cx="143911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93"/>
          <a:stretch/>
        </p:blipFill>
        <p:spPr bwMode="auto">
          <a:xfrm rot="10800000">
            <a:off x="2070976" y="1501606"/>
            <a:ext cx="628650" cy="262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93"/>
          <a:stretch/>
        </p:blipFill>
        <p:spPr bwMode="auto">
          <a:xfrm>
            <a:off x="2070976" y="1791273"/>
            <a:ext cx="628650" cy="262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 rot="5400000">
            <a:off x="2105160" y="1805283"/>
            <a:ext cx="498142" cy="1439114"/>
          </a:xfrm>
          <a:prstGeom prst="rect">
            <a:avLst/>
          </a:prstGeom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634674" y="2275769"/>
            <a:ext cx="143911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34674" y="2773911"/>
            <a:ext cx="143911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ight Bracket 13"/>
          <p:cNvSpPr/>
          <p:nvPr/>
        </p:nvSpPr>
        <p:spPr>
          <a:xfrm>
            <a:off x="2213971" y="2275770"/>
            <a:ext cx="464024" cy="498142"/>
          </a:xfrm>
          <a:prstGeom prst="rightBracket">
            <a:avLst>
              <a:gd name="adj" fmla="val 161397"/>
            </a:avLst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163" y="3363041"/>
            <a:ext cx="1444625" cy="403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96"/>
          <a:stretch/>
        </p:blipFill>
        <p:spPr bwMode="auto">
          <a:xfrm rot="5400000">
            <a:off x="2148453" y="2944067"/>
            <a:ext cx="393004" cy="496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6"/>
          <p:cNvSpPr/>
          <p:nvPr/>
        </p:nvSpPr>
        <p:spPr>
          <a:xfrm rot="5400000">
            <a:off x="2390170" y="3880035"/>
            <a:ext cx="498142" cy="850541"/>
          </a:xfrm>
          <a:prstGeom prst="rect">
            <a:avLst/>
          </a:prstGeom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625398" y="4056235"/>
            <a:ext cx="143911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625398" y="4554377"/>
            <a:ext cx="143911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213970" y="4056235"/>
            <a:ext cx="1" cy="498142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7" idx="2"/>
          </p:cNvCxnSpPr>
          <p:nvPr/>
        </p:nvCxnSpPr>
        <p:spPr>
          <a:xfrm>
            <a:off x="1625398" y="4305306"/>
            <a:ext cx="58857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http://upload.wikimedia.org/wikipedia/commons/thumb/e/e2/Hydraulic_inductor_model.svg/325px-Hydraulic_inductor_model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163" y="136668"/>
            <a:ext cx="990837" cy="109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/>
          <p:cNvCxnSpPr/>
          <p:nvPr/>
        </p:nvCxnSpPr>
        <p:spPr>
          <a:xfrm>
            <a:off x="1625398" y="5116209"/>
            <a:ext cx="143911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25398" y="5614351"/>
            <a:ext cx="143911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119766" y="5116209"/>
            <a:ext cx="502920" cy="50292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188346" y="5184789"/>
            <a:ext cx="365760" cy="365760"/>
          </a:xfrm>
          <a:prstGeom prst="ellipse">
            <a:avLst/>
          </a:prstGeom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7" name="Straight Connector 26"/>
          <p:cNvCxnSpPr>
            <a:stCxn id="25" idx="0"/>
          </p:cNvCxnSpPr>
          <p:nvPr/>
        </p:nvCxnSpPr>
        <p:spPr>
          <a:xfrm flipV="1">
            <a:off x="2371226" y="4897277"/>
            <a:ext cx="0" cy="218932"/>
          </a:xfrm>
          <a:prstGeom prst="line">
            <a:avLst/>
          </a:prstGeom>
          <a:ln w="635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340746" y="4897277"/>
            <a:ext cx="251460" cy="0"/>
          </a:xfrm>
          <a:prstGeom prst="line">
            <a:avLst/>
          </a:prstGeom>
          <a:ln w="635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urved Left Arrow 28"/>
          <p:cNvSpPr/>
          <p:nvPr/>
        </p:nvSpPr>
        <p:spPr>
          <a:xfrm rot="10800000">
            <a:off x="2230836" y="4742132"/>
            <a:ext cx="228237" cy="222330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 rot="5400000">
            <a:off x="2062373" y="5387822"/>
            <a:ext cx="498142" cy="1439114"/>
          </a:xfrm>
          <a:prstGeom prst="rect">
            <a:avLst/>
          </a:prstGeom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591887" y="5858308"/>
            <a:ext cx="143911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591887" y="6356450"/>
            <a:ext cx="143911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107862" y="5858308"/>
            <a:ext cx="484411" cy="249072"/>
          </a:xfrm>
          <a:prstGeom prst="line">
            <a:avLst/>
          </a:prstGeom>
          <a:ln w="635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2104065" y="5803376"/>
            <a:ext cx="164592" cy="16459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288" y="643958"/>
            <a:ext cx="1444625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287" y="1355772"/>
            <a:ext cx="1444625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286" y="2053643"/>
            <a:ext cx="1444625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658" y="2773911"/>
            <a:ext cx="1444625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657" y="4007000"/>
            <a:ext cx="1444625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658" y="5885672"/>
            <a:ext cx="1444625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656" y="4659009"/>
            <a:ext cx="14446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9577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9800" y="1295400"/>
            <a:ext cx="5292531" cy="3473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7769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27"/>
          <a:stretch/>
        </p:blipFill>
        <p:spPr bwMode="auto">
          <a:xfrm>
            <a:off x="1600200" y="2119881"/>
            <a:ext cx="3224227" cy="2781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27" y="2514600"/>
            <a:ext cx="2856505" cy="1888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096000" y="3886200"/>
            <a:ext cx="1447800" cy="517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212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9804" y="1447800"/>
            <a:ext cx="762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7" idx="2"/>
          </p:cNvCxnSpPr>
          <p:nvPr/>
        </p:nvCxnSpPr>
        <p:spPr>
          <a:xfrm>
            <a:off x="3321804" y="1562100"/>
            <a:ext cx="25959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581400" y="14859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133600" y="14859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133600" y="290464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5400000">
            <a:off x="1828800" y="2171700"/>
            <a:ext cx="762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031783" y="14859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032429" y="290464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5400000">
            <a:off x="4727629" y="2171700"/>
            <a:ext cx="762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99855" y="1447800"/>
            <a:ext cx="762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3583015" y="290464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5" name="Straight Connector 24"/>
          <p:cNvCxnSpPr>
            <a:stCxn id="7" idx="6"/>
            <a:endCxn id="19" idx="1"/>
          </p:cNvCxnSpPr>
          <p:nvPr/>
        </p:nvCxnSpPr>
        <p:spPr>
          <a:xfrm>
            <a:off x="3733800" y="1562100"/>
            <a:ext cx="26605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1" idx="6"/>
            <a:endCxn id="4" idx="1"/>
          </p:cNvCxnSpPr>
          <p:nvPr/>
        </p:nvCxnSpPr>
        <p:spPr>
          <a:xfrm>
            <a:off x="2286000" y="1562100"/>
            <a:ext cx="27380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9" idx="3"/>
            <a:endCxn id="15" idx="2"/>
          </p:cNvCxnSpPr>
          <p:nvPr/>
        </p:nvCxnSpPr>
        <p:spPr>
          <a:xfrm>
            <a:off x="4761855" y="1562100"/>
            <a:ext cx="26992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5" idx="4"/>
            <a:endCxn id="17" idx="1"/>
          </p:cNvCxnSpPr>
          <p:nvPr/>
        </p:nvCxnSpPr>
        <p:spPr>
          <a:xfrm>
            <a:off x="5107983" y="1638300"/>
            <a:ext cx="646" cy="2667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7" idx="3"/>
            <a:endCxn id="16" idx="0"/>
          </p:cNvCxnSpPr>
          <p:nvPr/>
        </p:nvCxnSpPr>
        <p:spPr>
          <a:xfrm>
            <a:off x="5108629" y="2667000"/>
            <a:ext cx="0" cy="2376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6" idx="2"/>
            <a:endCxn id="24" idx="6"/>
          </p:cNvCxnSpPr>
          <p:nvPr/>
        </p:nvCxnSpPr>
        <p:spPr>
          <a:xfrm flipH="1">
            <a:off x="3735415" y="2980841"/>
            <a:ext cx="129701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4" idx="2"/>
            <a:endCxn id="12" idx="6"/>
          </p:cNvCxnSpPr>
          <p:nvPr/>
        </p:nvCxnSpPr>
        <p:spPr>
          <a:xfrm flipH="1">
            <a:off x="2286000" y="2980841"/>
            <a:ext cx="129701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4" idx="3"/>
            <a:endCxn id="12" idx="0"/>
          </p:cNvCxnSpPr>
          <p:nvPr/>
        </p:nvCxnSpPr>
        <p:spPr>
          <a:xfrm>
            <a:off x="2209800" y="2667000"/>
            <a:ext cx="0" cy="2376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1" idx="4"/>
            <a:endCxn id="14" idx="1"/>
          </p:cNvCxnSpPr>
          <p:nvPr/>
        </p:nvCxnSpPr>
        <p:spPr>
          <a:xfrm>
            <a:off x="2209800" y="1638300"/>
            <a:ext cx="0" cy="2667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 rot="5400000">
            <a:off x="3278215" y="2171700"/>
            <a:ext cx="762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55" name="Straight Connector 54"/>
          <p:cNvCxnSpPr>
            <a:endCxn id="54" idx="1"/>
          </p:cNvCxnSpPr>
          <p:nvPr/>
        </p:nvCxnSpPr>
        <p:spPr>
          <a:xfrm>
            <a:off x="3658569" y="1638300"/>
            <a:ext cx="646" cy="2667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4" idx="3"/>
          </p:cNvCxnSpPr>
          <p:nvPr/>
        </p:nvCxnSpPr>
        <p:spPr>
          <a:xfrm>
            <a:off x="3659215" y="2667000"/>
            <a:ext cx="0" cy="2376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715000" y="1675108"/>
            <a:ext cx="1523677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solidFill>
                  <a:prstClr val="black"/>
                </a:solidFill>
              </a:rPr>
              <a:t>Legend:</a:t>
            </a:r>
          </a:p>
          <a:p>
            <a:pPr indent="457200"/>
            <a:r>
              <a:rPr lang="en-US" dirty="0">
                <a:solidFill>
                  <a:prstClr val="black"/>
                </a:solidFill>
              </a:rPr>
              <a:t>Node</a:t>
            </a:r>
          </a:p>
          <a:p>
            <a:pPr indent="457200"/>
            <a:r>
              <a:rPr lang="en-US" dirty="0">
                <a:solidFill>
                  <a:prstClr val="black"/>
                </a:solidFill>
              </a:rPr>
              <a:t>Path</a:t>
            </a:r>
          </a:p>
          <a:p>
            <a:pPr indent="457200"/>
            <a:r>
              <a:rPr lang="en-US" dirty="0">
                <a:solidFill>
                  <a:prstClr val="black"/>
                </a:solidFill>
              </a:rPr>
              <a:t>Element</a:t>
            </a:r>
          </a:p>
        </p:txBody>
      </p:sp>
      <p:sp>
        <p:nvSpPr>
          <p:cNvPr id="60" name="Oval 59"/>
          <p:cNvSpPr/>
          <p:nvPr/>
        </p:nvSpPr>
        <p:spPr>
          <a:xfrm>
            <a:off x="5931654" y="205610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5939403" y="2391904"/>
            <a:ext cx="1536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900658" y="2598547"/>
            <a:ext cx="2286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987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5C7E66-100E-3BED-E8DD-A45E7B992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67" y="1746412"/>
            <a:ext cx="7594866" cy="33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627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97D448-2FBE-4BE3-B5B2-AAF4BE7D5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2960"/>
            <a:ext cx="7165696" cy="33160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5E658A-1C1C-42FF-9551-C2B1349B9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69" y="3543346"/>
            <a:ext cx="7318158" cy="32016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71C077-2695-40FF-A9AA-17B9C5F09E51}"/>
              </a:ext>
            </a:extLst>
          </p:cNvPr>
          <p:cNvSpPr txBox="1"/>
          <p:nvPr/>
        </p:nvSpPr>
        <p:spPr>
          <a:xfrm>
            <a:off x="7150608" y="131248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618851-5104-45DC-9E16-71E539ADE347}"/>
              </a:ext>
            </a:extLst>
          </p:cNvPr>
          <p:cNvSpPr txBox="1"/>
          <p:nvPr/>
        </p:nvSpPr>
        <p:spPr>
          <a:xfrm>
            <a:off x="7150608" y="388856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E54B99-A4F1-4FBE-A769-4561087AC21E}"/>
              </a:ext>
            </a:extLst>
          </p:cNvPr>
          <p:cNvSpPr txBox="1"/>
          <p:nvPr/>
        </p:nvSpPr>
        <p:spPr>
          <a:xfrm>
            <a:off x="7150608" y="654707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EA1354-3DE8-4AB7-BE56-75A9F8B08CE1}"/>
              </a:ext>
            </a:extLst>
          </p:cNvPr>
          <p:cNvSpPr txBox="1"/>
          <p:nvPr/>
        </p:nvSpPr>
        <p:spPr>
          <a:xfrm>
            <a:off x="7150608" y="923926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980D60-3AA8-4D92-87D3-E4DB91E2FDC1}"/>
              </a:ext>
            </a:extLst>
          </p:cNvPr>
          <p:cNvSpPr txBox="1"/>
          <p:nvPr/>
        </p:nvSpPr>
        <p:spPr>
          <a:xfrm>
            <a:off x="7150608" y="1183619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30DD83-C537-4834-B8A4-6E518990EA28}"/>
              </a:ext>
            </a:extLst>
          </p:cNvPr>
          <p:cNvSpPr txBox="1"/>
          <p:nvPr/>
        </p:nvSpPr>
        <p:spPr>
          <a:xfrm>
            <a:off x="7150608" y="1448896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217D8A-4B47-4963-A4B0-218ADB9DA63B}"/>
              </a:ext>
            </a:extLst>
          </p:cNvPr>
          <p:cNvSpPr txBox="1"/>
          <p:nvPr/>
        </p:nvSpPr>
        <p:spPr>
          <a:xfrm>
            <a:off x="7150608" y="1712749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25F817-E633-4288-8D20-A394CE08B556}"/>
              </a:ext>
            </a:extLst>
          </p:cNvPr>
          <p:cNvSpPr txBox="1"/>
          <p:nvPr/>
        </p:nvSpPr>
        <p:spPr>
          <a:xfrm>
            <a:off x="7150608" y="1982020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C60737-1294-415F-99DF-B868D02AA364}"/>
              </a:ext>
            </a:extLst>
          </p:cNvPr>
          <p:cNvSpPr txBox="1"/>
          <p:nvPr/>
        </p:nvSpPr>
        <p:spPr>
          <a:xfrm>
            <a:off x="7150608" y="2245597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59FE71-2451-4835-81E7-05E23323E2AF}"/>
              </a:ext>
            </a:extLst>
          </p:cNvPr>
          <p:cNvSpPr txBox="1"/>
          <p:nvPr/>
        </p:nvSpPr>
        <p:spPr>
          <a:xfrm>
            <a:off x="7202997" y="2509234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F05409-974E-4933-9C68-E626B0DA8D61}"/>
              </a:ext>
            </a:extLst>
          </p:cNvPr>
          <p:cNvSpPr txBox="1"/>
          <p:nvPr/>
        </p:nvSpPr>
        <p:spPr>
          <a:xfrm>
            <a:off x="7202997" y="2772207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492F7A-E12E-4DDF-829F-D9AAFEBDB5CA}"/>
              </a:ext>
            </a:extLst>
          </p:cNvPr>
          <p:cNvSpPr txBox="1"/>
          <p:nvPr/>
        </p:nvSpPr>
        <p:spPr>
          <a:xfrm>
            <a:off x="7202997" y="3043394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DC41CC-09EC-4D04-AD73-FA6F91A8ED7D}"/>
              </a:ext>
            </a:extLst>
          </p:cNvPr>
          <p:cNvSpPr txBox="1"/>
          <p:nvPr/>
        </p:nvSpPr>
        <p:spPr>
          <a:xfrm>
            <a:off x="7278624" y="4238378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EB7EF1-D13D-41C3-95E0-C223D477D324}"/>
              </a:ext>
            </a:extLst>
          </p:cNvPr>
          <p:cNvSpPr txBox="1"/>
          <p:nvPr/>
        </p:nvSpPr>
        <p:spPr>
          <a:xfrm>
            <a:off x="7278624" y="4495986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1B3CAF-2AB8-4A73-BB03-339744B75F74}"/>
              </a:ext>
            </a:extLst>
          </p:cNvPr>
          <p:cNvSpPr txBox="1"/>
          <p:nvPr/>
        </p:nvSpPr>
        <p:spPr>
          <a:xfrm>
            <a:off x="7278624" y="4761837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13948F-BACC-4B6D-A963-F469B6FE91A3}"/>
              </a:ext>
            </a:extLst>
          </p:cNvPr>
          <p:cNvSpPr txBox="1"/>
          <p:nvPr/>
        </p:nvSpPr>
        <p:spPr>
          <a:xfrm>
            <a:off x="7278624" y="5031056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D994C2-347F-475B-A1B6-AED96124D83C}"/>
              </a:ext>
            </a:extLst>
          </p:cNvPr>
          <p:cNvSpPr txBox="1"/>
          <p:nvPr/>
        </p:nvSpPr>
        <p:spPr>
          <a:xfrm>
            <a:off x="7278624" y="5290749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D4599D-9949-4780-B916-D576EAC11B02}"/>
              </a:ext>
            </a:extLst>
          </p:cNvPr>
          <p:cNvSpPr txBox="1"/>
          <p:nvPr/>
        </p:nvSpPr>
        <p:spPr>
          <a:xfrm>
            <a:off x="7278624" y="5556026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</p:spTree>
    <p:extLst>
      <p:ext uri="{BB962C8B-B14F-4D97-AF65-F5344CB8AC3E}">
        <p14:creationId xmlns:p14="http://schemas.microsoft.com/office/powerpoint/2010/main" val="32163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ioGears Team PPT Template_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7596</TotalTime>
  <Words>222</Words>
  <Application>Microsoft Office PowerPoint</Application>
  <PresentationFormat>On-screen Show (4:3)</PresentationFormat>
  <Paragraphs>135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Office Theme</vt:lpstr>
      <vt:lpstr>BioGears Team PPT Template_2014</vt:lpstr>
      <vt:lpstr>Equation</vt:lpstr>
      <vt:lpstr>ValidationComprehensive1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Webb  ARA/SED</dc:creator>
  <cp:lastModifiedBy>Jeff Webb</cp:lastModifiedBy>
  <cp:revision>230</cp:revision>
  <cp:lastPrinted>2014-09-04T18:48:26Z</cp:lastPrinted>
  <dcterms:created xsi:type="dcterms:W3CDTF">2014-09-02T19:13:20Z</dcterms:created>
  <dcterms:modified xsi:type="dcterms:W3CDTF">2023-03-20T18:39:09Z</dcterms:modified>
</cp:coreProperties>
</file>