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3"/>
  </p:notesMasterIdLst>
  <p:sldIdLst>
    <p:sldId id="270" r:id="rId3"/>
    <p:sldId id="271" r:id="rId4"/>
    <p:sldId id="278" r:id="rId5"/>
    <p:sldId id="272" r:id="rId6"/>
    <p:sldId id="273" r:id="rId7"/>
    <p:sldId id="274" r:id="rId8"/>
    <p:sldId id="281" r:id="rId9"/>
    <p:sldId id="275" r:id="rId10"/>
    <p:sldId id="279" r:id="rId11"/>
    <p:sldId id="276" r:id="rId12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>
      <p:cViewPr varScale="1">
        <p:scale>
          <a:sx n="100" d="100"/>
          <a:sy n="100" d="100"/>
        </p:scale>
        <p:origin x="18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le:Physiology of Neph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70" y="914401"/>
            <a:ext cx="215417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5334000"/>
            <a:ext cx="293705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/>
              <a:t>https://commons.wikimedia.org/wiki/File:Physiology_of_Nephron.png</a:t>
            </a:r>
          </a:p>
        </p:txBody>
      </p:sp>
    </p:spTree>
    <p:extLst>
      <p:ext uri="{BB962C8B-B14F-4D97-AF65-F5344CB8AC3E}">
        <p14:creationId xmlns:p14="http://schemas.microsoft.com/office/powerpoint/2010/main" val="153361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3" y="3371151"/>
            <a:ext cx="4702484" cy="298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1123"/>
            <a:ext cx="4714203" cy="337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1917" y="3020443"/>
            <a:ext cx="98558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 err="1"/>
              <a:t>Boherer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79432" y="3171096"/>
            <a:ext cx="179961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/>
              <a:t>Guyton &amp; Tanner (2 references)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1917" y="3120471"/>
            <a:ext cx="4301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Note: Dog data, but widely accepted for humans (Guyton &amp; </a:t>
            </a:r>
            <a:r>
              <a:rPr lang="en-US" sz="1100" dirty="0" err="1"/>
              <a:t>Valtin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17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71600" y="838200"/>
            <a:ext cx="10860686" cy="76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2141" y="1150133"/>
            <a:ext cx="8756294" cy="187566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140" y="3025800"/>
            <a:ext cx="8756293" cy="2833497"/>
          </a:xfrm>
          <a:prstGeom prst="rect">
            <a:avLst/>
          </a:prstGeom>
          <a:gradFill>
            <a:gsLst>
              <a:gs pos="0">
                <a:srgbClr val="FFFF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77000" y="2438400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943600" y="3810000"/>
            <a:ext cx="3218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47565" y="4648200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77000" y="4114800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91456" y="2133600"/>
            <a:ext cx="3218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89197" y="2133600"/>
            <a:ext cx="33650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89199" y="1581730"/>
            <a:ext cx="3365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2457907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4134307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40098" y="3810000"/>
            <a:ext cx="33650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47565" y="1574416"/>
            <a:ext cx="33650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10400" y="2133600"/>
            <a:ext cx="3218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73298" y="2133600"/>
            <a:ext cx="33650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554" y="122328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Blood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825" y="546458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Urine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12140" y="2807969"/>
            <a:ext cx="8705088" cy="114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3089" y="5859298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dirty="0"/>
              <a:t> = </a:t>
            </a:r>
            <a:r>
              <a:rPr lang="en-US" sz="1100" dirty="0"/>
              <a:t>Manual (i.e. active) transport; all others generic (i.e. passive)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69870" y="2743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8506" y="31227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7470" y="2743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5000" y="3048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895600" y="2286001"/>
            <a:ext cx="1142999" cy="1904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273593" y="2362200"/>
            <a:ext cx="545293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196898" y="4272285"/>
            <a:ext cx="1905000" cy="4665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23161" y="363997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Filtration</a:t>
            </a:r>
            <a:endParaRPr lang="en-US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2336884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Reabsorption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86752" y="447048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Excretion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010400" y="7315200"/>
            <a:ext cx="2590800" cy="1218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2" y="842964"/>
            <a:ext cx="6858000" cy="401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4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8358" y="685800"/>
            <a:ext cx="12392442" cy="79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400091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029199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07100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244256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22157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7467600" y="17042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7998739" y="17042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193646" y="2651761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6193645" y="3562175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6193645" y="4170406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117083" y="4791360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883240" y="3034776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04161" y="4093584"/>
            <a:ext cx="4240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/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27598" y="4720079"/>
            <a:ext cx="4240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3755" y="2974468"/>
            <a:ext cx="4240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9048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304800"/>
            <a:ext cx="12649200" cy="896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607100" y="223325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607100" y="3105705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490474" y="3598074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67254" y="2176586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202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800" y="152400"/>
            <a:ext cx="10785216" cy="764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367965" y="2033080"/>
            <a:ext cx="250165" cy="3799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69835" y="2363292"/>
            <a:ext cx="250165" cy="3799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54035" y="2375356"/>
                <a:ext cx="408765" cy="21544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800">
                              <a:latin typeface="Cambria Math"/>
                            </a:rPr>
                            <m:t>𝐹𝑖𝑙𝑡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35" y="2375356"/>
                <a:ext cx="408765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6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926" y="304800"/>
            <a:ext cx="12321717" cy="87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 rot="16200000">
            <a:off x="5856072" y="1724549"/>
            <a:ext cx="250165" cy="3799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7000" y="3429000"/>
                <a:ext cx="363881" cy="21544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r>
                            <a:rPr lang="en-US" sz="80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29000"/>
                <a:ext cx="363881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79484" y="2126054"/>
                <a:ext cx="411716" cy="22538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𝐴𝑓𝑓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484" y="2126054"/>
                <a:ext cx="411716" cy="2253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 rot="16200000">
            <a:off x="6187941" y="3462199"/>
            <a:ext cx="173964" cy="1905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33305" y="5105400"/>
            <a:ext cx="53340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/>
              <a:t>Tanner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81000"/>
            <a:ext cx="179961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/>
              <a:t>Guyton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83484" y="1461323"/>
            <a:ext cx="609600" cy="42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Water Deficit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4242" y="2236074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Plasma </a:t>
            </a:r>
            <a:r>
              <a:rPr lang="en-US" sz="1000" dirty="0" err="1"/>
              <a:t>Osmolarity</a:t>
            </a:r>
            <a:endParaRPr lang="en-US" sz="1000" dirty="0"/>
          </a:p>
          <a:p>
            <a:pPr algn="ctr"/>
            <a:r>
              <a:rPr lang="en-US" sz="1000" dirty="0"/>
              <a:t>(Sodium Concentration)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4242" y="3010825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Tubules Permeability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4242" y="4560327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Water Excreted </a:t>
            </a:r>
          </a:p>
          <a:p>
            <a:pPr algn="ctr"/>
            <a:r>
              <a:rPr lang="en-US" sz="1000" dirty="0"/>
              <a:t>(Urine Production)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4242" y="3785576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Water Reabsorption</a:t>
            </a:r>
          </a:p>
        </p:txBody>
      </p:sp>
      <p:sp>
        <p:nvSpPr>
          <p:cNvPr id="12" name="Up Arrow 11"/>
          <p:cNvSpPr/>
          <p:nvPr/>
        </p:nvSpPr>
        <p:spPr>
          <a:xfrm>
            <a:off x="973984" y="2321828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0800000">
            <a:off x="3173042" y="2321828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973984" y="3096579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0800000">
            <a:off x="3173042" y="3096579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973984" y="3871178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3173042" y="3871178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973985" y="4646081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3173042" y="4646081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82542" y="1461323"/>
            <a:ext cx="609600" cy="428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Excess Water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44242" y="1461323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Plasma Fluid</a:t>
            </a:r>
          </a:p>
        </p:txBody>
      </p:sp>
      <p:cxnSp>
        <p:nvCxnSpPr>
          <p:cNvPr id="25" name="Straight Arrow Connector 24"/>
          <p:cNvCxnSpPr>
            <a:stCxn id="23" idx="2"/>
            <a:endCxn id="8" idx="0"/>
          </p:cNvCxnSpPr>
          <p:nvPr/>
        </p:nvCxnSpPr>
        <p:spPr>
          <a:xfrm>
            <a:off x="2182442" y="1889978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82442" y="2664729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82442" y="3439480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82442" y="4227817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2"/>
            <a:endCxn id="23" idx="0"/>
          </p:cNvCxnSpPr>
          <p:nvPr/>
        </p:nvCxnSpPr>
        <p:spPr>
          <a:xfrm rot="5400000" flipH="1">
            <a:off x="418612" y="3225153"/>
            <a:ext cx="3527659" cy="12700"/>
          </a:xfrm>
          <a:prstGeom prst="bentConnector5">
            <a:avLst>
              <a:gd name="adj1" fmla="val -6480"/>
              <a:gd name="adj2" fmla="val 12673157"/>
              <a:gd name="adj3" fmla="val 106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10200" y="581055"/>
            <a:ext cx="836333" cy="42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Pressure Increase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97691" y="1355806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Renal Blood Flow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97691" y="2130557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Glomerular Filtration Rate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7691" y="2905308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Delivery of Sodium to Macula </a:t>
            </a:r>
            <a:r>
              <a:rPr lang="en-US" sz="1000" dirty="0" err="1"/>
              <a:t>Densa</a:t>
            </a:r>
            <a:endParaRPr lang="en-US" sz="1000" dirty="0"/>
          </a:p>
        </p:txBody>
      </p:sp>
      <p:sp>
        <p:nvSpPr>
          <p:cNvPr id="41" name="Up Arrow 40"/>
          <p:cNvSpPr/>
          <p:nvPr/>
        </p:nvSpPr>
        <p:spPr>
          <a:xfrm>
            <a:off x="5713133" y="1441560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 rot="10800000">
            <a:off x="8147293" y="1441560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>
            <a:off x="5713133" y="2216311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 rot="10800000">
            <a:off x="8147293" y="2216311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/>
          <p:cNvSpPr/>
          <p:nvPr/>
        </p:nvSpPr>
        <p:spPr>
          <a:xfrm>
            <a:off x="5713133" y="2990910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 rot="10800000">
            <a:off x="8147293" y="2990910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35990" y="581055"/>
            <a:ext cx="774609" cy="428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Pressure Decrease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97691" y="581055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Mean Arterial Pressure</a:t>
            </a:r>
          </a:p>
        </p:txBody>
      </p:sp>
      <p:cxnSp>
        <p:nvCxnSpPr>
          <p:cNvPr id="51" name="Straight Arrow Connector 50"/>
          <p:cNvCxnSpPr>
            <a:stCxn id="50" idx="2"/>
            <a:endCxn id="37" idx="0"/>
          </p:cNvCxnSpPr>
          <p:nvPr/>
        </p:nvCxnSpPr>
        <p:spPr>
          <a:xfrm>
            <a:off x="7035891" y="1009710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35891" y="1784461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035891" y="2559212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35891" y="3347549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9" idx="2"/>
            <a:endCxn id="50" idx="0"/>
          </p:cNvCxnSpPr>
          <p:nvPr/>
        </p:nvCxnSpPr>
        <p:spPr>
          <a:xfrm rot="5400000" flipH="1">
            <a:off x="5272061" y="2344885"/>
            <a:ext cx="3527659" cy="12700"/>
          </a:xfrm>
          <a:prstGeom prst="bentConnector5">
            <a:avLst>
              <a:gd name="adj1" fmla="val -6480"/>
              <a:gd name="adj2" fmla="val 14546331"/>
              <a:gd name="adj3" fmla="val 106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410200" y="3680059"/>
            <a:ext cx="836333" cy="42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Constriction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35990" y="3680059"/>
            <a:ext cx="774609" cy="428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Dilation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97691" y="3680059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Afferent Arteriole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592142" y="5305455"/>
                <a:ext cx="824200" cy="37010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box>
                        <m:box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=</m:t>
                          </m:r>
                        </m:e>
                      </m:box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𝑆𝑃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𝑆𝑃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𝑆𝑒𝑡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42" y="5305455"/>
                <a:ext cx="824200" cy="3701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99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54" y="1424046"/>
            <a:ext cx="2091945" cy="276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36" y="1424043"/>
            <a:ext cx="2369850" cy="276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8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143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246</cp:revision>
  <cp:lastPrinted>2014-09-04T18:48:26Z</cp:lastPrinted>
  <dcterms:created xsi:type="dcterms:W3CDTF">2014-09-02T19:13:20Z</dcterms:created>
  <dcterms:modified xsi:type="dcterms:W3CDTF">2020-01-07T21:34:20Z</dcterms:modified>
</cp:coreProperties>
</file>