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6"/>
  </p:notesMasterIdLst>
  <p:sldIdLst>
    <p:sldId id="271" r:id="rId3"/>
    <p:sldId id="272" r:id="rId4"/>
    <p:sldId id="298" r:id="rId5"/>
    <p:sldId id="275" r:id="rId6"/>
    <p:sldId id="276" r:id="rId7"/>
    <p:sldId id="277" r:id="rId8"/>
    <p:sldId id="278" r:id="rId9"/>
    <p:sldId id="287" r:id="rId10"/>
    <p:sldId id="297" r:id="rId11"/>
    <p:sldId id="299" r:id="rId12"/>
    <p:sldId id="302" r:id="rId13"/>
    <p:sldId id="300" r:id="rId14"/>
    <p:sldId id="303" r:id="rId15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10" d="100"/>
          <a:sy n="110" d="100"/>
        </p:scale>
        <p:origin x="120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4.png"/><Relationship Id="rId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8" t="10158" r="25230" b="38819"/>
          <a:stretch/>
        </p:blipFill>
        <p:spPr bwMode="auto">
          <a:xfrm>
            <a:off x="1447800" y="1828800"/>
            <a:ext cx="6883752" cy="398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ValidationComprehensive1</a:t>
            </a:r>
          </a:p>
        </p:txBody>
      </p:sp>
    </p:spTree>
    <p:extLst>
      <p:ext uri="{BB962C8B-B14F-4D97-AF65-F5344CB8AC3E}">
        <p14:creationId xmlns:p14="http://schemas.microsoft.com/office/powerpoint/2010/main" val="13281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8D5147-BFB0-9EB7-A59C-99858F15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924"/>
            <a:ext cx="9144000" cy="403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9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7D448-2FBE-4BE3-B5B2-AAF4BE7D5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2960"/>
            <a:ext cx="7165696" cy="331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A-1C1C-42FF-9551-C2B1349B9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69" y="3543346"/>
            <a:ext cx="7318158" cy="3201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1C077-2695-40FF-A9AA-17B9C5F09E51}"/>
              </a:ext>
            </a:extLst>
          </p:cNvPr>
          <p:cNvSpPr txBox="1"/>
          <p:nvPr/>
        </p:nvSpPr>
        <p:spPr>
          <a:xfrm>
            <a:off x="7150608" y="13124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8851-5104-45DC-9E16-71E539ADE347}"/>
              </a:ext>
            </a:extLst>
          </p:cNvPr>
          <p:cNvSpPr txBox="1"/>
          <p:nvPr/>
        </p:nvSpPr>
        <p:spPr>
          <a:xfrm>
            <a:off x="7150608" y="38885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54B99-A4F1-4FBE-A769-4561087AC21E}"/>
              </a:ext>
            </a:extLst>
          </p:cNvPr>
          <p:cNvSpPr txBox="1"/>
          <p:nvPr/>
        </p:nvSpPr>
        <p:spPr>
          <a:xfrm>
            <a:off x="7150608" y="65470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A1354-3DE8-4AB7-BE56-75A9F8B08CE1}"/>
              </a:ext>
            </a:extLst>
          </p:cNvPr>
          <p:cNvSpPr txBox="1"/>
          <p:nvPr/>
        </p:nvSpPr>
        <p:spPr>
          <a:xfrm>
            <a:off x="7150608" y="92392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80D60-3AA8-4D92-87D3-E4DB91E2FDC1}"/>
              </a:ext>
            </a:extLst>
          </p:cNvPr>
          <p:cNvSpPr txBox="1"/>
          <p:nvPr/>
        </p:nvSpPr>
        <p:spPr>
          <a:xfrm>
            <a:off x="7150608" y="118361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0DD83-C537-4834-B8A4-6E518990EA28}"/>
              </a:ext>
            </a:extLst>
          </p:cNvPr>
          <p:cNvSpPr txBox="1"/>
          <p:nvPr/>
        </p:nvSpPr>
        <p:spPr>
          <a:xfrm>
            <a:off x="7150608" y="144889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17D8A-4B47-4963-A4B0-218ADB9DA63B}"/>
              </a:ext>
            </a:extLst>
          </p:cNvPr>
          <p:cNvSpPr txBox="1"/>
          <p:nvPr/>
        </p:nvSpPr>
        <p:spPr>
          <a:xfrm>
            <a:off x="7150608" y="171274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5F817-E633-4288-8D20-A394CE08B556}"/>
              </a:ext>
            </a:extLst>
          </p:cNvPr>
          <p:cNvSpPr txBox="1"/>
          <p:nvPr/>
        </p:nvSpPr>
        <p:spPr>
          <a:xfrm>
            <a:off x="7150608" y="1982020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60737-1294-415F-99DF-B868D02AA364}"/>
              </a:ext>
            </a:extLst>
          </p:cNvPr>
          <p:cNvSpPr txBox="1"/>
          <p:nvPr/>
        </p:nvSpPr>
        <p:spPr>
          <a:xfrm>
            <a:off x="7150608" y="224559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9FE71-2451-4835-81E7-05E23323E2AF}"/>
              </a:ext>
            </a:extLst>
          </p:cNvPr>
          <p:cNvSpPr txBox="1"/>
          <p:nvPr/>
        </p:nvSpPr>
        <p:spPr>
          <a:xfrm>
            <a:off x="7202997" y="250923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F05409-974E-4933-9C68-E626B0DA8D61}"/>
              </a:ext>
            </a:extLst>
          </p:cNvPr>
          <p:cNvSpPr txBox="1"/>
          <p:nvPr/>
        </p:nvSpPr>
        <p:spPr>
          <a:xfrm>
            <a:off x="7202997" y="277220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492F7A-E12E-4DDF-829F-D9AAFEBDB5CA}"/>
              </a:ext>
            </a:extLst>
          </p:cNvPr>
          <p:cNvSpPr txBox="1"/>
          <p:nvPr/>
        </p:nvSpPr>
        <p:spPr>
          <a:xfrm>
            <a:off x="7202997" y="304339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C41CC-09EC-4D04-AD73-FA6F91A8ED7D}"/>
              </a:ext>
            </a:extLst>
          </p:cNvPr>
          <p:cNvSpPr txBox="1"/>
          <p:nvPr/>
        </p:nvSpPr>
        <p:spPr>
          <a:xfrm>
            <a:off x="7278624" y="423837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B7EF1-D13D-41C3-95E0-C223D477D324}"/>
              </a:ext>
            </a:extLst>
          </p:cNvPr>
          <p:cNvSpPr txBox="1"/>
          <p:nvPr/>
        </p:nvSpPr>
        <p:spPr>
          <a:xfrm>
            <a:off x="7278624" y="449598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1B3CAF-2AB8-4A73-BB03-339744B75F74}"/>
              </a:ext>
            </a:extLst>
          </p:cNvPr>
          <p:cNvSpPr txBox="1"/>
          <p:nvPr/>
        </p:nvSpPr>
        <p:spPr>
          <a:xfrm>
            <a:off x="7278624" y="476183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13948F-BACC-4B6D-A963-F469B6FE91A3}"/>
              </a:ext>
            </a:extLst>
          </p:cNvPr>
          <p:cNvSpPr txBox="1"/>
          <p:nvPr/>
        </p:nvSpPr>
        <p:spPr>
          <a:xfrm>
            <a:off x="7278624" y="503105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994C2-347F-475B-A1B6-AED96124D83C}"/>
              </a:ext>
            </a:extLst>
          </p:cNvPr>
          <p:cNvSpPr txBox="1"/>
          <p:nvPr/>
        </p:nvSpPr>
        <p:spPr>
          <a:xfrm>
            <a:off x="7278624" y="529074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D4599D-9949-4780-B916-D576EAC11B02}"/>
              </a:ext>
            </a:extLst>
          </p:cNvPr>
          <p:cNvSpPr txBox="1"/>
          <p:nvPr/>
        </p:nvSpPr>
        <p:spPr>
          <a:xfrm>
            <a:off x="7278624" y="555602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</p:spTree>
    <p:extLst>
      <p:ext uri="{BB962C8B-B14F-4D97-AF65-F5344CB8AC3E}">
        <p14:creationId xmlns:p14="http://schemas.microsoft.com/office/powerpoint/2010/main" val="3216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DB6B2-FAC2-4D19-983B-7C6604758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7" y="228600"/>
            <a:ext cx="7165696" cy="331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70190F-0D39-452C-A497-0211FF6F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2" y="3656306"/>
            <a:ext cx="7260985" cy="3201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134AFF-AAF9-4556-9214-50E8CDD21B04}"/>
              </a:ext>
            </a:extLst>
          </p:cNvPr>
          <p:cNvSpPr txBox="1"/>
          <p:nvPr/>
        </p:nvSpPr>
        <p:spPr>
          <a:xfrm>
            <a:off x="6982968" y="24688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8AB15-87AF-41A9-9FF2-5833BF99B2BC}"/>
              </a:ext>
            </a:extLst>
          </p:cNvPr>
          <p:cNvSpPr txBox="1"/>
          <p:nvPr/>
        </p:nvSpPr>
        <p:spPr>
          <a:xfrm>
            <a:off x="6982968" y="50449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AA9CE-17C5-4622-8701-74A8E111C9FC}"/>
              </a:ext>
            </a:extLst>
          </p:cNvPr>
          <p:cNvSpPr txBox="1"/>
          <p:nvPr/>
        </p:nvSpPr>
        <p:spPr>
          <a:xfrm>
            <a:off x="6982968" y="77034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E0DE1-F42C-4ED3-A783-69A4234996F7}"/>
              </a:ext>
            </a:extLst>
          </p:cNvPr>
          <p:cNvSpPr txBox="1"/>
          <p:nvPr/>
        </p:nvSpPr>
        <p:spPr>
          <a:xfrm>
            <a:off x="6982968" y="103956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6CF6A-4C0F-4026-9E84-85057E51871D}"/>
              </a:ext>
            </a:extLst>
          </p:cNvPr>
          <p:cNvSpPr txBox="1"/>
          <p:nvPr/>
        </p:nvSpPr>
        <p:spPr>
          <a:xfrm>
            <a:off x="6982968" y="129925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6A8A8-A803-4E95-B51A-1DC3AA0AA065}"/>
              </a:ext>
            </a:extLst>
          </p:cNvPr>
          <p:cNvSpPr txBox="1"/>
          <p:nvPr/>
        </p:nvSpPr>
        <p:spPr>
          <a:xfrm>
            <a:off x="6982968" y="156453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4736-76A9-4E7D-BAE6-A4B8872CFFDF}"/>
              </a:ext>
            </a:extLst>
          </p:cNvPr>
          <p:cNvSpPr txBox="1"/>
          <p:nvPr/>
        </p:nvSpPr>
        <p:spPr>
          <a:xfrm>
            <a:off x="6982968" y="182838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29F8E-2603-416D-A46A-10B252774841}"/>
              </a:ext>
            </a:extLst>
          </p:cNvPr>
          <p:cNvSpPr txBox="1"/>
          <p:nvPr/>
        </p:nvSpPr>
        <p:spPr>
          <a:xfrm>
            <a:off x="6982968" y="2097660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9CE78-A032-46C9-8924-D3682AE0325E}"/>
              </a:ext>
            </a:extLst>
          </p:cNvPr>
          <p:cNvSpPr txBox="1"/>
          <p:nvPr/>
        </p:nvSpPr>
        <p:spPr>
          <a:xfrm>
            <a:off x="6982968" y="236123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ADA4A-21F6-4F99-AAAD-243002B3AFE2}"/>
              </a:ext>
            </a:extLst>
          </p:cNvPr>
          <p:cNvSpPr txBox="1"/>
          <p:nvPr/>
        </p:nvSpPr>
        <p:spPr>
          <a:xfrm>
            <a:off x="7035357" y="262487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905333-63CA-4996-B1CB-FBC13F27E191}"/>
              </a:ext>
            </a:extLst>
          </p:cNvPr>
          <p:cNvSpPr txBox="1"/>
          <p:nvPr/>
        </p:nvSpPr>
        <p:spPr>
          <a:xfrm>
            <a:off x="7035357" y="288784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8AACF3-0CE1-4E71-9C76-B2429DC978B6}"/>
              </a:ext>
            </a:extLst>
          </p:cNvPr>
          <p:cNvSpPr txBox="1"/>
          <p:nvPr/>
        </p:nvSpPr>
        <p:spPr>
          <a:xfrm>
            <a:off x="7035357" y="315903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3E2B1-3877-4097-A3A4-122838FE0FC4}"/>
              </a:ext>
            </a:extLst>
          </p:cNvPr>
          <p:cNvSpPr txBox="1"/>
          <p:nvPr/>
        </p:nvSpPr>
        <p:spPr>
          <a:xfrm>
            <a:off x="7098792" y="449393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6B0E2E-363F-41F8-B1AE-FEAAAD7EE97D}"/>
              </a:ext>
            </a:extLst>
          </p:cNvPr>
          <p:cNvSpPr txBox="1"/>
          <p:nvPr/>
        </p:nvSpPr>
        <p:spPr>
          <a:xfrm>
            <a:off x="7098792" y="474239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2BCFD-1C23-417F-B8C9-CBF9A4484668}"/>
              </a:ext>
            </a:extLst>
          </p:cNvPr>
          <p:cNvSpPr txBox="1"/>
          <p:nvPr/>
        </p:nvSpPr>
        <p:spPr>
          <a:xfrm>
            <a:off x="7098792" y="500824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A9EDB4-F2A6-46D8-8A51-E2FEFC153626}"/>
              </a:ext>
            </a:extLst>
          </p:cNvPr>
          <p:cNvSpPr txBox="1"/>
          <p:nvPr/>
        </p:nvSpPr>
        <p:spPr>
          <a:xfrm>
            <a:off x="7098792" y="527746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A75605-1991-404D-836A-7BB9947B43F0}"/>
              </a:ext>
            </a:extLst>
          </p:cNvPr>
          <p:cNvSpPr txBox="1"/>
          <p:nvPr/>
        </p:nvSpPr>
        <p:spPr>
          <a:xfrm>
            <a:off x="7098792" y="5537161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</p:spTree>
    <p:extLst>
      <p:ext uri="{BB962C8B-B14F-4D97-AF65-F5344CB8AC3E}">
        <p14:creationId xmlns:p14="http://schemas.microsoft.com/office/powerpoint/2010/main" val="147758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E85C06-1EDA-FA7C-AB42-F039451BFBFB}"/>
              </a:ext>
            </a:extLst>
          </p:cNvPr>
          <p:cNvSpPr/>
          <p:nvPr/>
        </p:nvSpPr>
        <p:spPr>
          <a:xfrm>
            <a:off x="2798517" y="3276080"/>
            <a:ext cx="3657600" cy="187377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Black Box Boundary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3AA7AF-DFD2-4113-0796-1A3207950246}"/>
              </a:ext>
            </a:extLst>
          </p:cNvPr>
          <p:cNvSpPr/>
          <p:nvPr/>
        </p:nvSpPr>
        <p:spPr>
          <a:xfrm>
            <a:off x="4480560" y="421815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563B5-549C-3D80-ABF6-20FE3687EF49}"/>
              </a:ext>
            </a:extLst>
          </p:cNvPr>
          <p:cNvSpPr txBox="1"/>
          <p:nvPr/>
        </p:nvSpPr>
        <p:spPr>
          <a:xfrm>
            <a:off x="867912" y="3945908"/>
            <a:ext cx="185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Source Node/Potential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D2AA2-9857-B6C7-1C09-CA699E49453A}"/>
              </a:ext>
            </a:extLst>
          </p:cNvPr>
          <p:cNvSpPr txBox="1"/>
          <p:nvPr/>
        </p:nvSpPr>
        <p:spPr>
          <a:xfrm>
            <a:off x="6528894" y="3981240"/>
            <a:ext cx="164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Node/Potential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24092-4790-C620-87C2-10A6EACAE369}"/>
              </a:ext>
            </a:extLst>
          </p:cNvPr>
          <p:cNvSpPr txBox="1"/>
          <p:nvPr/>
        </p:nvSpPr>
        <p:spPr>
          <a:xfrm>
            <a:off x="3200399" y="4360950"/>
            <a:ext cx="274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 (Internal) Node/Potential/Quantity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9E48-A6EA-C500-F99A-EB90C451D945}"/>
              </a:ext>
            </a:extLst>
          </p:cNvPr>
          <p:cNvSpPr txBox="1"/>
          <p:nvPr/>
        </p:nvSpPr>
        <p:spPr>
          <a:xfrm>
            <a:off x="4641260" y="3935074"/>
            <a:ext cx="17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Target Path/Flux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8C12F-56FD-5C11-D4DB-82828A20CF0E}"/>
              </a:ext>
            </a:extLst>
          </p:cNvPr>
          <p:cNvSpPr txBox="1"/>
          <p:nvPr/>
        </p:nvSpPr>
        <p:spPr>
          <a:xfrm>
            <a:off x="2767028" y="3935074"/>
            <a:ext cx="176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Source Path/Flux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01013D-9826-F75C-9FFA-0B4150205C6E}"/>
              </a:ext>
            </a:extLst>
          </p:cNvPr>
          <p:cNvSpPr/>
          <p:nvPr/>
        </p:nvSpPr>
        <p:spPr>
          <a:xfrm>
            <a:off x="6364677" y="421296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A66817-7464-E9A3-D0D7-E25972DDE764}"/>
              </a:ext>
            </a:extLst>
          </p:cNvPr>
          <p:cNvSpPr/>
          <p:nvPr/>
        </p:nvSpPr>
        <p:spPr>
          <a:xfrm>
            <a:off x="2707077" y="421732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71A2B5-1334-AF8F-3894-6D53BCDBECC2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4663440" y="4304406"/>
            <a:ext cx="1701237" cy="5189"/>
          </a:xfrm>
          <a:prstGeom prst="straightConnector1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015ED0-2D25-53FD-44D6-C44C4923AFF1}"/>
              </a:ext>
            </a:extLst>
          </p:cNvPr>
          <p:cNvCxnSpPr>
            <a:cxnSpLocks/>
            <a:stCxn id="16" idx="6"/>
            <a:endCxn id="3" idx="2"/>
          </p:cNvCxnSpPr>
          <p:nvPr/>
        </p:nvCxnSpPr>
        <p:spPr>
          <a:xfrm>
            <a:off x="2889957" y="4308760"/>
            <a:ext cx="1590603" cy="835"/>
          </a:xfrm>
          <a:prstGeom prst="straightConnector1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84598A-71E8-6469-C82C-2C68BA1C5EAC}"/>
              </a:ext>
            </a:extLst>
          </p:cNvPr>
          <p:cNvSpPr txBox="1"/>
          <p:nvPr/>
        </p:nvSpPr>
        <p:spPr>
          <a:xfrm>
            <a:off x="1600200" y="1635548"/>
            <a:ext cx="111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Source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419F0A-D37F-D531-BAA8-A6CA1C0F4879}"/>
              </a:ext>
            </a:extLst>
          </p:cNvPr>
          <p:cNvSpPr txBox="1"/>
          <p:nvPr/>
        </p:nvSpPr>
        <p:spPr>
          <a:xfrm>
            <a:off x="6528895" y="1635548"/>
            <a:ext cx="109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Node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E4B018-8A0B-00E1-6BFC-FA4B0941026D}"/>
              </a:ext>
            </a:extLst>
          </p:cNvPr>
          <p:cNvSpPr/>
          <p:nvPr/>
        </p:nvSpPr>
        <p:spPr>
          <a:xfrm>
            <a:off x="6364677" y="186727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935592-0382-A920-CEC8-71E4323F2E8D}"/>
              </a:ext>
            </a:extLst>
          </p:cNvPr>
          <p:cNvSpPr/>
          <p:nvPr/>
        </p:nvSpPr>
        <p:spPr>
          <a:xfrm>
            <a:off x="2707077" y="186727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6CBDF1-3CCB-6AA2-7300-7B70DBB9D155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2889957" y="1957878"/>
            <a:ext cx="3474720" cy="835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574BD36-307D-4D39-1024-104D830D0DD5}"/>
              </a:ext>
            </a:extLst>
          </p:cNvPr>
          <p:cNvSpPr/>
          <p:nvPr/>
        </p:nvSpPr>
        <p:spPr>
          <a:xfrm>
            <a:off x="3382309" y="1532670"/>
            <a:ext cx="2485091" cy="852088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 Box Element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62F794F8-1E5B-DD99-31DF-EAA287B3CF2F}"/>
              </a:ext>
            </a:extLst>
          </p:cNvPr>
          <p:cNvSpPr/>
          <p:nvPr/>
        </p:nvSpPr>
        <p:spPr>
          <a:xfrm>
            <a:off x="4381500" y="2601819"/>
            <a:ext cx="381000" cy="457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3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9" t="15204" r="24982" b="11764"/>
          <a:stretch/>
        </p:blipFill>
        <p:spPr bwMode="auto">
          <a:xfrm>
            <a:off x="1905000" y="1402252"/>
            <a:ext cx="6096000" cy="495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ValidationComprehensive2</a:t>
            </a:r>
          </a:p>
        </p:txBody>
      </p:sp>
    </p:spTree>
    <p:extLst>
      <p:ext uri="{BB962C8B-B14F-4D97-AF65-F5344CB8AC3E}">
        <p14:creationId xmlns:p14="http://schemas.microsoft.com/office/powerpoint/2010/main" val="41529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838"/>
          <a:stretch/>
        </p:blipFill>
        <p:spPr bwMode="auto">
          <a:xfrm>
            <a:off x="3463334" y="1756568"/>
            <a:ext cx="3182937" cy="334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97728" y="4237771"/>
            <a:ext cx="1411833" cy="863662"/>
          </a:xfrm>
          <a:prstGeom prst="rect">
            <a:avLst/>
          </a:prstGeom>
          <a:gradFill rotWithShape="1">
            <a:gsLst>
              <a:gs pos="0">
                <a:srgbClr val="A88800">
                  <a:tint val="100000"/>
                  <a:shade val="100000"/>
                  <a:satMod val="130000"/>
                </a:srgbClr>
              </a:gs>
              <a:gs pos="100000">
                <a:srgbClr val="A888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888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00" kern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7728" y="1756568"/>
            <a:ext cx="1411833" cy="863662"/>
          </a:xfrm>
          <a:prstGeom prst="rect">
            <a:avLst/>
          </a:prstGeom>
          <a:gradFill rotWithShape="1">
            <a:gsLst>
              <a:gs pos="0">
                <a:srgbClr val="A88800">
                  <a:tint val="100000"/>
                  <a:shade val="100000"/>
                  <a:satMod val="130000"/>
                </a:srgbClr>
              </a:gs>
              <a:gs pos="100000">
                <a:srgbClr val="A888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888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00" kern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80692" y="2064345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kern="0" dirty="0">
                <a:solidFill>
                  <a:srgbClr val="000000"/>
                </a:solidFill>
              </a:rPr>
              <a:t>Setup/Modify Next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08355" y="1827902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Modified Nodal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8355" y="2616267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Calculate Fluxes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5264462" y="3404632"/>
            <a:ext cx="1331367" cy="572412"/>
          </a:xfrm>
          <a:prstGeom prst="flowChartDecision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Valves Pass?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0690" y="4324177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Advance Time</a:t>
            </a: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5930146" y="2285102"/>
            <a:ext cx="0" cy="33116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5930146" y="3073467"/>
            <a:ext cx="0" cy="33116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Arrow Connector 11"/>
          <p:cNvCxnSpPr>
            <a:stCxn id="8" idx="2"/>
            <a:endCxn id="18" idx="0"/>
          </p:cNvCxnSpPr>
          <p:nvPr/>
        </p:nvCxnSpPr>
        <p:spPr>
          <a:xfrm>
            <a:off x="5930146" y="3977044"/>
            <a:ext cx="0" cy="33116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3202481" y="2521545"/>
            <a:ext cx="2" cy="180263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Rectangle 13"/>
          <p:cNvSpPr/>
          <p:nvPr/>
        </p:nvSpPr>
        <p:spPr>
          <a:xfrm>
            <a:off x="3552238" y="3462238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Modify Valve States</a:t>
            </a:r>
          </a:p>
        </p:txBody>
      </p:sp>
      <p:cxnSp>
        <p:nvCxnSpPr>
          <p:cNvPr id="15" name="Straight Arrow Connector 14"/>
          <p:cNvCxnSpPr>
            <a:stCxn id="8" idx="1"/>
            <a:endCxn id="14" idx="3"/>
          </p:cNvCxnSpPr>
          <p:nvPr/>
        </p:nvCxnSpPr>
        <p:spPr>
          <a:xfrm flipH="1">
            <a:off x="4795819" y="3690838"/>
            <a:ext cx="468643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TextBox 68"/>
          <p:cNvSpPr txBox="1"/>
          <p:nvPr/>
        </p:nvSpPr>
        <p:spPr>
          <a:xfrm>
            <a:off x="5557068" y="3984360"/>
            <a:ext cx="431598" cy="21945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kern="0" dirty="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17" name="TextBox 69"/>
          <p:cNvSpPr txBox="1"/>
          <p:nvPr/>
        </p:nvSpPr>
        <p:spPr>
          <a:xfrm>
            <a:off x="4832864" y="3471383"/>
            <a:ext cx="431598" cy="21945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kern="0" dirty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08355" y="4308209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Calculate Quantities</a:t>
            </a:r>
          </a:p>
        </p:txBody>
      </p:sp>
      <p:sp>
        <p:nvSpPr>
          <p:cNvPr id="19" name="TextBox 72"/>
          <p:cNvSpPr txBox="1"/>
          <p:nvPr/>
        </p:nvSpPr>
        <p:spPr>
          <a:xfrm>
            <a:off x="4382489" y="313353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Process</a:t>
            </a:r>
          </a:p>
        </p:txBody>
      </p:sp>
      <p:sp>
        <p:nvSpPr>
          <p:cNvPr id="20" name="TextBox 73"/>
          <p:cNvSpPr txBox="1"/>
          <p:nvPr/>
        </p:nvSpPr>
        <p:spPr>
          <a:xfrm>
            <a:off x="2622032" y="1756568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Preprocess</a:t>
            </a:r>
          </a:p>
        </p:txBody>
      </p:sp>
      <p:sp>
        <p:nvSpPr>
          <p:cNvPr id="21" name="TextBox 74"/>
          <p:cNvSpPr txBox="1"/>
          <p:nvPr/>
        </p:nvSpPr>
        <p:spPr>
          <a:xfrm>
            <a:off x="2573144" y="4781377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Postprocess</a:t>
            </a:r>
          </a:p>
        </p:txBody>
      </p:sp>
      <p:cxnSp>
        <p:nvCxnSpPr>
          <p:cNvPr id="22" name="Straight Arrow Connector 21"/>
          <p:cNvCxnSpPr>
            <a:stCxn id="14" idx="0"/>
          </p:cNvCxnSpPr>
          <p:nvPr/>
        </p:nvCxnSpPr>
        <p:spPr>
          <a:xfrm flipV="1">
            <a:off x="4174029" y="2292945"/>
            <a:ext cx="0" cy="116929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Elbow Connector 22"/>
          <p:cNvCxnSpPr>
            <a:stCxn id="5" idx="3"/>
            <a:endCxn id="6" idx="1"/>
          </p:cNvCxnSpPr>
          <p:nvPr/>
        </p:nvCxnSpPr>
        <p:spPr>
          <a:xfrm flipV="1">
            <a:off x="3824273" y="2056502"/>
            <a:ext cx="1484082" cy="236443"/>
          </a:xfrm>
          <a:prstGeom prst="bentConnector3">
            <a:avLst>
              <a:gd name="adj1" fmla="val 23876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 flipH="1" flipV="1">
            <a:off x="3824271" y="4536809"/>
            <a:ext cx="1484084" cy="510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49513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2122356"/>
                  </p:ext>
                </p:extLst>
              </p:nvPr>
            </p:nvGraphicFramePr>
            <p:xfrm>
              <a:off x="95531" y="543334"/>
              <a:ext cx="8297842" cy="59245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74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054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372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911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238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37471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Element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Circuit</a:t>
                          </a:r>
                          <a:r>
                            <a:rPr lang="en-US" b="1" baseline="0" dirty="0"/>
                            <a:t> Analogy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Pipe Analogy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Flow Equation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  <a:r>
                            <a:rPr lang="en-US" baseline="0" dirty="0"/>
                            <a:t> Flow = 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Rigid Pipe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Resistor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Aperture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Compliance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Capacitor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Diaphram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Inertance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Inductor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Heavy Paddle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e>
                                </m:nary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Gate</a:t>
                          </a:r>
                          <a:r>
                            <a:rPr lang="en-US" baseline="0" dirty="0"/>
                            <a:t> 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Check Valve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Pressure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Voltage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Pump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Flow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Current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181293"/>
                  </p:ext>
                </p:extLst>
              </p:nvPr>
            </p:nvGraphicFramePr>
            <p:xfrm>
              <a:off x="95531" y="543334"/>
              <a:ext cx="8297842" cy="59245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7484"/>
                    <a:gridCol w="1105469"/>
                    <a:gridCol w="1037229"/>
                    <a:gridCol w="1119117"/>
                    <a:gridCol w="1323833"/>
                    <a:gridCol w="2374710"/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Element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Circuit</a:t>
                          </a:r>
                          <a:r>
                            <a:rPr lang="en-US" b="1" baseline="0" dirty="0" smtClean="0"/>
                            <a:t> Analogy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Pipe Analogy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Flow Equation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Junction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Junction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Total</a:t>
                          </a:r>
                          <a:r>
                            <a:rPr lang="en-US" baseline="0" dirty="0" smtClean="0"/>
                            <a:t> Flow = 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Path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Wire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Rigid Pipe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Resistance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Resistor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Aperture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302439" b="-802439"/>
                          </a:stretch>
                        </a:blipFill>
                      </a:tcPr>
                    </a:tc>
                  </a:tr>
                  <a:tr h="6139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Compliance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Capacitor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Diaphram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326733" b="-551485"/>
                          </a:stretch>
                        </a:blipFill>
                      </a:tcPr>
                    </a:tc>
                  </a:tr>
                  <a:tr h="738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Inertance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Inductor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Heavy Paddle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356198" b="-36033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Switch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Switch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Gate</a:t>
                          </a:r>
                          <a:r>
                            <a:rPr lang="en-US" baseline="0" dirty="0" smtClean="0"/>
                            <a:t> 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Diode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Check 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Pressure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Voltage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Pump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Flow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Current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825714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3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6431" b="25215"/>
          <a:stretch/>
        </p:blipFill>
        <p:spPr bwMode="auto">
          <a:xfrm>
            <a:off x="2647422" y="2060812"/>
            <a:ext cx="791570" cy="45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math.ucr.edu/home/baez/networks/electronics_current_sourc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124" y="5802484"/>
            <a:ext cx="728167" cy="72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954497" y="1208420"/>
            <a:ext cx="177421" cy="17000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42957" y="1821976"/>
            <a:ext cx="600501" cy="0"/>
          </a:xfrm>
          <a:prstGeom prst="lin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7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054"/>
          <a:stretch/>
        </p:blipFill>
        <p:spPr bwMode="auto">
          <a:xfrm>
            <a:off x="2694947" y="4627991"/>
            <a:ext cx="696521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4785"/>
          <a:stretch/>
        </p:blipFill>
        <p:spPr bwMode="auto">
          <a:xfrm>
            <a:off x="2647422" y="5194640"/>
            <a:ext cx="791570" cy="61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419" b="61114"/>
          <a:stretch/>
        </p:blipFill>
        <p:spPr bwMode="auto">
          <a:xfrm>
            <a:off x="2647422" y="2627193"/>
            <a:ext cx="791570" cy="47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886" b="42759"/>
          <a:stretch/>
        </p:blipFill>
        <p:spPr bwMode="auto">
          <a:xfrm>
            <a:off x="2647422" y="3281057"/>
            <a:ext cx="791570" cy="45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633775" y="4137619"/>
            <a:ext cx="818865" cy="143302"/>
            <a:chOff x="2281451" y="5959521"/>
            <a:chExt cx="818865" cy="14330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281451" y="6102823"/>
              <a:ext cx="300250" cy="0"/>
            </a:xfrm>
            <a:prstGeom prst="lin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00066" y="6102823"/>
              <a:ext cx="300250" cy="0"/>
            </a:xfrm>
            <a:prstGeom prst="lin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81701" y="5959521"/>
              <a:ext cx="218365" cy="143302"/>
            </a:xfrm>
            <a:prstGeom prst="lin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1646541"/>
            <a:ext cx="836435" cy="3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2151162"/>
            <a:ext cx="836435" cy="320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2725949"/>
            <a:ext cx="836435" cy="3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6" y="1075430"/>
            <a:ext cx="836436" cy="44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5688629"/>
            <a:ext cx="836435" cy="3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6" y="4709974"/>
            <a:ext cx="836436" cy="331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upload.wikimedia.org/wikipedia/commons/thumb/e/e2/Hydraulic_inductor_model.svg/325px-Hydraulic_inductor_model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630" y="3186096"/>
            <a:ext cx="663104" cy="7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98" y="3943029"/>
            <a:ext cx="841248" cy="53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66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811"/>
          <a:stretch/>
        </p:blipFill>
        <p:spPr bwMode="auto">
          <a:xfrm>
            <a:off x="1634674" y="5114288"/>
            <a:ext cx="750627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 rot="5400000">
            <a:off x="2136230" y="211905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665744" y="682391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65744" y="1180533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5400000">
            <a:off x="2136230" y="1044419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65744" y="1514905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65744" y="2013047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93"/>
          <a:stretch/>
        </p:blipFill>
        <p:spPr bwMode="auto">
          <a:xfrm rot="10800000">
            <a:off x="2070976" y="1501606"/>
            <a:ext cx="628650" cy="26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93"/>
          <a:stretch/>
        </p:blipFill>
        <p:spPr bwMode="auto">
          <a:xfrm>
            <a:off x="2070976" y="1791273"/>
            <a:ext cx="628650" cy="26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 rot="5400000">
            <a:off x="2105160" y="1805283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634674" y="2275769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34674" y="2773911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ket 13"/>
          <p:cNvSpPr/>
          <p:nvPr/>
        </p:nvSpPr>
        <p:spPr>
          <a:xfrm>
            <a:off x="2213971" y="2275770"/>
            <a:ext cx="464024" cy="498142"/>
          </a:xfrm>
          <a:prstGeom prst="rightBracket">
            <a:avLst>
              <a:gd name="adj" fmla="val 161397"/>
            </a:avLst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63" y="3363041"/>
            <a:ext cx="1444625" cy="40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6"/>
          <a:stretch/>
        </p:blipFill>
        <p:spPr bwMode="auto">
          <a:xfrm rot="5400000">
            <a:off x="2148453" y="2944067"/>
            <a:ext cx="393004" cy="4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 rot="5400000">
            <a:off x="2390170" y="3880035"/>
            <a:ext cx="498142" cy="850541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25398" y="4056235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25398" y="4554377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13970" y="4056235"/>
            <a:ext cx="1" cy="49814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2"/>
          </p:cNvCxnSpPr>
          <p:nvPr/>
        </p:nvCxnSpPr>
        <p:spPr>
          <a:xfrm>
            <a:off x="1625398" y="4305306"/>
            <a:ext cx="58857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://upload.wikimedia.org/wikipedia/commons/thumb/e/e2/Hydraulic_inductor_model.svg/325px-Hydraulic_inductor_model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163" y="136668"/>
            <a:ext cx="990837" cy="109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1625398" y="5116209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5398" y="5614351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19766" y="5116209"/>
            <a:ext cx="502920" cy="50292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88346" y="5184789"/>
            <a:ext cx="365760" cy="365760"/>
          </a:xfrm>
          <a:prstGeom prst="ellipse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7" name="Straight Connector 26"/>
          <p:cNvCxnSpPr>
            <a:stCxn id="25" idx="0"/>
          </p:cNvCxnSpPr>
          <p:nvPr/>
        </p:nvCxnSpPr>
        <p:spPr>
          <a:xfrm flipV="1">
            <a:off x="2371226" y="4897277"/>
            <a:ext cx="0" cy="218932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40746" y="4897277"/>
            <a:ext cx="251460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rved Left Arrow 28"/>
          <p:cNvSpPr/>
          <p:nvPr/>
        </p:nvSpPr>
        <p:spPr>
          <a:xfrm rot="10800000">
            <a:off x="2230836" y="4742132"/>
            <a:ext cx="228237" cy="22233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2062373" y="5387822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591887" y="5858308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591887" y="6356450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107862" y="5858308"/>
            <a:ext cx="484411" cy="249072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104065" y="5803376"/>
            <a:ext cx="164592" cy="16459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88" y="643958"/>
            <a:ext cx="14446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87" y="1355772"/>
            <a:ext cx="14446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86" y="2053643"/>
            <a:ext cx="14446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8" y="2773911"/>
            <a:ext cx="144462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7" y="4007000"/>
            <a:ext cx="14446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8" y="5885672"/>
            <a:ext cx="1444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6" y="4659009"/>
            <a:ext cx="1444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57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5292531" cy="347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76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71800" y="3291840"/>
                <a:ext cx="3722878" cy="726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𝑑𝑥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291840"/>
                <a:ext cx="3722878" cy="726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7600" y="1219200"/>
                <a:ext cx="1738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𝐿𝑈𝑄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219200"/>
                <a:ext cx="17380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92747" y="1980621"/>
                <a:ext cx="2067746" cy="745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𝐶</m:t>
                      </m:r>
                      <m:nary>
                        <m:nary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747" y="1980621"/>
                <a:ext cx="2067746" cy="7458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81400" y="4572000"/>
                <a:ext cx="1679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𝐶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572000"/>
                <a:ext cx="167937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73" t="-8197" r="-7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51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7"/>
          <a:stretch/>
        </p:blipFill>
        <p:spPr bwMode="auto">
          <a:xfrm>
            <a:off x="1600200" y="2119881"/>
            <a:ext cx="3224227" cy="278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27" y="2514600"/>
            <a:ext cx="2856505" cy="188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096000" y="3886200"/>
            <a:ext cx="1447800" cy="51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21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9804" y="14478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7" idx="2"/>
          </p:cNvCxnSpPr>
          <p:nvPr/>
        </p:nvCxnSpPr>
        <p:spPr>
          <a:xfrm>
            <a:off x="3321804" y="1562100"/>
            <a:ext cx="2595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81400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33600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33600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828800" y="21717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31783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32429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4727629" y="21717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99855" y="14478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583015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>
            <a:stCxn id="7" idx="6"/>
            <a:endCxn id="19" idx="1"/>
          </p:cNvCxnSpPr>
          <p:nvPr/>
        </p:nvCxnSpPr>
        <p:spPr>
          <a:xfrm>
            <a:off x="3733800" y="1562100"/>
            <a:ext cx="2660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6"/>
            <a:endCxn id="4" idx="1"/>
          </p:cNvCxnSpPr>
          <p:nvPr/>
        </p:nvCxnSpPr>
        <p:spPr>
          <a:xfrm>
            <a:off x="2286000" y="1562100"/>
            <a:ext cx="27380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3"/>
            <a:endCxn id="15" idx="2"/>
          </p:cNvCxnSpPr>
          <p:nvPr/>
        </p:nvCxnSpPr>
        <p:spPr>
          <a:xfrm>
            <a:off x="4761855" y="1562100"/>
            <a:ext cx="2699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4"/>
            <a:endCxn id="17" idx="1"/>
          </p:cNvCxnSpPr>
          <p:nvPr/>
        </p:nvCxnSpPr>
        <p:spPr>
          <a:xfrm>
            <a:off x="5107983" y="1638300"/>
            <a:ext cx="646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7" idx="3"/>
            <a:endCxn id="16" idx="0"/>
          </p:cNvCxnSpPr>
          <p:nvPr/>
        </p:nvCxnSpPr>
        <p:spPr>
          <a:xfrm>
            <a:off x="5108629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2"/>
            <a:endCxn id="24" idx="6"/>
          </p:cNvCxnSpPr>
          <p:nvPr/>
        </p:nvCxnSpPr>
        <p:spPr>
          <a:xfrm flipH="1">
            <a:off x="3735415" y="2980841"/>
            <a:ext cx="129701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12" idx="6"/>
          </p:cNvCxnSpPr>
          <p:nvPr/>
        </p:nvCxnSpPr>
        <p:spPr>
          <a:xfrm flipH="1">
            <a:off x="2286000" y="2980841"/>
            <a:ext cx="129701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  <a:endCxn id="12" idx="0"/>
          </p:cNvCxnSpPr>
          <p:nvPr/>
        </p:nvCxnSpPr>
        <p:spPr>
          <a:xfrm>
            <a:off x="2209800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4"/>
            <a:endCxn id="14" idx="1"/>
          </p:cNvCxnSpPr>
          <p:nvPr/>
        </p:nvCxnSpPr>
        <p:spPr>
          <a:xfrm>
            <a:off x="2209800" y="1638300"/>
            <a:ext cx="0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5400000">
            <a:off x="3278215" y="21717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>
            <a:endCxn id="54" idx="1"/>
          </p:cNvCxnSpPr>
          <p:nvPr/>
        </p:nvCxnSpPr>
        <p:spPr>
          <a:xfrm>
            <a:off x="3658569" y="1638300"/>
            <a:ext cx="646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4" idx="3"/>
          </p:cNvCxnSpPr>
          <p:nvPr/>
        </p:nvCxnSpPr>
        <p:spPr>
          <a:xfrm>
            <a:off x="3659215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715000" y="1675108"/>
            <a:ext cx="1523677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prstClr val="black"/>
                </a:solidFill>
              </a:rPr>
              <a:t>Legend:</a:t>
            </a:r>
          </a:p>
          <a:p>
            <a:pPr indent="457200"/>
            <a:r>
              <a:rPr lang="en-US" dirty="0">
                <a:solidFill>
                  <a:prstClr val="black"/>
                </a:solidFill>
              </a:rPr>
              <a:t>Node</a:t>
            </a:r>
          </a:p>
          <a:p>
            <a:pPr indent="457200"/>
            <a:r>
              <a:rPr lang="en-US" dirty="0">
                <a:solidFill>
                  <a:prstClr val="black"/>
                </a:solidFill>
              </a:rPr>
              <a:t>Path</a:t>
            </a:r>
          </a:p>
          <a:p>
            <a:pPr indent="457200"/>
            <a:r>
              <a:rPr lang="en-US" dirty="0">
                <a:solidFill>
                  <a:prstClr val="black"/>
                </a:solidFill>
              </a:rPr>
              <a:t>Element</a:t>
            </a:r>
          </a:p>
        </p:txBody>
      </p:sp>
      <p:sp>
        <p:nvSpPr>
          <p:cNvPr id="60" name="Oval 59"/>
          <p:cNvSpPr/>
          <p:nvPr/>
        </p:nvSpPr>
        <p:spPr>
          <a:xfrm>
            <a:off x="5931654" y="20561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939403" y="2391904"/>
            <a:ext cx="1536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00658" y="2598547"/>
            <a:ext cx="2286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8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7558</TotalTime>
  <Words>199</Words>
  <Application>Microsoft Office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BioGears Team PPT Template_2014</vt:lpstr>
      <vt:lpstr>ValidationComprehensive1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225</cp:revision>
  <cp:lastPrinted>2014-09-04T18:48:26Z</cp:lastPrinted>
  <dcterms:created xsi:type="dcterms:W3CDTF">2014-09-02T19:13:20Z</dcterms:created>
  <dcterms:modified xsi:type="dcterms:W3CDTF">2022-12-30T15:18:03Z</dcterms:modified>
</cp:coreProperties>
</file>