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9"/>
  </p:notesMasterIdLst>
  <p:sldIdLst>
    <p:sldId id="359" r:id="rId3"/>
    <p:sldId id="262" r:id="rId4"/>
    <p:sldId id="362" r:id="rId5"/>
    <p:sldId id="361" r:id="rId6"/>
    <p:sldId id="263" r:id="rId7"/>
    <p:sldId id="360" r:id="rId8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39" d="100"/>
          <a:sy n="139" d="100"/>
        </p:scale>
        <p:origin x="1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1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27377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753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1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377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2753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571" y="99060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4539" y="990601"/>
            <a:ext cx="94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Secondary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7148" y="990600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85446"/>
              </p:ext>
            </p:extLst>
          </p:nvPr>
        </p:nvGraphicFramePr>
        <p:xfrm>
          <a:off x="762000" y="1676400"/>
          <a:ext cx="5596129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values are initialized prior to beginning</a:t>
                      </a:r>
                      <a:r>
                        <a:rPr lang="en-US" sz="1200" baseline="0" dirty="0"/>
                        <a:t> calculations, system parameters are modified to meet the patient file values. The engine executes until all specified stabilization criteria are satisfied. The result is the patient’s resting homeostatic state.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Secondary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initial stabilization has been achieved, chronic conditions and certain feedback mechanism</a:t>
                      </a:r>
                      <a:r>
                        <a:rPr lang="en-US" sz="1200" baseline="0" dirty="0"/>
                        <a:t>s (e.g., baroreceptors) </a:t>
                      </a:r>
                      <a:r>
                        <a:rPr lang="en-US" sz="1200" dirty="0"/>
                        <a:t>are applied. Any patient parameters, environmental settings, or model values are updated to represent</a:t>
                      </a:r>
                      <a:r>
                        <a:rPr lang="en-US" sz="1200" baseline="0" dirty="0"/>
                        <a:t> the specified condition. The engine executes until all specified stabilization criteria are satisfied.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the</a:t>
                      </a:r>
                      <a:r>
                        <a:rPr lang="en-US" sz="1200" baseline="0" dirty="0"/>
                        <a:t> patient physiology is stable, the remainder of the scenario executes.  All feedback mechanisms are active. Further modifications are performed through actions.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5400000" flipV="1">
            <a:off x="2462787" y="-1316806"/>
            <a:ext cx="329184" cy="3730754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89603" y="122696"/>
            <a:ext cx="10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Stabilization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091" y="383979"/>
            <a:ext cx="0" cy="36762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091" y="383979"/>
            <a:ext cx="27835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73444" y="230089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Simulation Time = 0</a:t>
            </a:r>
          </a:p>
        </p:txBody>
      </p:sp>
    </p:spTree>
    <p:extLst>
      <p:ext uri="{BB962C8B-B14F-4D97-AF65-F5344CB8AC3E}">
        <p14:creationId xmlns:p14="http://schemas.microsoft.com/office/powerpoint/2010/main" val="19156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GearsCardiovascularCircuit.pn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7" b="96355" l="802" r="96981">
                        <a14:foregroundMark x1="82972" y1="91438" x2="82972" y2="91438"/>
                        <a14:foregroundMark x1="93019" y1="79431" x2="93019" y2="79431"/>
                        <a14:backgroundMark x1="93585" y1="22809" x2="93585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17" t="1634" r="4487" b="6309"/>
          <a:stretch/>
        </p:blipFill>
        <p:spPr>
          <a:xfrm>
            <a:off x="603971" y="986850"/>
            <a:ext cx="3229425" cy="4523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295" y="986850"/>
            <a:ext cx="3020855" cy="283835"/>
          </a:xfrm>
          <a:prstGeom prst="rect">
            <a:avLst/>
          </a:prstGeom>
          <a:solidFill>
            <a:srgbClr val="78C5C2">
              <a:alpha val="16000"/>
            </a:srgbClr>
          </a:solidFill>
          <a:ln>
            <a:solidFill>
              <a:srgbClr val="78C5C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Brain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295" y="1331514"/>
            <a:ext cx="3020855" cy="1386519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Heart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295" y="2767721"/>
            <a:ext cx="3020855" cy="275776"/>
          </a:xfrm>
          <a:prstGeom prst="rect">
            <a:avLst/>
          </a:prstGeom>
          <a:solidFill>
            <a:srgbClr val="EBBA14">
              <a:alpha val="16000"/>
            </a:srgbClr>
          </a:solidFill>
          <a:ln>
            <a:solidFill>
              <a:srgbClr val="EBBA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Arms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295" y="3089992"/>
            <a:ext cx="3020855" cy="356461"/>
          </a:xfrm>
          <a:prstGeom prst="rect">
            <a:avLst/>
          </a:prstGeom>
          <a:solidFill>
            <a:srgbClr val="216AAF">
              <a:alpha val="16000"/>
            </a:srgbClr>
          </a:solidFill>
          <a:ln>
            <a:solidFill>
              <a:srgbClr val="216A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Legs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296" y="3495932"/>
            <a:ext cx="3020854" cy="585952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295" y="4135217"/>
            <a:ext cx="1406338" cy="318626"/>
          </a:xfrm>
          <a:prstGeom prst="rect">
            <a:avLst/>
          </a:prstGeom>
          <a:solidFill>
            <a:srgbClr val="12153E">
              <a:alpha val="16000"/>
            </a:srgbClr>
          </a:solidFill>
          <a:ln>
            <a:solidFill>
              <a:srgbClr val="1215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8821" y="4294529"/>
            <a:ext cx="1870328" cy="453781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Gut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294" y="4811140"/>
            <a:ext cx="3020855" cy="383730"/>
          </a:xfrm>
          <a:prstGeom prst="rect">
            <a:avLst/>
          </a:prstGeom>
          <a:solidFill>
            <a:srgbClr val="D8651C">
              <a:alpha val="16000"/>
            </a:srgbClr>
          </a:solidFill>
          <a:ln>
            <a:solidFill>
              <a:srgbClr val="D865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Kidneys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8294" y="5241541"/>
            <a:ext cx="3020854" cy="268554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8198" y="2101900"/>
            <a:ext cx="1074687" cy="616134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2153E"/>
                </a:solidFill>
              </a:rPr>
              <a:t>Lungs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6513"/>
            <a:ext cx="1704976" cy="25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438150"/>
            <a:ext cx="5334001" cy="43433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707873"/>
            <a:ext cx="4733580" cy="3783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9811" y="2790648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Cardiovascular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8798" y="1999633"/>
            <a:ext cx="894860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Respiratory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226" y="1133492"/>
            <a:ext cx="144860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Anesthesia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811" y="3067730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Blood Chemistry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2485" y="1128409"/>
            <a:ext cx="62228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Inhaler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84" y="1996963"/>
            <a:ext cx="5453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Drugs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055" y="3434350"/>
            <a:ext cx="81304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Endocrine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612" y="3801054"/>
            <a:ext cx="60894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687" y="1998383"/>
            <a:ext cx="11742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Gastrointestinal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055" y="2919576"/>
            <a:ext cx="7056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Nervous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0803" y="3801054"/>
            <a:ext cx="531428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0629" y="2790647"/>
            <a:ext cx="5741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Tissue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846" y="380326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/>
              <a:t>Connection Type:</a:t>
            </a:r>
          </a:p>
          <a:p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Advection (Fluid/Thermal)</a:t>
            </a:r>
          </a:p>
          <a:p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Diffusion</a:t>
            </a:r>
          </a:p>
          <a:p>
            <a:r>
              <a:rPr lang="en-US" sz="900" b="1" dirty="0"/>
              <a:t>Property Modifier</a:t>
            </a:r>
          </a:p>
        </p:txBody>
      </p:sp>
      <p:cxnSp>
        <p:nvCxnSpPr>
          <p:cNvPr id="19" name="Straight Connector 18"/>
          <p:cNvCxnSpPr>
            <a:endCxn id="10" idx="2"/>
          </p:cNvCxnSpPr>
          <p:nvPr/>
        </p:nvCxnSpPr>
        <p:spPr>
          <a:xfrm flipV="1">
            <a:off x="3253997" y="1405408"/>
            <a:ext cx="439631" cy="5942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48000" y="2276632"/>
            <a:ext cx="2003" cy="51401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32644" y="2987767"/>
            <a:ext cx="467985" cy="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41675" y="2861203"/>
            <a:ext cx="458955" cy="0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925155" y="707873"/>
            <a:ext cx="0" cy="128909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2697" y="8052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Ambient</a:t>
            </a:r>
          </a:p>
        </p:txBody>
      </p:sp>
      <p:cxnSp>
        <p:nvCxnSpPr>
          <p:cNvPr id="25" name="Straight Connector 24"/>
          <p:cNvCxnSpPr>
            <a:stCxn id="11" idx="0"/>
            <a:endCxn id="8" idx="1"/>
          </p:cNvCxnSpPr>
          <p:nvPr/>
        </p:nvCxnSpPr>
        <p:spPr>
          <a:xfrm flipV="1">
            <a:off x="925155" y="1271992"/>
            <a:ext cx="503071" cy="72497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0" idx="1"/>
          </p:cNvCxnSpPr>
          <p:nvPr/>
        </p:nvCxnSpPr>
        <p:spPr>
          <a:xfrm flipV="1">
            <a:off x="1197826" y="1266909"/>
            <a:ext cx="2184659" cy="86855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>
            <a:off x="1197826" y="2135463"/>
            <a:ext cx="1324781" cy="65518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77772" y="2281530"/>
            <a:ext cx="0" cy="50911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2634" y="23687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Chemoreceptor</a:t>
            </a:r>
          </a:p>
        </p:txBody>
      </p:sp>
      <p:sp>
        <p:nvSpPr>
          <p:cNvPr id="30" name="TextBox 29"/>
          <p:cNvSpPr txBox="1"/>
          <p:nvPr/>
        </p:nvSpPr>
        <p:spPr>
          <a:xfrm rot="18349785">
            <a:off x="814602" y="1407470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Vaporizer</a:t>
            </a:r>
          </a:p>
        </p:txBody>
      </p:sp>
      <p:sp>
        <p:nvSpPr>
          <p:cNvPr id="31" name="TextBox 30"/>
          <p:cNvSpPr txBox="1"/>
          <p:nvPr/>
        </p:nvSpPr>
        <p:spPr>
          <a:xfrm rot="20309420">
            <a:off x="1544543" y="1626826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Aerosolizer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 rot="1605827">
            <a:off x="1505340" y="230260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Bolus/Infusion</a:t>
            </a:r>
          </a:p>
        </p:txBody>
      </p:sp>
      <p:cxnSp>
        <p:nvCxnSpPr>
          <p:cNvPr id="33" name="Straight Connector 32"/>
          <p:cNvCxnSpPr>
            <a:stCxn id="14" idx="2"/>
          </p:cNvCxnSpPr>
          <p:nvPr/>
        </p:nvCxnSpPr>
        <p:spPr>
          <a:xfrm flipH="1">
            <a:off x="3732644" y="2275382"/>
            <a:ext cx="753191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0"/>
            <a:endCxn id="14" idx="2"/>
          </p:cNvCxnSpPr>
          <p:nvPr/>
        </p:nvCxnSpPr>
        <p:spPr>
          <a:xfrm flipH="1" flipV="1">
            <a:off x="4485835" y="2275382"/>
            <a:ext cx="1892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6" idx="0"/>
          </p:cNvCxnSpPr>
          <p:nvPr/>
        </p:nvCxnSpPr>
        <p:spPr>
          <a:xfrm>
            <a:off x="3126228" y="3344729"/>
            <a:ext cx="289" cy="4563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0"/>
          </p:cNvCxnSpPr>
          <p:nvPr/>
        </p:nvCxnSpPr>
        <p:spPr>
          <a:xfrm>
            <a:off x="3693628" y="702790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0"/>
          </p:cNvCxnSpPr>
          <p:nvPr/>
        </p:nvCxnSpPr>
        <p:spPr>
          <a:xfrm>
            <a:off x="2152527" y="707873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2"/>
          </p:cNvCxnSpPr>
          <p:nvPr/>
        </p:nvCxnSpPr>
        <p:spPr>
          <a:xfrm flipH="1" flipV="1">
            <a:off x="4487087" y="4078053"/>
            <a:ext cx="640" cy="41327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0"/>
          </p:cNvCxnSpPr>
          <p:nvPr/>
        </p:nvCxnSpPr>
        <p:spPr>
          <a:xfrm>
            <a:off x="3112634" y="702790"/>
            <a:ext cx="13594" cy="129684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</p:cNvCxnSpPr>
          <p:nvPr/>
        </p:nvCxnSpPr>
        <p:spPr>
          <a:xfrm flipV="1">
            <a:off x="1710697" y="3058075"/>
            <a:ext cx="809114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9" idx="1"/>
          </p:cNvCxnSpPr>
          <p:nvPr/>
        </p:nvCxnSpPr>
        <p:spPr>
          <a:xfrm flipV="1">
            <a:off x="1818098" y="3206230"/>
            <a:ext cx="701713" cy="36662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0"/>
            <a:endCxn id="17" idx="2"/>
          </p:cNvCxnSpPr>
          <p:nvPr/>
        </p:nvCxnSpPr>
        <p:spPr>
          <a:xfrm flipV="1">
            <a:off x="4487087" y="3067646"/>
            <a:ext cx="640" cy="7334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  <a:endCxn id="9" idx="3"/>
          </p:cNvCxnSpPr>
          <p:nvPr/>
        </p:nvCxnSpPr>
        <p:spPr>
          <a:xfrm flipH="1" flipV="1">
            <a:off x="3732644" y="3206230"/>
            <a:ext cx="754443" cy="59482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2212">
            <a:off x="3760526" y="32969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Metabolic </a:t>
            </a:r>
          </a:p>
          <a:p>
            <a:pPr algn="ctr"/>
            <a:r>
              <a:rPr lang="en-US" sz="900" dirty="0"/>
              <a:t>Response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52333" y="3160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Production/</a:t>
            </a:r>
          </a:p>
          <a:p>
            <a:r>
              <a:rPr lang="en-US" sz="900" dirty="0"/>
              <a:t>Consumption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4855" y="286062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Baroreceptor</a:t>
            </a:r>
          </a:p>
        </p:txBody>
      </p:sp>
      <p:sp>
        <p:nvSpPr>
          <p:cNvPr id="47" name="TextBox 46"/>
          <p:cNvSpPr txBox="1"/>
          <p:nvPr/>
        </p:nvSpPr>
        <p:spPr>
          <a:xfrm rot="19862090">
            <a:off x="1818253" y="32125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Hormone </a:t>
            </a:r>
          </a:p>
          <a:p>
            <a:pPr algn="ctr"/>
            <a:r>
              <a:rPr lang="en-US" sz="900" dirty="0"/>
              <a:t>Release</a:t>
            </a:r>
          </a:p>
        </p:txBody>
      </p:sp>
      <p:cxnSp>
        <p:nvCxnSpPr>
          <p:cNvPr id="48" name="Straight Connector 47"/>
          <p:cNvCxnSpPr>
            <a:stCxn id="8" idx="2"/>
          </p:cNvCxnSpPr>
          <p:nvPr/>
        </p:nvCxnSpPr>
        <p:spPr>
          <a:xfrm>
            <a:off x="2152527" y="1410491"/>
            <a:ext cx="819273" cy="587892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566493">
            <a:off x="1357075" y="249494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0" name="Straight Connector 49"/>
          <p:cNvCxnSpPr>
            <a:stCxn id="11" idx="3"/>
            <a:endCxn id="7" idx="1"/>
          </p:cNvCxnSpPr>
          <p:nvPr/>
        </p:nvCxnSpPr>
        <p:spPr>
          <a:xfrm>
            <a:off x="1197826" y="2135463"/>
            <a:ext cx="1480972" cy="267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98904" y="1948053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2" name="Straight Connector 51"/>
          <p:cNvCxnSpPr>
            <a:endCxn id="6" idx="1"/>
          </p:cNvCxnSpPr>
          <p:nvPr/>
        </p:nvCxnSpPr>
        <p:spPr>
          <a:xfrm>
            <a:off x="1197826" y="2273962"/>
            <a:ext cx="1321985" cy="6551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97" y="443227"/>
            <a:ext cx="6098583" cy="30609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2153E"/>
                </a:solidFill>
              </a:rPr>
              <a:t>Environment</a:t>
            </a:r>
          </a:p>
          <a:p>
            <a:r>
              <a:rPr lang="en-US" sz="1600" dirty="0">
                <a:solidFill>
                  <a:srgbClr val="12153E"/>
                </a:solidFill>
              </a:rPr>
              <a:t>Drug Effects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59274" y="1402846"/>
            <a:ext cx="1345040" cy="355250"/>
            <a:chOff x="6323441" y="1458637"/>
            <a:chExt cx="1345040" cy="355250"/>
          </a:xfrm>
        </p:grpSpPr>
        <p:sp>
          <p:nvSpPr>
            <p:cNvPr id="6" name="Oval 5"/>
            <p:cNvSpPr/>
            <p:nvPr/>
          </p:nvSpPr>
          <p:spPr>
            <a:xfrm>
              <a:off x="6323442" y="1735994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6405562" y="16076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6606883" y="1458637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/>
            <p:nvPr/>
          </p:nvSpPr>
          <p:spPr>
            <a:xfrm>
              <a:off x="6678966" y="154724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6751329" y="17114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6532047" y="1703098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/>
            <p:cNvSpPr/>
            <p:nvPr/>
          </p:nvSpPr>
          <p:spPr>
            <a:xfrm>
              <a:off x="6860349" y="151726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Oval 12"/>
            <p:cNvSpPr/>
            <p:nvPr/>
          </p:nvSpPr>
          <p:spPr>
            <a:xfrm>
              <a:off x="6919282" y="16975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Oval 13"/>
            <p:cNvSpPr/>
            <p:nvPr/>
          </p:nvSpPr>
          <p:spPr>
            <a:xfrm>
              <a:off x="7163266" y="15318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7178492" y="1694478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Oval 15"/>
            <p:cNvSpPr/>
            <p:nvPr/>
          </p:nvSpPr>
          <p:spPr>
            <a:xfrm>
              <a:off x="7315665" y="1462321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7076445" y="147832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7368397" y="171893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Oval 18"/>
            <p:cNvSpPr/>
            <p:nvPr/>
          </p:nvSpPr>
          <p:spPr>
            <a:xfrm>
              <a:off x="6792389" y="1609136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6966972" y="158618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7586360" y="171092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/>
            <p:cNvSpPr/>
            <p:nvPr/>
          </p:nvSpPr>
          <p:spPr>
            <a:xfrm>
              <a:off x="6323441" y="147832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7452675" y="1624426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/>
            <p:cNvSpPr/>
            <p:nvPr/>
          </p:nvSpPr>
          <p:spPr>
            <a:xfrm>
              <a:off x="7306069" y="160975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7574688" y="151726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/>
            <p:cNvSpPr/>
            <p:nvPr/>
          </p:nvSpPr>
          <p:spPr>
            <a:xfrm>
              <a:off x="7076445" y="164869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>
              <a:off x="6459440" y="150126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6565822" y="15951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7464346" y="1511890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10247" y="1686009"/>
            <a:ext cx="1852047" cy="1604074"/>
            <a:chOff x="2719952" y="2719953"/>
            <a:chExt cx="1852047" cy="1604074"/>
          </a:xfrm>
        </p:grpSpPr>
        <p:sp>
          <p:nvSpPr>
            <p:cNvPr id="31" name="Rectangle 30"/>
            <p:cNvSpPr/>
            <p:nvPr/>
          </p:nvSpPr>
          <p:spPr>
            <a:xfrm>
              <a:off x="2719952" y="2719953"/>
              <a:ext cx="1852047" cy="160407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Cardiovascular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5830" y="3118958"/>
              <a:ext cx="1715443" cy="113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85830" y="3112183"/>
              <a:ext cx="1715444" cy="377851"/>
            </a:xfrm>
            <a:prstGeom prst="rect">
              <a:avLst/>
            </a:prstGeom>
            <a:solidFill>
              <a:srgbClr val="B74035">
                <a:alpha val="23000"/>
              </a:srgbClr>
            </a:solidFill>
            <a:ln>
              <a:solidFill>
                <a:srgbClr val="B740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Blood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5830" y="3490034"/>
              <a:ext cx="1715444" cy="377851"/>
            </a:xfrm>
            <a:prstGeom prst="rect">
              <a:avLst/>
            </a:prstGeom>
            <a:solidFill>
              <a:srgbClr val="44B05C">
                <a:alpha val="25000"/>
              </a:srgbClr>
            </a:solidFill>
            <a:ln>
              <a:solidFill>
                <a:srgbClr val="44B05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Tissue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85830" y="3867885"/>
              <a:ext cx="1715444" cy="387679"/>
            </a:xfrm>
            <a:prstGeom prst="rect">
              <a:avLst/>
            </a:prstGeom>
            <a:solidFill>
              <a:srgbClr val="216AAF">
                <a:alpha val="16000"/>
              </a:srgbClr>
            </a:solidFill>
            <a:ln>
              <a:solidFill>
                <a:srgbClr val="216A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Extravascular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607822" y="1105924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Respiratory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07822" y="524737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Anesthesia Machine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>
          <a:xfrm>
            <a:off x="3533846" y="900943"/>
            <a:ext cx="0" cy="20498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91605" y="1896911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Renal</a:t>
            </a:r>
          </a:p>
        </p:txBody>
      </p:sp>
      <p:cxnSp>
        <p:nvCxnSpPr>
          <p:cNvPr id="40" name="Straight Connector 39"/>
          <p:cNvCxnSpPr>
            <a:stCxn id="33" idx="3"/>
            <a:endCxn id="39" idx="1"/>
          </p:cNvCxnSpPr>
          <p:nvPr/>
        </p:nvCxnSpPr>
        <p:spPr>
          <a:xfrm flipV="1">
            <a:off x="4391569" y="2085014"/>
            <a:ext cx="200036" cy="18215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91605" y="2457735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Gastrointestinal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1605" y="3027780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Energy</a:t>
            </a:r>
          </a:p>
        </p:txBody>
      </p:sp>
      <p:cxnSp>
        <p:nvCxnSpPr>
          <p:cNvPr id="43" name="Straight Connector 42"/>
          <p:cNvCxnSpPr>
            <a:stCxn id="35" idx="3"/>
            <a:endCxn id="42" idx="1"/>
          </p:cNvCxnSpPr>
          <p:nvPr/>
        </p:nvCxnSpPr>
        <p:spPr>
          <a:xfrm>
            <a:off x="4391569" y="3027781"/>
            <a:ext cx="200036" cy="188102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04374" y="2488046"/>
            <a:ext cx="297131" cy="366177"/>
            <a:chOff x="4862018" y="3656642"/>
            <a:chExt cx="297131" cy="366177"/>
          </a:xfrm>
        </p:grpSpPr>
        <p:sp>
          <p:nvSpPr>
            <p:cNvPr id="45" name="Oval 44"/>
            <p:cNvSpPr/>
            <p:nvPr/>
          </p:nvSpPr>
          <p:spPr>
            <a:xfrm rot="16200000">
              <a:off x="4898851" y="3874852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5079142" y="38159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/>
            <p:cNvSpPr/>
            <p:nvPr/>
          </p:nvSpPr>
          <p:spPr>
            <a:xfrm rot="16200000">
              <a:off x="4859904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/>
            <p:cNvSpPr/>
            <p:nvPr/>
          </p:nvSpPr>
          <p:spPr>
            <a:xfrm rot="16200000">
              <a:off x="4990718" y="3942812"/>
              <a:ext cx="82121" cy="7789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/>
            <p:cNvSpPr/>
            <p:nvPr/>
          </p:nvSpPr>
          <p:spPr>
            <a:xfrm rot="16200000">
              <a:off x="4967771" y="376822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5030281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27175" y="1306942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Nervous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175" y="1683148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Endocrine</a:t>
            </a:r>
          </a:p>
        </p:txBody>
      </p:sp>
      <p:cxnSp>
        <p:nvCxnSpPr>
          <p:cNvPr id="53" name="Straight Connector 52"/>
          <p:cNvCxnSpPr>
            <a:endCxn id="36" idx="1"/>
          </p:cNvCxnSpPr>
          <p:nvPr/>
        </p:nvCxnSpPr>
        <p:spPr>
          <a:xfrm flipV="1">
            <a:off x="2380435" y="1294027"/>
            <a:ext cx="227387" cy="38360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380435" y="1683148"/>
            <a:ext cx="229813" cy="213764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2" y="4572000"/>
            <a:ext cx="2763838" cy="138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3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8631" y="1786585"/>
            <a:ext cx="7684489" cy="984546"/>
            <a:chOff x="586195" y="1797615"/>
            <a:chExt cx="7684489" cy="984546"/>
          </a:xfrm>
        </p:grpSpPr>
        <p:grpSp>
          <p:nvGrpSpPr>
            <p:cNvPr id="5" name="Group 4"/>
            <p:cNvGrpSpPr/>
            <p:nvPr/>
          </p:nvGrpSpPr>
          <p:grpSpPr>
            <a:xfrm>
              <a:off x="775012" y="1797615"/>
              <a:ext cx="7222603" cy="676973"/>
              <a:chOff x="1086970" y="1305391"/>
              <a:chExt cx="7222603" cy="6769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86970" y="1305391"/>
                <a:ext cx="7222603" cy="676973"/>
                <a:chOff x="0" y="1315058"/>
                <a:chExt cx="7222603" cy="67697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1317677"/>
                  <a:ext cx="640080" cy="640080"/>
                  <a:chOff x="989136" y="1355669"/>
                  <a:chExt cx="640080" cy="64008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89136" y="1355669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9" name="Picture 3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8" name="Picture 37" descr="grey_human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811" y="1389943"/>
                    <a:ext cx="232035" cy="54702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0" descr="8.png"/>
                <p:cNvPicPr>
                  <a:picLocks noChangeAspect="1"/>
                </p:cNvPicPr>
                <p:nvPr/>
              </p:nvPicPr>
              <p:blipFill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182" y="1315058"/>
                  <a:ext cx="635030" cy="63503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5.png"/>
                <p:cNvPicPr>
                  <a:picLocks noChangeAspect="1"/>
                </p:cNvPicPr>
                <p:nvPr/>
              </p:nvPicPr>
              <p:blipFill>
                <a:blip r:embed="rId5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8288" y="1333140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9[1].png"/>
                <p:cNvPicPr>
                  <a:picLocks noChangeAspect="1"/>
                </p:cNvPicPr>
                <p:nvPr/>
              </p:nvPicPr>
              <p:blipFill>
                <a:blip r:embed="rId6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2523" y="1342284"/>
                  <a:ext cx="640080" cy="640080"/>
                </a:xfrm>
                <a:prstGeom prst="rect">
                  <a:avLst/>
                </a:prstGeom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5480891" y="1351951"/>
                  <a:ext cx="640080" cy="640080"/>
                  <a:chOff x="4616957" y="2470390"/>
                  <a:chExt cx="640080" cy="64008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616957" y="2470390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5" name="Picture 34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7800" y="2543714"/>
                    <a:ext cx="468649" cy="500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398391" y="1351951"/>
                  <a:ext cx="640080" cy="630936"/>
                  <a:chOff x="5276641" y="3138226"/>
                  <a:chExt cx="640080" cy="630936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353410" y="3246188"/>
                    <a:ext cx="476345" cy="428663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/>
                  <p:cNvSpPr>
                    <a:spLocks/>
                  </p:cNvSpPr>
                  <p:nvPr/>
                </p:nvSpPr>
                <p:spPr>
                  <a:xfrm>
                    <a:off x="5276641" y="3138226"/>
                    <a:ext cx="640080" cy="63093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00000"/>
                        </a:solidFill>
                      </a:ln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299344" y="1351951"/>
                  <a:ext cx="640080" cy="640080"/>
                  <a:chOff x="4464557" y="1328899"/>
                  <a:chExt cx="640080" cy="64008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4464557" y="1328899"/>
                    <a:ext cx="640080" cy="640080"/>
                    <a:chOff x="4464557" y="1328899"/>
                    <a:chExt cx="640080" cy="640080"/>
                  </a:xfrm>
                </p:grpSpPr>
                <p:pic>
                  <p:nvPicPr>
                    <p:cNvPr id="29" name="Picture 2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4557" y="132889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513405" y="1382624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9" cstate="screen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957" y="1416782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1751474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874886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975942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07498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69701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24690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86195" y="2412829"/>
              <a:ext cx="1001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Body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551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Systems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05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Organs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301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Tissues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446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Cells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182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Proteins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8654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Genes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5203" y="1403866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Fidelity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268" y="1371600"/>
            <a:ext cx="7726852" cy="1550786"/>
          </a:xfrm>
          <a:prstGeom prst="rect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3935" y="14038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Possible Extensions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105400" y="1371600"/>
            <a:ext cx="0" cy="1550786"/>
          </a:xfrm>
          <a:prstGeom prst="line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63762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Uses feedback mechanisms to modify elements for the next time step.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04670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Calculates the entire state of the system for the next time step.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r>
              <a:rPr lang="en-US" sz="1050" dirty="0">
                <a:solidFill>
                  <a:prstClr val="white"/>
                </a:solidFill>
              </a:rPr>
              <a:t>Advances time by moving the next time step to current.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9600" y="1736495"/>
            <a:ext cx="2547179" cy="70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Assessments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Called on demand to calculate and set assessment specific data.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620" y="480447"/>
            <a:ext cx="2547179" cy="47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Reset</a:t>
            </a:r>
          </a:p>
          <a:p>
            <a:r>
              <a:rPr lang="en-US" sz="1050" dirty="0">
                <a:solidFill>
                  <a:prstClr val="white"/>
                </a:solidFill>
              </a:rPr>
              <a:t>Initializes the system.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58724"/>
            <a:ext cx="2524974" cy="119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Initialization</a:t>
            </a:r>
          </a:p>
          <a:p>
            <a:r>
              <a:rPr lang="en-US" sz="1050" b="1" dirty="0"/>
              <a:t>Resting</a:t>
            </a:r>
            <a:r>
              <a:rPr lang="en-US" sz="1050" dirty="0"/>
              <a:t>: Functionality specific to resting patient stabilization</a:t>
            </a:r>
          </a:p>
          <a:p>
            <a:endParaRPr lang="en-US" sz="1050" dirty="0"/>
          </a:p>
          <a:p>
            <a:r>
              <a:rPr lang="en-US" sz="1050" b="1" dirty="0">
                <a:solidFill>
                  <a:prstClr val="white"/>
                </a:solidFill>
              </a:rPr>
              <a:t>Conditions</a:t>
            </a:r>
            <a:r>
              <a:rPr lang="en-US" sz="1050" dirty="0">
                <a:solidFill>
                  <a:prstClr val="white"/>
                </a:solidFill>
              </a:rPr>
              <a:t>: Functionality specific to applying conditions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63763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96013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062788" y="102868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56329" y="4343400"/>
            <a:ext cx="6938212" cy="10668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46" y="3584001"/>
            <a:ext cx="5544586" cy="30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284</Words>
  <Application>Microsoft Office PowerPoint</Application>
  <PresentationFormat>On-screen Show (4:3)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227</cp:revision>
  <cp:lastPrinted>2014-09-04T18:48:26Z</cp:lastPrinted>
  <dcterms:created xsi:type="dcterms:W3CDTF">2014-09-02T19:13:20Z</dcterms:created>
  <dcterms:modified xsi:type="dcterms:W3CDTF">2020-01-22T15:03:28Z</dcterms:modified>
</cp:coreProperties>
</file>