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32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4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9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97D-2F61-4404-B41C-CD8505E5708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2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197D-2F61-4404-B41C-CD8505E57083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78A8-05FA-4E2F-BD4B-D79B1AF8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9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 rot="16200000">
            <a:off x="3211305" y="3924300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3310" y="2819400"/>
            <a:ext cx="2514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u="sng" dirty="0">
                <a:solidFill>
                  <a:prstClr val="white"/>
                </a:solidFill>
              </a:rPr>
              <a:t>Preprocess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00" dirty="0" err="1"/>
              <a:t>HeartDriver</a:t>
            </a:r>
            <a:endParaRPr lang="en-US" sz="1000" dirty="0"/>
          </a:p>
          <a:p>
            <a:pPr marL="576263" lvl="1" indent="-119063">
              <a:buFont typeface="Arial" pitchFamily="34" charset="0"/>
              <a:buChar char="•"/>
            </a:pPr>
            <a:r>
              <a:rPr lang="en-US" sz="1000" dirty="0" err="1"/>
              <a:t>BeginCardiacCycle</a:t>
            </a:r>
            <a:endParaRPr lang="en-US" sz="1000" dirty="0"/>
          </a:p>
          <a:p>
            <a:pPr marL="576263" lvl="1" indent="-119063">
              <a:buFont typeface="Arial" pitchFamily="34" charset="0"/>
              <a:buChar char="•"/>
            </a:pPr>
            <a:r>
              <a:rPr lang="en-US" sz="1000" dirty="0" err="1"/>
              <a:t>CalculateHeartElastance</a:t>
            </a:r>
            <a:endParaRPr lang="en-US" sz="100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00" dirty="0" err="1"/>
              <a:t>ProcessActions</a:t>
            </a:r>
            <a:endParaRPr lang="en-US" sz="1000" dirty="0"/>
          </a:p>
          <a:p>
            <a:pPr marL="576263" lvl="1" indent="-119063">
              <a:buFont typeface="Arial" pitchFamily="34" charset="0"/>
              <a:buChar char="•"/>
            </a:pPr>
            <a:r>
              <a:rPr lang="en-US" sz="1000" dirty="0" err="1"/>
              <a:t>TraumaticBrainInjury</a:t>
            </a:r>
            <a:endParaRPr lang="en-US" sz="1000" dirty="0"/>
          </a:p>
          <a:p>
            <a:pPr marL="576263" lvl="1" indent="-119063">
              <a:buFont typeface="Arial" pitchFamily="34" charset="0"/>
              <a:buChar char="•"/>
            </a:pPr>
            <a:r>
              <a:rPr lang="en-US" sz="1000" dirty="0"/>
              <a:t>Hemorrhage</a:t>
            </a:r>
          </a:p>
          <a:p>
            <a:pPr marL="576263" lvl="1" indent="-119063">
              <a:buFont typeface="Arial" pitchFamily="34" charset="0"/>
              <a:buChar char="•"/>
            </a:pPr>
            <a:r>
              <a:rPr lang="en-US" sz="1000" dirty="0" err="1"/>
              <a:t>PericardialEffusion</a:t>
            </a:r>
            <a:endParaRPr lang="en-US" sz="1000" dirty="0"/>
          </a:p>
          <a:p>
            <a:pPr marL="576263" lvl="1" indent="-119063">
              <a:buFont typeface="Arial" pitchFamily="34" charset="0"/>
              <a:buChar char="•"/>
            </a:pPr>
            <a:r>
              <a:rPr lang="en-US" sz="1000" dirty="0"/>
              <a:t>CPR</a:t>
            </a:r>
          </a:p>
          <a:p>
            <a:pPr marL="576263" lvl="1" indent="-119063">
              <a:buFont typeface="Arial" pitchFamily="34" charset="0"/>
              <a:buChar char="•"/>
            </a:pPr>
            <a:r>
              <a:rPr lang="en-US" sz="1000" dirty="0" err="1"/>
              <a:t>CardiacArrest</a:t>
            </a:r>
            <a:endParaRPr lang="en-US" sz="100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00" dirty="0" err="1"/>
              <a:t>UpdateHeartRhythm</a:t>
            </a:r>
            <a:endParaRPr lang="en-US" sz="100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00" dirty="0" err="1"/>
              <a:t>CalculatePleuralCavityVenousEffects</a:t>
            </a:r>
            <a:endParaRPr lang="en-US" sz="1000" dirty="0"/>
          </a:p>
          <a:p>
            <a:pPr marL="576263" lvl="1" indent="-119063">
              <a:buFont typeface="Arial" pitchFamily="34" charset="0"/>
              <a:buChar char="•"/>
            </a:pPr>
            <a:endParaRPr lang="en-US" sz="1000" dirty="0"/>
          </a:p>
        </p:txBody>
      </p:sp>
      <p:sp>
        <p:nvSpPr>
          <p:cNvPr id="7" name="Rounded Rectangle 6"/>
          <p:cNvSpPr/>
          <p:nvPr/>
        </p:nvSpPr>
        <p:spPr>
          <a:xfrm>
            <a:off x="3771900" y="3729583"/>
            <a:ext cx="2286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/>
              <a:t>Solve Circuit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Advective</a:t>
            </a:r>
            <a:r>
              <a:rPr lang="en-US" sz="1050" dirty="0"/>
              <a:t> Transport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CalculateVitalSigns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6721889" y="3924299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>
                <a:solidFill>
                  <a:prstClr val="white"/>
                </a:solidFill>
              </a:rPr>
              <a:t>PostProcess</a:t>
            </a:r>
            <a:endParaRPr lang="en-US" sz="1050" b="1" u="sng" dirty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/>
              <a:t>Advance Circuit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3310" y="1219200"/>
            <a:ext cx="2514600" cy="971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b="1" u="sng" dirty="0">
                <a:solidFill>
                  <a:prstClr val="white"/>
                </a:solidFill>
              </a:rPr>
              <a:t>Conditions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00" dirty="0"/>
              <a:t>Anemia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00" dirty="0" err="1"/>
              <a:t>RenalStenosis</a:t>
            </a:r>
            <a:endParaRPr lang="en-US" sz="100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00" dirty="0" err="1"/>
              <a:t>VentricularSystolicDysfunction</a:t>
            </a:r>
            <a:endParaRPr lang="en-US" sz="100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00" dirty="0" err="1"/>
              <a:t>PericardialEffusion</a:t>
            </a:r>
            <a:endParaRPr lang="en-US" sz="1000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6161295" y="3924300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622010" y="2266950"/>
            <a:ext cx="457200" cy="4572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U-Turn Arrow 14"/>
          <p:cNvSpPr/>
          <p:nvPr/>
        </p:nvSpPr>
        <p:spPr>
          <a:xfrm rot="10800000">
            <a:off x="1714500" y="4572001"/>
            <a:ext cx="6068587" cy="1143000"/>
          </a:xfrm>
          <a:prstGeom prst="uturnArrow">
            <a:avLst>
              <a:gd name="adj1" fmla="val 15680"/>
              <a:gd name="adj2" fmla="val 19175"/>
              <a:gd name="adj3" fmla="val 25777"/>
              <a:gd name="adj4" fmla="val 43750"/>
              <a:gd name="adj5" fmla="val 5713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85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roup 2047"/>
          <p:cNvGrpSpPr/>
          <p:nvPr/>
        </p:nvGrpSpPr>
        <p:grpSpPr>
          <a:xfrm>
            <a:off x="1611313" y="1248489"/>
            <a:ext cx="5921375" cy="4617126"/>
            <a:chOff x="1611313" y="1248489"/>
            <a:chExt cx="5921375" cy="4617126"/>
          </a:xfrm>
        </p:grpSpPr>
        <p:pic>
          <p:nvPicPr>
            <p:cNvPr id="2050" name="Picture 2" descr="C:\Users\zswarm\Pictures\OurECG_Basic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313" y="1298575"/>
              <a:ext cx="5921375" cy="4259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767593" y="4150581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P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62400" y="51885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Q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019" y="1371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55273" y="51885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400" y="3428206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</a:t>
              </a:r>
            </a:p>
          </p:txBody>
        </p:sp>
        <p:cxnSp>
          <p:nvCxnSpPr>
            <p:cNvPr id="10" name="Straight Connector 9"/>
            <p:cNvCxnSpPr>
              <a:stCxn id="7" idx="3"/>
            </p:cNvCxnSpPr>
            <p:nvPr/>
          </p:nvCxnSpPr>
          <p:spPr>
            <a:xfrm>
              <a:off x="4383819" y="1556266"/>
              <a:ext cx="1788381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957638" y="1248489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R-R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101548" y="5580827"/>
              <a:ext cx="1003852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69242" y="5557838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Q-T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810000" y="3941197"/>
              <a:ext cx="30480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47715" y="3643649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P-R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055415" y="5363311"/>
              <a:ext cx="23357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77008" y="5361401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Q-R-S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362200" y="5334000"/>
              <a:ext cx="838200" cy="0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590800" y="5333898"/>
              <a:ext cx="590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504D"/>
                  </a:solidFill>
                </a:rPr>
                <a:t>S-T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10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347" r="4602" b="6531"/>
          <a:stretch/>
        </p:blipFill>
        <p:spPr>
          <a:xfrm>
            <a:off x="2262909" y="92364"/>
            <a:ext cx="4516582" cy="631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3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36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Thames ARA/SED</dc:creator>
  <cp:lastModifiedBy>Jeff Webb</cp:lastModifiedBy>
  <cp:revision>21</cp:revision>
  <dcterms:created xsi:type="dcterms:W3CDTF">2015-10-06T18:15:47Z</dcterms:created>
  <dcterms:modified xsi:type="dcterms:W3CDTF">2019-10-15T17:21:38Z</dcterms:modified>
</cp:coreProperties>
</file>