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8" r:id="rId6"/>
    <p:sldId id="279" r:id="rId7"/>
    <p:sldId id="259" r:id="rId8"/>
    <p:sldId id="260" r:id="rId9"/>
    <p:sldId id="278" r:id="rId10"/>
    <p:sldId id="261" r:id="rId11"/>
    <p:sldId id="262" r:id="rId12"/>
    <p:sldId id="264" r:id="rId13"/>
    <p:sldId id="266" r:id="rId14"/>
    <p:sldId id="277" r:id="rId15"/>
    <p:sldId id="263" r:id="rId16"/>
    <p:sldId id="265" r:id="rId17"/>
    <p:sldId id="267" r:id="rId18"/>
    <p:sldId id="268" r:id="rId19"/>
    <p:sldId id="276" r:id="rId20"/>
    <p:sldId id="269" r:id="rId21"/>
    <p:sldId id="270" r:id="rId22"/>
    <p:sldId id="271" r:id="rId23"/>
    <p:sldId id="275" r:id="rId24"/>
    <p:sldId id="280" r:id="rId25"/>
    <p:sldId id="272" r:id="rId26"/>
    <p:sldId id="273" r:id="rId27"/>
    <p:sldId id="274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58F34-A067-F43F-3655-EA3BBFC9D065}" v="768" dt="2022-12-05T04:44:04.832"/>
    <p1510:client id="{9D656232-AEB8-208F-E7DD-32375C90C17A}" v="1283" dt="2022-12-05T02:34:35.447"/>
    <p1510:client id="{ABC1C223-FCD5-164E-70EA-FC2450BB0B1B}" v="29" dt="2022-12-05T02:56:56.325"/>
    <p1510:client id="{CB7BA34B-FEF8-434A-A492-7F6BD538E74A}" v="4896" dt="2022-12-05T05:59:15.407"/>
    <p1510:client id="{D4812EAE-F533-E458-953B-802379E37AA0}" v="458" dt="2022-12-05T01:15:2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0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65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0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91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1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EFB6B73-AB4D-4125-B381-86A7783790B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CBCDEA-7279-48CF-A8F5-D18F45EB6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288B-089E-7727-8108-8FF023F83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70671"/>
            <a:ext cx="9279467" cy="273929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>
                <a:ea typeface="Calibri Light"/>
                <a:cs typeface="Calibri Light"/>
              </a:rPr>
              <a:t>PRIORITY ASSIGNMENT FOR GLOBAL FIXED PRIORITY PRE-EMPTIVE SCHEDULING </a:t>
            </a:r>
            <a:br>
              <a:rPr lang="en-US" sz="4000">
                <a:ea typeface="Calibri Light"/>
                <a:cs typeface="Calibri Light"/>
              </a:rPr>
            </a:br>
            <a:r>
              <a:rPr lang="en-US" sz="4000">
                <a:ea typeface="Calibri Light"/>
                <a:cs typeface="Calibri Light"/>
              </a:rPr>
              <a:t>IN MULTI-PROCESSOR REAL-TIME SYSTEMS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5DF66-8603-7BDA-9A94-2211EB3F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6831" y="3635076"/>
            <a:ext cx="3033424" cy="1371599"/>
          </a:xfrm>
        </p:spPr>
        <p:txBody>
          <a:bodyPr/>
          <a:lstStyle/>
          <a:p>
            <a:r>
              <a:rPr lang="en-US"/>
              <a:t>Pavan Kumar</a:t>
            </a:r>
          </a:p>
          <a:p>
            <a:r>
              <a:rPr lang="en-US"/>
              <a:t>Tejah S </a:t>
            </a:r>
            <a:r>
              <a:rPr lang="en-US" err="1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B981-08C5-AA87-B47D-9DBAEAF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794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Response Time Analysis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C033-FB26-8C27-433F-AA3686DA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241"/>
            <a:ext cx="10515600" cy="5181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cap="none">
                <a:cs typeface="Calibri"/>
              </a:rPr>
              <a:t>It is an iterative process, where upper bound response time of a task is calculated using upper bound response times of higher priority tasks.</a:t>
            </a:r>
          </a:p>
          <a:p>
            <a:r>
              <a:rPr lang="en-US" sz="2400" cap="none">
                <a:cs typeface="Calibri"/>
              </a:rPr>
              <a:t>Here, worst case response time is calculated and is compared against deadline to check its 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.</a:t>
            </a:r>
          </a:p>
          <a:p>
            <a:r>
              <a:rPr lang="en-US" sz="2400" cap="none">
                <a:cs typeface="Calibri"/>
              </a:rPr>
              <a:t>The inequality modified as:</a:t>
            </a:r>
          </a:p>
          <a:p>
            <a:pPr marL="0" indent="0">
              <a:buNone/>
            </a:pPr>
            <a:r>
              <a:rPr lang="en-US" sz="2400" cap="none">
                <a:cs typeface="Calibri"/>
              </a:rPr>
              <a:t>Interference is given by: </a:t>
            </a:r>
          </a:p>
          <a:p>
            <a:pPr marL="0" indent="0">
              <a:buNone/>
            </a:pPr>
            <a:r>
              <a:rPr lang="en-US" sz="2400" cap="none">
                <a:cs typeface="Calibri"/>
              </a:rPr>
              <a:t>Workload calculation is same as in deadline analysis test.</a:t>
            </a:r>
          </a:p>
          <a:p>
            <a:pPr marL="0" indent="0">
              <a:buNone/>
            </a:pPr>
            <a:endParaRPr lang="en-US" sz="2400" cap="none">
              <a:cs typeface="Calibri"/>
            </a:endParaRPr>
          </a:p>
          <a:p>
            <a:pPr marL="0" indent="0">
              <a:buNone/>
            </a:pPr>
            <a:r>
              <a:rPr lang="en-US" sz="2400" cap="none">
                <a:cs typeface="Calibri"/>
              </a:rPr>
              <a:t>If worst case response time converges and is less than deadline, then the task is said to be schedulable.</a:t>
            </a:r>
          </a:p>
        </p:txBody>
      </p:sp>
      <p:pic>
        <p:nvPicPr>
          <p:cNvPr id="4" name="Picture 4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CDE16086-01FC-F2A4-69CB-763530AD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2499333"/>
            <a:ext cx="2743200" cy="74140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897BBFE-D02E-CE65-040C-4188D27E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515" y="3479037"/>
            <a:ext cx="3768969" cy="3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8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4345-0386-C6ED-465D-2D7460C3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assignment algorithms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89DF-E34E-EE94-4D5F-FEDFE4A23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0A33-B63D-2684-F603-2450E865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5324"/>
            <a:ext cx="10364451" cy="1596177"/>
          </a:xfrm>
        </p:spPr>
        <p:txBody>
          <a:bodyPr/>
          <a:lstStyle/>
          <a:p>
            <a:r>
              <a:rPr lang="en-US" err="1"/>
              <a:t>Audsley’s</a:t>
            </a:r>
            <a:r>
              <a:rPr lang="en-US"/>
              <a:t> Optimal Priority Assignment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51B99B-AB02-3DA2-D0AC-57255AF2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5880"/>
            <a:ext cx="10515600" cy="21031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4F30A-C0F6-C20C-1825-2E01BDE4F72E}"/>
              </a:ext>
            </a:extLst>
          </p:cNvPr>
          <p:cNvSpPr txBox="1"/>
          <p:nvPr/>
        </p:nvSpPr>
        <p:spPr>
          <a:xfrm>
            <a:off x="8458200" y="3121223"/>
            <a:ext cx="3259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R. Garibay-Martínez et al. (2015)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D5918-4188-F479-F6E1-96BCC76946D2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1051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OPA generates an optimal priority ordering for a given sufficient </a:t>
                </a:r>
                <a:r>
                  <a:rPr lang="en-US" sz="2400" err="1"/>
                  <a:t>schedulability</a:t>
                </a:r>
                <a:r>
                  <a:rPr lang="en-US" sz="2400"/>
                  <a:t> test 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This algorithm iteratively finds a schedulable task for each priority level starting from the lowest.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/>
                  <a:t>Opa performs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/>
                  <a:t> </a:t>
                </a:r>
                <a:r>
                  <a:rPr lang="en-US" sz="2400" err="1"/>
                  <a:t>schedulability</a:t>
                </a:r>
                <a:r>
                  <a:rPr lang="en-US" sz="2400"/>
                  <a:t> tests instead of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D5918-4188-F479-F6E1-96BCC7694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1938992"/>
              </a:xfrm>
              <a:prstGeom prst="rect">
                <a:avLst/>
              </a:prstGeom>
              <a:blipFill>
                <a:blip r:embed="rId3"/>
                <a:stretch>
                  <a:fillRect l="-812" t="-2516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55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1231-9FF9-0B4A-7FD3-E1FDB167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on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EFE7-2401-D3DB-D099-B10C61CE4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4642" y="2214694"/>
                <a:ext cx="10364452" cy="342410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400" cap="none"/>
                  <a:t>The </a:t>
                </a:r>
                <a:r>
                  <a:rPr lang="en-US" sz="2400" cap="none" err="1"/>
                  <a:t>schedulability</a:t>
                </a:r>
                <a:r>
                  <a:rPr lang="en-US" sz="2400" cap="none"/>
                  <a:t> test S needs to be compliant with 3 conditions for it to be OPA compatible</a:t>
                </a:r>
              </a:p>
              <a:p>
                <a:pPr marL="514350" indent="-514350">
                  <a:buAutoNum type="arabicPeriod"/>
                </a:pPr>
                <a:r>
                  <a:rPr lang="en-US" sz="2600" cap="none"/>
                  <a:t>The </a:t>
                </a:r>
                <a:r>
                  <a:rPr lang="en-US" sz="2600" cap="none" err="1"/>
                  <a:t>schedulability</a:t>
                </a:r>
                <a:r>
                  <a:rPr lang="en-US" sz="2600" cap="none"/>
                  <a:t>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cap="none"/>
                  <a:t>may, according to test S, be dependent on the set of higher priority tasks, but not on the relative priority ordering of those tasks. </a:t>
                </a:r>
              </a:p>
              <a:p>
                <a:pPr marL="514350" indent="-514350">
                  <a:buAutoNum type="arabicPeriod"/>
                </a:pPr>
                <a:r>
                  <a:rPr lang="en-US" sz="2600" cap="none"/>
                  <a:t>The </a:t>
                </a:r>
                <a:r>
                  <a:rPr lang="en-US" sz="2600" cap="none" err="1"/>
                  <a:t>schedulability</a:t>
                </a:r>
                <a:r>
                  <a:rPr lang="en-US" sz="2600" cap="none"/>
                  <a:t> of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cap="non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cap="none"/>
                  <a:t> may, according to test </a:t>
                </a:r>
                <a:r>
                  <a:rPr lang="en-US" sz="2600" cap="none" err="1"/>
                  <a:t>sS</a:t>
                </a:r>
                <a:r>
                  <a:rPr lang="en-US" sz="2600" cap="none"/>
                  <a:t> be dependent on the set of lower priority tasks, but not on the relative priority ordering of those tasks.</a:t>
                </a:r>
              </a:p>
              <a:p>
                <a:pPr marL="514350" indent="-514350">
                  <a:buAutoNum type="arabicPeriod"/>
                </a:pPr>
                <a:r>
                  <a:rPr lang="en-US" sz="2600" cap="none"/>
                  <a:t>When the priorities of any two tasks of adjacent priority are swapped, the task being assigned the higher priority cannot become </a:t>
                </a:r>
                <a:r>
                  <a:rPr lang="en-US" sz="2600" cap="none" err="1"/>
                  <a:t>unschedulable</a:t>
                </a:r>
                <a:r>
                  <a:rPr lang="en-US" sz="2600" cap="none"/>
                  <a:t> according to test S, if it was previously schedulable at the lower priority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EFE7-2401-D3DB-D099-B10C61CE4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4642" y="2214694"/>
                <a:ext cx="10364452" cy="3424107"/>
              </a:xfrm>
              <a:blipFill>
                <a:blip r:embed="rId2"/>
                <a:stretch>
                  <a:fillRect l="-765" t="-534" r="-471" b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2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995B-2FB0-BAF6-5B8C-928BB503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9C85-088C-6218-18C0-7B6804FE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/>
              <a:t>Deadline analysis (DA) mentioned earlier complies with all three conditions and hence is “OPA compatible”</a:t>
            </a:r>
          </a:p>
          <a:p>
            <a:r>
              <a:rPr lang="en-US" cap="none"/>
              <a:t>Response time analysis (RTA) on the other hand is not OPA compatible since it is an exact </a:t>
            </a:r>
            <a:r>
              <a:rPr lang="en-US" cap="none" err="1"/>
              <a:t>schedulability</a:t>
            </a:r>
            <a:r>
              <a:rPr lang="en-US" cap="none"/>
              <a:t> test</a:t>
            </a:r>
          </a:p>
          <a:p>
            <a:r>
              <a:rPr lang="en-US" cap="none"/>
              <a:t>An exact </a:t>
            </a:r>
            <a:r>
              <a:rPr lang="en-US" cap="none" err="1"/>
              <a:t>schedulability</a:t>
            </a:r>
            <a:r>
              <a:rPr lang="en-US" cap="none"/>
              <a:t> test by definition violates condition 1.</a:t>
            </a:r>
          </a:p>
        </p:txBody>
      </p:sp>
    </p:spTree>
    <p:extLst>
      <p:ext uri="{BB962C8B-B14F-4D97-AF65-F5344CB8AC3E}">
        <p14:creationId xmlns:p14="http://schemas.microsoft.com/office/powerpoint/2010/main" val="228906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D08-0EC4-A641-91AB-3BC3C2E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priority orderings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9C18-6E90-3C6C-7ECB-B33AD2C83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DMPO</a:t>
                </a:r>
              </a:p>
              <a:p>
                <a:pPr lvl="1"/>
                <a:r>
                  <a:rPr lang="en-US"/>
                  <a:t>Priorities are assigned based on their relative deadlines, least gets highest priority</a:t>
                </a:r>
              </a:p>
              <a:p>
                <a:r>
                  <a:rPr lang="en-US"/>
                  <a:t>D-CMPO</a:t>
                </a:r>
              </a:p>
              <a:p>
                <a:pPr lvl="1"/>
                <a:r>
                  <a:rPr lang="en-US"/>
                  <a:t>Priorities are assigned based on the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least gets highest priority</a:t>
                </a:r>
              </a:p>
              <a:p>
                <a:r>
                  <a:rPr lang="en-US" err="1"/>
                  <a:t>DkC</a:t>
                </a:r>
                <a:endParaRPr lang="en-US"/>
              </a:p>
              <a:p>
                <a:pPr lvl="1"/>
                <a:r>
                  <a:rPr lang="en-US"/>
                  <a:t>Priorities are assigned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, where 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 </m:t>
                        </m:r>
                        <m:rad>
                          <m:ra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39C18-6E90-3C6C-7ECB-B33AD2C83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4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0D0696-9B51-807F-3C27-923B266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Taskset generation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8FFD62-0950-BE75-733B-FC8D161B9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6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0EF1-9674-C770-78DA-6D6CF3A1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Taskset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6853-E2FF-B7BF-EF37-1CB61EC84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slight modification of the </a:t>
            </a:r>
            <a:r>
              <a:rPr lang="en-US" err="1"/>
              <a:t>UUnifast</a:t>
            </a:r>
            <a:r>
              <a:rPr lang="en-US"/>
              <a:t> algorithm was used to generate tasksets</a:t>
            </a:r>
          </a:p>
          <a:p>
            <a:r>
              <a:rPr lang="en-US" err="1"/>
              <a:t>Uunifast</a:t>
            </a:r>
            <a:r>
              <a:rPr lang="en-US"/>
              <a:t> is used since it runs in O(n) time and generates uniform tasksets</a:t>
            </a:r>
          </a:p>
          <a:p>
            <a:r>
              <a:rPr lang="en-US"/>
              <a:t> We generate a constrained deadline, sporadic taskset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5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CBF8-14F8-0BA6-18DB-50AFBFBF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24ABD-4A0F-5E29-421C-359AADFEC9D6}"/>
                  </a:ext>
                </a:extLst>
              </p:cNvPr>
              <p:cNvSpPr txBox="1"/>
              <p:nvPr/>
            </p:nvSpPr>
            <p:spPr>
              <a:xfrm>
                <a:off x="838200" y="4302667"/>
                <a:ext cx="105156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The above algorithm can generate individual tasks with utilizations U</a:t>
                </a:r>
                <a:r>
                  <a:rPr lang="en-US" sz="2800" baseline="-25000"/>
                  <a:t>i </a:t>
                </a:r>
                <a:r>
                  <a:rPr lang="en-US" sz="2800"/>
                  <a:t> &gt; 1.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To counter this we generate a large number of tasks until we get one that satisfies U</a:t>
                </a:r>
                <a:r>
                  <a:rPr lang="en-US" sz="2800" baseline="-25000"/>
                  <a:t>i </a:t>
                </a:r>
                <a:r>
                  <a:rPr lang="en-US" sz="2800"/>
                  <a:t> &lt; 1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/>
                  <a:t> </a:t>
                </a:r>
                <a:r>
                  <a:rPr lang="en-US" sz="2800" err="1"/>
                  <a:t>i</a:t>
                </a:r>
                <a:r>
                  <a:rPr lang="en-US" sz="2800"/>
                  <a:t> in the taskset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This modification is called the </a:t>
                </a:r>
                <a:r>
                  <a:rPr lang="en-US" sz="2800" err="1"/>
                  <a:t>UUnifast</a:t>
                </a:r>
                <a:r>
                  <a:rPr lang="en-US" sz="2800"/>
                  <a:t> discard algorithm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E24ABD-4A0F-5E29-421C-359AADFE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02667"/>
                <a:ext cx="10515600" cy="2246769"/>
              </a:xfrm>
              <a:prstGeom prst="rect">
                <a:avLst/>
              </a:prstGeom>
              <a:blipFill>
                <a:blip r:embed="rId2"/>
                <a:stretch>
                  <a:fillRect l="-1043" t="-2717" r="-1855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67FC5F9-6967-7159-49A6-9E0B2C8FB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308" y="1588641"/>
            <a:ext cx="5134692" cy="2610214"/>
          </a:xfrm>
        </p:spPr>
      </p:pic>
    </p:spTree>
    <p:extLst>
      <p:ext uri="{BB962C8B-B14F-4D97-AF65-F5344CB8AC3E}">
        <p14:creationId xmlns:p14="http://schemas.microsoft.com/office/powerpoint/2010/main" val="191204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E3A8-9D45-2650-7C8E-28CF6AD7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5EB87-7554-9834-9903-C6186BF0F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cap="none"/>
                  <a:t>The periods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cap="none"/>
                  <a:t> of these tasks are assigned using a log uniform distribution with max difference of periods factor of 1000</a:t>
                </a:r>
              </a:p>
              <a:p>
                <a:r>
                  <a:rPr lang="en-US" sz="2400" cap="none"/>
                  <a:t>Execution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cap="none"/>
                  <a:t> is assigned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cap="none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cap="none"/>
              </a:p>
              <a:p>
                <a:r>
                  <a:rPr lang="en-US" sz="2400" cap="none"/>
                  <a:t>Deadline</a:t>
                </a:r>
                <a:r>
                  <a:rPr lang="en-US" sz="2400" b="0" cap="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cap="none"/>
                  <a:t> is assigned uniformly in the range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cap="none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cap="none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cap="non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cap="non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cap="none"/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5EB87-7554-9834-9903-C6186BF0F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4"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01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D983-813B-3301-EB98-42E80DF8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084E-F7AC-F330-4578-BFB0FC3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cap="none">
                <a:ea typeface="Calibri"/>
                <a:cs typeface="Calibri"/>
              </a:rPr>
              <a:t>In the case of uniprocessor processing, research on fixed task scheduling algorithms led to the discussion of the optimality of RMPO, DMPO, and </a:t>
            </a:r>
            <a:r>
              <a:rPr lang="en-US" cap="none" err="1">
                <a:ea typeface="Calibri"/>
                <a:cs typeface="Calibri"/>
              </a:rPr>
              <a:t>Audsley's</a:t>
            </a:r>
            <a:r>
              <a:rPr lang="en-US" cap="none">
                <a:ea typeface="Calibri"/>
                <a:cs typeface="Calibri"/>
              </a:rPr>
              <a:t> OPA.</a:t>
            </a:r>
          </a:p>
          <a:p>
            <a:r>
              <a:rPr lang="en-US" cap="none">
                <a:ea typeface="Calibri"/>
                <a:cs typeface="Calibri"/>
              </a:rPr>
              <a:t>Global FP scheduling – </a:t>
            </a:r>
            <a:r>
              <a:rPr lang="en-US" cap="none" err="1">
                <a:ea typeface="Calibri"/>
                <a:cs typeface="Calibri"/>
              </a:rPr>
              <a:t>dhall</a:t>
            </a:r>
            <a:r>
              <a:rPr lang="en-US" cap="none">
                <a:ea typeface="Calibri"/>
                <a:cs typeface="Calibri"/>
              </a:rPr>
              <a:t> effect - </a:t>
            </a:r>
            <a:r>
              <a:rPr lang="en-US" cap="none" err="1">
                <a:ea typeface="Calibri"/>
                <a:cs typeface="Calibri"/>
              </a:rPr>
              <a:t>tkc</a:t>
            </a:r>
            <a:r>
              <a:rPr lang="en-US" cap="none">
                <a:ea typeface="Calibri"/>
                <a:cs typeface="Calibri"/>
              </a:rPr>
              <a:t>, threshold-based approaches</a:t>
            </a:r>
          </a:p>
          <a:p>
            <a:r>
              <a:rPr lang="en-US" cap="none" err="1">
                <a:ea typeface="Calibri"/>
                <a:cs typeface="Calibri"/>
              </a:rPr>
              <a:t>Schedulability</a:t>
            </a:r>
            <a:r>
              <a:rPr lang="en-US" cap="none">
                <a:ea typeface="Calibri"/>
                <a:cs typeface="Calibri"/>
              </a:rPr>
              <a:t> tests for sporadic task sets are developed from necessary </a:t>
            </a:r>
            <a:r>
              <a:rPr lang="en-US" cap="none" err="1">
                <a:ea typeface="Calibri"/>
                <a:cs typeface="Calibri"/>
              </a:rPr>
              <a:t>unschedulability</a:t>
            </a:r>
            <a:r>
              <a:rPr lang="en-US" cap="none">
                <a:ea typeface="Calibri"/>
                <a:cs typeface="Calibri"/>
              </a:rPr>
              <a:t> tests. (Implemented in paper)</a:t>
            </a:r>
          </a:p>
          <a:p>
            <a:r>
              <a:rPr lang="en-US" cap="none">
                <a:ea typeface="Calibri"/>
                <a:cs typeface="Calibri"/>
              </a:rPr>
              <a:t>Optimal scheduling algorithms in uniprocessor scenario is no longer optimal in multi-processor case.(DMPO) </a:t>
            </a:r>
          </a:p>
        </p:txBody>
      </p:sp>
    </p:spTree>
    <p:extLst>
      <p:ext uri="{BB962C8B-B14F-4D97-AF65-F5344CB8AC3E}">
        <p14:creationId xmlns:p14="http://schemas.microsoft.com/office/powerpoint/2010/main" val="193766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126D73-ED4D-6E86-012B-7DE0092C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501B2-5BB6-2E6C-C54E-56A3F4955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6C0B-BF47-2DFB-328B-3C82E7B8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B0A0-5C65-D0F3-8BF5-8F257AA4A5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cap="none"/>
              <a:t>The goal is to find out how effectively the algorithms finds a schedule for a given taskset</a:t>
            </a:r>
          </a:p>
          <a:p>
            <a:r>
              <a:rPr lang="en-IN" sz="2400" cap="none"/>
              <a:t>To find this, a number of tasksets are generated for each utilization and the percentage of these tasks that are schedulable according to the algorithms are plotted</a:t>
            </a:r>
          </a:p>
          <a:p>
            <a:r>
              <a:rPr lang="en-IN" sz="2400" cap="none"/>
              <a:t>The process is repeated for different number of cores</a:t>
            </a:r>
            <a:endParaRPr lang="en-US" sz="2400" cap="none"/>
          </a:p>
        </p:txBody>
      </p:sp>
    </p:spTree>
    <p:extLst>
      <p:ext uri="{BB962C8B-B14F-4D97-AF65-F5344CB8AC3E}">
        <p14:creationId xmlns:p14="http://schemas.microsoft.com/office/powerpoint/2010/main" val="152461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819D-D1E7-E47B-B743-C2052278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for 2 core system with 10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C33A-FB56-D104-2D14-EAA0B3B17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228" y="1942012"/>
            <a:ext cx="5157787" cy="823912"/>
          </a:xfrm>
        </p:spPr>
        <p:txBody>
          <a:bodyPr/>
          <a:lstStyle/>
          <a:p>
            <a:r>
              <a:rPr lang="en-US"/>
              <a:t>Our result</a:t>
            </a:r>
          </a:p>
        </p:txBody>
      </p:sp>
      <p:pic>
        <p:nvPicPr>
          <p:cNvPr id="20" name="Content Placeholder 1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E788B4F-AF22-18EC-D9D2-2D01EB6B4B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18425"/>
            <a:ext cx="4938712" cy="33070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6F029-B6A0-29E4-A996-2CB54DCC7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1780" y="1906458"/>
            <a:ext cx="5183188" cy="823912"/>
          </a:xfrm>
        </p:spPr>
        <p:txBody>
          <a:bodyPr/>
          <a:lstStyle/>
          <a:p>
            <a:r>
              <a:rPr lang="en-US"/>
              <a:t>Result in the paper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352EFE-9F98-A06F-C726-97FC536B5D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8364" y="2582863"/>
            <a:ext cx="4616873" cy="33782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980F84-5EBA-9370-D44E-D4C77C393732}"/>
              </a:ext>
            </a:extLst>
          </p:cNvPr>
          <p:cNvSpPr txBox="1"/>
          <p:nvPr/>
        </p:nvSpPr>
        <p:spPr>
          <a:xfrm>
            <a:off x="838200" y="1419553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Plot of percentage of tasksets schedulable(out of 1000) vs Utilization</a:t>
            </a:r>
          </a:p>
        </p:txBody>
      </p:sp>
    </p:spTree>
    <p:extLst>
      <p:ext uri="{BB962C8B-B14F-4D97-AF65-F5344CB8AC3E}">
        <p14:creationId xmlns:p14="http://schemas.microsoft.com/office/powerpoint/2010/main" val="88795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819D-D1E7-E47B-B743-C2052278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for 4 core system with 20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C33A-FB56-D104-2D14-EAA0B3B17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result</a:t>
            </a:r>
          </a:p>
        </p:txBody>
      </p:sp>
      <p:pic>
        <p:nvPicPr>
          <p:cNvPr id="14" name="Content Placeholder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3805A6-38C1-DAD1-BE31-0D82AF170A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12907"/>
            <a:ext cx="4938712" cy="331811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6F029-B6A0-29E4-A996-2CB54DCC7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Result in the paper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B65AB7E-F5EB-C635-A6D2-2EC2DC22D9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8675" y="2582863"/>
            <a:ext cx="4616250" cy="3378200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CA76E-F95C-D75D-CD07-2F7BE24B292F}"/>
              </a:ext>
            </a:extLst>
          </p:cNvPr>
          <p:cNvSpPr txBox="1"/>
          <p:nvPr/>
        </p:nvSpPr>
        <p:spPr>
          <a:xfrm>
            <a:off x="838200" y="1419553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Plot of percentage of tasksets schedulable(out of 1000) vs Utilization</a:t>
            </a:r>
          </a:p>
        </p:txBody>
      </p:sp>
    </p:spTree>
    <p:extLst>
      <p:ext uri="{BB962C8B-B14F-4D97-AF65-F5344CB8AC3E}">
        <p14:creationId xmlns:p14="http://schemas.microsoft.com/office/powerpoint/2010/main" val="2760956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819D-D1E7-E47B-B743-C2052278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for 8 core system with 40 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C33A-FB56-D104-2D14-EAA0B3B17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result</a:t>
            </a:r>
          </a:p>
        </p:txBody>
      </p:sp>
      <p:pic>
        <p:nvPicPr>
          <p:cNvPr id="10" name="Content Placeholder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2FB383E-F155-B1B0-0314-C719E8EFC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603629"/>
            <a:ext cx="4938712" cy="333666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06F029-B6A0-29E4-A996-2CB54DCC7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Result in the paper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83F87D7-E573-4FF0-D577-B0869F0F9AE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60827" y="2582863"/>
            <a:ext cx="4651947" cy="33782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ECF71-A453-DDDD-C335-549992AE43FC}"/>
              </a:ext>
            </a:extLst>
          </p:cNvPr>
          <p:cNvSpPr txBox="1"/>
          <p:nvPr/>
        </p:nvSpPr>
        <p:spPr>
          <a:xfrm>
            <a:off x="838200" y="1419553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Plot of percentage of tasksets schedulable(out of 100) vs Utilization</a:t>
            </a:r>
          </a:p>
        </p:txBody>
      </p:sp>
    </p:spTree>
    <p:extLst>
      <p:ext uri="{BB962C8B-B14F-4D97-AF65-F5344CB8AC3E}">
        <p14:creationId xmlns:p14="http://schemas.microsoft.com/office/powerpoint/2010/main" val="221282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E3D3263-8AD2-7899-9978-4007F213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Experiment 2 description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C840CE-F234-1A9E-7B13-F2DD1787B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9826"/>
            <a:ext cx="10363826" cy="934908"/>
          </a:xfrm>
        </p:spPr>
        <p:txBody>
          <a:bodyPr/>
          <a:lstStyle/>
          <a:p>
            <a:r>
              <a:rPr lang="en-US"/>
              <a:t>This experiment looks at the effect of the number of tasks in each taskset on the percentage of schedulable tasksets</a:t>
            </a:r>
          </a:p>
        </p:txBody>
      </p:sp>
      <p:pic>
        <p:nvPicPr>
          <p:cNvPr id="11" name="Picture 4" descr="Chart&#10;&#10;Description automatically generated">
            <a:extLst>
              <a:ext uri="{FF2B5EF4-FFF2-40B4-BE49-F238E27FC236}">
                <a16:creationId xmlns:a16="http://schemas.microsoft.com/office/drawing/2014/main" id="{C9F01CBF-B674-6913-B9ED-070A85263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421" y="2734734"/>
            <a:ext cx="46482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95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BA42-693A-5DE3-F8B3-5842960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A05DB-5EC9-3F23-DFA2-3C9537E4C7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/>
              <a:t>We observe that OPA gives the highest percentage of tasks scheduled for a given utilization</a:t>
            </a:r>
          </a:p>
          <a:p>
            <a:r>
              <a:rPr lang="en-US" cap="none"/>
              <a:t>Although this doesn’t prove optimality of OPA graphically, it shows that we get feasible schedules with OPA when the other heuristics fail.</a:t>
            </a:r>
          </a:p>
        </p:txBody>
      </p:sp>
    </p:spTree>
    <p:extLst>
      <p:ext uri="{BB962C8B-B14F-4D97-AF65-F5344CB8AC3E}">
        <p14:creationId xmlns:p14="http://schemas.microsoft.com/office/powerpoint/2010/main" val="392692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23106-4DB6-ACF4-0225-F930E2AF9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C5D69EE-A8EE-EAC1-9772-59E76F327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3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B234-79E9-27CE-28BF-C8DF09AB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26B93-1DA2-DD72-8D33-F14EEAB1E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27A5-DA1E-F4C2-A7E4-5EE210CF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088D-46FC-38C2-EB83-AEBCDC4E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cap="none">
                <a:ea typeface="Calibri"/>
                <a:cs typeface="Calibri"/>
              </a:rPr>
              <a:t>The goal is to schedule sporadic tasks with constrained deadlines using global FP scheduling algorithms.</a:t>
            </a:r>
          </a:p>
          <a:p>
            <a:r>
              <a:rPr lang="en-US" sz="2400" cap="none" err="1">
                <a:cs typeface="Calibri"/>
              </a:rPr>
              <a:t>Audsley’s</a:t>
            </a:r>
            <a:r>
              <a:rPr lang="en-US" sz="2400" cap="none">
                <a:cs typeface="Calibri"/>
              </a:rPr>
              <a:t> OPA, originally developed for uniprocessor, is used on multi-core platform and produced feasible schedule when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 algorithm satisfies three  conditions.</a:t>
            </a:r>
          </a:p>
          <a:p>
            <a:r>
              <a:rPr lang="en-US" sz="2400" cap="none">
                <a:cs typeface="Calibri"/>
              </a:rPr>
              <a:t>Sufficient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 tests are developed namely, deadline analysis test and response time analysis test.</a:t>
            </a:r>
          </a:p>
          <a:p>
            <a:r>
              <a:rPr lang="en-US" sz="2400" cap="none">
                <a:cs typeface="Calibri"/>
              </a:rPr>
              <a:t>Heuristics are generated to generate priority ordering - </a:t>
            </a:r>
            <a:r>
              <a:rPr lang="en-US" sz="2400" cap="none" err="1">
                <a:cs typeface="Calibri"/>
              </a:rPr>
              <a:t>DkC</a:t>
            </a:r>
            <a:r>
              <a:rPr lang="en-US" sz="2400" cap="none">
                <a:cs typeface="Calibri"/>
              </a:rPr>
              <a:t> and  D-CMPO.</a:t>
            </a:r>
          </a:p>
        </p:txBody>
      </p:sp>
    </p:spTree>
    <p:extLst>
      <p:ext uri="{BB962C8B-B14F-4D97-AF65-F5344CB8AC3E}">
        <p14:creationId xmlns:p14="http://schemas.microsoft.com/office/powerpoint/2010/main" val="208710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AE7C-A8E8-C6F6-88FA-795A77A8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24013-0D4C-1578-ADC5-A32DCE2A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229"/>
            <a:ext cx="10515600" cy="448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>
                <a:cs typeface="Calibri"/>
              </a:rPr>
              <a:t>Global FP feasible – priority ordering of task sets using global FP scheduling algorithms such that, tasks can be scheduled without missing the deadlines.</a:t>
            </a:r>
          </a:p>
          <a:p>
            <a:r>
              <a:rPr lang="en-US" sz="2400" cap="none">
                <a:cs typeface="Calibri"/>
              </a:rPr>
              <a:t>Sufficient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 test - deemed to be schedulable are actually schedulable.</a:t>
            </a:r>
          </a:p>
          <a:p>
            <a:r>
              <a:rPr lang="en-US" sz="2400" cap="none">
                <a:cs typeface="Calibri"/>
              </a:rPr>
              <a:t>Necessary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 test – deemed to be </a:t>
            </a:r>
            <a:r>
              <a:rPr lang="en-US" sz="2400" cap="none" err="1">
                <a:cs typeface="Calibri"/>
              </a:rPr>
              <a:t>unschedulable</a:t>
            </a:r>
            <a:r>
              <a:rPr lang="en-US" sz="2400" cap="none">
                <a:cs typeface="Calibri"/>
              </a:rPr>
              <a:t> are </a:t>
            </a:r>
            <a:r>
              <a:rPr lang="en-US" sz="2400" cap="none" err="1">
                <a:cs typeface="Calibri"/>
              </a:rPr>
              <a:t>infact</a:t>
            </a:r>
            <a:r>
              <a:rPr lang="en-US" sz="2400" cap="none">
                <a:cs typeface="Calibri"/>
              </a:rPr>
              <a:t> </a:t>
            </a:r>
            <a:r>
              <a:rPr lang="en-US" sz="2400" cap="none" err="1">
                <a:cs typeface="Calibri"/>
              </a:rPr>
              <a:t>unschedulable</a:t>
            </a:r>
            <a:r>
              <a:rPr lang="en-US" sz="2400" cap="none">
                <a:cs typeface="Calibri"/>
              </a:rPr>
              <a:t>.</a:t>
            </a:r>
          </a:p>
          <a:p>
            <a:r>
              <a:rPr lang="en-US" sz="2400" cap="none">
                <a:cs typeface="Calibri"/>
              </a:rPr>
              <a:t>Exact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 test a – both sufficient and necessary</a:t>
            </a:r>
          </a:p>
          <a:p>
            <a:r>
              <a:rPr lang="en-US" sz="2400" cap="none">
                <a:cs typeface="Calibri"/>
              </a:rPr>
              <a:t>Optimal priority assignment policy –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 test and task model.</a:t>
            </a:r>
          </a:p>
        </p:txBody>
      </p:sp>
    </p:spTree>
    <p:extLst>
      <p:ext uri="{BB962C8B-B14F-4D97-AF65-F5344CB8AC3E}">
        <p14:creationId xmlns:p14="http://schemas.microsoft.com/office/powerpoint/2010/main" val="82089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2C6D-4091-1B39-13EA-EDFE5616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Schedulability</a:t>
            </a:r>
            <a:r>
              <a:rPr lang="en-US"/>
              <a:t>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1BF85-B7F8-C05F-2D43-00C8792C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B286-EFFD-2EB4-5C0E-7F0FA155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Model and </a:t>
            </a:r>
            <a:r>
              <a:rPr lang="en-US" err="1">
                <a:cs typeface="Calibri Light"/>
              </a:rPr>
              <a:t>Schedulability</a:t>
            </a:r>
            <a:r>
              <a:rPr lang="en-US">
                <a:cs typeface="Calibri Light"/>
              </a:rPr>
              <a:t> tests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197A-282D-CE44-88F2-F42A8942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cap="none">
                <a:cs typeface="Calibri"/>
              </a:rPr>
              <a:t>Consider an interval called problem window, at the end of which deadline of a task is missed. Interval from release time of a job to its deadline.</a:t>
            </a:r>
          </a:p>
          <a:p>
            <a:r>
              <a:rPr lang="en-US" sz="2400" cap="none">
                <a:cs typeface="Calibri"/>
              </a:rPr>
              <a:t>A necessary condition is imposed so that job misses its deadline. </a:t>
            </a:r>
          </a:p>
          <a:p>
            <a:r>
              <a:rPr lang="en-US" sz="2400" cap="none">
                <a:cs typeface="Calibri"/>
              </a:rPr>
              <a:t>One such condition can be all processors are busy executing for more than (deadline  - execution time) duration.</a:t>
            </a:r>
          </a:p>
          <a:p>
            <a:r>
              <a:rPr lang="en-US" sz="2400" cap="none">
                <a:cs typeface="Calibri"/>
              </a:rPr>
              <a:t>Calculate the maximum interference due to higher priority jobs on particular task in considered problem window and develop a necessary </a:t>
            </a:r>
            <a:r>
              <a:rPr lang="en-US" sz="2400" cap="none" err="1">
                <a:cs typeface="Calibri"/>
              </a:rPr>
              <a:t>unschedulability</a:t>
            </a:r>
            <a:r>
              <a:rPr lang="en-US" sz="2400" cap="none">
                <a:cs typeface="Calibri"/>
              </a:rPr>
              <a:t> test.</a:t>
            </a:r>
          </a:p>
          <a:p>
            <a:r>
              <a:rPr lang="en-US" sz="2400" cap="none">
                <a:cs typeface="Calibri"/>
              </a:rPr>
              <a:t>Then, develop sufficient </a:t>
            </a:r>
            <a:r>
              <a:rPr lang="en-US" sz="2400" cap="none" err="1">
                <a:cs typeface="Calibri"/>
              </a:rPr>
              <a:t>schedulability</a:t>
            </a:r>
            <a:r>
              <a:rPr lang="en-US" sz="2400" cap="none">
                <a:cs typeface="Calibri"/>
              </a:rPr>
              <a:t> test by negating it.</a:t>
            </a:r>
          </a:p>
          <a:p>
            <a:endParaRPr lang="en-US" sz="2400" cap="non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647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4665-7B30-90EC-EA51-4492428B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Deadline Analysis Test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1F9BB-62F0-0068-2BC4-A1A94DE0F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06" y="2024194"/>
            <a:ext cx="10364452" cy="342410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sz="2400" cap="none">
                <a:ea typeface="+mn-lt"/>
                <a:cs typeface="+mn-lt"/>
              </a:rPr>
              <a:t>•Considering a job of task, maximum interference due to all higher priority tasks is calculated.</a:t>
            </a:r>
            <a:endParaRPr lang="en-US" sz="2400" cap="none"/>
          </a:p>
          <a:p>
            <a:pPr>
              <a:buNone/>
            </a:pPr>
            <a:r>
              <a:rPr lang="en-US" sz="2400" cap="none">
                <a:ea typeface="+mn-lt"/>
                <a:cs typeface="+mn-lt"/>
              </a:rPr>
              <a:t>•The maximum number of jobs of a higher priority task that can be run in a problem window is given by: </a:t>
            </a:r>
            <a:endParaRPr lang="en-US" sz="2400" cap="none"/>
          </a:p>
          <a:p>
            <a:pPr>
              <a:buNone/>
            </a:pPr>
            <a:r>
              <a:rPr lang="en-US" sz="2400" cap="none">
                <a:cs typeface="Calibri"/>
              </a:rPr>
              <a:t>                            </a:t>
            </a:r>
          </a:p>
          <a:p>
            <a:pPr>
              <a:buNone/>
            </a:pPr>
            <a:endParaRPr lang="en-US" sz="2400" cap="none">
              <a:cs typeface="Calibri"/>
            </a:endParaRPr>
          </a:p>
          <a:p>
            <a:pPr>
              <a:buNone/>
            </a:pPr>
            <a:r>
              <a:rPr lang="en-US" sz="2400" cap="none">
                <a:ea typeface="+mn-lt"/>
                <a:cs typeface="+mn-lt"/>
              </a:rPr>
              <a:t>•here, slack time captures part executions of jobs in the problem window, which effectively equals the execution time of the job.</a:t>
            </a:r>
            <a:endParaRPr lang="en-US" sz="2400" cap="none"/>
          </a:p>
          <a:p>
            <a:pPr>
              <a:buNone/>
            </a:pPr>
            <a:endParaRPr lang="en-US" sz="2400" cap="none"/>
          </a:p>
          <a:p>
            <a:pPr marL="0" indent="0">
              <a:buNone/>
            </a:pPr>
            <a:endParaRPr lang="en-US" sz="2400" cap="none">
              <a:cs typeface="Calibri"/>
            </a:endParaRPr>
          </a:p>
        </p:txBody>
      </p:sp>
      <p:pic>
        <p:nvPicPr>
          <p:cNvPr id="7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73DA22C-7D6F-1438-860D-535AA670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691" y="1277811"/>
            <a:ext cx="2743200" cy="746383"/>
          </a:xfrm>
          <a:prstGeom prst="rect">
            <a:avLst/>
          </a:prstGeom>
        </p:spPr>
      </p:pic>
      <p:pic>
        <p:nvPicPr>
          <p:cNvPr id="4" name="Picture 4" descr="A picture containing text, antenna, clock, watch&#10;&#10;Description automatically generated">
            <a:extLst>
              <a:ext uri="{FF2B5EF4-FFF2-40B4-BE49-F238E27FC236}">
                <a16:creationId xmlns:a16="http://schemas.microsoft.com/office/drawing/2014/main" id="{0ACB7AE9-95F2-5573-7003-F325D9DD4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562" y="3620371"/>
            <a:ext cx="2743200" cy="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0C76-1F2A-4B90-85A8-5BDE2E49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487"/>
          </a:xfrm>
        </p:spPr>
        <p:txBody>
          <a:bodyPr/>
          <a:lstStyle/>
          <a:p>
            <a:r>
              <a:rPr lang="en-US">
                <a:cs typeface="Calibri Light"/>
              </a:rPr>
              <a:t>Continued...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143D-ECDE-0E4E-97E0-03002CCE2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549"/>
            <a:ext cx="10515600" cy="48984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cap="none">
                <a:ea typeface="+mn-lt"/>
                <a:cs typeface="+mn-lt"/>
              </a:rPr>
              <a:t>•The total workload of a higher priority task in the problem window is given by:</a:t>
            </a:r>
            <a:endParaRPr lang="en-US" sz="2400" cap="none"/>
          </a:p>
          <a:p>
            <a:pPr>
              <a:buNone/>
            </a:pPr>
            <a:endParaRPr lang="en-US" sz="2400" cap="none">
              <a:cs typeface="Calibri"/>
            </a:endParaRPr>
          </a:p>
          <a:p>
            <a:pPr>
              <a:buNone/>
            </a:pPr>
            <a:r>
              <a:rPr lang="en-US" sz="2400" cap="none">
                <a:ea typeface="+mn-lt"/>
                <a:cs typeface="+mn-lt"/>
              </a:rPr>
              <a:t>•If a task k is schedulable, then the upper bound on the interference is given by: </a:t>
            </a:r>
            <a:endParaRPr lang="en-US" sz="2400" cap="none"/>
          </a:p>
          <a:p>
            <a:pPr>
              <a:buNone/>
            </a:pPr>
            <a:endParaRPr lang="en-US" sz="2400" cap="none">
              <a:cs typeface="Calibri" panose="020F0502020204030204"/>
            </a:endParaRPr>
          </a:p>
          <a:p>
            <a:r>
              <a:rPr lang="en-US" sz="2400" cap="none">
                <a:cs typeface="Calibri" panose="020F0502020204030204"/>
              </a:rPr>
              <a:t>Calculating the upper bound interference and distributing it to m processors results in the condition for </a:t>
            </a:r>
            <a:r>
              <a:rPr lang="en-US" sz="2400" cap="none" err="1">
                <a:cs typeface="Calibri" panose="020F0502020204030204"/>
              </a:rPr>
              <a:t>schedulability</a:t>
            </a:r>
            <a:r>
              <a:rPr lang="en-US" sz="2400" cap="none">
                <a:cs typeface="Calibri" panose="020F0502020204030204"/>
              </a:rPr>
              <a:t>.</a:t>
            </a:r>
          </a:p>
          <a:p>
            <a:pPr marL="0" indent="0">
              <a:buNone/>
            </a:pPr>
            <a:endParaRPr lang="en-US" sz="2400" cap="none">
              <a:cs typeface="Calibri" panose="020F0502020204030204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36BAD82-762C-7ED1-2342-44F99510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67" y="1816036"/>
            <a:ext cx="5156200" cy="432205"/>
          </a:xfrm>
          <a:prstGeom prst="rect">
            <a:avLst/>
          </a:prstGeom>
        </p:spPr>
      </p:pic>
      <p:pic>
        <p:nvPicPr>
          <p:cNvPr id="5" name="Picture 5" descr="A picture containing text, watch, gauge&#10;&#10;Description automatically generated">
            <a:extLst>
              <a:ext uri="{FF2B5EF4-FFF2-40B4-BE49-F238E27FC236}">
                <a16:creationId xmlns:a16="http://schemas.microsoft.com/office/drawing/2014/main" id="{BDD6F6FD-6C12-571D-E3CB-C0D6B150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999" y="2967644"/>
            <a:ext cx="3719847" cy="452450"/>
          </a:xfrm>
          <a:prstGeom prst="rect">
            <a:avLst/>
          </a:prstGeom>
        </p:spPr>
      </p:pic>
      <p:pic>
        <p:nvPicPr>
          <p:cNvPr id="6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7B9658B9-6E01-1311-8F6E-CBEFF0E9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322" y="4394915"/>
            <a:ext cx="2743200" cy="80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1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8094df-7ad1-476b-bde4-608e81afb50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57CD0DC4C2754284EC39C34ABF5E52" ma:contentTypeVersion="14" ma:contentTypeDescription="Create a new document." ma:contentTypeScope="" ma:versionID="de5575543d0477074611a2df44a3c450">
  <xsd:schema xmlns:xsd="http://www.w3.org/2001/XMLSchema" xmlns:xs="http://www.w3.org/2001/XMLSchema" xmlns:p="http://schemas.microsoft.com/office/2006/metadata/properties" xmlns:ns3="e38094df-7ad1-476b-bde4-608e81afb508" xmlns:ns4="6c3c4b6a-4ea1-4298-8e37-1fca7ee56094" targetNamespace="http://schemas.microsoft.com/office/2006/metadata/properties" ma:root="true" ma:fieldsID="baeb74bacf2498ba43c63f5d6e25134e" ns3:_="" ns4:_="">
    <xsd:import namespace="e38094df-7ad1-476b-bde4-608e81afb508"/>
    <xsd:import namespace="6c3c4b6a-4ea1-4298-8e37-1fca7ee560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094df-7ad1-476b-bde4-608e81afb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3c4b6a-4ea1-4298-8e37-1fca7ee56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A6DE24-77EE-4CFA-8FA1-FE3DF646092E}">
  <ds:schemaRefs>
    <ds:schemaRef ds:uri="6c3c4b6a-4ea1-4298-8e37-1fca7ee56094"/>
    <ds:schemaRef ds:uri="e38094df-7ad1-476b-bde4-608e81afb5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E7A2EE2-AA11-4068-A6CE-5F84F5EE8D43}">
  <ds:schemaRefs>
    <ds:schemaRef ds:uri="6c3c4b6a-4ea1-4298-8e37-1fca7ee56094"/>
    <ds:schemaRef ds:uri="e38094df-7ad1-476b-bde4-608e81afb5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E95C58-B765-454F-A91C-CEDDDD878F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Droplet</vt:lpstr>
      <vt:lpstr>PRIORITY ASSIGNMENT FOR GLOBAL FIXED PRIORITY PRE-EMPTIVE SCHEDULING  IN MULTI-PROCESSOR REAL-TIME SYSTEMS</vt:lpstr>
      <vt:lpstr>Overview</vt:lpstr>
      <vt:lpstr>Introduction</vt:lpstr>
      <vt:lpstr>PROBLEM STATEMENT</vt:lpstr>
      <vt:lpstr>Definitions</vt:lpstr>
      <vt:lpstr>Schedulability tests</vt:lpstr>
      <vt:lpstr>Model and Schedulability tests</vt:lpstr>
      <vt:lpstr>Deadline Analysis Test</vt:lpstr>
      <vt:lpstr>Continued...</vt:lpstr>
      <vt:lpstr>Response Time Analysis</vt:lpstr>
      <vt:lpstr>Priority assignment algorithms</vt:lpstr>
      <vt:lpstr>Audsley’s Optimal Priority Assignment</vt:lpstr>
      <vt:lpstr>Conditions on s</vt:lpstr>
      <vt:lpstr>Observations</vt:lpstr>
      <vt:lpstr>Heuristic priority orderings</vt:lpstr>
      <vt:lpstr>Taskset generation</vt:lpstr>
      <vt:lpstr>Taskset generation</vt:lpstr>
      <vt:lpstr>Continued..</vt:lpstr>
      <vt:lpstr>Continued…</vt:lpstr>
      <vt:lpstr>REsults</vt:lpstr>
      <vt:lpstr>Experiment description</vt:lpstr>
      <vt:lpstr>Results for 2 core system with 10 tasks</vt:lpstr>
      <vt:lpstr>Results for 4 core system with 20 tasks</vt:lpstr>
      <vt:lpstr>Results for 8 core system with 40 tasks</vt:lpstr>
      <vt:lpstr>Experiment 2 description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taz zat</dc:creator>
  <cp:revision>2</cp:revision>
  <dcterms:created xsi:type="dcterms:W3CDTF">2022-12-04T21:21:52Z</dcterms:created>
  <dcterms:modified xsi:type="dcterms:W3CDTF">2022-12-05T10:16:55Z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0x0101003557CD0DC4C2754284EC39C34ABF5E52</vt:lpwstr>
  </property>
</Properties>
</file>