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7" r:id="rId3"/>
    <p:sldId id="277" r:id="rId4"/>
    <p:sldId id="258" r:id="rId5"/>
    <p:sldId id="260" r:id="rId6"/>
    <p:sldId id="261" r:id="rId7"/>
    <p:sldId id="262" r:id="rId8"/>
    <p:sldId id="280" r:id="rId9"/>
    <p:sldId id="264" r:id="rId10"/>
    <p:sldId id="265" r:id="rId11"/>
    <p:sldId id="266" r:id="rId12"/>
    <p:sldId id="267" r:id="rId13"/>
    <p:sldId id="268" r:id="rId14"/>
    <p:sldId id="269" r:id="rId15"/>
    <p:sldId id="270" r:id="rId16"/>
    <p:sldId id="271" r:id="rId17"/>
    <p:sldId id="272" r:id="rId18"/>
    <p:sldId id="273" r:id="rId19"/>
    <p:sldId id="274" r:id="rId20"/>
    <p:sldId id="278" r:id="rId21"/>
    <p:sldId id="263" r:id="rId22"/>
    <p:sldId id="275" r:id="rId23"/>
    <p:sldId id="276" r:id="rId24"/>
    <p:sldId id="284" r:id="rId25"/>
    <p:sldId id="282" r:id="rId26"/>
    <p:sldId id="286" r:id="rId27"/>
    <p:sldId id="285" r:id="rId28"/>
    <p:sldId id="283" r:id="rId29"/>
    <p:sldId id="279" r:id="rId30"/>
    <p:sldId id="281" r:id="rId31"/>
    <p:sldId id="287" r:id="rId32"/>
    <p:sldId id="288" r:id="rId33"/>
    <p:sldId id="289" r:id="rId34"/>
    <p:sldId id="290" r:id="rId35"/>
    <p:sldId id="291" r:id="rId36"/>
    <p:sldId id="292" r:id="rId37"/>
    <p:sldId id="293" r:id="rId38"/>
    <p:sldId id="298" r:id="rId39"/>
    <p:sldId id="294" r:id="rId40"/>
    <p:sldId id="295" r:id="rId41"/>
    <p:sldId id="296" r:id="rId42"/>
    <p:sldId id="297"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60" autoAdjust="0"/>
  </p:normalViewPr>
  <p:slideViewPr>
    <p:cSldViewPr snapToGrid="0">
      <p:cViewPr varScale="1">
        <p:scale>
          <a:sx n="64" d="100"/>
          <a:sy n="64" d="100"/>
        </p:scale>
        <p:origin x="13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27/04/2022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23898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19</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Sharding</a:t>
            </a:r>
            <a:r>
              <a:rPr lang="it-IT" dirty="0"/>
              <a:t>: metodo per distribuire i dati attraverso macchine multiple.</a:t>
            </a:r>
          </a:p>
        </p:txBody>
      </p:sp>
      <p:sp>
        <p:nvSpPr>
          <p:cNvPr id="4" name="Segnaposto numero diapositiva 3"/>
          <p:cNvSpPr>
            <a:spLocks noGrp="1"/>
          </p:cNvSpPr>
          <p:nvPr>
            <p:ph type="sldNum" sz="quarter" idx="5"/>
          </p:nvPr>
        </p:nvSpPr>
        <p:spPr/>
        <p:txBody>
          <a:bodyPr/>
          <a:lstStyle/>
          <a:p>
            <a:fld id="{7B9EF5EE-42ED-4142-B01A-B637985E9B70}" type="slidenum">
              <a:rPr lang="it-IT" smtClean="0"/>
              <a:t>21</a:t>
            </a:fld>
            <a:endParaRPr lang="it-IT"/>
          </a:p>
        </p:txBody>
      </p:sp>
    </p:spTree>
    <p:extLst>
      <p:ext uri="{BB962C8B-B14F-4D97-AF65-F5344CB8AC3E}">
        <p14:creationId xmlns:p14="http://schemas.microsoft.com/office/powerpoint/2010/main" val="2423137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u="none" dirty="0"/>
              <a:t>La </a:t>
            </a:r>
            <a:r>
              <a:rPr lang="it-IT" u="none" dirty="0" err="1"/>
              <a:t>Shard</a:t>
            </a:r>
            <a:r>
              <a:rPr lang="it-IT" u="none" dirty="0"/>
              <a:t> key esiste in ogni documento e può essere composto</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23</a:t>
            </a:fld>
            <a:endParaRPr lang="it-IT"/>
          </a:p>
        </p:txBody>
      </p:sp>
    </p:spTree>
    <p:extLst>
      <p:ext uri="{BB962C8B-B14F-4D97-AF65-F5344CB8AC3E}">
        <p14:creationId xmlns:p14="http://schemas.microsoft.com/office/powerpoint/2010/main" val="27770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mongoDb</a:t>
            </a:r>
            <a:r>
              <a:rPr lang="it-IT" dirty="0"/>
              <a:t> divide l’intervallo dei valori delle </a:t>
            </a:r>
            <a:r>
              <a:rPr lang="it-IT" dirty="0" err="1"/>
              <a:t>shard</a:t>
            </a:r>
            <a:r>
              <a:rPr lang="it-IT" dirty="0"/>
              <a:t> key (hash </a:t>
            </a:r>
            <a:r>
              <a:rPr lang="it-IT" dirty="0" err="1"/>
              <a:t>shard</a:t>
            </a:r>
            <a:r>
              <a:rPr lang="it-IT" dirty="0"/>
              <a:t>), in intervalli  non sovrapposti di </a:t>
            </a:r>
            <a:r>
              <a:rPr lang="it-IT" dirty="0" err="1"/>
              <a:t>shark</a:t>
            </a:r>
            <a:r>
              <a:rPr lang="it-IT" dirty="0"/>
              <a:t> key(hash </a:t>
            </a:r>
            <a:r>
              <a:rPr lang="it-IT" dirty="0" err="1"/>
              <a:t>shard</a:t>
            </a:r>
            <a:r>
              <a:rPr lang="it-IT" dirty="0"/>
              <a:t> key). Ogni range è associato ad un </a:t>
            </a:r>
            <a:r>
              <a:rPr lang="it-IT" dirty="0" err="1"/>
              <a:t>chunk</a:t>
            </a:r>
            <a:r>
              <a:rPr lang="it-IT" dirty="0"/>
              <a:t>(blocco) e </a:t>
            </a:r>
            <a:r>
              <a:rPr lang="it-IT" dirty="0" err="1"/>
              <a:t>mongodb</a:t>
            </a:r>
            <a:r>
              <a:rPr lang="it-IT" dirty="0"/>
              <a:t> tenta di distribuire i </a:t>
            </a:r>
            <a:r>
              <a:rPr lang="it-IT" dirty="0" err="1"/>
              <a:t>chunk</a:t>
            </a:r>
            <a:r>
              <a:rPr lang="it-IT" dirty="0"/>
              <a:t> in maniera uniforme nel cluster.</a:t>
            </a:r>
          </a:p>
          <a:p>
            <a:r>
              <a:rPr lang="it-IT" dirty="0"/>
              <a:t>Un </a:t>
            </a:r>
            <a:r>
              <a:rPr lang="it-IT" dirty="0" err="1"/>
              <a:t>chunk</a:t>
            </a:r>
            <a:r>
              <a:rPr lang="it-IT" dirty="0"/>
              <a:t> è un intervallo contiguo di valori di </a:t>
            </a:r>
            <a:r>
              <a:rPr lang="it-IT" dirty="0" err="1"/>
              <a:t>shard</a:t>
            </a:r>
            <a:r>
              <a:rPr lang="it-IT" dirty="0"/>
              <a:t> key all’interno di un particolare </a:t>
            </a:r>
            <a:r>
              <a:rPr lang="it-IT" dirty="0" err="1"/>
              <a:t>shard</a:t>
            </a:r>
            <a:r>
              <a:rPr lang="it-IT" dirty="0"/>
              <a:t>.</a:t>
            </a:r>
          </a:p>
          <a:p>
            <a:r>
              <a:rPr lang="it-IT" dirty="0"/>
              <a:t>I </a:t>
            </a:r>
            <a:r>
              <a:rPr lang="it-IT" dirty="0" err="1"/>
              <a:t>cunk</a:t>
            </a:r>
            <a:r>
              <a:rPr lang="it-IT" dirty="0"/>
              <a:t> includono il limite inferiore ed escludono il limite superiore</a:t>
            </a:r>
            <a:r>
              <a:rPr lang="it-IT" u="sng" dirty="0"/>
              <a:t>. Se </a:t>
            </a:r>
            <a:r>
              <a:rPr lang="it-IT" u="none" dirty="0"/>
              <a:t> crescono oltre i 64MB </a:t>
            </a:r>
            <a:r>
              <a:rPr lang="it-IT" u="none" dirty="0" err="1"/>
              <a:t>mongodb</a:t>
            </a:r>
            <a:r>
              <a:rPr lang="it-IT" u="none" dirty="0"/>
              <a:t> divide i blocchi. Sempre </a:t>
            </a:r>
            <a:r>
              <a:rPr lang="it-IT" u="none" dirty="0" err="1"/>
              <a:t>mongodb</a:t>
            </a:r>
            <a:r>
              <a:rPr lang="it-IT" u="none" dirty="0"/>
              <a:t> migra i </a:t>
            </a:r>
            <a:r>
              <a:rPr lang="it-IT" u="none" dirty="0" err="1"/>
              <a:t>chunk</a:t>
            </a:r>
            <a:r>
              <a:rPr lang="it-IT" u="none" dirty="0"/>
              <a:t> se uno </a:t>
            </a:r>
            <a:r>
              <a:rPr lang="it-IT" u="none" dirty="0" err="1"/>
              <a:t>shard</a:t>
            </a:r>
            <a:r>
              <a:rPr lang="it-IT" u="none" dirty="0"/>
              <a:t> ha troppi blocchi rispetto ad un altro.</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24</a:t>
            </a:fld>
            <a:endParaRPr lang="it-IT"/>
          </a:p>
        </p:txBody>
      </p:sp>
    </p:spTree>
    <p:extLst>
      <p:ext uri="{BB962C8B-B14F-4D97-AF65-F5344CB8AC3E}">
        <p14:creationId xmlns:p14="http://schemas.microsoft.com/office/powerpoint/2010/main" val="265309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bilanciatore applica strategia per minimizzare l’impatto: </a:t>
            </a:r>
          </a:p>
          <a:p>
            <a:pPr marL="228600" indent="-228600">
              <a:buAutoNum type="arabicParenR"/>
            </a:pPr>
            <a:r>
              <a:rPr lang="it-IT" dirty="0"/>
              <a:t>Se devo spostare molti </a:t>
            </a:r>
            <a:r>
              <a:rPr lang="it-IT" dirty="0" err="1"/>
              <a:t>chunks</a:t>
            </a:r>
            <a:r>
              <a:rPr lang="it-IT" dirty="0"/>
              <a:t> ne sposto uno alla volta.</a:t>
            </a:r>
          </a:p>
          <a:p>
            <a:pPr marL="228600" indent="-228600">
              <a:buAutoNum type="arabicParenR"/>
            </a:pPr>
            <a:r>
              <a:rPr lang="it-IT" dirty="0"/>
              <a:t>Ho bilanciamento solo quando è veramente necessario oppure quando mi supera la soglia di migrazione che io ho personalmente impostato</a:t>
            </a:r>
          </a:p>
          <a:p>
            <a:pPr marL="0" indent="0">
              <a:buNone/>
            </a:pPr>
            <a:r>
              <a:rPr lang="it-IT" dirty="0"/>
              <a:t>Specialmente posso pensarlo quando aggiungo o tolgo uno </a:t>
            </a:r>
            <a:r>
              <a:rPr lang="it-IT" dirty="0" err="1"/>
              <a:t>shard</a:t>
            </a:r>
            <a:endParaRPr lang="it-IT" dirty="0"/>
          </a:p>
          <a:p>
            <a:pPr marL="0" indent="0">
              <a:buNone/>
            </a:pPr>
            <a:r>
              <a:rPr lang="it-IT" dirty="0" err="1"/>
              <a:t>Threshold</a:t>
            </a:r>
            <a:r>
              <a:rPr lang="it-IT" dirty="0"/>
              <a:t> è 2!!!! </a:t>
            </a:r>
            <a:r>
              <a:rPr lang="it-IT" dirty="0" err="1"/>
              <a:t>threshold</a:t>
            </a: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27</a:t>
            </a:fld>
            <a:endParaRPr lang="it-IT"/>
          </a:p>
        </p:txBody>
      </p:sp>
    </p:spTree>
    <p:extLst>
      <p:ext uri="{BB962C8B-B14F-4D97-AF65-F5344CB8AC3E}">
        <p14:creationId xmlns:p14="http://schemas.microsoft.com/office/powerpoint/2010/main" val="4265602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Cardinalità</a:t>
            </a:r>
            <a:r>
              <a:rPr lang="it-IT" dirty="0"/>
              <a:t>: determina il massimo numero di </a:t>
            </a:r>
            <a:r>
              <a:rPr lang="it-IT" dirty="0" err="1"/>
              <a:t>chunk</a:t>
            </a:r>
            <a:r>
              <a:rPr lang="it-IT" dirty="0"/>
              <a:t> che il </a:t>
            </a:r>
            <a:r>
              <a:rPr lang="it-IT" dirty="0" err="1"/>
              <a:t>balancer</a:t>
            </a:r>
            <a:r>
              <a:rPr lang="it-IT" dirty="0"/>
              <a:t> può creare. Meglio alta cardinalità. Se bassa riduco efficacia scalabilità orizzontale. Se è basso potrei considerare di creare chiave composta.</a:t>
            </a:r>
          </a:p>
          <a:p>
            <a:r>
              <a:rPr lang="it-IT" b="1" dirty="0"/>
              <a:t>Frequenza: </a:t>
            </a:r>
            <a:r>
              <a:rPr lang="it-IT" b="0" dirty="0"/>
              <a:t>Quanto spesso il valore di una data </a:t>
            </a:r>
            <a:r>
              <a:rPr lang="it-IT" b="0" dirty="0" err="1"/>
              <a:t>shard</a:t>
            </a:r>
            <a:r>
              <a:rPr lang="it-IT" b="0" dirty="0"/>
              <a:t> key occorre nei dati. Se la maggioranza dei documenti contiene solo un sottoinsieme dei possibili valore della chiave, allora i </a:t>
            </a:r>
            <a:r>
              <a:rPr lang="it-IT" b="0" dirty="0" err="1"/>
              <a:t>chunk</a:t>
            </a:r>
            <a:r>
              <a:rPr lang="it-IT" b="0" dirty="0"/>
              <a:t> che immagazzina i documenti con questi valori posso diventare dei colli di bottiglia del cluster.</a:t>
            </a:r>
          </a:p>
          <a:p>
            <a:r>
              <a:rPr lang="it-IT" b="1" dirty="0"/>
              <a:t>Crescita monolitica</a:t>
            </a:r>
            <a:r>
              <a:rPr lang="it-IT" b="0" dirty="0"/>
              <a:t>: essendo che ho un range di valori del </a:t>
            </a:r>
            <a:r>
              <a:rPr lang="it-IT" b="0" dirty="0" err="1"/>
              <a:t>chunk</a:t>
            </a:r>
            <a:r>
              <a:rPr lang="it-IT" b="0" dirty="0"/>
              <a:t> faccio attenzione che il valore max o min non sia sullo stesso </a:t>
            </a:r>
            <a:r>
              <a:rPr lang="it-IT" b="0" dirty="0" err="1"/>
              <a:t>shard</a:t>
            </a:r>
            <a:r>
              <a:rPr lang="it-IT" b="0" dirty="0"/>
              <a:t>. Se il valore dello </a:t>
            </a:r>
            <a:r>
              <a:rPr lang="it-IT" b="0" dirty="0" err="1"/>
              <a:t>shard</a:t>
            </a:r>
            <a:r>
              <a:rPr lang="it-IT" b="0" dirty="0"/>
              <a:t> key cresce o decresce sempre i nuovi valori andranno sempre sul </a:t>
            </a:r>
            <a:r>
              <a:rPr lang="it-IT" b="0" dirty="0" err="1"/>
              <a:t>chunk</a:t>
            </a:r>
            <a:r>
              <a:rPr lang="it-IT" b="0" dirty="0"/>
              <a:t> con </a:t>
            </a:r>
            <a:r>
              <a:rPr lang="it-IT" b="0" dirty="0" err="1"/>
              <a:t>maxKeyValue</a:t>
            </a:r>
            <a:r>
              <a:rPr lang="it-IT" b="0" dirty="0"/>
              <a:t> o </a:t>
            </a:r>
            <a:r>
              <a:rPr lang="it-IT" b="0" dirty="0" err="1"/>
              <a:t>MinkeyValue</a:t>
            </a:r>
            <a:r>
              <a:rPr lang="it-IT" b="0" dirty="0"/>
              <a:t>.</a:t>
            </a:r>
          </a:p>
          <a:p>
            <a:r>
              <a:rPr lang="it-IT" b="1" dirty="0"/>
              <a:t>Key </a:t>
            </a:r>
            <a:r>
              <a:rPr lang="it-IT" b="1" dirty="0" err="1"/>
              <a:t>limit</a:t>
            </a:r>
            <a:r>
              <a:rPr lang="it-IT" b="0" dirty="0"/>
              <a:t>: dimensione(512bytes), versione </a:t>
            </a:r>
            <a:r>
              <a:rPr lang="it-IT" b="0" dirty="0" err="1"/>
              <a:t>mongodb</a:t>
            </a:r>
            <a:r>
              <a:rPr lang="it-IT" b="0" dirty="0"/>
              <a:t>.</a:t>
            </a:r>
            <a:endParaRPr lang="it-IT" b="1" dirty="0"/>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28</a:t>
            </a:fld>
            <a:endParaRPr lang="it-IT"/>
          </a:p>
        </p:txBody>
      </p:sp>
    </p:spTree>
    <p:extLst>
      <p:ext uri="{BB962C8B-B14F-4D97-AF65-F5344CB8AC3E}">
        <p14:creationId xmlns:p14="http://schemas.microsoft.com/office/powerpoint/2010/main" val="288624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29</a:t>
            </a:fld>
            <a:endParaRPr lang="it-IT"/>
          </a:p>
        </p:txBody>
      </p:sp>
    </p:spTree>
    <p:extLst>
      <p:ext uri="{BB962C8B-B14F-4D97-AF65-F5344CB8AC3E}">
        <p14:creationId xmlns:p14="http://schemas.microsoft.com/office/powerpoint/2010/main" val="106253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AutoNum type="arabicParenR"/>
            </a:pPr>
            <a:r>
              <a:rPr lang="it-IT" dirty="0"/>
              <a:t>Valuto cosa deve fare la mia applicazione, creo entità.</a:t>
            </a:r>
          </a:p>
          <a:p>
            <a:pPr marL="228600" indent="-228600">
              <a:buAutoNum type="arabicParenR"/>
            </a:pPr>
            <a:r>
              <a:rPr lang="it-IT" dirty="0"/>
              <a:t>Mappo le mie entità.</a:t>
            </a:r>
          </a:p>
          <a:p>
            <a:pPr marL="228600" indent="-228600">
              <a:buAutoNum type="arabicParenR"/>
            </a:pPr>
            <a:r>
              <a:rPr lang="it-IT" dirty="0"/>
              <a:t>Applico un pattern e alla fine avrò il mio schema dei dati.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32</a:t>
            </a:fld>
            <a:endParaRPr lang="it-IT"/>
          </a:p>
        </p:txBody>
      </p:sp>
    </p:spTree>
    <p:extLst>
      <p:ext uri="{BB962C8B-B14F-4D97-AF65-F5344CB8AC3E}">
        <p14:creationId xmlns:p14="http://schemas.microsoft.com/office/powerpoint/2010/main" val="137756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33</a:t>
            </a:fld>
            <a:endParaRPr lang="it-IT"/>
          </a:p>
        </p:txBody>
      </p:sp>
    </p:spTree>
    <p:extLst>
      <p:ext uri="{BB962C8B-B14F-4D97-AF65-F5344CB8AC3E}">
        <p14:creationId xmlns:p14="http://schemas.microsoft.com/office/powerpoint/2010/main" val="368789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42</a:t>
            </a:fld>
            <a:endParaRPr lang="it-IT"/>
          </a:p>
        </p:txBody>
      </p:sp>
    </p:spTree>
    <p:extLst>
      <p:ext uri="{BB962C8B-B14F-4D97-AF65-F5344CB8AC3E}">
        <p14:creationId xmlns:p14="http://schemas.microsoft.com/office/powerpoint/2010/main" val="269251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43</a:t>
            </a:fld>
            <a:endParaRPr lang="it-IT"/>
          </a:p>
        </p:txBody>
      </p:sp>
    </p:spTree>
    <p:extLst>
      <p:ext uri="{BB962C8B-B14F-4D97-AF65-F5344CB8AC3E}">
        <p14:creationId xmlns:p14="http://schemas.microsoft.com/office/powerpoint/2010/main" val="2737841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8</a:t>
            </a:fld>
            <a:endParaRPr lang="it-IT"/>
          </a:p>
        </p:txBody>
      </p:sp>
    </p:spTree>
    <p:extLst>
      <p:ext uri="{BB962C8B-B14F-4D97-AF65-F5344CB8AC3E}">
        <p14:creationId xmlns:p14="http://schemas.microsoft.com/office/powerpoint/2010/main" val="4235651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11</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12</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134749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27/04/2022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27/04/2022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27/04/2022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27/04/2022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27/04/2022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27/04/2022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27/04/2022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27/04/2022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Buzzolan Tommaso</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
        <p:nvSpPr>
          <p:cNvPr id="2" name="CasellaDiTesto 1">
            <a:extLst>
              <a:ext uri="{FF2B5EF4-FFF2-40B4-BE49-F238E27FC236}">
                <a16:creationId xmlns:a16="http://schemas.microsoft.com/office/drawing/2014/main" id="{56CF06D7-04A3-435A-90E5-5E7F6EAA3198}"/>
              </a:ext>
            </a:extLst>
          </p:cNvPr>
          <p:cNvSpPr txBox="1"/>
          <p:nvPr/>
        </p:nvSpPr>
        <p:spPr>
          <a:xfrm>
            <a:off x="8932985" y="5849814"/>
            <a:ext cx="2569204" cy="382543"/>
          </a:xfrm>
          <a:prstGeom prst="rect">
            <a:avLst/>
          </a:prstGeom>
          <a:noFill/>
        </p:spPr>
        <p:txBody>
          <a:bodyPr wrap="square" rtlCol="0">
            <a:spAutoFit/>
          </a:bodyPr>
          <a:lstStyle/>
          <a:p>
            <a:r>
              <a:rPr lang="it-IT" dirty="0"/>
              <a:t>Prof. Belussi Alberto</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irraggiungibile,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0"/>
            <a:ext cx="8596668" cy="658761"/>
          </a:xfrm>
        </p:spPr>
        <p:txBody>
          <a:bodyPr/>
          <a:lstStyle/>
          <a:p>
            <a:r>
              <a:rPr lang="it-IT" dirty="0"/>
              <a:t>Struttura delle presentazione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658761"/>
            <a:ext cx="8596668" cy="5988224"/>
          </a:xfrm>
        </p:spPr>
        <p:txBody>
          <a:bodyPr>
            <a:normAutofit fontScale="92500" lnSpcReduction="10000"/>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err="1"/>
              <a:t>Replications</a:t>
            </a:r>
            <a:endParaRPr lang="it-IT" u="sng" dirty="0"/>
          </a:p>
          <a:p>
            <a:pPr lvl="1"/>
            <a:r>
              <a:rPr lang="it-IT" u="sng" dirty="0"/>
              <a:t>Metodologia generale</a:t>
            </a:r>
          </a:p>
          <a:p>
            <a:pPr lvl="1"/>
            <a:r>
              <a:rPr lang="it-IT" u="sng" dirty="0"/>
              <a:t>Funzionamento del processo di elezione</a:t>
            </a:r>
          </a:p>
          <a:p>
            <a:pPr lvl="1"/>
            <a:r>
              <a:rPr lang="it-IT" u="sng" dirty="0"/>
              <a:t>Struttura e protocolli principali del replica set</a:t>
            </a:r>
          </a:p>
          <a:p>
            <a:pPr lvl="1"/>
            <a:r>
              <a:rPr lang="it-IT" u="sng" dirty="0"/>
              <a:t>Operazioni di scrittura e lettura</a:t>
            </a:r>
          </a:p>
          <a:p>
            <a:r>
              <a:rPr lang="it-IT" u="sng" dirty="0" err="1"/>
              <a:t>Sharding</a:t>
            </a:r>
            <a:endParaRPr lang="it-IT" u="sng" dirty="0"/>
          </a:p>
          <a:p>
            <a:pPr lvl="1"/>
            <a:r>
              <a:rPr lang="it-IT" u="sng" dirty="0"/>
              <a:t>Come funziona in </a:t>
            </a:r>
            <a:r>
              <a:rPr lang="it-IT" u="sng" dirty="0" err="1"/>
              <a:t>genrelare</a:t>
            </a:r>
            <a:endParaRPr lang="it-IT" u="sng" dirty="0"/>
          </a:p>
          <a:p>
            <a:pPr lvl="1"/>
            <a:r>
              <a:rPr lang="it-IT" u="sng" dirty="0"/>
              <a:t>Elementi chiavi per lo </a:t>
            </a:r>
            <a:r>
              <a:rPr lang="it-IT" u="sng" dirty="0" err="1"/>
              <a:t>sharding</a:t>
            </a:r>
            <a:r>
              <a:rPr lang="it-IT" u="sng" dirty="0"/>
              <a:t>: </a:t>
            </a:r>
            <a:r>
              <a:rPr lang="it-IT" u="sng" dirty="0" err="1"/>
              <a:t>Shard</a:t>
            </a:r>
            <a:r>
              <a:rPr lang="it-IT" u="sng" dirty="0"/>
              <a:t> key, </a:t>
            </a:r>
            <a:r>
              <a:rPr lang="it-IT" u="sng" dirty="0" err="1"/>
              <a:t>chunks</a:t>
            </a:r>
            <a:r>
              <a:rPr lang="it-IT" u="sng" dirty="0"/>
              <a:t>, The </a:t>
            </a:r>
            <a:r>
              <a:rPr lang="it-IT" u="sng" dirty="0" err="1"/>
              <a:t>balancer</a:t>
            </a:r>
            <a:endParaRPr lang="it-IT" u="sng" dirty="0"/>
          </a:p>
          <a:p>
            <a:r>
              <a:rPr lang="it-IT" u="sng" dirty="0"/>
              <a:t>Progetto </a:t>
            </a:r>
            <a:r>
              <a:rPr lang="it-IT" u="sng" dirty="0" err="1"/>
              <a:t>VeronaCard</a:t>
            </a:r>
            <a:endParaRPr lang="it-IT" u="sng" dirty="0"/>
          </a:p>
          <a:p>
            <a:pPr lvl="1"/>
            <a:r>
              <a:rPr lang="it-IT" u="sng" dirty="0"/>
              <a:t>Specifiche e strumenti utilizzati</a:t>
            </a:r>
          </a:p>
          <a:p>
            <a:pPr lvl="1"/>
            <a:r>
              <a:rPr lang="it-IT" u="sng" dirty="0"/>
              <a:t>Data model</a:t>
            </a:r>
          </a:p>
          <a:p>
            <a:pPr lvl="1"/>
            <a:r>
              <a:rPr lang="it-IT" u="sng" dirty="0"/>
              <a:t>Considerazioni</a:t>
            </a:r>
          </a:p>
          <a:p>
            <a:pPr lvl="1"/>
            <a:r>
              <a:rPr lang="it-IT" u="sng" dirty="0"/>
              <a:t>Esempi offline delle interrogazioni</a:t>
            </a:r>
          </a:p>
          <a:p>
            <a:pPr lvl="1"/>
            <a:endParaRPr lang="it-IT" u="sng" dirty="0"/>
          </a:p>
          <a:p>
            <a:pPr lvl="1"/>
            <a:endParaRPr lang="it-IT" u="sng" dirty="0"/>
          </a:p>
          <a:p>
            <a:pPr lvl="1"/>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3587617" y="4365407"/>
            <a:ext cx="3737268" cy="1320800"/>
          </a:xfrm>
        </p:spPr>
        <p:txBody>
          <a:bodyPr>
            <a:normAutofit/>
          </a:bodyPr>
          <a:lstStyle/>
          <a:p>
            <a:pPr algn="ctr"/>
            <a:r>
              <a:rPr lang="it-IT" dirty="0"/>
              <a:t>SHARDING</a:t>
            </a:r>
          </a:p>
        </p:txBody>
      </p:sp>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7" name="Immagine 26">
            <a:extLst>
              <a:ext uri="{FF2B5EF4-FFF2-40B4-BE49-F238E27FC236}">
                <a16:creationId xmlns:a16="http://schemas.microsoft.com/office/drawing/2014/main" id="{24AA4D33-0FB8-4525-A1CE-A0C3F577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909" y="48723"/>
            <a:ext cx="4316684" cy="4316684"/>
          </a:xfrm>
          <a:prstGeom prst="rect">
            <a:avLst/>
          </a:prstGeom>
        </p:spPr>
      </p:pic>
    </p:spTree>
    <p:extLst>
      <p:ext uri="{BB962C8B-B14F-4D97-AF65-F5344CB8AC3E}">
        <p14:creationId xmlns:p14="http://schemas.microsoft.com/office/powerpoint/2010/main" val="245184804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a:xfrm>
            <a:off x="677334" y="2160589"/>
            <a:ext cx="8596668" cy="3037053"/>
          </a:xfrm>
        </p:spPr>
        <p:txBody>
          <a:bodyPr/>
          <a:lstStyle/>
          <a:p>
            <a:r>
              <a:rPr lang="it-IT" dirty="0" err="1"/>
              <a:t>MongoDB</a:t>
            </a:r>
            <a:r>
              <a:rPr lang="it-IT" dirty="0"/>
              <a:t> supporta lo scaling orizzontale attraverso lo </a:t>
            </a:r>
            <a:r>
              <a:rPr lang="it-IT" dirty="0" err="1"/>
              <a:t>sharding</a:t>
            </a:r>
            <a:r>
              <a:rPr lang="it-IT" dirty="0"/>
              <a:t>.</a:t>
            </a:r>
          </a:p>
          <a:p>
            <a:r>
              <a:rPr lang="it-IT" dirty="0"/>
              <a:t>Componenti del </a:t>
            </a:r>
            <a:r>
              <a:rPr lang="it-IT" dirty="0" err="1"/>
              <a:t>Sharded</a:t>
            </a:r>
            <a:r>
              <a:rPr lang="it-IT" dirty="0"/>
              <a:t> Cluster di </a:t>
            </a:r>
            <a:r>
              <a:rPr lang="it-IT" dirty="0" err="1"/>
              <a:t>MongoDB</a:t>
            </a:r>
            <a:r>
              <a:rPr lang="it-IT" dirty="0"/>
              <a:t>:</a:t>
            </a:r>
          </a:p>
          <a:p>
            <a:pPr lvl="1"/>
            <a:r>
              <a:rPr lang="it-IT" dirty="0" err="1">
                <a:solidFill>
                  <a:schemeClr val="accent2"/>
                </a:solidFill>
              </a:rPr>
              <a:t>Shard</a:t>
            </a:r>
            <a:r>
              <a:rPr lang="it-IT" dirty="0"/>
              <a:t>: Contiene un subset dei dati e insieme tutti gli </a:t>
            </a:r>
            <a:r>
              <a:rPr lang="it-IT" dirty="0" err="1"/>
              <a:t>shard</a:t>
            </a:r>
            <a:r>
              <a:rPr lang="it-IT" dirty="0"/>
              <a:t> formano l’intero data set de dati del cluster. Può essere strutturato come un replica set.</a:t>
            </a:r>
          </a:p>
          <a:p>
            <a:pPr lvl="1"/>
            <a:r>
              <a:rPr lang="it-IT" dirty="0" err="1">
                <a:solidFill>
                  <a:schemeClr val="accent2"/>
                </a:solidFill>
              </a:rPr>
              <a:t>Mongos</a:t>
            </a:r>
            <a:r>
              <a:rPr lang="it-IT" dirty="0"/>
              <a:t>: fa da query router, provvedere all’interfaccia tra l’app client e lo </a:t>
            </a:r>
            <a:r>
              <a:rPr lang="it-IT" dirty="0" err="1"/>
              <a:t>Sharded</a:t>
            </a:r>
            <a:r>
              <a:rPr lang="it-IT" dirty="0"/>
              <a:t> Cluster.</a:t>
            </a:r>
          </a:p>
          <a:p>
            <a:pPr lvl="1"/>
            <a:r>
              <a:rPr lang="it-IT" dirty="0" err="1">
                <a:solidFill>
                  <a:schemeClr val="accent2"/>
                </a:solidFill>
              </a:rPr>
              <a:t>Config</a:t>
            </a:r>
            <a:r>
              <a:rPr lang="it-IT" dirty="0"/>
              <a:t> Servers: immagazzina i metadata e le impostazioni di configurazione del cluster. I metadati riflettono lo stato e l’organizzazione di tutti i dati nel cluster. </a:t>
            </a:r>
          </a:p>
        </p:txBody>
      </p:sp>
    </p:spTree>
    <p:extLst>
      <p:ext uri="{BB962C8B-B14F-4D97-AF65-F5344CB8AC3E}">
        <p14:creationId xmlns:p14="http://schemas.microsoft.com/office/powerpoint/2010/main" val="1959518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lemento grafico 4">
            <a:extLst>
              <a:ext uri="{FF2B5EF4-FFF2-40B4-BE49-F238E27FC236}">
                <a16:creationId xmlns:a16="http://schemas.microsoft.com/office/drawing/2014/main" id="{08B218CF-2E6A-4233-88AB-D25F9F9077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38" y="238626"/>
            <a:ext cx="8467225" cy="6008998"/>
          </a:xfrm>
          <a:prstGeom prst="rect">
            <a:avLst/>
          </a:prstGeom>
        </p:spPr>
      </p:pic>
    </p:spTree>
    <p:extLst>
      <p:ext uri="{BB962C8B-B14F-4D97-AF65-F5344CB8AC3E}">
        <p14:creationId xmlns:p14="http://schemas.microsoft.com/office/powerpoint/2010/main" val="231647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ACF36-30C2-4968-ADB5-018347F7FAB7}"/>
              </a:ext>
            </a:extLst>
          </p:cNvPr>
          <p:cNvSpPr>
            <a:spLocks noGrp="1"/>
          </p:cNvSpPr>
          <p:nvPr>
            <p:ph type="title"/>
          </p:nvPr>
        </p:nvSpPr>
        <p:spPr>
          <a:xfrm>
            <a:off x="87787" y="57645"/>
            <a:ext cx="9742013" cy="1320800"/>
          </a:xfrm>
        </p:spPr>
        <p:txBody>
          <a:bodyPr/>
          <a:lstStyle/>
          <a:p>
            <a:r>
              <a:rPr lang="it-IT" dirty="0" err="1"/>
              <a:t>Shard</a:t>
            </a:r>
            <a:r>
              <a:rPr lang="it-IT" dirty="0"/>
              <a:t> keys: come suddivido i dati nei diversi </a:t>
            </a:r>
            <a:r>
              <a:rPr lang="it-IT" dirty="0" err="1"/>
              <a:t>shard</a:t>
            </a:r>
            <a:endParaRPr lang="it-IT" dirty="0"/>
          </a:p>
        </p:txBody>
      </p:sp>
      <p:sp>
        <p:nvSpPr>
          <p:cNvPr id="3" name="Segnaposto contenuto 2">
            <a:extLst>
              <a:ext uri="{FF2B5EF4-FFF2-40B4-BE49-F238E27FC236}">
                <a16:creationId xmlns:a16="http://schemas.microsoft.com/office/drawing/2014/main" id="{E92172EA-4017-44F0-B322-5FD95B1BC964}"/>
              </a:ext>
            </a:extLst>
          </p:cNvPr>
          <p:cNvSpPr>
            <a:spLocks noGrp="1"/>
          </p:cNvSpPr>
          <p:nvPr>
            <p:ph idx="1"/>
          </p:nvPr>
        </p:nvSpPr>
        <p:spPr>
          <a:xfrm>
            <a:off x="677333" y="1264905"/>
            <a:ext cx="8996055" cy="2320505"/>
          </a:xfrm>
        </p:spPr>
        <p:txBody>
          <a:bodyPr>
            <a:normAutofit fontScale="62500" lnSpcReduction="20000"/>
          </a:bodyPr>
          <a:lstStyle/>
          <a:p>
            <a:r>
              <a:rPr lang="it-IT" sz="3200" dirty="0" err="1"/>
              <a:t>MongoDB</a:t>
            </a:r>
            <a:r>
              <a:rPr lang="it-IT" sz="3200" dirty="0"/>
              <a:t> organizza i dati a livello di Collection e le distribuisce tra gli </a:t>
            </a:r>
            <a:r>
              <a:rPr lang="it-IT" sz="3200" dirty="0" err="1"/>
              <a:t>shard</a:t>
            </a:r>
            <a:r>
              <a:rPr lang="it-IT" sz="3200" dirty="0"/>
              <a:t> nel cluster.</a:t>
            </a:r>
          </a:p>
          <a:p>
            <a:r>
              <a:rPr lang="it-IT" sz="3200" dirty="0"/>
              <a:t>Usa gli </a:t>
            </a:r>
            <a:r>
              <a:rPr lang="it-IT" sz="3200" dirty="0" err="1"/>
              <a:t>shard</a:t>
            </a:r>
            <a:r>
              <a:rPr lang="it-IT" sz="3200" dirty="0"/>
              <a:t> key per distribuire le collezioni di documenti. Queste key consistono in un o più campi nei documenti con un indice composto da uno o più campi che determina la distribuzione della collezione di documenti lungo il cluster.</a:t>
            </a:r>
          </a:p>
          <a:p>
            <a:pPr lvl="1"/>
            <a:r>
              <a:rPr lang="it-IT" sz="3200" dirty="0"/>
              <a:t>Es indice composto :</a:t>
            </a:r>
            <a:r>
              <a:rPr lang="it-IT" sz="3200" dirty="0">
                <a:solidFill>
                  <a:schemeClr val="accent2"/>
                </a:solidFill>
              </a:rPr>
              <a:t> </a:t>
            </a:r>
            <a:r>
              <a:rPr kumimoji="0" lang="it-IT" altLang="it-IT" sz="3200" b="0" i="0" u="none" strike="noStrike" cap="none" normalizeH="0" baseline="0" dirty="0" err="1">
                <a:ln>
                  <a:noFill/>
                </a:ln>
                <a:solidFill>
                  <a:schemeClr val="accent2"/>
                </a:solidFill>
                <a:effectLst/>
                <a:latin typeface="Arial Unicode MS"/>
              </a:rPr>
              <a:t>db.products.createIndex</a:t>
            </a:r>
            <a:r>
              <a:rPr kumimoji="0" lang="it-IT" altLang="it-IT" sz="3200" b="0" i="0" u="none" strike="noStrike" cap="none" normalizeH="0" baseline="0" dirty="0">
                <a:ln>
                  <a:noFill/>
                </a:ln>
                <a:solidFill>
                  <a:schemeClr val="accent2"/>
                </a:solidFill>
                <a:effectLst/>
                <a:latin typeface="Arial Unicode MS"/>
              </a:rPr>
              <a:t>( { "item": 1, "stock": 1 } )</a:t>
            </a:r>
            <a:r>
              <a:rPr kumimoji="0" lang="it-IT" altLang="it-IT" sz="3200" b="0" i="0" u="none" strike="noStrike" cap="none" normalizeH="0" baseline="0" dirty="0">
                <a:ln>
                  <a:noFill/>
                </a:ln>
                <a:solidFill>
                  <a:schemeClr val="accent2"/>
                </a:solidFill>
                <a:effectLst/>
              </a:rPr>
              <a:t> </a:t>
            </a:r>
            <a:endParaRPr kumimoji="0" lang="it-IT" altLang="it-IT" sz="3200" b="0" i="0" u="none" strike="noStrike" cap="none" normalizeH="0" baseline="0" dirty="0">
              <a:ln>
                <a:noFill/>
              </a:ln>
              <a:solidFill>
                <a:schemeClr val="accent2"/>
              </a:solidFill>
              <a:effectLst/>
              <a:latin typeface="Arial" panose="020B0604020202020204" pitchFamily="34" charset="0"/>
            </a:endParaRPr>
          </a:p>
          <a:p>
            <a:pPr lvl="1"/>
            <a:endParaRPr lang="it-IT" dirty="0"/>
          </a:p>
        </p:txBody>
      </p:sp>
      <p:sp>
        <p:nvSpPr>
          <p:cNvPr id="7" name="CasellaDiTesto 6">
            <a:extLst>
              <a:ext uri="{FF2B5EF4-FFF2-40B4-BE49-F238E27FC236}">
                <a16:creationId xmlns:a16="http://schemas.microsoft.com/office/drawing/2014/main" id="{55BC4D2B-DFD4-47FA-B253-1DFDCECF4DC0}"/>
              </a:ext>
            </a:extLst>
          </p:cNvPr>
          <p:cNvSpPr txBox="1"/>
          <p:nvPr/>
        </p:nvSpPr>
        <p:spPr>
          <a:xfrm>
            <a:off x="2785308" y="3585410"/>
            <a:ext cx="6100010" cy="2554545"/>
          </a:xfrm>
          <a:prstGeom prst="rect">
            <a:avLst/>
          </a:prstGeom>
          <a:noFill/>
        </p:spPr>
        <p:txBody>
          <a:bodyPr wrap="square">
            <a:spAutoFit/>
          </a:bodyPr>
          <a:lstStyle/>
          <a:p>
            <a:r>
              <a:rPr lang="it-IT" sz="2000" dirty="0"/>
              <a:t>{</a:t>
            </a:r>
          </a:p>
          <a:p>
            <a:r>
              <a:rPr lang="it-IT" sz="2000" dirty="0"/>
              <a:t> "_id": </a:t>
            </a:r>
            <a:r>
              <a:rPr lang="it-IT" sz="2000" dirty="0" err="1"/>
              <a:t>ObjectId</a:t>
            </a:r>
            <a:r>
              <a:rPr lang="it-IT" sz="2000" dirty="0"/>
              <a:t>(...),</a:t>
            </a:r>
          </a:p>
          <a:p>
            <a:r>
              <a:rPr lang="it-IT" sz="2000" dirty="0"/>
              <a:t> "item": "Banana",</a:t>
            </a:r>
          </a:p>
          <a:p>
            <a:r>
              <a:rPr lang="it-IT" sz="2000" dirty="0"/>
              <a:t> "</a:t>
            </a:r>
            <a:r>
              <a:rPr lang="it-IT" sz="2000" dirty="0" err="1"/>
              <a:t>category</a:t>
            </a:r>
            <a:r>
              <a:rPr lang="it-IT" sz="2000" dirty="0"/>
              <a:t>": ["food", "produce", "</a:t>
            </a:r>
            <a:r>
              <a:rPr lang="it-IT" sz="2000" dirty="0" err="1"/>
              <a:t>grocery</a:t>
            </a:r>
            <a:r>
              <a:rPr lang="it-IT" sz="2000" dirty="0"/>
              <a:t>"],</a:t>
            </a:r>
          </a:p>
          <a:p>
            <a:r>
              <a:rPr lang="it-IT" sz="2000" dirty="0"/>
              <a:t> "location": "4th Street Store",</a:t>
            </a:r>
          </a:p>
          <a:p>
            <a:r>
              <a:rPr lang="it-IT" sz="2000" dirty="0"/>
              <a:t> "stock": 4,</a:t>
            </a:r>
          </a:p>
          <a:p>
            <a:r>
              <a:rPr lang="it-IT" sz="2000" dirty="0"/>
              <a:t> "</a:t>
            </a:r>
            <a:r>
              <a:rPr lang="it-IT" sz="2000" dirty="0" err="1"/>
              <a:t>type</a:t>
            </a:r>
            <a:r>
              <a:rPr lang="it-IT" sz="2000" dirty="0"/>
              <a:t>": "</a:t>
            </a:r>
            <a:r>
              <a:rPr lang="it-IT" sz="2000" dirty="0" err="1"/>
              <a:t>cases</a:t>
            </a:r>
            <a:r>
              <a:rPr lang="it-IT" sz="2000" dirty="0"/>
              <a:t>"</a:t>
            </a:r>
          </a:p>
          <a:p>
            <a:r>
              <a:rPr lang="it-IT" sz="2000" dirty="0"/>
              <a:t>}</a:t>
            </a:r>
          </a:p>
        </p:txBody>
      </p:sp>
    </p:spTree>
    <p:extLst>
      <p:ext uri="{BB962C8B-B14F-4D97-AF65-F5344CB8AC3E}">
        <p14:creationId xmlns:p14="http://schemas.microsoft.com/office/powerpoint/2010/main" val="284309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1A0E2-4C81-4F2B-AAED-6970830A9B89}"/>
              </a:ext>
            </a:extLst>
          </p:cNvPr>
          <p:cNvSpPr>
            <a:spLocks noGrp="1"/>
          </p:cNvSpPr>
          <p:nvPr>
            <p:ph type="title"/>
          </p:nvPr>
        </p:nvSpPr>
        <p:spPr>
          <a:xfrm>
            <a:off x="147944" y="156238"/>
            <a:ext cx="8596668" cy="1320800"/>
          </a:xfrm>
        </p:spPr>
        <p:txBody>
          <a:bodyPr/>
          <a:lstStyle/>
          <a:p>
            <a:r>
              <a:rPr lang="it-IT" dirty="0"/>
              <a:t>Utilizzo dei </a:t>
            </a:r>
            <a:r>
              <a:rPr lang="it-IT" dirty="0" err="1"/>
              <a:t>chunks</a:t>
            </a:r>
            <a:endParaRPr lang="it-IT" dirty="0"/>
          </a:p>
        </p:txBody>
      </p:sp>
      <p:sp>
        <p:nvSpPr>
          <p:cNvPr id="3" name="Segnaposto contenuto 2">
            <a:extLst>
              <a:ext uri="{FF2B5EF4-FFF2-40B4-BE49-F238E27FC236}">
                <a16:creationId xmlns:a16="http://schemas.microsoft.com/office/drawing/2014/main" id="{D3C42596-CA63-40BA-9EE0-35F215FE4E02}"/>
              </a:ext>
            </a:extLst>
          </p:cNvPr>
          <p:cNvSpPr>
            <a:spLocks noGrp="1"/>
          </p:cNvSpPr>
          <p:nvPr>
            <p:ph idx="1"/>
          </p:nvPr>
        </p:nvSpPr>
        <p:spPr>
          <a:xfrm>
            <a:off x="147944" y="981495"/>
            <a:ext cx="9970614" cy="4324431"/>
          </a:xfrm>
        </p:spPr>
        <p:txBody>
          <a:bodyPr/>
          <a:lstStyle/>
          <a:p>
            <a:r>
              <a:rPr lang="it-IT" dirty="0"/>
              <a:t>Quando scelgo la </a:t>
            </a:r>
            <a:r>
              <a:rPr lang="it-IT" dirty="0" err="1"/>
              <a:t>shard</a:t>
            </a:r>
            <a:r>
              <a:rPr lang="it-IT" dirty="0"/>
              <a:t> key e faccio lo </a:t>
            </a:r>
            <a:r>
              <a:rPr lang="it-IT" dirty="0" err="1"/>
              <a:t>shard</a:t>
            </a:r>
            <a:r>
              <a:rPr lang="it-IT" dirty="0"/>
              <a:t> della collezione, viene creato il </a:t>
            </a:r>
            <a:r>
              <a:rPr lang="it-IT" dirty="0" err="1"/>
              <a:t>chunk</a:t>
            </a:r>
            <a:r>
              <a:rPr lang="it-IT" dirty="0"/>
              <a:t> iniziale con tutti i valori delle </a:t>
            </a:r>
            <a:r>
              <a:rPr lang="it-IT" dirty="0" err="1"/>
              <a:t>shard</a:t>
            </a:r>
            <a:r>
              <a:rPr lang="it-IT" dirty="0"/>
              <a:t> key. Il numero di </a:t>
            </a:r>
            <a:r>
              <a:rPr lang="it-IT" dirty="0" err="1"/>
              <a:t>chunks</a:t>
            </a:r>
            <a:r>
              <a:rPr lang="it-IT" dirty="0"/>
              <a:t> creati dipende dalla configurazione che ho scelto. Successivamente, il </a:t>
            </a:r>
            <a:r>
              <a:rPr lang="it-IT" dirty="0" err="1"/>
              <a:t>Balancer</a:t>
            </a:r>
            <a:r>
              <a:rPr lang="it-IT" dirty="0"/>
              <a:t> migra i blocchi nei diversi </a:t>
            </a:r>
            <a:r>
              <a:rPr lang="it-IT" dirty="0" err="1"/>
              <a:t>shard</a:t>
            </a:r>
            <a:r>
              <a:rPr lang="it-IT" dirty="0"/>
              <a:t>.</a:t>
            </a:r>
          </a:p>
          <a:p>
            <a:r>
              <a:rPr lang="it-IT" dirty="0"/>
              <a:t>Il </a:t>
            </a:r>
            <a:r>
              <a:rPr lang="it-IT" dirty="0" err="1"/>
              <a:t>chunk</a:t>
            </a:r>
            <a:r>
              <a:rPr lang="it-IT" dirty="0"/>
              <a:t> definisce un intervallo continuo di </a:t>
            </a:r>
            <a:r>
              <a:rPr lang="it-IT" dirty="0" err="1"/>
              <a:t>shard</a:t>
            </a:r>
            <a:r>
              <a:rPr lang="it-IT" dirty="0"/>
              <a:t> key all’interno di un particolare </a:t>
            </a:r>
            <a:r>
              <a:rPr lang="it-IT" dirty="0" err="1"/>
              <a:t>shard</a:t>
            </a:r>
            <a:r>
              <a:rPr lang="it-IT" dirty="0"/>
              <a:t>. Il </a:t>
            </a:r>
            <a:r>
              <a:rPr lang="it-IT" dirty="0" err="1"/>
              <a:t>chunk</a:t>
            </a:r>
            <a:r>
              <a:rPr lang="it-IT" dirty="0"/>
              <a:t> serve principalmente per ribilanciare gli </a:t>
            </a:r>
            <a:r>
              <a:rPr lang="it-IT" dirty="0" err="1"/>
              <a:t>shard</a:t>
            </a:r>
            <a:r>
              <a:rPr lang="it-IT" dirty="0"/>
              <a:t>.</a:t>
            </a:r>
          </a:p>
          <a:p>
            <a:r>
              <a:rPr lang="it-IT" dirty="0" err="1"/>
              <a:t>MongoDB</a:t>
            </a:r>
            <a:r>
              <a:rPr lang="it-IT" dirty="0"/>
              <a:t> divide i </a:t>
            </a:r>
            <a:r>
              <a:rPr lang="it-IT" dirty="0" err="1"/>
              <a:t>chunk</a:t>
            </a:r>
            <a:r>
              <a:rPr lang="it-IT" dirty="0"/>
              <a:t> quando crescono oltre un certo </a:t>
            </a:r>
            <a:r>
              <a:rPr lang="it-IT" dirty="0" err="1"/>
              <a:t>threshold</a:t>
            </a:r>
            <a:r>
              <a:rPr lang="it-IT" dirty="0"/>
              <a:t> oppure oltre la soglia predefinita di 64MB. Questi split posso portare ad una distribuzione non uniforme di una collezione tra gli </a:t>
            </a:r>
            <a:r>
              <a:rPr lang="it-IT" dirty="0" err="1"/>
              <a:t>shard</a:t>
            </a:r>
            <a:r>
              <a:rPr lang="it-IT" dirty="0"/>
              <a:t>, allora in questi casi un bilanciatore ridistribuisce i </a:t>
            </a:r>
            <a:r>
              <a:rPr lang="it-IT" dirty="0" err="1"/>
              <a:t>chunks</a:t>
            </a:r>
            <a:r>
              <a:rPr lang="it-IT" dirty="0"/>
              <a:t> lungo gli </a:t>
            </a:r>
            <a:r>
              <a:rPr lang="it-IT" dirty="0" err="1"/>
              <a:t>shards</a:t>
            </a:r>
            <a:r>
              <a:rPr lang="it-IT" dirty="0"/>
              <a:t>.</a:t>
            </a:r>
          </a:p>
        </p:txBody>
      </p:sp>
      <p:pic>
        <p:nvPicPr>
          <p:cNvPr id="5" name="Elemento grafico 4">
            <a:extLst>
              <a:ext uri="{FF2B5EF4-FFF2-40B4-BE49-F238E27FC236}">
                <a16:creationId xmlns:a16="http://schemas.microsoft.com/office/drawing/2014/main" id="{F0B54F8E-C888-428B-BC0F-042BE4C7A1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0300" y="3567340"/>
            <a:ext cx="4829405" cy="3477171"/>
          </a:xfrm>
          <a:prstGeom prst="rect">
            <a:avLst/>
          </a:prstGeom>
        </p:spPr>
      </p:pic>
    </p:spTree>
    <p:extLst>
      <p:ext uri="{BB962C8B-B14F-4D97-AF65-F5344CB8AC3E}">
        <p14:creationId xmlns:p14="http://schemas.microsoft.com/office/powerpoint/2010/main" val="250017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8DB8E-62A5-4993-906D-88915D8B870B}"/>
              </a:ext>
            </a:extLst>
          </p:cNvPr>
          <p:cNvSpPr>
            <a:spLocks noGrp="1"/>
          </p:cNvSpPr>
          <p:nvPr>
            <p:ph type="title"/>
          </p:nvPr>
        </p:nvSpPr>
        <p:spPr/>
        <p:txBody>
          <a:bodyPr>
            <a:normAutofit fontScale="90000"/>
          </a:bodyPr>
          <a:lstStyle/>
          <a:p>
            <a:r>
              <a:rPr lang="it-IT" sz="4000" dirty="0"/>
              <a:t>Migrazione dei </a:t>
            </a:r>
            <a:r>
              <a:rPr lang="it-IT" sz="4000" dirty="0" err="1"/>
              <a:t>chunks</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F5E05DC8-E49A-4C9A-A892-1776541F17A4}"/>
              </a:ext>
            </a:extLst>
          </p:cNvPr>
          <p:cNvSpPr>
            <a:spLocks noGrp="1"/>
          </p:cNvSpPr>
          <p:nvPr>
            <p:ph idx="1"/>
          </p:nvPr>
        </p:nvSpPr>
        <p:spPr>
          <a:xfrm>
            <a:off x="677334" y="1488613"/>
            <a:ext cx="8596668" cy="3880773"/>
          </a:xfrm>
        </p:spPr>
        <p:txBody>
          <a:bodyPr/>
          <a:lstStyle/>
          <a:p>
            <a:r>
              <a:rPr lang="it-IT" dirty="0" err="1"/>
              <a:t>MongoDB</a:t>
            </a:r>
            <a:r>
              <a:rPr lang="it-IT" dirty="0"/>
              <a:t> migra i </a:t>
            </a:r>
            <a:r>
              <a:rPr lang="it-IT" dirty="0" err="1"/>
              <a:t>chunks</a:t>
            </a:r>
            <a:r>
              <a:rPr lang="it-IT" dirty="0"/>
              <a:t> per distribuirli lungo gli </a:t>
            </a:r>
            <a:r>
              <a:rPr lang="it-IT" dirty="0" err="1"/>
              <a:t>shards</a:t>
            </a:r>
            <a:r>
              <a:rPr lang="it-IT" dirty="0"/>
              <a:t>. La migrazione può avvenire:</a:t>
            </a:r>
          </a:p>
          <a:p>
            <a:pPr lvl="1"/>
            <a:r>
              <a:rPr lang="it-IT" dirty="0"/>
              <a:t>Manualmente.</a:t>
            </a:r>
          </a:p>
          <a:p>
            <a:pPr lvl="1"/>
            <a:r>
              <a:rPr lang="it-IT" dirty="0"/>
              <a:t>Automaticamente. Il Bilanciatore sposta i </a:t>
            </a:r>
            <a:r>
              <a:rPr lang="it-IT" dirty="0" err="1"/>
              <a:t>chunks</a:t>
            </a:r>
            <a:r>
              <a:rPr lang="it-IT" dirty="0"/>
              <a:t> quando si </a:t>
            </a:r>
            <a:r>
              <a:rPr lang="it-IT" dirty="0" err="1"/>
              <a:t>verifia</a:t>
            </a:r>
            <a:r>
              <a:rPr lang="it-IT" dirty="0"/>
              <a:t> una distribuzione non uniforme.</a:t>
            </a:r>
          </a:p>
        </p:txBody>
      </p:sp>
      <p:pic>
        <p:nvPicPr>
          <p:cNvPr id="5" name="Elemento grafico 4">
            <a:extLst>
              <a:ext uri="{FF2B5EF4-FFF2-40B4-BE49-F238E27FC236}">
                <a16:creationId xmlns:a16="http://schemas.microsoft.com/office/drawing/2014/main" id="{FB87BE06-7F18-4C60-9844-DA66AE22E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3280113"/>
            <a:ext cx="7780866" cy="2801112"/>
          </a:xfrm>
          <a:prstGeom prst="rect">
            <a:avLst/>
          </a:prstGeom>
        </p:spPr>
      </p:pic>
    </p:spTree>
    <p:extLst>
      <p:ext uri="{BB962C8B-B14F-4D97-AF65-F5344CB8AC3E}">
        <p14:creationId xmlns:p14="http://schemas.microsoft.com/office/powerpoint/2010/main" val="10871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1245A-89CD-41D9-BAF2-E30447EBACD3}"/>
              </a:ext>
            </a:extLst>
          </p:cNvPr>
          <p:cNvSpPr>
            <a:spLocks noGrp="1"/>
          </p:cNvSpPr>
          <p:nvPr>
            <p:ph type="title"/>
          </p:nvPr>
        </p:nvSpPr>
        <p:spPr/>
        <p:txBody>
          <a:bodyPr/>
          <a:lstStyle/>
          <a:p>
            <a:r>
              <a:rPr lang="it-IT" dirty="0"/>
              <a:t>Procedura per migrare un </a:t>
            </a:r>
            <a:r>
              <a:rPr lang="it-IT" dirty="0" err="1"/>
              <a:t>chunk</a:t>
            </a:r>
            <a:endParaRPr lang="it-IT" dirty="0"/>
          </a:p>
        </p:txBody>
      </p:sp>
      <p:sp>
        <p:nvSpPr>
          <p:cNvPr id="3" name="Segnaposto contenuto 2">
            <a:extLst>
              <a:ext uri="{FF2B5EF4-FFF2-40B4-BE49-F238E27FC236}">
                <a16:creationId xmlns:a16="http://schemas.microsoft.com/office/drawing/2014/main" id="{540F5558-DE1A-4950-B0C7-F54CE4924B68}"/>
              </a:ext>
            </a:extLst>
          </p:cNvPr>
          <p:cNvSpPr>
            <a:spLocks noGrp="1"/>
          </p:cNvSpPr>
          <p:nvPr>
            <p:ph idx="1"/>
          </p:nvPr>
        </p:nvSpPr>
        <p:spPr>
          <a:xfrm>
            <a:off x="677334" y="1235242"/>
            <a:ext cx="8596668" cy="5422233"/>
          </a:xfrm>
        </p:spPr>
        <p:txBody>
          <a:bodyPr>
            <a:normAutofit/>
          </a:bodyPr>
          <a:lstStyle/>
          <a:p>
            <a:r>
              <a:rPr lang="it-IT" dirty="0"/>
              <a:t>Il </a:t>
            </a:r>
            <a:r>
              <a:rPr lang="it-IT" dirty="0" err="1"/>
              <a:t>balancer</a:t>
            </a:r>
            <a:r>
              <a:rPr lang="it-IT" dirty="0"/>
              <a:t> manda un comando </a:t>
            </a:r>
            <a:r>
              <a:rPr lang="it-IT" u="sng" dirty="0" err="1"/>
              <a:t>moveChunk</a:t>
            </a:r>
            <a:r>
              <a:rPr lang="it-IT" dirty="0"/>
              <a:t> allo </a:t>
            </a:r>
            <a:r>
              <a:rPr lang="it-IT" dirty="0" err="1"/>
              <a:t>shard</a:t>
            </a:r>
            <a:r>
              <a:rPr lang="it-IT" dirty="0"/>
              <a:t> sorgente.</a:t>
            </a:r>
          </a:p>
          <a:p>
            <a:r>
              <a:rPr lang="it-IT" dirty="0"/>
              <a:t>Lo </a:t>
            </a:r>
            <a:r>
              <a:rPr lang="it-IT" dirty="0" err="1"/>
              <a:t>shard</a:t>
            </a:r>
            <a:r>
              <a:rPr lang="it-IT" dirty="0"/>
              <a:t> sorgente inizia a spostare il </a:t>
            </a:r>
            <a:r>
              <a:rPr lang="it-IT" dirty="0" err="1"/>
              <a:t>chunk</a:t>
            </a:r>
            <a:r>
              <a:rPr lang="it-IT" dirty="0"/>
              <a:t>. Durante l’operazione, le operazioni sul </a:t>
            </a:r>
            <a:r>
              <a:rPr lang="it-IT" dirty="0" err="1"/>
              <a:t>chunk</a:t>
            </a:r>
            <a:r>
              <a:rPr lang="it-IT" dirty="0"/>
              <a:t> vengono indirizzate allo </a:t>
            </a:r>
            <a:r>
              <a:rPr lang="it-IT" dirty="0" err="1"/>
              <a:t>shard</a:t>
            </a:r>
            <a:r>
              <a:rPr lang="it-IT" dirty="0"/>
              <a:t> sorgente, inoltre è anche responsabile delle operazioni di scrittura.</a:t>
            </a:r>
          </a:p>
          <a:p>
            <a:r>
              <a:rPr lang="it-IT" dirty="0"/>
              <a:t>Lo </a:t>
            </a:r>
            <a:r>
              <a:rPr lang="it-IT" dirty="0" err="1"/>
              <a:t>shard</a:t>
            </a:r>
            <a:r>
              <a:rPr lang="it-IT" dirty="0"/>
              <a:t> di destinazione compila tutti gli indici richiesti dal sorgente che non esistono nella destinazione.</a:t>
            </a:r>
          </a:p>
          <a:p>
            <a:r>
              <a:rPr lang="it-IT" dirty="0"/>
              <a:t>Lo </a:t>
            </a:r>
            <a:r>
              <a:rPr lang="it-IT" dirty="0" err="1"/>
              <a:t>shard</a:t>
            </a:r>
            <a:r>
              <a:rPr lang="it-IT" dirty="0"/>
              <a:t> di destinazione inizia a richiedere i documenti nel </a:t>
            </a:r>
            <a:r>
              <a:rPr lang="it-IT" dirty="0" err="1"/>
              <a:t>chunk</a:t>
            </a:r>
            <a:r>
              <a:rPr lang="it-IT" dirty="0"/>
              <a:t> e inizia a ricevere copie dei dati.</a:t>
            </a:r>
          </a:p>
          <a:p>
            <a:r>
              <a:rPr lang="it-IT" dirty="0"/>
              <a:t>Dopo aver inviato l’ultimo documento al </a:t>
            </a:r>
            <a:r>
              <a:rPr lang="it-IT" dirty="0" err="1"/>
              <a:t>chunk</a:t>
            </a:r>
            <a:r>
              <a:rPr lang="it-IT" dirty="0"/>
              <a:t>, lo </a:t>
            </a:r>
            <a:r>
              <a:rPr lang="it-IT" dirty="0" err="1"/>
              <a:t>shard</a:t>
            </a:r>
            <a:r>
              <a:rPr lang="it-IT" dirty="0"/>
              <a:t> di destinazione inizia il processo di sincronizzazione per essere sicuro di aver modificato i documenti migrati.</a:t>
            </a:r>
          </a:p>
          <a:p>
            <a:r>
              <a:rPr lang="it-IT" dirty="0"/>
              <a:t>Quando è completamente sincronizzato, lo </a:t>
            </a:r>
            <a:r>
              <a:rPr lang="it-IT" dirty="0" err="1"/>
              <a:t>shard</a:t>
            </a:r>
            <a:r>
              <a:rPr lang="it-IT" dirty="0"/>
              <a:t> sorgente si connette al database di configurazione e aggiorna i metadati del cluster con la nuova posizione del blocco.</a:t>
            </a:r>
          </a:p>
          <a:p>
            <a:r>
              <a:rPr lang="it-IT" dirty="0"/>
              <a:t>Finito l’</a:t>
            </a:r>
            <a:r>
              <a:rPr lang="it-IT" dirty="0" err="1"/>
              <a:t>aggionramento</a:t>
            </a:r>
            <a:r>
              <a:rPr lang="it-IT" dirty="0"/>
              <a:t> lo </a:t>
            </a:r>
            <a:r>
              <a:rPr lang="it-IT" dirty="0" err="1"/>
              <a:t>shard</a:t>
            </a:r>
            <a:r>
              <a:rPr lang="it-IT" dirty="0"/>
              <a:t> sorgente elimina la sua copia dei dati.</a:t>
            </a:r>
          </a:p>
          <a:p>
            <a:endParaRPr lang="it-IT" dirty="0"/>
          </a:p>
        </p:txBody>
      </p:sp>
    </p:spTree>
    <p:extLst>
      <p:ext uri="{BB962C8B-B14F-4D97-AF65-F5344CB8AC3E}">
        <p14:creationId xmlns:p14="http://schemas.microsoft.com/office/powerpoint/2010/main" val="1159316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12AAD2-9235-4D92-86B8-D62D9227B515}"/>
              </a:ext>
            </a:extLst>
          </p:cNvPr>
          <p:cNvSpPr>
            <a:spLocks noGrp="1"/>
          </p:cNvSpPr>
          <p:nvPr>
            <p:ph type="title"/>
          </p:nvPr>
        </p:nvSpPr>
        <p:spPr>
          <a:xfrm>
            <a:off x="677334" y="609600"/>
            <a:ext cx="8596668" cy="786063"/>
          </a:xfrm>
        </p:spPr>
        <p:txBody>
          <a:bodyPr/>
          <a:lstStyle/>
          <a:p>
            <a:r>
              <a:rPr lang="it-IT" dirty="0"/>
              <a:t>The </a:t>
            </a:r>
            <a:r>
              <a:rPr lang="it-IT" dirty="0" err="1"/>
              <a:t>Balancer</a:t>
            </a:r>
            <a:endParaRPr lang="it-IT" dirty="0"/>
          </a:p>
        </p:txBody>
      </p:sp>
      <p:sp>
        <p:nvSpPr>
          <p:cNvPr id="3" name="Segnaposto contenuto 2">
            <a:extLst>
              <a:ext uri="{FF2B5EF4-FFF2-40B4-BE49-F238E27FC236}">
                <a16:creationId xmlns:a16="http://schemas.microsoft.com/office/drawing/2014/main" id="{F7B90459-D6C6-4656-AA4B-C5ACDECBBE1C}"/>
              </a:ext>
            </a:extLst>
          </p:cNvPr>
          <p:cNvSpPr>
            <a:spLocks noGrp="1"/>
          </p:cNvSpPr>
          <p:nvPr>
            <p:ph idx="1"/>
          </p:nvPr>
        </p:nvSpPr>
        <p:spPr/>
        <p:txBody>
          <a:bodyPr/>
          <a:lstStyle/>
          <a:p>
            <a:r>
              <a:rPr lang="it-IT" dirty="0"/>
              <a:t>Si tratta di un processo in background che va a monitorare i </a:t>
            </a:r>
            <a:r>
              <a:rPr lang="it-IT" dirty="0" err="1"/>
              <a:t>chunks</a:t>
            </a:r>
            <a:r>
              <a:rPr lang="it-IT" dirty="0"/>
              <a:t> su ogni </a:t>
            </a:r>
            <a:r>
              <a:rPr lang="it-IT" dirty="0" err="1"/>
              <a:t>shard</a:t>
            </a:r>
            <a:r>
              <a:rPr lang="it-IT" dirty="0"/>
              <a:t>. Quando il numero di </a:t>
            </a:r>
            <a:r>
              <a:rPr lang="it-IT" dirty="0" err="1"/>
              <a:t>chunks</a:t>
            </a:r>
            <a:r>
              <a:rPr lang="it-IT" dirty="0"/>
              <a:t> di un determinato </a:t>
            </a:r>
            <a:r>
              <a:rPr lang="it-IT" dirty="0" err="1"/>
              <a:t>shard</a:t>
            </a:r>
            <a:r>
              <a:rPr lang="it-IT" dirty="0"/>
              <a:t> raggiunge un </a:t>
            </a:r>
            <a:r>
              <a:rPr lang="it-IT" dirty="0" err="1"/>
              <a:t>threshold</a:t>
            </a:r>
            <a:r>
              <a:rPr lang="it-IT" dirty="0"/>
              <a:t> specifico di migrazione, il </a:t>
            </a:r>
            <a:r>
              <a:rPr lang="it-IT" dirty="0" err="1"/>
              <a:t>balancer</a:t>
            </a:r>
            <a:r>
              <a:rPr lang="it-IT" dirty="0"/>
              <a:t> muove automaticamente il </a:t>
            </a:r>
            <a:r>
              <a:rPr lang="it-IT" dirty="0" err="1"/>
              <a:t>chunk</a:t>
            </a:r>
            <a:r>
              <a:rPr lang="it-IT" dirty="0"/>
              <a:t> tra gli </a:t>
            </a:r>
            <a:r>
              <a:rPr lang="it-IT" dirty="0" err="1"/>
              <a:t>shard</a:t>
            </a:r>
            <a:r>
              <a:rPr lang="it-IT" dirty="0"/>
              <a:t> in modo tale da avere un cluster bilanciato.</a:t>
            </a:r>
          </a:p>
          <a:p>
            <a:r>
              <a:rPr lang="it-IT" dirty="0"/>
              <a:t>È una procedura che può portare un impatto sulle prestazioni del sistema.</a:t>
            </a:r>
          </a:p>
        </p:txBody>
      </p:sp>
    </p:spTree>
    <p:extLst>
      <p:ext uri="{BB962C8B-B14F-4D97-AF65-F5344CB8AC3E}">
        <p14:creationId xmlns:p14="http://schemas.microsoft.com/office/powerpoint/2010/main" val="254973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BB71C6-3B4E-4A58-8BDC-730B4263DD36}"/>
              </a:ext>
            </a:extLst>
          </p:cNvPr>
          <p:cNvSpPr>
            <a:spLocks noGrp="1"/>
          </p:cNvSpPr>
          <p:nvPr>
            <p:ph type="title"/>
          </p:nvPr>
        </p:nvSpPr>
        <p:spPr/>
        <p:txBody>
          <a:bodyPr/>
          <a:lstStyle/>
          <a:p>
            <a:r>
              <a:rPr lang="it-IT" dirty="0"/>
              <a:t>Scegliere </a:t>
            </a:r>
            <a:r>
              <a:rPr lang="it-IT" dirty="0" err="1"/>
              <a:t>shard</a:t>
            </a:r>
            <a:r>
              <a:rPr lang="it-IT" dirty="0"/>
              <a:t> key</a:t>
            </a:r>
          </a:p>
        </p:txBody>
      </p:sp>
      <p:sp>
        <p:nvSpPr>
          <p:cNvPr id="3" name="Segnaposto contenuto 2">
            <a:extLst>
              <a:ext uri="{FF2B5EF4-FFF2-40B4-BE49-F238E27FC236}">
                <a16:creationId xmlns:a16="http://schemas.microsoft.com/office/drawing/2014/main" id="{3B09BB48-08E3-4802-AD4E-7CE635C2842C}"/>
              </a:ext>
            </a:extLst>
          </p:cNvPr>
          <p:cNvSpPr>
            <a:spLocks noGrp="1"/>
          </p:cNvSpPr>
          <p:nvPr>
            <p:ph idx="1"/>
          </p:nvPr>
        </p:nvSpPr>
        <p:spPr>
          <a:xfrm>
            <a:off x="677334" y="1235243"/>
            <a:ext cx="8596668" cy="5293894"/>
          </a:xfrm>
        </p:spPr>
        <p:txBody>
          <a:bodyPr/>
          <a:lstStyle/>
          <a:p>
            <a:r>
              <a:rPr lang="it-IT" dirty="0"/>
              <a:t>influisce sulla creazione e distribuzione dei </a:t>
            </a:r>
            <a:r>
              <a:rPr lang="it-IT" dirty="0" err="1"/>
              <a:t>chunks</a:t>
            </a:r>
            <a:r>
              <a:rPr lang="it-IT" dirty="0"/>
              <a:t> tra gli </a:t>
            </a:r>
            <a:r>
              <a:rPr lang="it-IT" dirty="0" err="1"/>
              <a:t>shard</a:t>
            </a:r>
            <a:r>
              <a:rPr lang="it-IT" dirty="0"/>
              <a:t> disponibili. La distribuzione dei dati influisce sull'efficienza e sulle prestazioni delle operazioni all'interno del cluster partizionato.</a:t>
            </a:r>
          </a:p>
          <a:p>
            <a:r>
              <a:rPr lang="it-IT" dirty="0"/>
              <a:t>La chiave </a:t>
            </a:r>
            <a:r>
              <a:rPr lang="it-IT" dirty="0" err="1"/>
              <a:t>shard</a:t>
            </a:r>
            <a:r>
              <a:rPr lang="it-IT" dirty="0"/>
              <a:t> ideale consente a </a:t>
            </a:r>
            <a:r>
              <a:rPr lang="it-IT" dirty="0" err="1"/>
              <a:t>MongoDB</a:t>
            </a:r>
            <a:r>
              <a:rPr lang="it-IT" dirty="0"/>
              <a:t> di distribuire i documenti in modo uniforme in tutto il cluster, facilitando anche i modelli di query comuni. Si tiene conto dei seguenti fattori:</a:t>
            </a:r>
          </a:p>
          <a:p>
            <a:pPr lvl="1"/>
            <a:r>
              <a:rPr lang="it-IT" sz="2400" dirty="0"/>
              <a:t>Cardinalità della chiave.</a:t>
            </a:r>
          </a:p>
          <a:p>
            <a:pPr lvl="1"/>
            <a:r>
              <a:rPr lang="it-IT" sz="2400" dirty="0"/>
              <a:t>Frequenza con la quale il valore della chiave occorre.</a:t>
            </a:r>
          </a:p>
          <a:p>
            <a:pPr lvl="1"/>
            <a:r>
              <a:rPr lang="it-IT" sz="2400" dirty="0"/>
              <a:t>Se una potenziale chiave cresce in modo monotono.</a:t>
            </a:r>
          </a:p>
          <a:p>
            <a:pPr lvl="1"/>
            <a:r>
              <a:rPr lang="it-IT" sz="2400" dirty="0" err="1"/>
              <a:t>Sharding</a:t>
            </a:r>
            <a:r>
              <a:rPr lang="it-IT" sz="2400" dirty="0"/>
              <a:t> Query patterns.</a:t>
            </a:r>
          </a:p>
          <a:p>
            <a:pPr lvl="1"/>
            <a:r>
              <a:rPr lang="it-IT" sz="2400" dirty="0" err="1"/>
              <a:t>Shard</a:t>
            </a:r>
            <a:r>
              <a:rPr lang="it-IT" sz="2400" dirty="0"/>
              <a:t> key </a:t>
            </a:r>
            <a:r>
              <a:rPr lang="it-IT" sz="2400" dirty="0" err="1"/>
              <a:t>Limitations</a:t>
            </a:r>
            <a:r>
              <a:rPr lang="it-IT" sz="2400" dirty="0"/>
              <a:t>.</a:t>
            </a:r>
          </a:p>
        </p:txBody>
      </p:sp>
    </p:spTree>
    <p:extLst>
      <p:ext uri="{BB962C8B-B14F-4D97-AF65-F5344CB8AC3E}">
        <p14:creationId xmlns:p14="http://schemas.microsoft.com/office/powerpoint/2010/main" val="3854652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84E964-A9F7-46B4-88E3-8D347C812532}"/>
              </a:ext>
            </a:extLst>
          </p:cNvPr>
          <p:cNvSpPr>
            <a:spLocks noGrp="1"/>
          </p:cNvSpPr>
          <p:nvPr>
            <p:ph type="title"/>
          </p:nvPr>
        </p:nvSpPr>
        <p:spPr>
          <a:xfrm>
            <a:off x="3294111" y="3924836"/>
            <a:ext cx="4502352" cy="887796"/>
          </a:xfrm>
        </p:spPr>
        <p:txBody>
          <a:bodyPr>
            <a:normAutofit/>
          </a:bodyPr>
          <a:lstStyle/>
          <a:p>
            <a:r>
              <a:rPr lang="it-IT" dirty="0"/>
              <a:t>Progetto </a:t>
            </a:r>
            <a:r>
              <a:rPr lang="it-IT" dirty="0" err="1"/>
              <a:t>VeronaCard</a:t>
            </a:r>
            <a:endParaRPr lang="it-IT" dirty="0"/>
          </a:p>
        </p:txBody>
      </p:sp>
      <p:pic>
        <p:nvPicPr>
          <p:cNvPr id="7" name="Segnaposto contenuto 6">
            <a:extLst>
              <a:ext uri="{FF2B5EF4-FFF2-40B4-BE49-F238E27FC236}">
                <a16:creationId xmlns:a16="http://schemas.microsoft.com/office/drawing/2014/main" id="{4CC45411-A66A-4C11-BC32-FDCD96AB78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2869" y="0"/>
            <a:ext cx="3924836" cy="3924836"/>
          </a:xfr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23033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DD3AC4-1E8B-4648-B0DD-E61166234F2D}"/>
              </a:ext>
            </a:extLst>
          </p:cNvPr>
          <p:cNvSpPr>
            <a:spLocks noGrp="1"/>
          </p:cNvSpPr>
          <p:nvPr>
            <p:ph type="title"/>
          </p:nvPr>
        </p:nvSpPr>
        <p:spPr/>
        <p:txBody>
          <a:bodyPr/>
          <a:lstStyle/>
          <a:p>
            <a:r>
              <a:rPr lang="it-IT" dirty="0"/>
              <a:t>Premessa:</a:t>
            </a:r>
          </a:p>
        </p:txBody>
      </p:sp>
      <p:pic>
        <p:nvPicPr>
          <p:cNvPr id="5" name="Immagine 4" descr="Immagine che contiene blu, vetro&#10;&#10;Descrizione generata automaticamente">
            <a:extLst>
              <a:ext uri="{FF2B5EF4-FFF2-40B4-BE49-F238E27FC236}">
                <a16:creationId xmlns:a16="http://schemas.microsoft.com/office/drawing/2014/main" id="{B5E8213E-E071-4B86-AD1E-4C7867E3A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78" y="2338318"/>
            <a:ext cx="4127922" cy="4127922"/>
          </a:xfrm>
          <a:prstGeom prst="rect">
            <a:avLst/>
          </a:prstGeom>
        </p:spPr>
      </p:pic>
      <p:pic>
        <p:nvPicPr>
          <p:cNvPr id="7" name="Immagine 6" descr="Immagine che contiene graffetta, stazionario&#10;&#10;Descrizione generata automaticamente">
            <a:extLst>
              <a:ext uri="{FF2B5EF4-FFF2-40B4-BE49-F238E27FC236}">
                <a16:creationId xmlns:a16="http://schemas.microsoft.com/office/drawing/2014/main" id="{9D639129-84BE-4448-B9FB-1D8F9781F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682329"/>
            <a:ext cx="4391360" cy="3439899"/>
          </a:xfrm>
          <a:prstGeom prst="rect">
            <a:avLst/>
          </a:prstGeom>
        </p:spPr>
      </p:pic>
      <p:sp>
        <p:nvSpPr>
          <p:cNvPr id="8" name="CasellaDiTesto 7">
            <a:extLst>
              <a:ext uri="{FF2B5EF4-FFF2-40B4-BE49-F238E27FC236}">
                <a16:creationId xmlns:a16="http://schemas.microsoft.com/office/drawing/2014/main" id="{5BA6DBA3-FE49-40F3-9B58-55468F220E9E}"/>
              </a:ext>
            </a:extLst>
          </p:cNvPr>
          <p:cNvSpPr txBox="1"/>
          <p:nvPr/>
        </p:nvSpPr>
        <p:spPr>
          <a:xfrm>
            <a:off x="755879" y="1921404"/>
            <a:ext cx="3303277" cy="369332"/>
          </a:xfrm>
          <a:prstGeom prst="rect">
            <a:avLst/>
          </a:prstGeom>
          <a:noFill/>
        </p:spPr>
        <p:txBody>
          <a:bodyPr wrap="none" rtlCol="0">
            <a:spAutoFit/>
          </a:bodyPr>
          <a:lstStyle/>
          <a:p>
            <a:r>
              <a:rPr lang="it-IT" dirty="0"/>
              <a:t>Dimensione del pianete Terra:</a:t>
            </a:r>
          </a:p>
        </p:txBody>
      </p:sp>
      <p:sp>
        <p:nvSpPr>
          <p:cNvPr id="9" name="CasellaDiTesto 8">
            <a:extLst>
              <a:ext uri="{FF2B5EF4-FFF2-40B4-BE49-F238E27FC236}">
                <a16:creationId xmlns:a16="http://schemas.microsoft.com/office/drawing/2014/main" id="{28DD1288-8A95-422E-B662-DD8FD5C605EE}"/>
              </a:ext>
            </a:extLst>
          </p:cNvPr>
          <p:cNvSpPr txBox="1"/>
          <p:nvPr/>
        </p:nvSpPr>
        <p:spPr>
          <a:xfrm>
            <a:off x="5239906" y="1949693"/>
            <a:ext cx="4483920" cy="369332"/>
          </a:xfrm>
          <a:prstGeom prst="rect">
            <a:avLst/>
          </a:prstGeom>
          <a:noFill/>
        </p:spPr>
        <p:txBody>
          <a:bodyPr wrap="none" rtlCol="0">
            <a:spAutoFit/>
          </a:bodyPr>
          <a:lstStyle/>
          <a:p>
            <a:r>
              <a:rPr lang="it-IT" dirty="0"/>
              <a:t>Dimensione documentazione di </a:t>
            </a:r>
            <a:r>
              <a:rPr lang="it-IT" dirty="0" err="1"/>
              <a:t>MongoDB</a:t>
            </a:r>
            <a:r>
              <a:rPr lang="it-IT" dirty="0"/>
              <a:t>:</a:t>
            </a:r>
          </a:p>
        </p:txBody>
      </p:sp>
    </p:spTree>
    <p:extLst>
      <p:ext uri="{BB962C8B-B14F-4D97-AF65-F5344CB8AC3E}">
        <p14:creationId xmlns:p14="http://schemas.microsoft.com/office/powerpoint/2010/main" val="196663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BE11A-0077-422B-85A0-0FBC2B94E77D}"/>
              </a:ext>
            </a:extLst>
          </p:cNvPr>
          <p:cNvSpPr>
            <a:spLocks noGrp="1"/>
          </p:cNvSpPr>
          <p:nvPr>
            <p:ph type="title"/>
          </p:nvPr>
        </p:nvSpPr>
        <p:spPr/>
        <p:txBody>
          <a:bodyPr/>
          <a:lstStyle/>
          <a:p>
            <a:r>
              <a:rPr lang="it-IT" dirty="0"/>
              <a:t>Specifiche e strumenti utilizzati</a:t>
            </a:r>
          </a:p>
        </p:txBody>
      </p:sp>
      <p:sp>
        <p:nvSpPr>
          <p:cNvPr id="3" name="Segnaposto contenuto 2">
            <a:extLst>
              <a:ext uri="{FF2B5EF4-FFF2-40B4-BE49-F238E27FC236}">
                <a16:creationId xmlns:a16="http://schemas.microsoft.com/office/drawing/2014/main" id="{012F8182-A4E7-4994-B6C9-4FCFAE4A23EB}"/>
              </a:ext>
            </a:extLst>
          </p:cNvPr>
          <p:cNvSpPr>
            <a:spLocks noGrp="1"/>
          </p:cNvSpPr>
          <p:nvPr>
            <p:ph idx="1"/>
          </p:nvPr>
        </p:nvSpPr>
        <p:spPr>
          <a:xfrm>
            <a:off x="677334" y="1691357"/>
            <a:ext cx="8596668" cy="4180053"/>
          </a:xfrm>
        </p:spPr>
        <p:txBody>
          <a:bodyPr>
            <a:normAutofit lnSpcReduction="10000"/>
          </a:bodyPr>
          <a:lstStyle/>
          <a:p>
            <a:r>
              <a:rPr lang="it-IT" dirty="0"/>
              <a:t>Le tasks del progetto erano le seguenti:</a:t>
            </a:r>
          </a:p>
          <a:p>
            <a:pPr lvl="1"/>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p>
          <a:p>
            <a:pPr lvl="1"/>
            <a:r>
              <a:rPr lang="it-IT" sz="1800" dirty="0">
                <a:effectLst/>
                <a:ea typeface="Calibri" panose="020F0502020204030204" pitchFamily="34" charset="0"/>
                <a:cs typeface="Times New Roman" panose="02020603050405020304" pitchFamily="18" charset="0"/>
              </a:rPr>
              <a:t>Dati in input due date trovare il POI con il minor numero di accessi in quel periodo.</a:t>
            </a:r>
          </a:p>
          <a:p>
            <a:pPr lvl="1"/>
            <a:r>
              <a:rPr lang="it-IT" sz="1800" dirty="0">
                <a:effectLst/>
                <a:ea typeface="Calibri" panose="020F0502020204030204" pitchFamily="34" charset="0"/>
                <a:cs typeface="Times New Roman" panose="02020603050405020304" pitchFamily="18" charset="0"/>
              </a:rPr>
              <a:t>Dato un POI, eseguire il conteggio degli ingressi tra due date</a:t>
            </a:r>
            <a:r>
              <a:rPr lang="it-IT" sz="1800" dirty="0">
                <a:ea typeface="Calibri" panose="020F0502020204030204" pitchFamily="34" charset="0"/>
                <a:cs typeface="Times New Roman" panose="02020603050405020304" pitchFamily="18" charset="0"/>
              </a:rPr>
              <a:t>. In output si vogliono tutti i giorni compresi tra le due date con il relativo numero di ingressi. </a:t>
            </a:r>
            <a:endParaRPr lang="it-IT" sz="1800" dirty="0">
              <a:effectLst/>
              <a:ea typeface="Calibri" panose="020F0502020204030204" pitchFamily="34" charset="0"/>
              <a:cs typeface="Times New Roman" panose="02020603050405020304" pitchFamily="18" charset="0"/>
            </a:endParaRPr>
          </a:p>
          <a:p>
            <a:r>
              <a:rPr lang="it-IT" dirty="0" err="1"/>
              <a:t>MongoDB</a:t>
            </a:r>
            <a:r>
              <a:rPr lang="it-IT" dirty="0"/>
              <a:t> offre una GUI specifica per la l’elaborazione e l’analisi dei dati chiamata </a:t>
            </a:r>
            <a:r>
              <a:rPr lang="it-IT" dirty="0" err="1"/>
              <a:t>Compass</a:t>
            </a:r>
            <a:r>
              <a:rPr lang="it-IT" dirty="0"/>
              <a:t>.</a:t>
            </a:r>
          </a:p>
          <a:p>
            <a:r>
              <a:rPr lang="it-IT" dirty="0"/>
              <a:t>Per la gestione dei dati mi sono affidato ad Atlas, un servizio di database cloud che permette agli sviluppatori di concentrarsi meglio sul </a:t>
            </a:r>
            <a:r>
              <a:rPr lang="it-IT" dirty="0" err="1"/>
              <a:t>developing</a:t>
            </a:r>
            <a:r>
              <a:rPr lang="it-IT" dirty="0"/>
              <a:t> Apps piuttosto che gestire il database. Infatti implementa automaticamente il processo di replica-set.</a:t>
            </a:r>
          </a:p>
        </p:txBody>
      </p:sp>
    </p:spTree>
    <p:extLst>
      <p:ext uri="{BB962C8B-B14F-4D97-AF65-F5344CB8AC3E}">
        <p14:creationId xmlns:p14="http://schemas.microsoft.com/office/powerpoint/2010/main" val="226072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EE89B-5A4C-4F51-83ED-9B417251587D}"/>
              </a:ext>
            </a:extLst>
          </p:cNvPr>
          <p:cNvSpPr>
            <a:spLocks noGrp="1"/>
          </p:cNvSpPr>
          <p:nvPr>
            <p:ph type="title"/>
          </p:nvPr>
        </p:nvSpPr>
        <p:spPr/>
        <p:txBody>
          <a:bodyPr/>
          <a:lstStyle/>
          <a:p>
            <a:r>
              <a:rPr lang="it-IT" dirty="0"/>
              <a:t>Data </a:t>
            </a:r>
            <a:r>
              <a:rPr lang="it-IT" dirty="0" err="1"/>
              <a:t>modeling</a:t>
            </a:r>
            <a:endParaRPr lang="it-IT" dirty="0"/>
          </a:p>
        </p:txBody>
      </p:sp>
      <p:sp>
        <p:nvSpPr>
          <p:cNvPr id="3" name="Segnaposto contenuto 2">
            <a:extLst>
              <a:ext uri="{FF2B5EF4-FFF2-40B4-BE49-F238E27FC236}">
                <a16:creationId xmlns:a16="http://schemas.microsoft.com/office/drawing/2014/main" id="{2F03ADB4-9141-4F65-BE09-40A8C9C5295C}"/>
              </a:ext>
            </a:extLst>
          </p:cNvPr>
          <p:cNvSpPr>
            <a:spLocks noGrp="1"/>
          </p:cNvSpPr>
          <p:nvPr>
            <p:ph idx="1"/>
          </p:nvPr>
        </p:nvSpPr>
        <p:spPr>
          <a:xfrm>
            <a:off x="677334" y="1428542"/>
            <a:ext cx="8596668" cy="1003716"/>
          </a:xfrm>
        </p:spPr>
        <p:txBody>
          <a:bodyPr/>
          <a:lstStyle/>
          <a:p>
            <a:r>
              <a:rPr lang="it-IT" dirty="0"/>
              <a:t>Rispetto all’approccio relazionale </a:t>
            </a:r>
            <a:r>
              <a:rPr lang="it-IT" dirty="0" err="1"/>
              <a:t>MongoDB</a:t>
            </a:r>
            <a:r>
              <a:rPr lang="it-IT" dirty="0"/>
              <a:t> ragiona in modo inverso, cioè parto a progettare il mio modello dei dati pensando a cosa deve fare la mia applicazione in primis.</a:t>
            </a:r>
          </a:p>
        </p:txBody>
      </p:sp>
      <p:pic>
        <p:nvPicPr>
          <p:cNvPr id="5" name="Immagine 4">
            <a:extLst>
              <a:ext uri="{FF2B5EF4-FFF2-40B4-BE49-F238E27FC236}">
                <a16:creationId xmlns:a16="http://schemas.microsoft.com/office/drawing/2014/main" id="{F490F67C-B0F6-4708-83D9-A6FCE43CA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1" y="2432257"/>
            <a:ext cx="7510570" cy="4176853"/>
          </a:xfrm>
          <a:prstGeom prst="rect">
            <a:avLst/>
          </a:prstGeom>
        </p:spPr>
      </p:pic>
    </p:spTree>
    <p:extLst>
      <p:ext uri="{BB962C8B-B14F-4D97-AF65-F5344CB8AC3E}">
        <p14:creationId xmlns:p14="http://schemas.microsoft.com/office/powerpoint/2010/main" val="236653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17CD1A-C40D-42FB-AC0F-FEF1BF8AF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398121" cy="6858000"/>
          </a:xfrm>
          <a:prstGeom prst="rect">
            <a:avLst/>
          </a:prstGeom>
        </p:spPr>
      </p:pic>
    </p:spTree>
    <p:extLst>
      <p:ext uri="{BB962C8B-B14F-4D97-AF65-F5344CB8AC3E}">
        <p14:creationId xmlns:p14="http://schemas.microsoft.com/office/powerpoint/2010/main" val="1332978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5DC4E6-D7F2-4C12-95DD-39160B0ED8E3}"/>
              </a:ext>
            </a:extLst>
          </p:cNvPr>
          <p:cNvSpPr>
            <a:spLocks noGrp="1"/>
          </p:cNvSpPr>
          <p:nvPr>
            <p:ph type="title"/>
          </p:nvPr>
        </p:nvSpPr>
        <p:spPr>
          <a:xfrm>
            <a:off x="677334" y="609600"/>
            <a:ext cx="8596668" cy="701842"/>
          </a:xfrm>
        </p:spPr>
        <p:txBody>
          <a:bodyPr/>
          <a:lstStyle/>
          <a:p>
            <a:r>
              <a:rPr lang="it-IT" dirty="0"/>
              <a:t>Schema logico dei dati</a:t>
            </a:r>
          </a:p>
        </p:txBody>
      </p:sp>
      <p:pic>
        <p:nvPicPr>
          <p:cNvPr id="5" name="Immagine 4">
            <a:extLst>
              <a:ext uri="{FF2B5EF4-FFF2-40B4-BE49-F238E27FC236}">
                <a16:creationId xmlns:a16="http://schemas.microsoft.com/office/drawing/2014/main" id="{53FA8A71-9DC1-44FD-9599-3DB2D5F9C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43" y="1275346"/>
            <a:ext cx="7230478" cy="5293895"/>
          </a:xfrm>
          <a:prstGeom prst="rect">
            <a:avLst/>
          </a:prstGeom>
        </p:spPr>
      </p:pic>
    </p:spTree>
    <p:extLst>
      <p:ext uri="{BB962C8B-B14F-4D97-AF65-F5344CB8AC3E}">
        <p14:creationId xmlns:p14="http://schemas.microsoft.com/office/powerpoint/2010/main" val="81586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F0DD66-9DAE-4E77-9A89-E53DC404FAB5}"/>
              </a:ext>
            </a:extLst>
          </p:cNvPr>
          <p:cNvSpPr>
            <a:spLocks noGrp="1"/>
          </p:cNvSpPr>
          <p:nvPr>
            <p:ph type="title"/>
          </p:nvPr>
        </p:nvSpPr>
        <p:spPr>
          <a:xfrm>
            <a:off x="677334" y="609600"/>
            <a:ext cx="8596668" cy="749968"/>
          </a:xfrm>
        </p:spPr>
        <p:txBody>
          <a:bodyPr/>
          <a:lstStyle/>
          <a:p>
            <a:r>
              <a:rPr lang="it-IT" dirty="0"/>
              <a:t>Schema fisico dei dati</a:t>
            </a:r>
          </a:p>
        </p:txBody>
      </p:sp>
      <p:sp>
        <p:nvSpPr>
          <p:cNvPr id="4" name="Rettangolo 3">
            <a:extLst>
              <a:ext uri="{FF2B5EF4-FFF2-40B4-BE49-F238E27FC236}">
                <a16:creationId xmlns:a16="http://schemas.microsoft.com/office/drawing/2014/main" id="{54933985-3374-41D7-8E06-BD4E24C1D519}"/>
              </a:ext>
            </a:extLst>
          </p:cNvPr>
          <p:cNvSpPr/>
          <p:nvPr/>
        </p:nvSpPr>
        <p:spPr>
          <a:xfrm>
            <a:off x="1317458"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POI {1}</a:t>
            </a:r>
          </a:p>
        </p:txBody>
      </p:sp>
      <p:sp>
        <p:nvSpPr>
          <p:cNvPr id="5" name="Rettangolo 4">
            <a:extLst>
              <a:ext uri="{FF2B5EF4-FFF2-40B4-BE49-F238E27FC236}">
                <a16:creationId xmlns:a16="http://schemas.microsoft.com/office/drawing/2014/main" id="{CF7466F7-C894-481D-B8C7-ADC2AECD5733}"/>
              </a:ext>
            </a:extLst>
          </p:cNvPr>
          <p:cNvSpPr/>
          <p:nvPr/>
        </p:nvSpPr>
        <p:spPr>
          <a:xfrm>
            <a:off x="6434892" y="1562102"/>
            <a:ext cx="2959768" cy="74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&lt;&lt;Bucket&gt;&gt; </a:t>
            </a:r>
            <a:r>
              <a:rPr lang="it-IT" dirty="0" err="1"/>
              <a:t>id_Card</a:t>
            </a:r>
            <a:r>
              <a:rPr lang="it-IT" dirty="0"/>
              <a:t> {1}</a:t>
            </a:r>
          </a:p>
        </p:txBody>
      </p:sp>
      <p:sp>
        <p:nvSpPr>
          <p:cNvPr id="6" name="Rettangolo 5">
            <a:extLst>
              <a:ext uri="{FF2B5EF4-FFF2-40B4-BE49-F238E27FC236}">
                <a16:creationId xmlns:a16="http://schemas.microsoft.com/office/drawing/2014/main" id="{780C6FBF-0A75-42B1-BA14-8EE5B12C6BEC}"/>
              </a:ext>
            </a:extLst>
          </p:cNvPr>
          <p:cNvSpPr/>
          <p:nvPr/>
        </p:nvSpPr>
        <p:spPr>
          <a:xfrm>
            <a:off x="553453" y="2911642"/>
            <a:ext cx="4487779" cy="160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a:t>POI</a:t>
            </a:r>
          </a:p>
          <a:p>
            <a:r>
              <a:rPr lang="it-IT" dirty="0" err="1"/>
              <a:t>name:String</a:t>
            </a:r>
            <a:endParaRPr lang="it-IT" dirty="0"/>
          </a:p>
          <a:p>
            <a:r>
              <a:rPr lang="it-IT" dirty="0" err="1"/>
              <a:t>Code_device:integer</a:t>
            </a:r>
            <a:endParaRPr lang="it-IT" dirty="0"/>
          </a:p>
          <a:p>
            <a:r>
              <a:rPr lang="it-IT" dirty="0" err="1"/>
              <a:t>Info_access:Data_Hour_access_POI</a:t>
            </a:r>
            <a:endParaRPr lang="it-IT" dirty="0"/>
          </a:p>
          <a:p>
            <a:pPr algn="ctr"/>
            <a:endParaRPr lang="it-IT" dirty="0"/>
          </a:p>
        </p:txBody>
      </p:sp>
      <p:cxnSp>
        <p:nvCxnSpPr>
          <p:cNvPr id="8" name="Connettore diritto 7">
            <a:extLst>
              <a:ext uri="{FF2B5EF4-FFF2-40B4-BE49-F238E27FC236}">
                <a16:creationId xmlns:a16="http://schemas.microsoft.com/office/drawing/2014/main" id="{5B6F0C82-AACC-4BFD-B2BB-82C630CE2920}"/>
              </a:ext>
            </a:extLst>
          </p:cNvPr>
          <p:cNvCxnSpPr>
            <a:cxnSpLocks/>
          </p:cNvCxnSpPr>
          <p:nvPr/>
        </p:nvCxnSpPr>
        <p:spPr>
          <a:xfrm>
            <a:off x="553453" y="3429000"/>
            <a:ext cx="4487779"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ttangolo 9">
            <a:extLst>
              <a:ext uri="{FF2B5EF4-FFF2-40B4-BE49-F238E27FC236}">
                <a16:creationId xmlns:a16="http://schemas.microsoft.com/office/drawing/2014/main" id="{14ED2D19-AB91-47A1-88AD-745D854119C2}"/>
              </a:ext>
            </a:extLst>
          </p:cNvPr>
          <p:cNvSpPr/>
          <p:nvPr/>
        </p:nvSpPr>
        <p:spPr>
          <a:xfrm>
            <a:off x="553453" y="5093370"/>
            <a:ext cx="4797034" cy="111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Data_Hour_access_POI</a:t>
            </a:r>
            <a:endParaRPr lang="it-IT" dirty="0"/>
          </a:p>
          <a:p>
            <a:r>
              <a:rPr lang="it-IT" dirty="0" err="1"/>
              <a:t>accessTime:Timestamp</a:t>
            </a:r>
            <a:endParaRPr lang="it-IT" dirty="0"/>
          </a:p>
        </p:txBody>
      </p:sp>
      <p:cxnSp>
        <p:nvCxnSpPr>
          <p:cNvPr id="12" name="Connettore diritto 11">
            <a:extLst>
              <a:ext uri="{FF2B5EF4-FFF2-40B4-BE49-F238E27FC236}">
                <a16:creationId xmlns:a16="http://schemas.microsoft.com/office/drawing/2014/main" id="{FF673B4A-7123-4AED-BA62-E71B58DDE247}"/>
              </a:ext>
            </a:extLst>
          </p:cNvPr>
          <p:cNvCxnSpPr>
            <a:cxnSpLocks/>
          </p:cNvCxnSpPr>
          <p:nvPr/>
        </p:nvCxnSpPr>
        <p:spPr>
          <a:xfrm>
            <a:off x="553453" y="5815266"/>
            <a:ext cx="4800600" cy="0"/>
          </a:xfrm>
          <a:prstGeom prst="line">
            <a:avLst/>
          </a:prstGeom>
          <a:ln w="38100"/>
        </p:spPr>
        <p:style>
          <a:lnRef idx="1">
            <a:schemeClr val="dk1"/>
          </a:lnRef>
          <a:fillRef idx="0">
            <a:schemeClr val="dk1"/>
          </a:fillRef>
          <a:effectRef idx="0">
            <a:schemeClr val="dk1"/>
          </a:effectRef>
          <a:fontRef idx="minor">
            <a:schemeClr val="tx1"/>
          </a:fontRef>
        </p:style>
      </p:cxnSp>
      <p:sp>
        <p:nvSpPr>
          <p:cNvPr id="17" name="Rettangolo 16">
            <a:extLst>
              <a:ext uri="{FF2B5EF4-FFF2-40B4-BE49-F238E27FC236}">
                <a16:creationId xmlns:a16="http://schemas.microsoft.com/office/drawing/2014/main" id="{DF700FE1-9E5C-41AE-B247-30E55F8CA601}"/>
              </a:ext>
            </a:extLst>
          </p:cNvPr>
          <p:cNvSpPr/>
          <p:nvPr/>
        </p:nvSpPr>
        <p:spPr>
          <a:xfrm>
            <a:off x="5666874" y="2911642"/>
            <a:ext cx="4860758" cy="2009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DocumentType</a:t>
            </a:r>
            <a:r>
              <a:rPr lang="it-IT" dirty="0"/>
              <a:t>&gt;&gt;</a:t>
            </a:r>
          </a:p>
          <a:p>
            <a:pPr algn="ctr"/>
            <a:r>
              <a:rPr lang="it-IT" dirty="0" err="1"/>
              <a:t>Id_Card</a:t>
            </a:r>
            <a:endParaRPr lang="it-IT" dirty="0"/>
          </a:p>
          <a:p>
            <a:r>
              <a:rPr lang="it-IT" dirty="0" err="1"/>
              <a:t>Id:String</a:t>
            </a:r>
            <a:endParaRPr lang="it-IT" dirty="0"/>
          </a:p>
          <a:p>
            <a:r>
              <a:rPr lang="it-IT" dirty="0" err="1"/>
              <a:t>Activation:Date</a:t>
            </a:r>
            <a:endParaRPr lang="it-IT" dirty="0"/>
          </a:p>
          <a:p>
            <a:r>
              <a:rPr lang="it-IT" dirty="0" err="1"/>
              <a:t>Type:string</a:t>
            </a:r>
            <a:endParaRPr lang="it-IT" dirty="0"/>
          </a:p>
          <a:p>
            <a:r>
              <a:rPr lang="it-IT" dirty="0" err="1"/>
              <a:t>Info_access:Data_Hour_access_Id</a:t>
            </a:r>
            <a:endParaRPr lang="it-IT" dirty="0"/>
          </a:p>
        </p:txBody>
      </p:sp>
      <p:sp>
        <p:nvSpPr>
          <p:cNvPr id="18" name="Rettangolo 17">
            <a:extLst>
              <a:ext uri="{FF2B5EF4-FFF2-40B4-BE49-F238E27FC236}">
                <a16:creationId xmlns:a16="http://schemas.microsoft.com/office/drawing/2014/main" id="{FFD5FD16-0FE4-4445-B84E-79A8C5BC076E}"/>
              </a:ext>
            </a:extLst>
          </p:cNvPr>
          <p:cNvSpPr/>
          <p:nvPr/>
        </p:nvSpPr>
        <p:spPr>
          <a:xfrm>
            <a:off x="6096000" y="5093370"/>
            <a:ext cx="4114800" cy="1295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&lt;&lt;</a:t>
            </a:r>
            <a:r>
              <a:rPr lang="it-IT" dirty="0" err="1"/>
              <a:t>DataType</a:t>
            </a:r>
            <a:r>
              <a:rPr lang="it-IT" dirty="0"/>
              <a:t>&gt;&gt;</a:t>
            </a:r>
          </a:p>
          <a:p>
            <a:pPr algn="ctr"/>
            <a:r>
              <a:rPr lang="it-IT" dirty="0" err="1"/>
              <a:t>Data_Hour_access_Id</a:t>
            </a:r>
            <a:endParaRPr lang="it-IT" dirty="0"/>
          </a:p>
          <a:p>
            <a:r>
              <a:rPr lang="it-IT" dirty="0" err="1"/>
              <a:t>POI:string</a:t>
            </a:r>
            <a:endParaRPr lang="it-IT" dirty="0"/>
          </a:p>
          <a:p>
            <a:r>
              <a:rPr lang="it-IT" dirty="0" err="1"/>
              <a:t>Data_Hour_access:Timestamp</a:t>
            </a:r>
            <a:endParaRPr lang="it-IT" dirty="0"/>
          </a:p>
        </p:txBody>
      </p:sp>
      <p:cxnSp>
        <p:nvCxnSpPr>
          <p:cNvPr id="20" name="Connettore diritto 19">
            <a:extLst>
              <a:ext uri="{FF2B5EF4-FFF2-40B4-BE49-F238E27FC236}">
                <a16:creationId xmlns:a16="http://schemas.microsoft.com/office/drawing/2014/main" id="{38E2C32F-4F7B-479D-B630-09CB501EAFA8}"/>
              </a:ext>
            </a:extLst>
          </p:cNvPr>
          <p:cNvCxnSpPr>
            <a:cxnSpLocks/>
          </p:cNvCxnSpPr>
          <p:nvPr/>
        </p:nvCxnSpPr>
        <p:spPr>
          <a:xfrm>
            <a:off x="5666874" y="3673641"/>
            <a:ext cx="48607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0B8C2626-3396-4F16-9535-02AE00DACF65}"/>
              </a:ext>
            </a:extLst>
          </p:cNvPr>
          <p:cNvCxnSpPr>
            <a:cxnSpLocks/>
            <a:endCxn id="18" idx="3"/>
          </p:cNvCxnSpPr>
          <p:nvPr/>
        </p:nvCxnSpPr>
        <p:spPr>
          <a:xfrm>
            <a:off x="6096000" y="5714999"/>
            <a:ext cx="4114800" cy="2607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563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4FB5E0-7420-4BE1-9298-BDD1E3D945FB}"/>
              </a:ext>
            </a:extLst>
          </p:cNvPr>
          <p:cNvSpPr>
            <a:spLocks noGrp="1"/>
          </p:cNvSpPr>
          <p:nvPr>
            <p:ph type="title"/>
          </p:nvPr>
        </p:nvSpPr>
        <p:spPr>
          <a:xfrm>
            <a:off x="460765" y="127851"/>
            <a:ext cx="8596668" cy="605589"/>
          </a:xfrm>
        </p:spPr>
        <p:txBody>
          <a:bodyPr>
            <a:normAutofit fontScale="90000"/>
          </a:bodyPr>
          <a:lstStyle/>
          <a:p>
            <a:r>
              <a:rPr lang="it-IT" dirty="0"/>
              <a:t>Specifiche schema fisico</a:t>
            </a:r>
          </a:p>
        </p:txBody>
      </p:sp>
      <p:sp>
        <p:nvSpPr>
          <p:cNvPr id="4" name="Rettangolo con angoli arrotondati 3">
            <a:extLst>
              <a:ext uri="{FF2B5EF4-FFF2-40B4-BE49-F238E27FC236}">
                <a16:creationId xmlns:a16="http://schemas.microsoft.com/office/drawing/2014/main" id="{2E8F0536-3AE6-488E-A96C-D5A9906A48B7}"/>
              </a:ext>
            </a:extLst>
          </p:cNvPr>
          <p:cNvSpPr/>
          <p:nvPr/>
        </p:nvSpPr>
        <p:spPr>
          <a:xfrm>
            <a:off x="460765" y="1148554"/>
            <a:ext cx="3207187"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C30A15C3-3E87-4461-9898-E662C010F1E6}"/>
              </a:ext>
            </a:extLst>
          </p:cNvPr>
          <p:cNvSpPr/>
          <p:nvPr/>
        </p:nvSpPr>
        <p:spPr>
          <a:xfrm>
            <a:off x="4605750" y="1148554"/>
            <a:ext cx="4451683" cy="3964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BAB20835-2D0F-4750-8454-8B3406E0E5C3}"/>
              </a:ext>
            </a:extLst>
          </p:cNvPr>
          <p:cNvSpPr txBox="1"/>
          <p:nvPr/>
        </p:nvSpPr>
        <p:spPr>
          <a:xfrm>
            <a:off x="460765" y="1553976"/>
            <a:ext cx="2870920" cy="2585323"/>
          </a:xfrm>
          <a:prstGeom prst="rect">
            <a:avLst/>
          </a:prstGeom>
          <a:noFill/>
        </p:spPr>
        <p:txBody>
          <a:bodyPr wrap="square" rtlCol="0">
            <a:spAutoFit/>
          </a:bodyPr>
          <a:lstStyle/>
          <a:p>
            <a:r>
              <a:rPr lang="it-IT" dirty="0"/>
              <a:t>POI bucket:</a:t>
            </a:r>
          </a:p>
          <a:p>
            <a:r>
              <a:rPr lang="it-IT" dirty="0"/>
              <a:t>_</a:t>
            </a:r>
            <a:r>
              <a:rPr lang="it-IT" dirty="0" err="1"/>
              <a:t>id:string</a:t>
            </a:r>
            <a:r>
              <a:rPr lang="it-IT" dirty="0"/>
              <a:t>,</a:t>
            </a:r>
          </a:p>
          <a:p>
            <a:r>
              <a:rPr lang="it-IT" dirty="0" err="1"/>
              <a:t>code_device:integer</a:t>
            </a:r>
            <a:r>
              <a:rPr lang="it-IT" dirty="0"/>
              <a:t>,</a:t>
            </a:r>
          </a:p>
          <a:p>
            <a:r>
              <a:rPr lang="it-IT" dirty="0" err="1"/>
              <a:t>accessPOI</a:t>
            </a:r>
            <a:r>
              <a:rPr lang="it-IT" dirty="0"/>
              <a:t>:[</a:t>
            </a:r>
          </a:p>
          <a:p>
            <a:r>
              <a:rPr lang="it-IT" dirty="0"/>
              <a:t>    {</a:t>
            </a:r>
          </a:p>
          <a:p>
            <a:r>
              <a:rPr lang="it-IT" dirty="0"/>
              <a:t>	</a:t>
            </a:r>
            <a:r>
              <a:rPr lang="it-IT" dirty="0" err="1"/>
              <a:t>DataTime:Timestamp</a:t>
            </a:r>
            <a:endParaRPr lang="it-IT" dirty="0"/>
          </a:p>
          <a:p>
            <a:r>
              <a:rPr lang="it-IT" dirty="0"/>
              <a:t>	}</a:t>
            </a:r>
          </a:p>
          <a:p>
            <a:r>
              <a:rPr lang="it-IT" dirty="0"/>
              <a:t>]</a:t>
            </a:r>
          </a:p>
          <a:p>
            <a:endParaRPr lang="it-IT" dirty="0"/>
          </a:p>
        </p:txBody>
      </p:sp>
      <p:sp>
        <p:nvSpPr>
          <p:cNvPr id="7" name="CasellaDiTesto 6">
            <a:extLst>
              <a:ext uri="{FF2B5EF4-FFF2-40B4-BE49-F238E27FC236}">
                <a16:creationId xmlns:a16="http://schemas.microsoft.com/office/drawing/2014/main" id="{D7FBA191-0F64-42AE-92BA-EF488E5B9F9A}"/>
              </a:ext>
            </a:extLst>
          </p:cNvPr>
          <p:cNvSpPr txBox="1"/>
          <p:nvPr/>
        </p:nvSpPr>
        <p:spPr>
          <a:xfrm>
            <a:off x="4781927" y="1553976"/>
            <a:ext cx="4099327" cy="2862322"/>
          </a:xfrm>
          <a:prstGeom prst="rect">
            <a:avLst/>
          </a:prstGeom>
          <a:noFill/>
        </p:spPr>
        <p:txBody>
          <a:bodyPr wrap="none" rtlCol="0">
            <a:spAutoFit/>
          </a:bodyPr>
          <a:lstStyle/>
          <a:p>
            <a:r>
              <a:rPr lang="en-US" dirty="0" err="1"/>
              <a:t>VeronaCard</a:t>
            </a:r>
            <a:r>
              <a:rPr lang="en-US" dirty="0"/>
              <a:t> Bucket:</a:t>
            </a:r>
          </a:p>
          <a:p>
            <a:r>
              <a:rPr lang="en-US" dirty="0"/>
              <a:t>_</a:t>
            </a:r>
            <a:r>
              <a:rPr lang="en-US" dirty="0" err="1"/>
              <a:t>id:string</a:t>
            </a:r>
            <a:endParaRPr lang="en-US" dirty="0"/>
          </a:p>
          <a:p>
            <a:r>
              <a:rPr lang="en-US" dirty="0" err="1"/>
              <a:t>activation:Date</a:t>
            </a:r>
            <a:endParaRPr lang="en-US" dirty="0"/>
          </a:p>
          <a:p>
            <a:r>
              <a:rPr lang="en-US" dirty="0" err="1"/>
              <a:t>type:string</a:t>
            </a:r>
            <a:endParaRPr lang="en-US" dirty="0"/>
          </a:p>
          <a:p>
            <a:r>
              <a:rPr lang="en-US" dirty="0" err="1"/>
              <a:t>accessVR</a:t>
            </a:r>
            <a:r>
              <a:rPr lang="en-US" dirty="0"/>
              <a:t>:[</a:t>
            </a:r>
          </a:p>
          <a:p>
            <a:r>
              <a:rPr lang="en-US" dirty="0"/>
              <a:t>	{</a:t>
            </a:r>
          </a:p>
          <a:p>
            <a:r>
              <a:rPr lang="en-US" dirty="0"/>
              <a:t>		</a:t>
            </a:r>
            <a:r>
              <a:rPr lang="en-US" dirty="0" err="1"/>
              <a:t>POI:string</a:t>
            </a:r>
            <a:r>
              <a:rPr lang="en-US" dirty="0"/>
              <a:t>,</a:t>
            </a:r>
          </a:p>
          <a:p>
            <a:r>
              <a:rPr lang="en-US" dirty="0"/>
              <a:t>		</a:t>
            </a:r>
            <a:r>
              <a:rPr lang="en-US" dirty="0" err="1"/>
              <a:t>DataTime_access:Timestamp</a:t>
            </a:r>
            <a:endParaRPr lang="en-US" dirty="0"/>
          </a:p>
          <a:p>
            <a:r>
              <a:rPr lang="en-US" dirty="0"/>
              <a:t>	}</a:t>
            </a:r>
          </a:p>
          <a:p>
            <a:r>
              <a:rPr lang="en-US" dirty="0"/>
              <a:t>]</a:t>
            </a:r>
            <a:endParaRPr lang="it-IT" dirty="0"/>
          </a:p>
        </p:txBody>
      </p:sp>
    </p:spTree>
    <p:extLst>
      <p:ext uri="{BB962C8B-B14F-4D97-AF65-F5344CB8AC3E}">
        <p14:creationId xmlns:p14="http://schemas.microsoft.com/office/powerpoint/2010/main" val="2669894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EF622-65C4-41A0-A604-A6E59B4B57D6}"/>
              </a:ext>
            </a:extLst>
          </p:cNvPr>
          <p:cNvSpPr>
            <a:spLocks noGrp="1"/>
          </p:cNvSpPr>
          <p:nvPr>
            <p:ph type="title"/>
          </p:nvPr>
        </p:nvSpPr>
        <p:spPr/>
        <p:txBody>
          <a:bodyPr/>
          <a:lstStyle/>
          <a:p>
            <a:r>
              <a:rPr lang="it-IT" dirty="0"/>
              <a:t>Considerazioni</a:t>
            </a:r>
          </a:p>
        </p:txBody>
      </p:sp>
      <p:sp>
        <p:nvSpPr>
          <p:cNvPr id="3" name="Segnaposto contenuto 2">
            <a:extLst>
              <a:ext uri="{FF2B5EF4-FFF2-40B4-BE49-F238E27FC236}">
                <a16:creationId xmlns:a16="http://schemas.microsoft.com/office/drawing/2014/main" id="{B8F6CF5A-282A-4965-8E94-7B9B516AD8F2}"/>
              </a:ext>
            </a:extLst>
          </p:cNvPr>
          <p:cNvSpPr>
            <a:spLocks noGrp="1"/>
          </p:cNvSpPr>
          <p:nvPr>
            <p:ph idx="1"/>
          </p:nvPr>
        </p:nvSpPr>
        <p:spPr>
          <a:xfrm>
            <a:off x="677334" y="1624263"/>
            <a:ext cx="8596668" cy="4752474"/>
          </a:xfrm>
        </p:spPr>
        <p:txBody>
          <a:bodyPr>
            <a:normAutofit/>
          </a:bodyPr>
          <a:lstStyle/>
          <a:p>
            <a:r>
              <a:rPr lang="it-IT" dirty="0"/>
              <a:t>Ho notato che nel caricare visualmente i documenti con array di migliaia di elementi il sistema ci impiega molto di più rispetto ai documenti non innestati. I vantaggi però sono in una migliore comprensione dello schema dei dati fornito da </a:t>
            </a:r>
            <a:r>
              <a:rPr lang="it-IT" dirty="0" err="1"/>
              <a:t>Compass</a:t>
            </a:r>
            <a:r>
              <a:rPr lang="it-IT" dirty="0"/>
              <a:t>. Figura 1.</a:t>
            </a:r>
          </a:p>
          <a:p>
            <a:r>
              <a:rPr lang="it-IT" dirty="0"/>
              <a:t>Grazie a questo schema per la query uno è necessario un solo e semplice comando per eseguire l’interrogazione. Figura 2.</a:t>
            </a:r>
          </a:p>
          <a:p>
            <a:r>
              <a:rPr lang="it-IT" dirty="0"/>
              <a:t>La query più articolata è stata la numero tre essendo che non esiste una tabella </a:t>
            </a:r>
            <a:r>
              <a:rPr lang="it-IT" dirty="0" err="1"/>
              <a:t>Calendar</a:t>
            </a:r>
            <a:r>
              <a:rPr lang="it-IT" dirty="0"/>
              <a:t> in </a:t>
            </a:r>
            <a:r>
              <a:rPr lang="it-IT" dirty="0" err="1"/>
              <a:t>MongoBD</a:t>
            </a:r>
            <a:r>
              <a:rPr lang="it-IT" dirty="0"/>
              <a:t> e quindi ho dovuto crearla da zero. Ma </a:t>
            </a:r>
            <a:r>
              <a:rPr lang="it-IT" dirty="0" err="1"/>
              <a:t>MongoDB</a:t>
            </a:r>
            <a:r>
              <a:rPr lang="it-IT" dirty="0"/>
              <a:t> ha dimostrato un’elevata potenza di linguaggio tale da permettermi di creare quello di cui avevo bisogno.</a:t>
            </a:r>
          </a:p>
          <a:p>
            <a:r>
              <a:rPr lang="it-IT" dirty="0"/>
              <a:t>Il linguaggio per le query di </a:t>
            </a:r>
            <a:r>
              <a:rPr lang="it-IT" dirty="0" err="1"/>
              <a:t>MongoDB</a:t>
            </a:r>
            <a:r>
              <a:rPr lang="it-IT" dirty="0"/>
              <a:t> lascia spazio a molte soluzioni, ma è molto più complicato ed articolato rispetto ad una interrogazione SQL.</a:t>
            </a:r>
          </a:p>
        </p:txBody>
      </p:sp>
    </p:spTree>
    <p:extLst>
      <p:ext uri="{BB962C8B-B14F-4D97-AF65-F5344CB8AC3E}">
        <p14:creationId xmlns:p14="http://schemas.microsoft.com/office/powerpoint/2010/main" val="2101597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13304-B6F3-4603-8746-3F8DB32830A9}"/>
              </a:ext>
            </a:extLst>
          </p:cNvPr>
          <p:cNvSpPr>
            <a:spLocks noGrp="1"/>
          </p:cNvSpPr>
          <p:nvPr>
            <p:ph type="title"/>
          </p:nvPr>
        </p:nvSpPr>
        <p:spPr>
          <a:xfrm>
            <a:off x="87787" y="92242"/>
            <a:ext cx="8596668" cy="581526"/>
          </a:xfrm>
        </p:spPr>
        <p:txBody>
          <a:bodyPr>
            <a:normAutofit fontScale="90000"/>
          </a:bodyPr>
          <a:lstStyle/>
          <a:p>
            <a:r>
              <a:rPr lang="it-IT" dirty="0"/>
              <a:t>Figura 1</a:t>
            </a:r>
            <a:br>
              <a:rPr lang="it-IT" dirty="0"/>
            </a:br>
            <a:endParaRPr lang="it-IT" dirty="0"/>
          </a:p>
        </p:txBody>
      </p:sp>
      <p:pic>
        <p:nvPicPr>
          <p:cNvPr id="5" name="Immagine 4" descr="Immagine che contiene testo&#10;&#10;Descrizione generata automaticamente">
            <a:extLst>
              <a:ext uri="{FF2B5EF4-FFF2-40B4-BE49-F238E27FC236}">
                <a16:creationId xmlns:a16="http://schemas.microsoft.com/office/drawing/2014/main" id="{FC7B0DD9-59CB-4C76-BF8E-0C61D50F0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7" y="673768"/>
            <a:ext cx="11809441" cy="6091990"/>
          </a:xfrm>
          <a:prstGeom prst="rect">
            <a:avLst/>
          </a:prstGeom>
        </p:spPr>
      </p:pic>
    </p:spTree>
    <p:extLst>
      <p:ext uri="{BB962C8B-B14F-4D97-AF65-F5344CB8AC3E}">
        <p14:creationId xmlns:p14="http://schemas.microsoft.com/office/powerpoint/2010/main" val="71133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628F00-C5FB-47C0-9CC5-081F18D5AF9D}"/>
              </a:ext>
            </a:extLst>
          </p:cNvPr>
          <p:cNvSpPr>
            <a:spLocks noGrp="1"/>
          </p:cNvSpPr>
          <p:nvPr>
            <p:ph type="title"/>
          </p:nvPr>
        </p:nvSpPr>
        <p:spPr/>
        <p:txBody>
          <a:bodyPr/>
          <a:lstStyle/>
          <a:p>
            <a:r>
              <a:rPr lang="it-IT" dirty="0"/>
              <a:t>Interrogazione 1:</a:t>
            </a:r>
            <a:r>
              <a:rPr lang="it-IT" sz="3600" dirty="0">
                <a:effectLst/>
                <a:ea typeface="Calibri" panose="020F0502020204030204" pitchFamily="34" charset="0"/>
                <a:cs typeface="Times New Roman" panose="02020603050405020304" pitchFamily="18" charset="0"/>
              </a:rPr>
              <a:t> </a:t>
            </a:r>
            <a:r>
              <a:rPr lang="it-IT" sz="1800" dirty="0">
                <a:effectLst/>
                <a:ea typeface="Calibri" panose="020F0502020204030204" pitchFamily="34" charset="0"/>
                <a:cs typeface="Times New Roman" panose="02020603050405020304" pitchFamily="18" charset="0"/>
              </a:rPr>
              <a:t>Data </a:t>
            </a:r>
            <a:r>
              <a:rPr lang="it-IT" sz="1800" dirty="0" err="1">
                <a:effectLst/>
                <a:ea typeface="Calibri" panose="020F0502020204030204" pitchFamily="34" charset="0"/>
                <a:cs typeface="Times New Roman" panose="02020603050405020304" pitchFamily="18" charset="0"/>
              </a:rPr>
              <a:t>id_VeronaCard</a:t>
            </a:r>
            <a:r>
              <a:rPr lang="it-IT" sz="1800" dirty="0">
                <a:effectLst/>
                <a:ea typeface="Calibri" panose="020F0502020204030204" pitchFamily="34" charset="0"/>
                <a:cs typeface="Times New Roman" panose="02020603050405020304" pitchFamily="18" charset="0"/>
              </a:rPr>
              <a:t> voglio sapere il suo storico di accessi</a:t>
            </a:r>
            <a:endParaRPr lang="it-IT" sz="1800" dirty="0"/>
          </a:p>
        </p:txBody>
      </p:sp>
      <p:pic>
        <p:nvPicPr>
          <p:cNvPr id="5" name="Immagine 4" descr="Immagine che contiene testo&#10;&#10;Descrizione generata automaticamente">
            <a:extLst>
              <a:ext uri="{FF2B5EF4-FFF2-40B4-BE49-F238E27FC236}">
                <a16:creationId xmlns:a16="http://schemas.microsoft.com/office/drawing/2014/main" id="{E3C7B4FD-1718-46CE-B1B0-BC65126A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74120"/>
            <a:ext cx="6950042" cy="4770533"/>
          </a:xfrm>
          <a:prstGeom prst="rect">
            <a:avLst/>
          </a:prstGeom>
        </p:spPr>
      </p:pic>
    </p:spTree>
    <p:extLst>
      <p:ext uri="{BB962C8B-B14F-4D97-AF65-F5344CB8AC3E}">
        <p14:creationId xmlns:p14="http://schemas.microsoft.com/office/powerpoint/2010/main" val="3072152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E58955-24E3-485E-8C75-75C47DA61B8A}"/>
              </a:ext>
            </a:extLst>
          </p:cNvPr>
          <p:cNvSpPr>
            <a:spLocks noGrp="1"/>
          </p:cNvSpPr>
          <p:nvPr>
            <p:ph type="title"/>
          </p:nvPr>
        </p:nvSpPr>
        <p:spPr>
          <a:xfrm>
            <a:off x="159976" y="140368"/>
            <a:ext cx="8596668" cy="557463"/>
          </a:xfrm>
        </p:spPr>
        <p:txBody>
          <a:bodyPr>
            <a:normAutofit fontScale="90000"/>
          </a:bodyPr>
          <a:lstStyle/>
          <a:p>
            <a:r>
              <a:rPr lang="it-IT" dirty="0"/>
              <a:t>Figura 2</a:t>
            </a:r>
          </a:p>
        </p:txBody>
      </p:sp>
      <p:pic>
        <p:nvPicPr>
          <p:cNvPr id="5" name="Immagine 4" descr="Immagine che contiene testo&#10;&#10;Descrizione generata automaticamente">
            <a:extLst>
              <a:ext uri="{FF2B5EF4-FFF2-40B4-BE49-F238E27FC236}">
                <a16:creationId xmlns:a16="http://schemas.microsoft.com/office/drawing/2014/main" id="{44B0E206-49EC-4CF4-951F-A0A9D5A6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76" y="697831"/>
            <a:ext cx="11712955" cy="5235394"/>
          </a:xfrm>
          <a:prstGeom prst="rect">
            <a:avLst/>
          </a:prstGeom>
        </p:spPr>
      </p:pic>
    </p:spTree>
    <p:extLst>
      <p:ext uri="{BB962C8B-B14F-4D97-AF65-F5344CB8AC3E}">
        <p14:creationId xmlns:p14="http://schemas.microsoft.com/office/powerpoint/2010/main" val="416630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2740E-A1C4-46EC-B19E-7142E0DD7A8D}"/>
              </a:ext>
            </a:extLst>
          </p:cNvPr>
          <p:cNvSpPr>
            <a:spLocks noGrp="1"/>
          </p:cNvSpPr>
          <p:nvPr>
            <p:ph type="title"/>
          </p:nvPr>
        </p:nvSpPr>
        <p:spPr>
          <a:xfrm>
            <a:off x="472798" y="296779"/>
            <a:ext cx="8596668" cy="762000"/>
          </a:xfrm>
        </p:spPr>
        <p:txBody>
          <a:bodyPr>
            <a:normAutofit fontScale="90000"/>
          </a:bodyPr>
          <a:lstStyle/>
          <a:p>
            <a:r>
              <a:rPr lang="it-IT" dirty="0"/>
              <a:t>Seconda Interrogazione: </a:t>
            </a:r>
            <a:r>
              <a:rPr lang="it-IT" sz="2200" dirty="0">
                <a:effectLst/>
                <a:ea typeface="Calibri" panose="020F0502020204030204" pitchFamily="34" charset="0"/>
                <a:cs typeface="Times New Roman" panose="02020603050405020304" pitchFamily="18" charset="0"/>
              </a:rPr>
              <a:t>Dati in input due date trovare il POI con il minor numero di accessi in quel periodo.</a:t>
            </a:r>
            <a:br>
              <a:rPr lang="it-IT" sz="2200" dirty="0">
                <a:effectLst/>
                <a:ea typeface="Calibri" panose="020F0502020204030204" pitchFamily="34" charset="0"/>
                <a:cs typeface="Times New Roman" panose="02020603050405020304" pitchFamily="18" charset="0"/>
              </a:rPr>
            </a:br>
            <a:endParaRPr lang="it-IT" sz="2200" dirty="0"/>
          </a:p>
        </p:txBody>
      </p:sp>
      <p:sp>
        <p:nvSpPr>
          <p:cNvPr id="3" name="Segnaposto contenuto 2">
            <a:extLst>
              <a:ext uri="{FF2B5EF4-FFF2-40B4-BE49-F238E27FC236}">
                <a16:creationId xmlns:a16="http://schemas.microsoft.com/office/drawing/2014/main" id="{B3B14517-41CF-4C9C-89BE-CD277399A614}"/>
              </a:ext>
            </a:extLst>
          </p:cNvPr>
          <p:cNvSpPr>
            <a:spLocks noGrp="1"/>
          </p:cNvSpPr>
          <p:nvPr>
            <p:ph idx="1"/>
          </p:nvPr>
        </p:nvSpPr>
        <p:spPr>
          <a:xfrm>
            <a:off x="472798" y="1273696"/>
            <a:ext cx="8596668" cy="2578061"/>
          </a:xfrm>
        </p:spPr>
        <p:txBody>
          <a:bodyPr/>
          <a:lstStyle/>
          <a:p>
            <a:r>
              <a:rPr lang="it-IT" dirty="0" err="1"/>
              <a:t>MongoDB</a:t>
            </a:r>
            <a:r>
              <a:rPr lang="it-IT" dirty="0"/>
              <a:t> offre l’utilizzo della aggregazioni, un metodo per elaborare record di dati e restituire i risultati calcolati. Le operazioni di aggregazione raggruppano i valori di più documenti insieme e possono eseguire una serie di operazioni sui dati raggruppati per restituire un unico risultato. In SQL </a:t>
            </a:r>
            <a:r>
              <a:rPr lang="it-IT" dirty="0" err="1"/>
              <a:t>count</a:t>
            </a:r>
            <a:r>
              <a:rPr lang="it-IT" dirty="0"/>
              <a:t>(*) e con group by è un equivalente dell'aggregazione </a:t>
            </a:r>
            <a:r>
              <a:rPr lang="it-IT" dirty="0" err="1"/>
              <a:t>MongoDB</a:t>
            </a:r>
            <a:r>
              <a:rPr lang="it-IT" dirty="0"/>
              <a:t>.</a:t>
            </a:r>
          </a:p>
          <a:p>
            <a:r>
              <a:rPr lang="it-IT" dirty="0"/>
              <a:t>Grazie a </a:t>
            </a:r>
            <a:r>
              <a:rPr lang="it-IT" dirty="0" err="1"/>
              <a:t>Compass</a:t>
            </a:r>
            <a:r>
              <a:rPr lang="it-IT" dirty="0"/>
              <a:t> posso eseguire una pipeline di aggregazione ed avere un’anteprima dei miei risultati. Questa procedura risulta molto comoda perché eseguendo molte operazioni è facile fare confusione.</a:t>
            </a:r>
          </a:p>
        </p:txBody>
      </p:sp>
      <p:sp>
        <p:nvSpPr>
          <p:cNvPr id="4" name="CasellaDiTesto 3">
            <a:extLst>
              <a:ext uri="{FF2B5EF4-FFF2-40B4-BE49-F238E27FC236}">
                <a16:creationId xmlns:a16="http://schemas.microsoft.com/office/drawing/2014/main" id="{F294DD46-1DA1-4D9B-8291-F08D3D1FF7DC}"/>
              </a:ext>
            </a:extLst>
          </p:cNvPr>
          <p:cNvSpPr txBox="1"/>
          <p:nvPr/>
        </p:nvSpPr>
        <p:spPr>
          <a:xfrm>
            <a:off x="246150" y="3863789"/>
            <a:ext cx="9615844" cy="2308324"/>
          </a:xfrm>
          <a:prstGeom prst="rect">
            <a:avLst/>
          </a:prstGeom>
          <a:noFill/>
        </p:spPr>
        <p:txBody>
          <a:bodyPr wrap="square" rtlCol="0">
            <a:spAutoFit/>
          </a:bodyPr>
          <a:lstStyle/>
          <a:p>
            <a:r>
              <a:rPr lang="it-IT" dirty="0"/>
              <a:t>Pipeline seconda interrogazione</a:t>
            </a:r>
            <a:r>
              <a:rPr lang="it-IT" i="1" dirty="0"/>
              <a:t>:[{$project: {_id: 1,code_device: 1, </a:t>
            </a:r>
            <a:r>
              <a:rPr lang="it-IT" i="1" dirty="0" err="1"/>
              <a:t>Info_access</a:t>
            </a:r>
            <a:r>
              <a:rPr lang="it-IT" i="1" dirty="0"/>
              <a:t>: { $filter:</a:t>
            </a:r>
          </a:p>
          <a:p>
            <a:r>
              <a:rPr lang="it-IT" i="1" dirty="0"/>
              <a:t> { input: '$</a:t>
            </a:r>
            <a:r>
              <a:rPr lang="it-IT" i="1" dirty="0" err="1"/>
              <a:t>Info_access</a:t>
            </a:r>
            <a:r>
              <a:rPr lang="it-IT" i="1" dirty="0"/>
              <a:t>', </a:t>
            </a:r>
            <a:r>
              <a:rPr lang="it-IT" i="1" dirty="0" err="1"/>
              <a:t>as</a:t>
            </a:r>
            <a:r>
              <a:rPr lang="it-IT" i="1" dirty="0"/>
              <a:t>: '</a:t>
            </a:r>
            <a:r>
              <a:rPr lang="it-IT" i="1" dirty="0" err="1"/>
              <a:t>date_acces</a:t>
            </a:r>
            <a:r>
              <a:rPr lang="it-IT" i="1" dirty="0"/>
              <a:t>', </a:t>
            </a:r>
            <a:r>
              <a:rPr lang="it-IT" i="1" dirty="0" err="1"/>
              <a:t>cond</a:t>
            </a:r>
            <a:r>
              <a:rPr lang="it-IT" i="1" dirty="0"/>
              <a:t>: {$and: [ { $</a:t>
            </a:r>
            <a:r>
              <a:rPr lang="it-IT" i="1" dirty="0" err="1"/>
              <a:t>gte</a:t>
            </a:r>
            <a:r>
              <a:rPr lang="it-IT" i="1" dirty="0"/>
              <a:t>: [ '$$</a:t>
            </a:r>
            <a:r>
              <a:rPr lang="it-IT" i="1" dirty="0" err="1"/>
              <a:t>date_acces.Data_Hour_access_POI</a:t>
            </a:r>
            <a:r>
              <a:rPr lang="it-IT" i="1" dirty="0"/>
              <a:t>’,</a:t>
            </a:r>
          </a:p>
          <a:p>
            <a:r>
              <a:rPr lang="it-IT" i="1" dirty="0"/>
              <a:t> </a:t>
            </a:r>
            <a:r>
              <a:rPr lang="it-IT" i="1" dirty="0" err="1"/>
              <a:t>ISODate</a:t>
            </a:r>
            <a:r>
              <a:rPr lang="it-IT" i="1" dirty="0"/>
              <a:t>('2014-04-30T00:00:00.000Z') ] }, { $lt: [ '$$</a:t>
            </a:r>
            <a:r>
              <a:rPr lang="it-IT" i="1" dirty="0" err="1"/>
              <a:t>date_acces.Data_Hour_access_POI</a:t>
            </a:r>
            <a:r>
              <a:rPr lang="it-IT" i="1" dirty="0"/>
              <a:t>’,</a:t>
            </a:r>
          </a:p>
          <a:p>
            <a:r>
              <a:rPr lang="it-IT" i="1" dirty="0"/>
              <a:t> </a:t>
            </a:r>
            <a:r>
              <a:rPr lang="it-IT" i="1" dirty="0" err="1"/>
              <a:t>ISODate</a:t>
            </a:r>
            <a:r>
              <a:rPr lang="it-IT" i="1" dirty="0"/>
              <a:t>('2014-05-30T00:00:00.000Z') ] } ] }}}}}, {$project: {_id: 1, </a:t>
            </a:r>
            <a:r>
              <a:rPr lang="it-IT" i="1" dirty="0" err="1"/>
              <a:t>code_device</a:t>
            </a:r>
            <a:r>
              <a:rPr lang="it-IT" i="1" dirty="0"/>
              <a:t>: 1,numberOfAccess:</a:t>
            </a:r>
          </a:p>
          <a:p>
            <a:r>
              <a:rPr lang="it-IT" i="1" dirty="0"/>
              <a:t> {$</a:t>
            </a:r>
            <a:r>
              <a:rPr lang="it-IT" i="1" dirty="0" err="1"/>
              <a:t>cond</a:t>
            </a:r>
            <a:r>
              <a:rPr lang="it-IT" i="1" dirty="0"/>
              <a:t>: {'</a:t>
            </a:r>
            <a:r>
              <a:rPr lang="it-IT" i="1" dirty="0" err="1"/>
              <a:t>if</a:t>
            </a:r>
            <a:r>
              <a:rPr lang="it-IT" i="1" dirty="0"/>
              <a:t>': {$</a:t>
            </a:r>
            <a:r>
              <a:rPr lang="it-IT" i="1" dirty="0" err="1"/>
              <a:t>isArray</a:t>
            </a:r>
            <a:r>
              <a:rPr lang="it-IT" i="1" dirty="0"/>
              <a:t>: '$</a:t>
            </a:r>
            <a:r>
              <a:rPr lang="it-IT" i="1" dirty="0" err="1"/>
              <a:t>Info_access</a:t>
            </a:r>
            <a:r>
              <a:rPr lang="it-IT" i="1" dirty="0"/>
              <a:t>'},</a:t>
            </a:r>
            <a:r>
              <a:rPr lang="it-IT" i="1" dirty="0" err="1"/>
              <a:t>then</a:t>
            </a:r>
            <a:r>
              <a:rPr lang="it-IT" i="1" dirty="0"/>
              <a:t>: { $size: '$</a:t>
            </a:r>
            <a:r>
              <a:rPr lang="it-IT" i="1" dirty="0" err="1"/>
              <a:t>Info_access</a:t>
            </a:r>
            <a:r>
              <a:rPr lang="it-IT" i="1" dirty="0"/>
              <a:t>'},'else': 'NA' }}}},</a:t>
            </a:r>
          </a:p>
          <a:p>
            <a:r>
              <a:rPr lang="it-IT" i="1" dirty="0"/>
              <a:t> {$sort: {</a:t>
            </a:r>
            <a:r>
              <a:rPr lang="it-IT" i="1" dirty="0" err="1"/>
              <a:t>numberOfAccess</a:t>
            </a:r>
            <a:r>
              <a:rPr lang="it-IT" i="1" dirty="0"/>
              <a:t>: 1}}, {$</a:t>
            </a:r>
            <a:r>
              <a:rPr lang="it-IT" i="1" dirty="0" err="1"/>
              <a:t>limit</a:t>
            </a:r>
            <a:r>
              <a:rPr lang="it-IT" i="1" dirty="0"/>
              <a:t>: 1}]</a:t>
            </a:r>
          </a:p>
        </p:txBody>
      </p:sp>
    </p:spTree>
    <p:extLst>
      <p:ext uri="{BB962C8B-B14F-4D97-AF65-F5344CB8AC3E}">
        <p14:creationId xmlns:p14="http://schemas.microsoft.com/office/powerpoint/2010/main" val="3221719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9E15-4EEE-49C3-8FE8-208F5A2DA2E3}"/>
              </a:ext>
            </a:extLst>
          </p:cNvPr>
          <p:cNvSpPr>
            <a:spLocks noGrp="1"/>
          </p:cNvSpPr>
          <p:nvPr>
            <p:ph type="title"/>
          </p:nvPr>
        </p:nvSpPr>
        <p:spPr>
          <a:xfrm>
            <a:off x="677334" y="609600"/>
            <a:ext cx="8596668" cy="641684"/>
          </a:xfrm>
        </p:spPr>
        <p:txBody>
          <a:bodyPr/>
          <a:lstStyle/>
          <a:p>
            <a:r>
              <a:rPr lang="it-IT" dirty="0"/>
              <a:t>Esempio seconda interrogazione:</a:t>
            </a:r>
          </a:p>
        </p:txBody>
      </p:sp>
      <p:pic>
        <p:nvPicPr>
          <p:cNvPr id="5" name="Immagine 4">
            <a:extLst>
              <a:ext uri="{FF2B5EF4-FFF2-40B4-BE49-F238E27FC236}">
                <a16:creationId xmlns:a16="http://schemas.microsoft.com/office/drawing/2014/main" id="{AB46E136-8EDA-4776-BDE6-447640AE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77" y="1251284"/>
            <a:ext cx="10400895" cy="4806844"/>
          </a:xfrm>
          <a:prstGeom prst="rect">
            <a:avLst/>
          </a:prstGeom>
        </p:spPr>
      </p:pic>
    </p:spTree>
    <p:extLst>
      <p:ext uri="{BB962C8B-B14F-4D97-AF65-F5344CB8AC3E}">
        <p14:creationId xmlns:p14="http://schemas.microsoft.com/office/powerpoint/2010/main" val="2078689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AA686A-0460-4E65-9221-C8B2AC12F905}"/>
              </a:ext>
            </a:extLst>
          </p:cNvPr>
          <p:cNvSpPr>
            <a:spLocks noGrp="1"/>
          </p:cNvSpPr>
          <p:nvPr>
            <p:ph type="title"/>
          </p:nvPr>
        </p:nvSpPr>
        <p:spPr>
          <a:xfrm>
            <a:off x="1" y="248653"/>
            <a:ext cx="9144000" cy="1320800"/>
          </a:xfrm>
        </p:spPr>
        <p:txBody>
          <a:bodyPr>
            <a:normAutofit fontScale="90000"/>
          </a:bodyPr>
          <a:lstStyle/>
          <a:p>
            <a:r>
              <a:rPr lang="it-IT" dirty="0"/>
              <a:t>Terza interrogazione</a:t>
            </a:r>
            <a:r>
              <a:rPr lang="it-IT" sz="2000" dirty="0"/>
              <a:t>: </a:t>
            </a:r>
            <a:r>
              <a:rPr lang="it-IT" sz="2000" dirty="0">
                <a:effectLst/>
                <a:ea typeface="Calibri" panose="020F0502020204030204" pitchFamily="34" charset="0"/>
                <a:cs typeface="Times New Roman" panose="02020603050405020304" pitchFamily="18" charset="0"/>
              </a:rPr>
              <a:t>Dato un POI, eseguire il conteggio degli ingressi tra due date</a:t>
            </a:r>
            <a:r>
              <a:rPr lang="it-IT" sz="2000" dirty="0">
                <a:ea typeface="Calibri" panose="020F0502020204030204" pitchFamily="34" charset="0"/>
                <a:cs typeface="Times New Roman" panose="02020603050405020304" pitchFamily="18" charset="0"/>
              </a:rPr>
              <a:t>. In output si vogliono tutti i giorni compresi tra le due date con il relativo numero di ingressi.</a:t>
            </a:r>
            <a:br>
              <a:rPr lang="it-IT" sz="2000" dirty="0">
                <a:effectLst/>
                <a:ea typeface="Calibri" panose="020F0502020204030204" pitchFamily="34" charset="0"/>
                <a:cs typeface="Times New Roman" panose="02020603050405020304" pitchFamily="18" charset="0"/>
              </a:rPr>
            </a:br>
            <a:endParaRPr lang="it-IT" sz="2000" dirty="0"/>
          </a:p>
        </p:txBody>
      </p:sp>
      <p:pic>
        <p:nvPicPr>
          <p:cNvPr id="5" name="Segnaposto contenuto 4" descr="Immagine che contiene testo&#10;&#10;Descrizione generata automaticamente">
            <a:extLst>
              <a:ext uri="{FF2B5EF4-FFF2-40B4-BE49-F238E27FC236}">
                <a16:creationId xmlns:a16="http://schemas.microsoft.com/office/drawing/2014/main" id="{57CCCE17-55F6-4561-B76E-76CB542382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581" y="1341438"/>
            <a:ext cx="8941857" cy="4733925"/>
          </a:xfrm>
        </p:spPr>
      </p:pic>
    </p:spTree>
    <p:extLst>
      <p:ext uri="{BB962C8B-B14F-4D97-AF65-F5344CB8AC3E}">
        <p14:creationId xmlns:p14="http://schemas.microsoft.com/office/powerpoint/2010/main" val="3959599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olo 1">
            <a:extLst>
              <a:ext uri="{FF2B5EF4-FFF2-40B4-BE49-F238E27FC236}">
                <a16:creationId xmlns:a16="http://schemas.microsoft.com/office/drawing/2014/main" id="{C78F2580-CC23-4363-9D39-1272CDE6E4F1}"/>
              </a:ext>
            </a:extLst>
          </p:cNvPr>
          <p:cNvSpPr>
            <a:spLocks noGrp="1"/>
          </p:cNvSpPr>
          <p:nvPr>
            <p:ph type="title"/>
          </p:nvPr>
        </p:nvSpPr>
        <p:spPr>
          <a:xfrm>
            <a:off x="444652" y="2917435"/>
            <a:ext cx="4203045" cy="1375608"/>
          </a:xfrm>
        </p:spPr>
        <p:txBody>
          <a:bodyPr anchor="ctr">
            <a:normAutofit/>
          </a:bodyPr>
          <a:lstStyle/>
          <a:p>
            <a:r>
              <a:rPr lang="it-IT" dirty="0">
                <a:solidFill>
                  <a:schemeClr val="bg1"/>
                </a:solidFill>
              </a:rPr>
              <a:t>Grazie per l’attenzione</a:t>
            </a:r>
          </a:p>
        </p:txBody>
      </p:sp>
      <p:pic>
        <p:nvPicPr>
          <p:cNvPr id="7" name="Segnaposto contenuto 6">
            <a:extLst>
              <a:ext uri="{FF2B5EF4-FFF2-40B4-BE49-F238E27FC236}">
                <a16:creationId xmlns:a16="http://schemas.microsoft.com/office/drawing/2014/main" id="{017BF816-501A-4378-BC6A-B94F9837D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616" y="972608"/>
            <a:ext cx="4900269" cy="4900269"/>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1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l’attività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088067-24F2-42C7-B36C-F434A0A09742}"/>
              </a:ext>
            </a:extLst>
          </p:cNvPr>
          <p:cNvSpPr>
            <a:spLocks noGrp="1"/>
          </p:cNvSpPr>
          <p:nvPr>
            <p:ph type="title"/>
          </p:nvPr>
        </p:nvSpPr>
        <p:spPr>
          <a:xfrm>
            <a:off x="4064173" y="4335276"/>
            <a:ext cx="3737268" cy="1320800"/>
          </a:xfrm>
        </p:spPr>
        <p:txBody>
          <a:bodyPr>
            <a:normAutofit/>
          </a:bodyPr>
          <a:lstStyle/>
          <a:p>
            <a:pPr algn="ctr"/>
            <a:r>
              <a:rPr lang="it-IT" dirty="0"/>
              <a:t>REPLICATION</a:t>
            </a:r>
          </a:p>
        </p:txBody>
      </p:sp>
      <p:pic>
        <p:nvPicPr>
          <p:cNvPr id="8" name="Segnaposto contenuto 7">
            <a:extLst>
              <a:ext uri="{FF2B5EF4-FFF2-40B4-BE49-F238E27FC236}">
                <a16:creationId xmlns:a16="http://schemas.microsoft.com/office/drawing/2014/main" id="{CD135596-9812-4C92-A45E-4C28864890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0982" y="271625"/>
            <a:ext cx="4063651" cy="4063651"/>
          </a:xfrm>
        </p:spPr>
      </p:pic>
      <p:sp>
        <p:nvSpPr>
          <p:cNvPr id="13" name="Isosceles Triangle 1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91223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5049</TotalTime>
  <Words>3870</Words>
  <Application>Microsoft Office PowerPoint</Application>
  <PresentationFormat>Widescreen</PresentationFormat>
  <Paragraphs>324</Paragraphs>
  <Slides>43</Slides>
  <Notes>21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43</vt:i4>
      </vt:variant>
    </vt:vector>
  </HeadingPairs>
  <TitlesOfParts>
    <vt:vector size="49" baseType="lpstr">
      <vt:lpstr>Arial</vt:lpstr>
      <vt:lpstr>Arial Unicode MS</vt:lpstr>
      <vt:lpstr>Calibri</vt:lpstr>
      <vt:lpstr>Trebuchet MS</vt:lpstr>
      <vt:lpstr>Wingdings 3</vt:lpstr>
      <vt:lpstr>Sfaccettatura</vt:lpstr>
      <vt:lpstr>Presentazione standard di PowerPoint</vt:lpstr>
      <vt:lpstr>Struttura delle presentazione</vt:lpstr>
      <vt:lpstr>Premessa:</vt:lpstr>
      <vt:lpstr>Introduzione a MongoDB</vt:lpstr>
      <vt:lpstr>Differenza con RDBMS</vt:lpstr>
      <vt:lpstr>Vantaggi Document DataBase</vt:lpstr>
      <vt:lpstr>Caratteristiche principali di MongoDB</vt:lpstr>
      <vt:lpstr>REPLICATION</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SHARDING</vt:lpstr>
      <vt:lpstr>MongoDB Sharding</vt:lpstr>
      <vt:lpstr>Presentazione standard di PowerPoint</vt:lpstr>
      <vt:lpstr>Shard keys: come suddivido i dati nei diversi shard</vt:lpstr>
      <vt:lpstr>Utilizzo dei chunks</vt:lpstr>
      <vt:lpstr>Migrazione dei chunks  </vt:lpstr>
      <vt:lpstr>Procedura per migrare un chunk</vt:lpstr>
      <vt:lpstr>The Balancer</vt:lpstr>
      <vt:lpstr>Scegliere shard key</vt:lpstr>
      <vt:lpstr>Progetto VeronaCard</vt:lpstr>
      <vt:lpstr>Specifiche e strumenti utilizzati</vt:lpstr>
      <vt:lpstr>Data modeling</vt:lpstr>
      <vt:lpstr>Presentazione standard di PowerPoint</vt:lpstr>
      <vt:lpstr>Schema logico dei dati</vt:lpstr>
      <vt:lpstr>Schema fisico dei dati</vt:lpstr>
      <vt:lpstr>Specifiche schema fisico</vt:lpstr>
      <vt:lpstr>Considerazioni</vt:lpstr>
      <vt:lpstr>Figura 1 </vt:lpstr>
      <vt:lpstr>Interrogazione 1: Data id_VeronaCard voglio sapere il suo storico di accessi</vt:lpstr>
      <vt:lpstr>Figura 2</vt:lpstr>
      <vt:lpstr>Seconda Interrogazione: Dati in input due date trovare il POI con il minor numero di accessi in quel periodo. </vt:lpstr>
      <vt:lpstr>Esempio seconda interrogazione:</vt:lpstr>
      <vt:lpstr>Terza interrogazione: Dato un POI, eseguire il conteggio degli ingressi tra due date. In output si vogliono tutti i giorni compresi tra le due date con il relativo numero di ingressi. </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78</cp:revision>
  <dcterms:created xsi:type="dcterms:W3CDTF">2022-03-09T14:30:36Z</dcterms:created>
  <dcterms:modified xsi:type="dcterms:W3CDTF">2022-04-27T15:47:35Z</dcterms:modified>
</cp:coreProperties>
</file>