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77" r:id="rId3"/>
    <p:sldId id="25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279"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0" autoAdjust="0"/>
  </p:normalViewPr>
  <p:slideViewPr>
    <p:cSldViewPr snapToGrid="0">
      <p:cViewPr varScale="1">
        <p:scale>
          <a:sx n="48" d="100"/>
          <a:sy n="48" d="100"/>
        </p:scale>
        <p:origin x="53" y="413"/>
      </p:cViewPr>
      <p:guideLst/>
    </p:cSldViewPr>
  </p:slideViewPr>
  <p:notesTextViewPr>
    <p:cViewPr>
      <p:scale>
        <a:sx n="1" d="1"/>
        <a:sy n="1" d="1"/>
      </p:scale>
      <p:origin x="0" y="-29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16/04/2022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a:p>
            <a:pPr marL="0" indent="0">
              <a:buNone/>
            </a:pPr>
            <a:r>
              <a:rPr lang="it-IT" dirty="0" err="1"/>
              <a:t>Threshold</a:t>
            </a:r>
            <a:r>
              <a:rPr lang="it-IT" dirty="0"/>
              <a:t> è 2!!!!</a:t>
            </a:r>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Cardinalità</a:t>
            </a:r>
            <a:r>
              <a:rPr lang="it-IT" dirty="0"/>
              <a:t>: determina il massimo numero di </a:t>
            </a:r>
            <a:r>
              <a:rPr lang="it-IT" dirty="0" err="1"/>
              <a:t>chunk</a:t>
            </a:r>
            <a:r>
              <a:rPr lang="it-IT" dirty="0"/>
              <a:t> che il </a:t>
            </a:r>
            <a:r>
              <a:rPr lang="it-IT" dirty="0" err="1"/>
              <a:t>balancer</a:t>
            </a:r>
            <a:r>
              <a:rPr lang="it-IT" dirty="0"/>
              <a:t> può creare. Meglio alta cardinalità. Se bassa riduco efficacia scalabilità orizzontale. Se è basso potrei considerare di creare chiave composta.</a:t>
            </a:r>
          </a:p>
          <a:p>
            <a:r>
              <a:rPr lang="it-IT" b="1" dirty="0"/>
              <a:t>Frequenza: </a:t>
            </a:r>
            <a:r>
              <a:rPr lang="it-IT" b="0" dirty="0"/>
              <a:t>Quanto spesso il valore di una data </a:t>
            </a:r>
            <a:r>
              <a:rPr lang="it-IT" b="0" dirty="0" err="1"/>
              <a:t>shard</a:t>
            </a:r>
            <a:r>
              <a:rPr lang="it-IT" b="0" dirty="0"/>
              <a:t> key occorre nei dati. Se la maggioranza dei documenti contiene solo un sottoinsieme dei possibili valore della chiave, allora i </a:t>
            </a:r>
            <a:r>
              <a:rPr lang="it-IT" b="0" dirty="0" err="1"/>
              <a:t>chunk</a:t>
            </a:r>
            <a:r>
              <a:rPr lang="it-IT" b="0" dirty="0"/>
              <a:t> che immagazzina i documenti con questi valori posso diventare dei colli di bottiglia del cluster.</a:t>
            </a:r>
          </a:p>
          <a:p>
            <a:r>
              <a:rPr lang="it-IT" b="1" dirty="0"/>
              <a:t>Crescita monolitica</a:t>
            </a:r>
            <a:r>
              <a:rPr lang="it-IT" b="0" dirty="0"/>
              <a:t>: essendo che ho un range di valori del </a:t>
            </a:r>
            <a:r>
              <a:rPr lang="it-IT" b="0" dirty="0" err="1"/>
              <a:t>chunk</a:t>
            </a:r>
            <a:r>
              <a:rPr lang="it-IT" b="0" dirty="0"/>
              <a:t> faccio attenzione che il valore max o min non sia sullo stesso </a:t>
            </a:r>
            <a:r>
              <a:rPr lang="it-IT" b="0" dirty="0" err="1"/>
              <a:t>shard</a:t>
            </a:r>
            <a:r>
              <a:rPr lang="it-IT" b="0" dirty="0"/>
              <a:t>.</a:t>
            </a:r>
          </a:p>
          <a:p>
            <a:r>
              <a:rPr lang="it-IT" b="1" dirty="0"/>
              <a:t>Key </a:t>
            </a:r>
            <a:r>
              <a:rPr lang="it-IT" b="1" dirty="0" err="1"/>
              <a:t>limit</a:t>
            </a:r>
            <a:r>
              <a:rPr lang="it-IT" b="0" dirty="0"/>
              <a:t>: dimensione(512bytes), versione </a:t>
            </a:r>
            <a:r>
              <a:rPr lang="it-IT" b="0" dirty="0" err="1"/>
              <a:t>mongodb</a:t>
            </a:r>
            <a:r>
              <a:rPr lang="it-IT" b="0"/>
              <a:t>.</a:t>
            </a:r>
            <a:endParaRPr lang="it-IT" b="1"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29</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16/04/2022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16/04/2022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16/04/2022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16/04/2022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i </a:t>
            </a:r>
            <a:r>
              <a:rPr lang="it-IT" dirty="0" err="1"/>
              <a:t>shard</a:t>
            </a:r>
            <a:r>
              <a:rPr lang="it-IT" dirty="0"/>
              <a:t> formano l’intero data set de dati del </a:t>
            </a:r>
            <a:r>
              <a:rPr lang="it-IT" dirty="0" err="1"/>
              <a:t>clustrer</a:t>
            </a:r>
            <a:r>
              <a:rPr lang="it-IT" dirty="0"/>
              <a:t>.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a:xfrm>
            <a:off x="677334" y="1235242"/>
            <a:ext cx="8596668" cy="5422233"/>
          </a:xfrm>
        </p:spPr>
        <p:txBody>
          <a:bodyPr>
            <a:normAutofit/>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di scrittura.</a:t>
            </a:r>
          </a:p>
          <a:p>
            <a:r>
              <a:rPr lang="it-IT" dirty="0"/>
              <a:t>Lo </a:t>
            </a:r>
            <a:r>
              <a:rPr lang="it-IT" dirty="0" err="1"/>
              <a:t>shard</a:t>
            </a:r>
            <a:r>
              <a:rPr lang="it-IT" dirty="0"/>
              <a:t> di destinazione compila tutti gli indici richiesti dal sorgente che non esistono nella destinazione.</a:t>
            </a:r>
          </a:p>
          <a:p>
            <a:r>
              <a:rPr lang="it-IT" dirty="0"/>
              <a:t>Lo </a:t>
            </a:r>
            <a:r>
              <a:rPr lang="it-IT" dirty="0" err="1"/>
              <a:t>shard</a:t>
            </a:r>
            <a:r>
              <a:rPr lang="it-IT" dirty="0"/>
              <a:t> di destinazione inizia a richiedere i documenti nel </a:t>
            </a:r>
            <a:r>
              <a:rPr lang="it-IT" dirty="0" err="1"/>
              <a:t>chunk</a:t>
            </a:r>
            <a:r>
              <a:rPr lang="it-IT" dirty="0"/>
              <a:t> e inizia a ricevere copie dei dati.</a:t>
            </a:r>
          </a:p>
          <a:p>
            <a:r>
              <a:rPr lang="it-IT" dirty="0"/>
              <a:t>Dopo aver inviato l’ultimo documento al </a:t>
            </a:r>
            <a:r>
              <a:rPr lang="it-IT" dirty="0" err="1"/>
              <a:t>chunk</a:t>
            </a:r>
            <a:r>
              <a:rPr lang="it-IT" dirty="0"/>
              <a:t>, lo </a:t>
            </a:r>
            <a:r>
              <a:rPr lang="it-IT" dirty="0" err="1"/>
              <a:t>shard</a:t>
            </a:r>
            <a:r>
              <a:rPr lang="it-IT" dirty="0"/>
              <a:t> di destinazione inizia il processo di sincronizzazione per essere sicuro di aver modificato i documenti migrati.</a:t>
            </a:r>
          </a:p>
          <a:p>
            <a:r>
              <a:rPr lang="it-IT" dirty="0"/>
              <a:t>Quando è completamente sincronizzato, lo </a:t>
            </a:r>
            <a:r>
              <a:rPr lang="it-IT" dirty="0" err="1"/>
              <a:t>shard</a:t>
            </a:r>
            <a:r>
              <a:rPr lang="it-IT" dirty="0"/>
              <a:t> sorgente si connette al database di configurazione e aggiorna i metadati del cluster con la nuova posizione del blocco.</a:t>
            </a:r>
          </a:p>
          <a:p>
            <a:r>
              <a:rPr lang="it-IT" dirty="0"/>
              <a:t>Finito l’</a:t>
            </a:r>
            <a:r>
              <a:rPr lang="it-IT" dirty="0" err="1"/>
              <a:t>aggionramento</a:t>
            </a:r>
            <a:r>
              <a:rPr lang="it-IT" dirty="0"/>
              <a:t> lo </a:t>
            </a:r>
            <a:r>
              <a:rPr lang="it-IT" dirty="0" err="1"/>
              <a:t>shard</a:t>
            </a:r>
            <a:r>
              <a:rPr lang="it-IT" dirty="0"/>
              <a:t> sorgente elimina la sua copia dei dati.</a:t>
            </a:r>
          </a:p>
          <a:p>
            <a:endParaRPr lang="it-IT" dirty="0"/>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t>The </a:t>
            </a:r>
            <a:r>
              <a:rPr lang="it-IT" dirty="0" err="1"/>
              <a:t>Balancer</a:t>
            </a:r>
            <a:endParaRPr lang="it-IT" dirty="0"/>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t>Si tratta di un processo in background che va a monitorare i </a:t>
            </a:r>
            <a:r>
              <a:rPr lang="it-IT" dirty="0" err="1"/>
              <a:t>chunks</a:t>
            </a:r>
            <a:r>
              <a:rPr lang="it-IT" dirty="0"/>
              <a:t> su ogni </a:t>
            </a:r>
            <a:r>
              <a:rPr lang="it-IT" dirty="0" err="1"/>
              <a:t>shard</a:t>
            </a:r>
            <a:r>
              <a:rPr lang="it-IT" dirty="0"/>
              <a:t>. Quando il numero di </a:t>
            </a:r>
            <a:r>
              <a:rPr lang="it-IT" dirty="0" err="1"/>
              <a:t>chunks</a:t>
            </a:r>
            <a:r>
              <a:rPr lang="it-IT" dirty="0"/>
              <a:t> di un determinato </a:t>
            </a:r>
            <a:r>
              <a:rPr lang="it-IT" dirty="0" err="1"/>
              <a:t>shard</a:t>
            </a:r>
            <a:r>
              <a:rPr lang="it-IT" dirty="0"/>
              <a:t> raggiunge un </a:t>
            </a:r>
            <a:r>
              <a:rPr lang="it-IT" dirty="0" err="1"/>
              <a:t>Treshold</a:t>
            </a:r>
            <a:r>
              <a:rPr lang="it-IT" dirty="0"/>
              <a:t> specifico di migrazione, il </a:t>
            </a:r>
            <a:r>
              <a:rPr lang="it-IT" dirty="0" err="1"/>
              <a:t>balancer</a:t>
            </a:r>
            <a:r>
              <a:rPr lang="it-IT" dirty="0"/>
              <a:t> muove automaticamente il </a:t>
            </a:r>
            <a:r>
              <a:rPr lang="it-IT" dirty="0" err="1"/>
              <a:t>chunk</a:t>
            </a:r>
            <a:r>
              <a:rPr lang="it-IT" dirty="0"/>
              <a:t> tra gli </a:t>
            </a:r>
            <a:r>
              <a:rPr lang="it-IT" dirty="0" err="1"/>
              <a:t>shard</a:t>
            </a:r>
            <a:r>
              <a:rPr lang="it-IT" dirty="0"/>
              <a:t> in modo tale da avere un cluster bilanciato.</a:t>
            </a:r>
          </a:p>
          <a:p>
            <a:r>
              <a:rPr lang="it-IT" dirty="0"/>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235243"/>
            <a:ext cx="8596668" cy="5293894"/>
          </a:xfrm>
        </p:spPr>
        <p:txBody>
          <a:bodyPr/>
          <a:lstStyle/>
          <a:p>
            <a:r>
              <a:rPr lang="it-IT" dirty="0"/>
              <a:t>influisce sulla creazione e distribuzione dei </a:t>
            </a:r>
            <a:r>
              <a:rPr lang="it-IT" dirty="0" err="1"/>
              <a:t>chunks</a:t>
            </a:r>
            <a:r>
              <a:rPr lang="it-IT" dirty="0"/>
              <a:t>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 Si tiene conto dei seguenti fattori:</a:t>
            </a:r>
          </a:p>
          <a:p>
            <a:pPr lvl="1"/>
            <a:r>
              <a:rPr lang="it-IT" sz="2400" dirty="0"/>
              <a:t>Cardinalità della chiave.</a:t>
            </a:r>
          </a:p>
          <a:p>
            <a:pPr lvl="1"/>
            <a:r>
              <a:rPr lang="it-IT" sz="2400" dirty="0"/>
              <a:t>Frequenza con la quale il valore della chiave occorre.</a:t>
            </a:r>
          </a:p>
          <a:p>
            <a:pPr lvl="1"/>
            <a:r>
              <a:rPr lang="it-IT" sz="2400" dirty="0"/>
              <a:t>Se una potenziale chiave cresce in modo monotono.</a:t>
            </a:r>
          </a:p>
          <a:p>
            <a:pPr lvl="1"/>
            <a:r>
              <a:rPr lang="it-IT" sz="2400" dirty="0" err="1"/>
              <a:t>Sharding</a:t>
            </a:r>
            <a:r>
              <a:rPr lang="it-IT" sz="2400" dirty="0"/>
              <a:t> Query patterns.</a:t>
            </a:r>
          </a:p>
          <a:p>
            <a:pPr lvl="1"/>
            <a:r>
              <a:rPr lang="it-IT" sz="2400" dirty="0" err="1"/>
              <a:t>Shard</a:t>
            </a:r>
            <a:r>
              <a:rPr lang="it-IT" sz="2400" dirty="0"/>
              <a:t> key </a:t>
            </a:r>
            <a:r>
              <a:rPr lang="it-IT" sz="2400" dirty="0" err="1"/>
              <a:t>Limitations</a:t>
            </a:r>
            <a:r>
              <a:rPr lang="it-IT" sz="2400" dirty="0"/>
              <a:t>.</a:t>
            </a:r>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2160589"/>
            <a:ext cx="8596668" cy="4180053"/>
          </a:xfrm>
        </p:spPr>
        <p:txBody>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 </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 </a:t>
            </a:r>
          </a:p>
        </p:txBody>
      </p:sp>
    </p:spTree>
    <p:extLst>
      <p:ext uri="{BB962C8B-B14F-4D97-AF65-F5344CB8AC3E}">
        <p14:creationId xmlns:p14="http://schemas.microsoft.com/office/powerpoint/2010/main" val="226072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4399</TotalTime>
  <Words>3075</Words>
  <Application>Microsoft Office PowerPoint</Application>
  <PresentationFormat>Widescreen</PresentationFormat>
  <Paragraphs>243</Paragraphs>
  <Slides>30</Slides>
  <Notes>17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Arial</vt:lpstr>
      <vt:lpstr>Arial Unicode MS</vt:lpstr>
      <vt:lpstr>Calibri</vt:lpstr>
      <vt:lpstr>Trebuchet MS</vt:lpstr>
      <vt:lpstr>Wingdings 3</vt:lpstr>
      <vt:lpstr>Sfaccettatura</vt:lpstr>
      <vt:lpstr>Presentazione standard di PowerPoint</vt:lpstr>
      <vt:lpstr>Premessa:</vt:lpstr>
      <vt:lpstr>Indice</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Progetto VeronaCard</vt:lpstr>
      <vt:lpstr>Specifiche e strumenti utilizzati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54</cp:revision>
  <dcterms:created xsi:type="dcterms:W3CDTF">2022-03-09T14:30:36Z</dcterms:created>
  <dcterms:modified xsi:type="dcterms:W3CDTF">2022-04-16T16:46:20Z</dcterms:modified>
</cp:coreProperties>
</file>