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460" autoAdjust="0"/>
  </p:normalViewPr>
  <p:slideViewPr>
    <p:cSldViewPr snapToGrid="0">
      <p:cViewPr varScale="1">
        <p:scale>
          <a:sx n="64" d="100"/>
          <a:sy n="64" d="100"/>
        </p:scale>
        <p:origin x="139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E91A-6C9D-48EA-9EAF-BBA9F3961CF9}" type="datetimeFigureOut">
              <a:rPr lang="it-IT" smtClean="0"/>
              <a:t>18/03/2022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EF5EE-42ED-4142-B01A-B637985E9B70}" type="slidenum">
              <a:rPr lang="it-IT" smtClean="0"/>
              <a:t>‹N›</a:t>
            </a:fld>
            <a:endParaRPr lang="it-IT"/>
          </a:p>
        </p:txBody>
      </p:sp>
    </p:spTree>
    <p:extLst>
      <p:ext uri="{BB962C8B-B14F-4D97-AF65-F5344CB8AC3E}">
        <p14:creationId xmlns:p14="http://schemas.microsoft.com/office/powerpoint/2010/main" val="379325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ongodb.com/manual/reference/glossary/#std-term-storage-engin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ongodb.com/manual/reference/glossary/#std-term-secondar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MongoDB</a:t>
            </a:r>
            <a:r>
              <a:rPr lang="en-US" dirty="0"/>
              <a:t> is a document-oriented NoSQL database used for high volume data storage. Instead of using tables and rows as in the traditional relational databases, MongoDB makes use of collections and documents. Documents consist of key-value pairs which are the basic unit of data in MongoDB. Collections contain sets of documents and function which is the equivalent of relational database tables. MongoDB is a database which came into light around the mid-2000s.</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BSON</a:t>
            </a:r>
            <a:r>
              <a:rPr lang="it-IT" dirty="0"/>
              <a:t> è una rappresentazione binaria dei documento JSON</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3</a:t>
            </a:fld>
            <a:endParaRPr lang="it-IT"/>
          </a:p>
        </p:txBody>
      </p:sp>
    </p:spTree>
    <p:extLst>
      <p:ext uri="{BB962C8B-B14F-4D97-AF65-F5344CB8AC3E}">
        <p14:creationId xmlns:p14="http://schemas.microsoft.com/office/powerpoint/2010/main" val="4151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on-disk journal</a:t>
            </a:r>
            <a:r>
              <a:rPr lang="it-IT" dirty="0"/>
              <a:t>: Per garantire la durabilità in caso di errore, </a:t>
            </a:r>
            <a:r>
              <a:rPr lang="it-IT" dirty="0" err="1"/>
              <a:t>MongoDB</a:t>
            </a:r>
            <a:r>
              <a:rPr lang="it-IT" dirty="0"/>
              <a:t> utilizza la registrazione in anticipo della scrittura sui file journal su disco. Cioè </a:t>
            </a:r>
            <a:r>
              <a:rPr lang="it-IT" dirty="0" err="1"/>
              <a:t>write-ahead</a:t>
            </a:r>
            <a:r>
              <a:rPr lang="it-IT" dirty="0"/>
              <a:t> log(WAL) registro di Log, operazioni scritte prima di essere eseguite.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17</a:t>
            </a:fld>
            <a:endParaRPr lang="it-IT"/>
          </a:p>
        </p:txBody>
      </p:sp>
    </p:spTree>
    <p:extLst>
      <p:ext uri="{BB962C8B-B14F-4D97-AF65-F5344CB8AC3E}">
        <p14:creationId xmlns:p14="http://schemas.microsoft.com/office/powerpoint/2010/main" val="1108071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La Collection contiene i documenti che a loro volta contengono i campi, che a loro volta sono coppie chiave-valore</a:t>
            </a:r>
          </a:p>
        </p:txBody>
      </p:sp>
      <p:sp>
        <p:nvSpPr>
          <p:cNvPr id="4" name="Segnaposto numero diapositiva 3"/>
          <p:cNvSpPr>
            <a:spLocks noGrp="1"/>
          </p:cNvSpPr>
          <p:nvPr>
            <p:ph type="sldNum" sz="quarter" idx="5"/>
          </p:nvPr>
        </p:nvSpPr>
        <p:spPr/>
        <p:txBody>
          <a:bodyPr/>
          <a:lstStyle/>
          <a:p>
            <a:fld id="{7B9EF5EE-42ED-4142-B01A-B637985E9B70}" type="slidenum">
              <a:rPr lang="it-IT" smtClean="0"/>
              <a:t>4</a:t>
            </a:fld>
            <a:endParaRPr lang="it-IT"/>
          </a:p>
        </p:txBody>
      </p:sp>
    </p:spTree>
    <p:extLst>
      <p:ext uri="{BB962C8B-B14F-4D97-AF65-F5344CB8AC3E}">
        <p14:creationId xmlns:p14="http://schemas.microsoft.com/office/powerpoint/2010/main" val="10439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2) Il documento è visto come un oggetto</a:t>
            </a:r>
          </a:p>
        </p:txBody>
      </p:sp>
      <p:sp>
        <p:nvSpPr>
          <p:cNvPr id="4" name="Segnaposto numero diapositiva 3"/>
          <p:cNvSpPr>
            <a:spLocks noGrp="1"/>
          </p:cNvSpPr>
          <p:nvPr>
            <p:ph type="sldNum" sz="quarter" idx="5"/>
          </p:nvPr>
        </p:nvSpPr>
        <p:spPr/>
        <p:txBody>
          <a:bodyPr/>
          <a:lstStyle/>
          <a:p>
            <a:fld id="{7B9EF5EE-42ED-4142-B01A-B637985E9B70}" type="slidenum">
              <a:rPr lang="it-IT" smtClean="0"/>
              <a:t>5</a:t>
            </a:fld>
            <a:endParaRPr lang="it-IT"/>
          </a:p>
        </p:txBody>
      </p:sp>
    </p:spTree>
    <p:extLst>
      <p:ext uri="{BB962C8B-B14F-4D97-AF65-F5344CB8AC3E}">
        <p14:creationId xmlns:p14="http://schemas.microsoft.com/office/powerpoint/2010/main" val="40564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 set</a:t>
            </a:r>
            <a:r>
              <a:rPr lang="it-IT" dirty="0"/>
              <a:t>: è un gruppo di server </a:t>
            </a:r>
            <a:r>
              <a:rPr lang="it-IT" dirty="0" err="1"/>
              <a:t>MongoDB</a:t>
            </a:r>
            <a:r>
              <a:rPr lang="it-IT" dirty="0"/>
              <a:t> che mantengono lo stesso set di dati, fornendo ridondanza e aumentando la disponibilità dei dati. </a:t>
            </a:r>
          </a:p>
          <a:p>
            <a:r>
              <a:rPr lang="it-IT" b="1" dirty="0"/>
              <a:t>Scalabilità orizzontale</a:t>
            </a:r>
            <a:r>
              <a:rPr lang="it-IT" dirty="0"/>
              <a:t>: Ridimensionare orizzontalmente equivale a ridimensionare aggiungendo più macchine a un pool o risorse, ma invece di aggiungere più potenza, CPU o RAM, si ridimensiona all'infrastruttura esistente. Il ridimensionamento orizzontale ti consente di ridimensionare i tuoi dati con più risorse di quelle che puoi aggiungere utilizzando il ridimensionamento verticale.</a:t>
            </a:r>
          </a:p>
          <a:p>
            <a:r>
              <a:rPr lang="it-IT" b="1" u="none" dirty="0">
                <a:solidFill>
                  <a:srgbClr val="0563C1"/>
                </a:solidFill>
                <a:hlinkClick r:id="rId3">
                  <a:extLst>
                    <a:ext uri="{A12FA001-AC4F-418D-AE19-62706E023703}">
                      <ahyp:hlinkClr xmlns:ahyp="http://schemas.microsoft.com/office/drawing/2018/hyperlinkcolor" val="tx"/>
                    </a:ext>
                  </a:extLst>
                </a:hlinkClick>
              </a:rPr>
              <a:t>storage </a:t>
            </a:r>
            <a:r>
              <a:rPr lang="it-IT" b="1" u="none" dirty="0" err="1">
                <a:solidFill>
                  <a:schemeClr val="tx1"/>
                </a:solidFill>
                <a:hlinkClick r:id="rId3">
                  <a:extLst>
                    <a:ext uri="{A12FA001-AC4F-418D-AE19-62706E023703}">
                      <ahyp:hlinkClr xmlns:ahyp="http://schemas.microsoft.com/office/drawing/2018/hyperlinkcolor" val="tx"/>
                    </a:ext>
                  </a:extLst>
                </a:hlinkClick>
              </a:rPr>
              <a:t>engine</a:t>
            </a:r>
            <a:r>
              <a:rPr lang="it-IT" b="1" u="none" dirty="0">
                <a:solidFill>
                  <a:schemeClr val="tx1"/>
                </a:solidFill>
              </a:rPr>
              <a:t> : </a:t>
            </a:r>
            <a:r>
              <a:rPr lang="it-IT" dirty="0"/>
              <a:t>La parte di un database responsabile della gestione delle modalità di archiviazione e accesso ai dati, sia in memoria che su disco. Motori di archiviazione diversi funzionano meglio per carichi di lavoro specifici. </a:t>
            </a:r>
            <a:endParaRPr lang="it-IT" b="1" u="none" dirty="0">
              <a:solidFill>
                <a:schemeClr val="tx1"/>
              </a:solidFill>
            </a:endParaRPr>
          </a:p>
        </p:txBody>
      </p:sp>
      <p:sp>
        <p:nvSpPr>
          <p:cNvPr id="4" name="Segnaposto numero diapositiva 3"/>
          <p:cNvSpPr>
            <a:spLocks noGrp="1"/>
          </p:cNvSpPr>
          <p:nvPr>
            <p:ph type="sldNum" sz="quarter" idx="5"/>
          </p:nvPr>
        </p:nvSpPr>
        <p:spPr/>
        <p:txBody>
          <a:bodyPr/>
          <a:lstStyle/>
          <a:p>
            <a:fld id="{7B9EF5EE-42ED-4142-B01A-B637985E9B70}" type="slidenum">
              <a:rPr lang="it-IT" smtClean="0"/>
              <a:t>6</a:t>
            </a:fld>
            <a:endParaRPr lang="it-IT"/>
          </a:p>
        </p:txBody>
      </p:sp>
    </p:spTree>
    <p:extLst>
      <p:ext uri="{BB962C8B-B14F-4D97-AF65-F5344CB8AC3E}">
        <p14:creationId xmlns:p14="http://schemas.microsoft.com/office/powerpoint/2010/main" val="38487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È inoltre possibile mantenere copie aggiuntive per scopi dedicati, come il ripristino di emergenza, la creazione di report o il backup.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a:t>Un set di repliche = </a:t>
            </a:r>
            <a:r>
              <a:rPr lang="it-IT" dirty="0"/>
              <a:t>gruppo di istanze </a:t>
            </a:r>
            <a:r>
              <a:rPr lang="it-IT" dirty="0" err="1"/>
              <a:t>mongod</a:t>
            </a:r>
            <a:r>
              <a:rPr lang="it-IT" dirty="0"/>
              <a:t> che mantengono lo stesso set di dati. Un set di repliche contiene diversi nodi portanti dati e facoltativamente un nodo arbitro. Dei nodi portanti dati, uno e un solo membro è considerato il nodo primario, mentre gli altri nodi sono considerati nodi secondari.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b="1" dirty="0" err="1"/>
              <a:t>Mongod</a:t>
            </a:r>
            <a:r>
              <a:rPr lang="it-IT" dirty="0"/>
              <a:t> =  processo </a:t>
            </a:r>
            <a:r>
              <a:rPr lang="it-IT" dirty="0" err="1"/>
              <a:t>deamon</a:t>
            </a:r>
            <a:r>
              <a:rPr lang="it-IT" dirty="0"/>
              <a:t>  principale per il sistema </a:t>
            </a:r>
            <a:r>
              <a:rPr lang="it-IT" dirty="0" err="1"/>
              <a:t>MongoDB</a:t>
            </a:r>
            <a:r>
              <a:rPr lang="it-IT" dirty="0"/>
              <a:t>. Gestisce le richieste di dati, gestisce l'accesso ai dati ed esegue operazioni di gestione in background. </a:t>
            </a:r>
          </a:p>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7</a:t>
            </a:fld>
            <a:endParaRPr lang="it-IT"/>
          </a:p>
        </p:txBody>
      </p:sp>
    </p:spTree>
    <p:extLst>
      <p:ext uri="{BB962C8B-B14F-4D97-AF65-F5344CB8AC3E}">
        <p14:creationId xmlns:p14="http://schemas.microsoft.com/office/powerpoint/2010/main" val="361645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1" dirty="0" err="1"/>
              <a:t>secondaryDelaySecs</a:t>
            </a:r>
            <a:r>
              <a:rPr lang="it-IT" sz="1200" b="1" dirty="0"/>
              <a:t>: </a:t>
            </a:r>
            <a:r>
              <a:rPr lang="it-IT" dirty="0"/>
              <a:t>l numero di secondi "dietro" l'elemento primario in cui questo membro del set di repliche deve essere "ritardo". Utilizzare questa opzione per creare membri ritardati. I membri ritardati conservano una copia dei dati che riflette lo stato dei dati in un determinato momento del passato.</a:t>
            </a:r>
          </a:p>
          <a:p>
            <a:r>
              <a:rPr lang="it-IT" sz="1200" b="1" dirty="0" err="1"/>
              <a:t>chainingAllowed</a:t>
            </a:r>
            <a:r>
              <a:rPr lang="it-IT" sz="1200" dirty="0"/>
              <a:t>: </a:t>
            </a:r>
            <a:r>
              <a:rPr lang="en-US" dirty="0"/>
              <a:t>replica set </a:t>
            </a:r>
            <a:r>
              <a:rPr lang="en-US" dirty="0">
                <a:hlinkClick r:id="rId3"/>
              </a:rPr>
              <a:t>secondary</a:t>
            </a:r>
            <a:r>
              <a:rPr lang="en-US" dirty="0"/>
              <a:t> members can replicate data from other secondary members.</a:t>
            </a:r>
          </a:p>
          <a:p>
            <a:r>
              <a:rPr lang="it-IT" sz="1200" b="1" dirty="0" err="1"/>
              <a:t>heartbeatTimeoutSecs</a:t>
            </a:r>
            <a:r>
              <a:rPr lang="it-IT" sz="1200" dirty="0"/>
              <a:t>: </a:t>
            </a:r>
            <a:r>
              <a:rPr lang="en-US" dirty="0"/>
              <a:t>Number of seconds that the replica set members wait for a successful heartbeat from each other. If a member does not respond in time, other members mark the delinquent member as inaccessible.</a:t>
            </a:r>
          </a:p>
          <a:p>
            <a:r>
              <a:rPr lang="it-IT" sz="1200" b="1" dirty="0" err="1"/>
              <a:t>catchUpTimeoutMillis</a:t>
            </a:r>
            <a:r>
              <a:rPr lang="it-IT" sz="1200" dirty="0" err="1"/>
              <a:t>:</a:t>
            </a:r>
            <a:r>
              <a:rPr lang="it-IT" dirty="0" err="1"/>
              <a:t>Tempo</a:t>
            </a:r>
            <a:r>
              <a:rPr lang="it-IT" dirty="0"/>
              <a:t> di attesa per un neo-eletto </a:t>
            </a:r>
            <a:r>
              <a:rPr lang="it-IT" dirty="0" err="1"/>
              <a:t>primary</a:t>
            </a:r>
            <a:r>
              <a:rPr lang="it-IT" dirty="0"/>
              <a:t> </a:t>
            </a:r>
            <a:r>
              <a:rPr lang="it-IT" dirty="0" err="1"/>
              <a:t>node</a:t>
            </a:r>
            <a:r>
              <a:rPr lang="it-IT" dirty="0"/>
              <a:t> per sincronizzarsi con gli altri membri che hanno scritture più recenti.</a:t>
            </a:r>
          </a:p>
        </p:txBody>
      </p:sp>
      <p:sp>
        <p:nvSpPr>
          <p:cNvPr id="4" name="Segnaposto numero diapositiva 3"/>
          <p:cNvSpPr>
            <a:spLocks noGrp="1"/>
          </p:cNvSpPr>
          <p:nvPr>
            <p:ph type="sldNum" sz="quarter" idx="5"/>
          </p:nvPr>
        </p:nvSpPr>
        <p:spPr/>
        <p:txBody>
          <a:bodyPr/>
          <a:lstStyle/>
          <a:p>
            <a:fld id="{7B9EF5EE-42ED-4142-B01A-B637985E9B70}" type="slidenum">
              <a:rPr lang="it-IT" smtClean="0"/>
              <a:t>9</a:t>
            </a:fld>
            <a:endParaRPr lang="it-IT"/>
          </a:p>
        </p:txBody>
      </p:sp>
    </p:spTree>
    <p:extLst>
      <p:ext uri="{BB962C8B-B14F-4D97-AF65-F5344CB8AC3E}">
        <p14:creationId xmlns:p14="http://schemas.microsoft.com/office/powerpoint/2010/main" val="408940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maniera asincrona nel senso che una lettura del </a:t>
            </a:r>
            <a:r>
              <a:rPr lang="it-IT" dirty="0" err="1"/>
              <a:t>secondary</a:t>
            </a:r>
            <a:r>
              <a:rPr lang="it-IT" dirty="0"/>
              <a:t> potrebbe restituire i dati in maniera non aggiornata.</a:t>
            </a:r>
          </a:p>
        </p:txBody>
      </p:sp>
      <p:sp>
        <p:nvSpPr>
          <p:cNvPr id="4" name="Segnaposto numero diapositiva 3"/>
          <p:cNvSpPr>
            <a:spLocks noGrp="1"/>
          </p:cNvSpPr>
          <p:nvPr>
            <p:ph type="sldNum" sz="quarter" idx="5"/>
          </p:nvPr>
        </p:nvSpPr>
        <p:spPr/>
        <p:txBody>
          <a:bodyPr/>
          <a:lstStyle/>
          <a:p>
            <a:fld id="{7B9EF5EE-42ED-4142-B01A-B637985E9B70}" type="slidenum">
              <a:rPr lang="it-IT" smtClean="0"/>
              <a:t>10</a:t>
            </a:fld>
            <a:endParaRPr lang="it-IT"/>
          </a:p>
        </p:txBody>
      </p:sp>
    </p:spTree>
    <p:extLst>
      <p:ext uri="{BB962C8B-B14F-4D97-AF65-F5344CB8AC3E}">
        <p14:creationId xmlns:p14="http://schemas.microsoft.com/office/powerpoint/2010/main" val="3336313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Replication Lag</a:t>
            </a:r>
            <a:r>
              <a:rPr lang="it-IT" dirty="0"/>
              <a:t>: Lunghezza di tempo tra l’ultima operazione nel </a:t>
            </a:r>
            <a:r>
              <a:rPr lang="it-IT" dirty="0" err="1"/>
              <a:t>oplog</a:t>
            </a:r>
            <a:r>
              <a:rPr lang="it-IT" dirty="0"/>
              <a:t> del </a:t>
            </a:r>
            <a:r>
              <a:rPr lang="it-IT" dirty="0" err="1"/>
              <a:t>primary</a:t>
            </a:r>
            <a:r>
              <a:rPr lang="it-IT" dirty="0"/>
              <a:t> e l’ultima operazione applicata ad un </a:t>
            </a:r>
            <a:r>
              <a:rPr lang="it-IT" dirty="0" err="1"/>
              <a:t>secondary</a:t>
            </a:r>
            <a:r>
              <a:rPr lang="it-IT" dirty="0"/>
              <a:t> particolare. In generale lo voglio più piccolo possibile.</a:t>
            </a:r>
          </a:p>
          <a:p>
            <a:r>
              <a:rPr lang="it-IT" dirty="0"/>
              <a:t>Limitando il numero di biglietti emessi al secondo, il meccanismo di controllo del flusso tenta di mantenere il ritardo al di sotto dell'obiettivo.</a:t>
            </a:r>
          </a:p>
        </p:txBody>
      </p:sp>
      <p:sp>
        <p:nvSpPr>
          <p:cNvPr id="4" name="Segnaposto numero diapositiva 3"/>
          <p:cNvSpPr>
            <a:spLocks noGrp="1"/>
          </p:cNvSpPr>
          <p:nvPr>
            <p:ph type="sldNum" sz="quarter" idx="5"/>
          </p:nvPr>
        </p:nvSpPr>
        <p:spPr/>
        <p:txBody>
          <a:bodyPr/>
          <a:lstStyle/>
          <a:p>
            <a:fld id="{7B9EF5EE-42ED-4142-B01A-B637985E9B70}" type="slidenum">
              <a:rPr lang="it-IT" smtClean="0"/>
              <a:t>13</a:t>
            </a:fld>
            <a:endParaRPr lang="it-IT"/>
          </a:p>
        </p:txBody>
      </p:sp>
    </p:spTree>
    <p:extLst>
      <p:ext uri="{BB962C8B-B14F-4D97-AF65-F5344CB8AC3E}">
        <p14:creationId xmlns:p14="http://schemas.microsoft.com/office/powerpoint/2010/main" val="1347493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B9EF5EE-42ED-4142-B01A-B637985E9B70}" type="slidenum">
              <a:rPr lang="it-IT" smtClean="0"/>
              <a:t>15</a:t>
            </a:fld>
            <a:endParaRPr lang="it-IT"/>
          </a:p>
        </p:txBody>
      </p:sp>
    </p:spTree>
    <p:extLst>
      <p:ext uri="{BB962C8B-B14F-4D97-AF65-F5344CB8AC3E}">
        <p14:creationId xmlns:p14="http://schemas.microsoft.com/office/powerpoint/2010/main" val="2389835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93033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6270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9903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229477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567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4585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157572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0471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EEC1FBE-7A50-402B-9218-00262FCB5F53}"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712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EEC1FBE-7A50-402B-9218-00262FCB5F53}" type="datetimeFigureOut">
              <a:rPr lang="it-IT" smtClean="0"/>
              <a:t>18/03/2022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77713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EEC1FBE-7A50-402B-9218-00262FCB5F53}" type="datetimeFigureOut">
              <a:rPr lang="it-IT" smtClean="0"/>
              <a:t>18/03/2022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9074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EEC1FBE-7A50-402B-9218-00262FCB5F53}" type="datetimeFigureOut">
              <a:rPr lang="it-IT" smtClean="0"/>
              <a:t>18/03/2022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8494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EEC1FBE-7A50-402B-9218-00262FCB5F53}" type="datetimeFigureOut">
              <a:rPr lang="it-IT" smtClean="0"/>
              <a:t>18/03/2022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85757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1FBE-7A50-402B-9218-00262FCB5F53}" type="datetimeFigureOut">
              <a:rPr lang="it-IT" smtClean="0"/>
              <a:t>18/03/2022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3323512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18/03/2022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06233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EEC1FBE-7A50-402B-9218-00262FCB5F53}" type="datetimeFigureOut">
              <a:rPr lang="it-IT" smtClean="0"/>
              <a:t>18/03/2022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EB0FC4A-95F8-439B-8D19-80B2E7B3B036}" type="slidenum">
              <a:rPr lang="it-IT" smtClean="0"/>
              <a:t>‹N›</a:t>
            </a:fld>
            <a:endParaRPr lang="it-IT"/>
          </a:p>
        </p:txBody>
      </p:sp>
    </p:spTree>
    <p:extLst>
      <p:ext uri="{BB962C8B-B14F-4D97-AF65-F5344CB8AC3E}">
        <p14:creationId xmlns:p14="http://schemas.microsoft.com/office/powerpoint/2010/main" val="274822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EC1FBE-7A50-402B-9218-00262FCB5F53}" type="datetimeFigureOut">
              <a:rPr lang="it-IT" smtClean="0"/>
              <a:t>18/03/2022</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B0FC4A-95F8-439B-8D19-80B2E7B3B036}" type="slidenum">
              <a:rPr lang="it-IT" smtClean="0"/>
              <a:t>‹N›</a:t>
            </a:fld>
            <a:endParaRPr lang="it-IT"/>
          </a:p>
        </p:txBody>
      </p:sp>
    </p:spTree>
    <p:extLst>
      <p:ext uri="{BB962C8B-B14F-4D97-AF65-F5344CB8AC3E}">
        <p14:creationId xmlns:p14="http://schemas.microsoft.com/office/powerpoint/2010/main" val="132923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A913B0DC-A5BC-4E4A-B2F5-F0CAABA43023}"/>
              </a:ext>
            </a:extLst>
          </p:cNvPr>
          <p:cNvSpPr>
            <a:spLocks noGrp="1"/>
          </p:cNvSpPr>
          <p:nvPr>
            <p:ph type="subTitle" idx="1"/>
          </p:nvPr>
        </p:nvSpPr>
        <p:spPr>
          <a:xfrm>
            <a:off x="0" y="5647307"/>
            <a:ext cx="2143432" cy="1096899"/>
          </a:xfrm>
        </p:spPr>
        <p:txBody>
          <a:bodyPr/>
          <a:lstStyle/>
          <a:p>
            <a:pPr algn="l"/>
            <a:r>
              <a:rPr lang="it-IT" dirty="0"/>
              <a:t>Tommaso Buzzolan</a:t>
            </a:r>
          </a:p>
          <a:p>
            <a:pPr algn="l"/>
            <a:r>
              <a:rPr lang="it-IT" dirty="0"/>
              <a:t>VR452311</a:t>
            </a:r>
          </a:p>
        </p:txBody>
      </p:sp>
      <p:pic>
        <p:nvPicPr>
          <p:cNvPr id="5" name="Immagine 4">
            <a:extLst>
              <a:ext uri="{FF2B5EF4-FFF2-40B4-BE49-F238E27FC236}">
                <a16:creationId xmlns:a16="http://schemas.microsoft.com/office/drawing/2014/main" id="{8F390DD7-E10B-40E4-90B9-D4C65C1C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894" y="113794"/>
            <a:ext cx="4212400" cy="4212400"/>
          </a:xfrm>
          <a:prstGeom prst="rect">
            <a:avLst/>
          </a:prstGeom>
        </p:spPr>
      </p:pic>
      <p:sp>
        <p:nvSpPr>
          <p:cNvPr id="8" name="Sottotitolo 2">
            <a:extLst>
              <a:ext uri="{FF2B5EF4-FFF2-40B4-BE49-F238E27FC236}">
                <a16:creationId xmlns:a16="http://schemas.microsoft.com/office/drawing/2014/main" id="{262920C6-432E-4F9D-BEFC-4D055F5BD3A8}"/>
              </a:ext>
            </a:extLst>
          </p:cNvPr>
          <p:cNvSpPr txBox="1">
            <a:spLocks/>
          </p:cNvSpPr>
          <p:nvPr/>
        </p:nvSpPr>
        <p:spPr>
          <a:xfrm>
            <a:off x="2447275" y="4237703"/>
            <a:ext cx="6351638"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Presentazione progetto fondamenti di sistemi informativi</a:t>
            </a:r>
          </a:p>
        </p:txBody>
      </p:sp>
    </p:spTree>
    <p:extLst>
      <p:ext uri="{BB962C8B-B14F-4D97-AF65-F5344CB8AC3E}">
        <p14:creationId xmlns:p14="http://schemas.microsoft.com/office/powerpoint/2010/main" val="330759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4B3B0-61DC-4CFD-A0B4-267EB08F29D1}"/>
              </a:ext>
            </a:extLst>
          </p:cNvPr>
          <p:cNvSpPr>
            <a:spLocks noGrp="1"/>
          </p:cNvSpPr>
          <p:nvPr>
            <p:ph type="title"/>
          </p:nvPr>
        </p:nvSpPr>
        <p:spPr>
          <a:xfrm>
            <a:off x="532955" y="204787"/>
            <a:ext cx="8596668" cy="809625"/>
          </a:xfrm>
        </p:spPr>
        <p:txBody>
          <a:bodyPr/>
          <a:lstStyle/>
          <a:p>
            <a:r>
              <a:rPr lang="it-IT" dirty="0"/>
              <a:t>Struttura replica set</a:t>
            </a:r>
          </a:p>
        </p:txBody>
      </p:sp>
      <p:pic>
        <p:nvPicPr>
          <p:cNvPr id="5" name="Elemento grafico 4">
            <a:extLst>
              <a:ext uri="{FF2B5EF4-FFF2-40B4-BE49-F238E27FC236}">
                <a16:creationId xmlns:a16="http://schemas.microsoft.com/office/drawing/2014/main" id="{E3A37F38-44E8-4A84-923B-B7EB3B8CD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0808" y="1167063"/>
            <a:ext cx="5905500" cy="5117432"/>
          </a:xfrm>
          <a:prstGeom prst="rect">
            <a:avLst/>
          </a:prstGeom>
        </p:spPr>
      </p:pic>
      <p:sp>
        <p:nvSpPr>
          <p:cNvPr id="6" name="CasellaDiTesto 5">
            <a:extLst>
              <a:ext uri="{FF2B5EF4-FFF2-40B4-BE49-F238E27FC236}">
                <a16:creationId xmlns:a16="http://schemas.microsoft.com/office/drawing/2014/main" id="{84AA12C0-871F-4DBC-B65F-FEA76EDD7BDF}"/>
              </a:ext>
            </a:extLst>
          </p:cNvPr>
          <p:cNvSpPr txBox="1"/>
          <p:nvPr/>
        </p:nvSpPr>
        <p:spPr>
          <a:xfrm>
            <a:off x="7266585" y="1432170"/>
            <a:ext cx="2455525" cy="1200329"/>
          </a:xfrm>
          <a:prstGeom prst="rect">
            <a:avLst/>
          </a:prstGeom>
          <a:noFill/>
        </p:spPr>
        <p:txBody>
          <a:bodyPr wrap="square" rtlCol="0">
            <a:spAutoFit/>
          </a:bodyPr>
          <a:lstStyle/>
          <a:p>
            <a:r>
              <a:rPr lang="en-US" dirty="0"/>
              <a:t>Salva tutti </a:t>
            </a:r>
            <a:r>
              <a:rPr lang="en-US" dirty="0" err="1"/>
              <a:t>i</a:t>
            </a:r>
            <a:r>
              <a:rPr lang="en-US" dirty="0"/>
              <a:t> </a:t>
            </a:r>
            <a:r>
              <a:rPr lang="en-US" dirty="0" err="1"/>
              <a:t>cambimenti</a:t>
            </a:r>
            <a:r>
              <a:rPr lang="en-US" dirty="0"/>
              <a:t> </a:t>
            </a:r>
            <a:r>
              <a:rPr lang="en-US" dirty="0" err="1"/>
              <a:t>nel</a:t>
            </a:r>
            <a:r>
              <a:rPr lang="en-US" dirty="0"/>
              <a:t> </a:t>
            </a:r>
            <a:r>
              <a:rPr lang="en-US" dirty="0" err="1"/>
              <a:t>suo</a:t>
            </a:r>
            <a:r>
              <a:rPr lang="en-US" dirty="0"/>
              <a:t> file di log </a:t>
            </a:r>
            <a:r>
              <a:rPr lang="en-US" dirty="0" err="1"/>
              <a:t>detto</a:t>
            </a:r>
            <a:r>
              <a:rPr lang="en-US" dirty="0"/>
              <a:t> </a:t>
            </a:r>
            <a:r>
              <a:rPr lang="en-US" dirty="0" err="1">
                <a:solidFill>
                  <a:schemeClr val="accent2"/>
                </a:solidFill>
              </a:rPr>
              <a:t>oplog</a:t>
            </a:r>
            <a:r>
              <a:rPr lang="en-US" dirty="0">
                <a:solidFill>
                  <a:schemeClr val="accent2"/>
                </a:solidFill>
              </a:rPr>
              <a:t>.</a:t>
            </a:r>
            <a:endParaRPr lang="it-IT" dirty="0">
              <a:solidFill>
                <a:schemeClr val="accent2"/>
              </a:solidFill>
            </a:endParaRPr>
          </a:p>
        </p:txBody>
      </p:sp>
      <p:sp>
        <p:nvSpPr>
          <p:cNvPr id="9" name="Figura a mano libera: forma 8">
            <a:extLst>
              <a:ext uri="{FF2B5EF4-FFF2-40B4-BE49-F238E27FC236}">
                <a16:creationId xmlns:a16="http://schemas.microsoft.com/office/drawing/2014/main" id="{F2EBC905-DEC7-40F5-968B-B9EB51DEBCCF}"/>
              </a:ext>
            </a:extLst>
          </p:cNvPr>
          <p:cNvSpPr/>
          <p:nvPr/>
        </p:nvSpPr>
        <p:spPr>
          <a:xfrm>
            <a:off x="5883442" y="2598821"/>
            <a:ext cx="1624263" cy="1126958"/>
          </a:xfrm>
          <a:custGeom>
            <a:avLst/>
            <a:gdLst>
              <a:gd name="connsiteX0" fmla="*/ 0 w 1624263"/>
              <a:gd name="connsiteY0" fmla="*/ 1010653 h 1010653"/>
              <a:gd name="connsiteX1" fmla="*/ 1070811 w 1624263"/>
              <a:gd name="connsiteY1" fmla="*/ 697832 h 1010653"/>
              <a:gd name="connsiteX2" fmla="*/ 1624263 w 1624263"/>
              <a:gd name="connsiteY2" fmla="*/ 0 h 1010653"/>
            </a:gdLst>
            <a:ahLst/>
            <a:cxnLst>
              <a:cxn ang="0">
                <a:pos x="connsiteX0" y="connsiteY0"/>
              </a:cxn>
              <a:cxn ang="0">
                <a:pos x="connsiteX1" y="connsiteY1"/>
              </a:cxn>
              <a:cxn ang="0">
                <a:pos x="connsiteX2" y="connsiteY2"/>
              </a:cxn>
            </a:cxnLst>
            <a:rect l="l" t="t" r="r" b="b"/>
            <a:pathLst>
              <a:path w="1624263" h="1010653">
                <a:moveTo>
                  <a:pt x="0" y="1010653"/>
                </a:moveTo>
                <a:cubicBezTo>
                  <a:pt x="400050" y="938463"/>
                  <a:pt x="800101" y="866274"/>
                  <a:pt x="1070811" y="697832"/>
                </a:cubicBezTo>
                <a:cubicBezTo>
                  <a:pt x="1341521" y="529390"/>
                  <a:pt x="1482892" y="264695"/>
                  <a:pt x="16242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3433BF1C-FBF6-4B1E-BC35-163DBF2F4A17}"/>
              </a:ext>
            </a:extLst>
          </p:cNvPr>
          <p:cNvSpPr txBox="1"/>
          <p:nvPr/>
        </p:nvSpPr>
        <p:spPr>
          <a:xfrm>
            <a:off x="373882" y="2452591"/>
            <a:ext cx="2198213" cy="1754326"/>
          </a:xfrm>
          <a:prstGeom prst="rect">
            <a:avLst/>
          </a:prstGeom>
          <a:noFill/>
        </p:spPr>
        <p:txBody>
          <a:bodyPr wrap="square" rtlCol="0">
            <a:spAutoFit/>
          </a:bodyPr>
          <a:lstStyle/>
          <a:p>
            <a:r>
              <a:rPr lang="it-IT" dirty="0"/>
              <a:t>Copiano </a:t>
            </a:r>
            <a:r>
              <a:rPr lang="it-IT" dirty="0" err="1"/>
              <a:t>oplog</a:t>
            </a:r>
            <a:r>
              <a:rPr lang="it-IT" dirty="0"/>
              <a:t> dal primario ed effettuano i cambiamenti. La replica avviene in maniera asincrona.</a:t>
            </a:r>
          </a:p>
        </p:txBody>
      </p:sp>
      <p:sp>
        <p:nvSpPr>
          <p:cNvPr id="12" name="Figura a mano libera: forma 11">
            <a:extLst>
              <a:ext uri="{FF2B5EF4-FFF2-40B4-BE49-F238E27FC236}">
                <a16:creationId xmlns:a16="http://schemas.microsoft.com/office/drawing/2014/main" id="{FE31D480-2EFF-4B3D-B75F-317352BF15D9}"/>
              </a:ext>
            </a:extLst>
          </p:cNvPr>
          <p:cNvSpPr/>
          <p:nvPr/>
        </p:nvSpPr>
        <p:spPr>
          <a:xfrm>
            <a:off x="945169" y="4283242"/>
            <a:ext cx="1256610" cy="1455821"/>
          </a:xfrm>
          <a:custGeom>
            <a:avLst/>
            <a:gdLst>
              <a:gd name="connsiteX0" fmla="*/ 1256610 w 1256610"/>
              <a:gd name="connsiteY0" fmla="*/ 1455821 h 1455821"/>
              <a:gd name="connsiteX1" fmla="*/ 77515 w 1256610"/>
              <a:gd name="connsiteY1" fmla="*/ 1118937 h 1455821"/>
              <a:gd name="connsiteX2" fmla="*/ 209863 w 1256610"/>
              <a:gd name="connsiteY2" fmla="*/ 0 h 1455821"/>
            </a:gdLst>
            <a:ahLst/>
            <a:cxnLst>
              <a:cxn ang="0">
                <a:pos x="connsiteX0" y="connsiteY0"/>
              </a:cxn>
              <a:cxn ang="0">
                <a:pos x="connsiteX1" y="connsiteY1"/>
              </a:cxn>
              <a:cxn ang="0">
                <a:pos x="connsiteX2" y="connsiteY2"/>
              </a:cxn>
            </a:cxnLst>
            <a:rect l="l" t="t" r="r" b="b"/>
            <a:pathLst>
              <a:path w="1256610" h="1455821">
                <a:moveTo>
                  <a:pt x="1256610" y="1455821"/>
                </a:moveTo>
                <a:cubicBezTo>
                  <a:pt x="754291" y="1408697"/>
                  <a:pt x="251973" y="1361574"/>
                  <a:pt x="77515" y="1118937"/>
                </a:cubicBezTo>
                <a:cubicBezTo>
                  <a:pt x="-96943" y="876300"/>
                  <a:pt x="56460" y="438150"/>
                  <a:pt x="209863"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F9CE405B-9C91-42C0-839A-21AAF8461B07}"/>
              </a:ext>
            </a:extLst>
          </p:cNvPr>
          <p:cNvSpPr txBox="1"/>
          <p:nvPr/>
        </p:nvSpPr>
        <p:spPr>
          <a:xfrm>
            <a:off x="7906308" y="3162300"/>
            <a:ext cx="2455525" cy="1200329"/>
          </a:xfrm>
          <a:prstGeom prst="rect">
            <a:avLst/>
          </a:prstGeom>
          <a:noFill/>
        </p:spPr>
        <p:txBody>
          <a:bodyPr wrap="square" rtlCol="0">
            <a:spAutoFit/>
          </a:bodyPr>
          <a:lstStyle/>
          <a:p>
            <a:r>
              <a:rPr lang="it-IT" dirty="0"/>
              <a:t>Il replica set continua a funzionare anche se qualche membro fallisce. </a:t>
            </a:r>
          </a:p>
        </p:txBody>
      </p:sp>
      <p:sp>
        <p:nvSpPr>
          <p:cNvPr id="4" name="Figura a mano libera: forma 3">
            <a:extLst>
              <a:ext uri="{FF2B5EF4-FFF2-40B4-BE49-F238E27FC236}">
                <a16:creationId xmlns:a16="http://schemas.microsoft.com/office/drawing/2014/main" id="{06511D58-20C9-411E-B283-DBEE50C7BBB8}"/>
              </a:ext>
            </a:extLst>
          </p:cNvPr>
          <p:cNvSpPr/>
          <p:nvPr/>
        </p:nvSpPr>
        <p:spPr>
          <a:xfrm>
            <a:off x="7700211" y="4295274"/>
            <a:ext cx="1588275" cy="1528010"/>
          </a:xfrm>
          <a:custGeom>
            <a:avLst/>
            <a:gdLst>
              <a:gd name="connsiteX0" fmla="*/ 0 w 1588275"/>
              <a:gd name="connsiteY0" fmla="*/ 1528010 h 1528010"/>
              <a:gd name="connsiteX1" fmla="*/ 1455821 w 1588275"/>
              <a:gd name="connsiteY1" fmla="*/ 1143000 h 1528010"/>
              <a:gd name="connsiteX2" fmla="*/ 1431757 w 1588275"/>
              <a:gd name="connsiteY2" fmla="*/ 0 h 1528010"/>
            </a:gdLst>
            <a:ahLst/>
            <a:cxnLst>
              <a:cxn ang="0">
                <a:pos x="connsiteX0" y="connsiteY0"/>
              </a:cxn>
              <a:cxn ang="0">
                <a:pos x="connsiteX1" y="connsiteY1"/>
              </a:cxn>
              <a:cxn ang="0">
                <a:pos x="connsiteX2" y="connsiteY2"/>
              </a:cxn>
            </a:cxnLst>
            <a:rect l="l" t="t" r="r" b="b"/>
            <a:pathLst>
              <a:path w="1588275" h="1528010">
                <a:moveTo>
                  <a:pt x="0" y="1528010"/>
                </a:moveTo>
                <a:cubicBezTo>
                  <a:pt x="608597" y="1462839"/>
                  <a:pt x="1217195" y="1397668"/>
                  <a:pt x="1455821" y="1143000"/>
                </a:cubicBezTo>
                <a:cubicBezTo>
                  <a:pt x="1694447" y="888332"/>
                  <a:pt x="1563102" y="444166"/>
                  <a:pt x="1431757"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496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45BFD-B712-4330-BDB3-5CC029C1FFCB}"/>
              </a:ext>
            </a:extLst>
          </p:cNvPr>
          <p:cNvSpPr>
            <a:spLocks noGrp="1"/>
          </p:cNvSpPr>
          <p:nvPr>
            <p:ph type="title"/>
          </p:nvPr>
        </p:nvSpPr>
        <p:spPr/>
        <p:txBody>
          <a:bodyPr/>
          <a:lstStyle/>
          <a:p>
            <a:r>
              <a:rPr lang="it-IT" dirty="0" err="1"/>
              <a:t>Heartbeat</a:t>
            </a:r>
            <a:r>
              <a:rPr lang="it-IT" dirty="0"/>
              <a:t> </a:t>
            </a:r>
            <a:r>
              <a:rPr lang="it-IT" dirty="0" err="1"/>
              <a:t>protocol</a:t>
            </a:r>
            <a:endParaRPr lang="it-IT" dirty="0"/>
          </a:p>
        </p:txBody>
      </p:sp>
      <p:pic>
        <p:nvPicPr>
          <p:cNvPr id="5" name="Elemento grafico 4">
            <a:extLst>
              <a:ext uri="{FF2B5EF4-FFF2-40B4-BE49-F238E27FC236}">
                <a16:creationId xmlns:a16="http://schemas.microsoft.com/office/drawing/2014/main" id="{246A548C-5A2B-40F7-965A-213530075F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960" y="3429000"/>
            <a:ext cx="7048500" cy="2819400"/>
          </a:xfrm>
          <a:prstGeom prst="rect">
            <a:avLst/>
          </a:prstGeom>
        </p:spPr>
      </p:pic>
      <p:sp>
        <p:nvSpPr>
          <p:cNvPr id="6" name="Segnaposto contenuto 2">
            <a:extLst>
              <a:ext uri="{FF2B5EF4-FFF2-40B4-BE49-F238E27FC236}">
                <a16:creationId xmlns:a16="http://schemas.microsoft.com/office/drawing/2014/main" id="{28E3148F-0742-4EDB-A480-790871A466A2}"/>
              </a:ext>
            </a:extLst>
          </p:cNvPr>
          <p:cNvSpPr>
            <a:spLocks noGrp="1"/>
          </p:cNvSpPr>
          <p:nvPr>
            <p:ph idx="1"/>
          </p:nvPr>
        </p:nvSpPr>
        <p:spPr>
          <a:xfrm>
            <a:off x="353876" y="1487488"/>
            <a:ext cx="8596668" cy="1592596"/>
          </a:xfrm>
        </p:spPr>
        <p:txBody>
          <a:bodyPr>
            <a:noAutofit/>
          </a:bodyPr>
          <a:lstStyle/>
          <a:p>
            <a:r>
              <a:rPr lang="it-IT" sz="2000" dirty="0"/>
              <a:t>I membri di un replica set comunicano frequentemente attraverso messaggi di </a:t>
            </a:r>
            <a:r>
              <a:rPr lang="it-IT" sz="2000" dirty="0" err="1"/>
              <a:t>ping</a:t>
            </a:r>
            <a:r>
              <a:rPr lang="it-IT" sz="2000" dirty="0"/>
              <a:t> chiamati </a:t>
            </a:r>
            <a:r>
              <a:rPr lang="it-IT" sz="2000" dirty="0" err="1">
                <a:solidFill>
                  <a:schemeClr val="accent2"/>
                </a:solidFill>
              </a:rPr>
              <a:t>heartbeat</a:t>
            </a:r>
            <a:r>
              <a:rPr lang="it-IT" sz="2000" dirty="0">
                <a:solidFill>
                  <a:schemeClr val="accent2"/>
                </a:solidFill>
              </a:rPr>
              <a:t> </a:t>
            </a:r>
            <a:r>
              <a:rPr lang="it-IT" sz="2000" dirty="0" err="1">
                <a:solidFill>
                  <a:schemeClr val="accent2"/>
                </a:solidFill>
              </a:rPr>
              <a:t>message</a:t>
            </a:r>
            <a:r>
              <a:rPr lang="it-IT" sz="2000" dirty="0">
                <a:solidFill>
                  <a:schemeClr val="tx1"/>
                </a:solidFill>
              </a:rPr>
              <a:t>.</a:t>
            </a:r>
            <a:r>
              <a:rPr lang="it-IT" sz="2000" dirty="0">
                <a:solidFill>
                  <a:schemeClr val="accent2"/>
                </a:solidFill>
              </a:rPr>
              <a:t> </a:t>
            </a:r>
            <a:r>
              <a:rPr lang="it-IT" sz="2000" dirty="0"/>
              <a:t>Se un nodo non esegue il </a:t>
            </a:r>
            <a:r>
              <a:rPr lang="it-IT" sz="2000" dirty="0" err="1"/>
              <a:t>ping</a:t>
            </a:r>
            <a:r>
              <a:rPr lang="it-IT" sz="2000" dirty="0"/>
              <a:t> entro 10s (default), gli altri nodi nel set di repliche lo contrassegnano come inaccessibile. Questa funzionalità è fondamentale per capire se il nodo primario è </a:t>
            </a:r>
            <a:r>
              <a:rPr lang="it-IT" sz="2000" dirty="0" err="1"/>
              <a:t>irragiungibile</a:t>
            </a:r>
            <a:r>
              <a:rPr lang="it-IT" sz="2000" dirty="0"/>
              <a:t>, allora avrò una nuova elezione. </a:t>
            </a:r>
            <a:endParaRPr lang="it-IT" sz="2000" dirty="0">
              <a:solidFill>
                <a:schemeClr val="accent2"/>
              </a:solidFill>
            </a:endParaRPr>
          </a:p>
        </p:txBody>
      </p:sp>
    </p:spTree>
    <p:extLst>
      <p:ext uri="{BB962C8B-B14F-4D97-AF65-F5344CB8AC3E}">
        <p14:creationId xmlns:p14="http://schemas.microsoft.com/office/powerpoint/2010/main" val="74233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88044F-3D2D-4AB2-8F19-5F406FB84B15}"/>
              </a:ext>
            </a:extLst>
          </p:cNvPr>
          <p:cNvSpPr>
            <a:spLocks noGrp="1"/>
          </p:cNvSpPr>
          <p:nvPr>
            <p:ph type="title"/>
          </p:nvPr>
        </p:nvSpPr>
        <p:spPr/>
        <p:txBody>
          <a:bodyPr/>
          <a:lstStyle/>
          <a:p>
            <a:r>
              <a:rPr lang="it-IT" dirty="0"/>
              <a:t>Arbitri</a:t>
            </a:r>
          </a:p>
        </p:txBody>
      </p:sp>
      <p:sp>
        <p:nvSpPr>
          <p:cNvPr id="3" name="Segnaposto contenuto 2">
            <a:extLst>
              <a:ext uri="{FF2B5EF4-FFF2-40B4-BE49-F238E27FC236}">
                <a16:creationId xmlns:a16="http://schemas.microsoft.com/office/drawing/2014/main" id="{83EB69F4-E59A-4DB0-8E9C-3622D58F31FF}"/>
              </a:ext>
            </a:extLst>
          </p:cNvPr>
          <p:cNvSpPr>
            <a:spLocks noGrp="1"/>
          </p:cNvSpPr>
          <p:nvPr>
            <p:ph idx="1"/>
          </p:nvPr>
        </p:nvSpPr>
        <p:spPr>
          <a:xfrm>
            <a:off x="593113" y="1334170"/>
            <a:ext cx="8596668" cy="2148304"/>
          </a:xfrm>
        </p:spPr>
        <p:txBody>
          <a:bodyPr/>
          <a:lstStyle/>
          <a:p>
            <a:r>
              <a:rPr lang="it-IT" dirty="0"/>
              <a:t>Questa tipologia di nodi vengono creati quando non si ha la possibilità fisica di allocare un altra istanza di </a:t>
            </a:r>
            <a:r>
              <a:rPr lang="it-IT" dirty="0" err="1"/>
              <a:t>mongod</a:t>
            </a:r>
            <a:r>
              <a:rPr lang="it-IT" dirty="0"/>
              <a:t> che contenga una replica dei dati. Gli arbitri, infatti, sono nodi che non contengono dati e che perciò non possono essere eletti primari. Nonostante ciò, posso partecipare all’elezione del primario con voto pari a 1. L’idea di inserire un arbitro è per mantenere un numero di voti dispari durante l’elezione del primario evitando un pareggio.</a:t>
            </a:r>
          </a:p>
        </p:txBody>
      </p:sp>
      <p:pic>
        <p:nvPicPr>
          <p:cNvPr id="5" name="Elemento grafico 4">
            <a:extLst>
              <a:ext uri="{FF2B5EF4-FFF2-40B4-BE49-F238E27FC236}">
                <a16:creationId xmlns:a16="http://schemas.microsoft.com/office/drawing/2014/main" id="{E752A82D-2A51-46B1-9375-3E55A381D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418" y="3429000"/>
            <a:ext cx="7048500" cy="2667000"/>
          </a:xfrm>
          <a:prstGeom prst="rect">
            <a:avLst/>
          </a:prstGeom>
        </p:spPr>
      </p:pic>
    </p:spTree>
    <p:extLst>
      <p:ext uri="{BB962C8B-B14F-4D97-AF65-F5344CB8AC3E}">
        <p14:creationId xmlns:p14="http://schemas.microsoft.com/office/powerpoint/2010/main" val="155226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4FCBD-52C8-47AD-8601-E027FE8F274A}"/>
              </a:ext>
            </a:extLst>
          </p:cNvPr>
          <p:cNvSpPr>
            <a:spLocks noGrp="1"/>
          </p:cNvSpPr>
          <p:nvPr>
            <p:ph type="title"/>
          </p:nvPr>
        </p:nvSpPr>
        <p:spPr>
          <a:xfrm>
            <a:off x="677334" y="609600"/>
            <a:ext cx="8596668" cy="639691"/>
          </a:xfrm>
        </p:spPr>
        <p:txBody>
          <a:bodyPr>
            <a:normAutofit fontScale="90000"/>
          </a:bodyPr>
          <a:lstStyle/>
          <a:p>
            <a:r>
              <a:rPr lang="it-IT" dirty="0"/>
              <a:t>Replication Lag and Flow Control</a:t>
            </a:r>
          </a:p>
        </p:txBody>
      </p:sp>
      <p:sp>
        <p:nvSpPr>
          <p:cNvPr id="3" name="Segnaposto contenuto 2">
            <a:extLst>
              <a:ext uri="{FF2B5EF4-FFF2-40B4-BE49-F238E27FC236}">
                <a16:creationId xmlns:a16="http://schemas.microsoft.com/office/drawing/2014/main" id="{9A82F802-1553-4021-AC1B-82416F4BC753}"/>
              </a:ext>
            </a:extLst>
          </p:cNvPr>
          <p:cNvSpPr>
            <a:spLocks noGrp="1"/>
          </p:cNvSpPr>
          <p:nvPr>
            <p:ph idx="1"/>
          </p:nvPr>
        </p:nvSpPr>
        <p:spPr>
          <a:xfrm>
            <a:off x="677334" y="1624263"/>
            <a:ext cx="8596668" cy="4102769"/>
          </a:xfrm>
        </p:spPr>
        <p:txBody>
          <a:bodyPr/>
          <a:lstStyle/>
          <a:p>
            <a:r>
              <a:rPr lang="it-IT" dirty="0"/>
              <a:t>Il ritardo di replica si riferisce alla quantità di tempo necessaria per copiare (ovvero replicare) un'operazione di scrittura sul primario in un secondario. Potrebbe essere accettabile un breve periodo di ritardo, ma emergono problemi significativi con l'aumento del ritardo di replica, inclusa la creazione di pressioni sulla cache sul primario. </a:t>
            </a:r>
          </a:p>
        </p:txBody>
      </p:sp>
      <p:cxnSp>
        <p:nvCxnSpPr>
          <p:cNvPr id="5" name="Connettore 2 4">
            <a:extLst>
              <a:ext uri="{FF2B5EF4-FFF2-40B4-BE49-F238E27FC236}">
                <a16:creationId xmlns:a16="http://schemas.microsoft.com/office/drawing/2014/main" id="{C21D408B-60D4-4614-9654-53D9D28A2FB0}"/>
              </a:ext>
            </a:extLst>
          </p:cNvPr>
          <p:cNvCxnSpPr>
            <a:cxnSpLocks/>
          </p:cNvCxnSpPr>
          <p:nvPr/>
        </p:nvCxnSpPr>
        <p:spPr>
          <a:xfrm>
            <a:off x="3308684" y="3164305"/>
            <a:ext cx="0" cy="10347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37AA4CE-665B-4786-A0AC-0902FA8CBF80}"/>
              </a:ext>
            </a:extLst>
          </p:cNvPr>
          <p:cNvSpPr txBox="1"/>
          <p:nvPr/>
        </p:nvSpPr>
        <p:spPr>
          <a:xfrm>
            <a:off x="914795" y="4186989"/>
            <a:ext cx="8121746" cy="923330"/>
          </a:xfrm>
          <a:prstGeom prst="rect">
            <a:avLst/>
          </a:prstGeom>
          <a:noFill/>
        </p:spPr>
        <p:txBody>
          <a:bodyPr wrap="square" rtlCol="0">
            <a:spAutoFit/>
          </a:bodyPr>
          <a:lstStyle/>
          <a:p>
            <a:r>
              <a:rPr lang="it-IT" b="1" dirty="0"/>
              <a:t>Flow Control </a:t>
            </a:r>
            <a:r>
              <a:rPr lang="it-IT" dirty="0"/>
              <a:t>è la soluzione utilizzata da </a:t>
            </a:r>
            <a:r>
              <a:rPr lang="it-IT" dirty="0" err="1"/>
              <a:t>MongoDB</a:t>
            </a:r>
            <a:r>
              <a:rPr lang="it-IT" dirty="0"/>
              <a:t>: gli amministratori possono limitare la velocità con cui il </a:t>
            </a:r>
            <a:r>
              <a:rPr lang="it-IT" dirty="0" err="1"/>
              <a:t>primary</a:t>
            </a:r>
            <a:r>
              <a:rPr lang="it-IT" dirty="0"/>
              <a:t> applica le sue scritture grazie ad un valore massimo configurabile </a:t>
            </a:r>
            <a:r>
              <a:rPr lang="it-IT" dirty="0" err="1"/>
              <a:t>flowControlTargetLagSeconds</a:t>
            </a:r>
            <a:endParaRPr lang="it-IT" dirty="0"/>
          </a:p>
        </p:txBody>
      </p:sp>
      <p:sp>
        <p:nvSpPr>
          <p:cNvPr id="7" name="CasellaDiTesto 6">
            <a:extLst>
              <a:ext uri="{FF2B5EF4-FFF2-40B4-BE49-F238E27FC236}">
                <a16:creationId xmlns:a16="http://schemas.microsoft.com/office/drawing/2014/main" id="{461F8179-3C1E-4E67-A958-8490C18FBEAD}"/>
              </a:ext>
            </a:extLst>
          </p:cNvPr>
          <p:cNvSpPr txBox="1"/>
          <p:nvPr/>
        </p:nvSpPr>
        <p:spPr>
          <a:xfrm>
            <a:off x="859519" y="5634055"/>
            <a:ext cx="8414483" cy="646331"/>
          </a:xfrm>
          <a:prstGeom prst="rect">
            <a:avLst/>
          </a:prstGeom>
          <a:noFill/>
        </p:spPr>
        <p:txBody>
          <a:bodyPr wrap="none" rtlCol="0">
            <a:spAutoFit/>
          </a:bodyPr>
          <a:lstStyle/>
          <a:p>
            <a:r>
              <a:rPr lang="it-IT" dirty="0"/>
              <a:t>le scritture sul database primario devono ottenere un ticket prima di accettare</a:t>
            </a:r>
          </a:p>
          <a:p>
            <a:r>
              <a:rPr lang="it-IT" dirty="0"/>
              <a:t>i blocchi per applicare le scritture</a:t>
            </a:r>
          </a:p>
        </p:txBody>
      </p:sp>
      <p:sp>
        <p:nvSpPr>
          <p:cNvPr id="9" name="Figura a mano libera: forma 8">
            <a:extLst>
              <a:ext uri="{FF2B5EF4-FFF2-40B4-BE49-F238E27FC236}">
                <a16:creationId xmlns:a16="http://schemas.microsoft.com/office/drawing/2014/main" id="{313B05EE-9C38-4468-8167-CA2D1746A25D}"/>
              </a:ext>
            </a:extLst>
          </p:cNvPr>
          <p:cNvSpPr/>
          <p:nvPr/>
        </p:nvSpPr>
        <p:spPr>
          <a:xfrm>
            <a:off x="8867274" y="4572000"/>
            <a:ext cx="709681" cy="1155032"/>
          </a:xfrm>
          <a:custGeom>
            <a:avLst/>
            <a:gdLst>
              <a:gd name="connsiteX0" fmla="*/ 0 w 709681"/>
              <a:gd name="connsiteY0" fmla="*/ 0 h 1155032"/>
              <a:gd name="connsiteX1" fmla="*/ 493294 w 709681"/>
              <a:gd name="connsiteY1" fmla="*/ 228600 h 1155032"/>
              <a:gd name="connsiteX2" fmla="*/ 697831 w 709681"/>
              <a:gd name="connsiteY2" fmla="*/ 818147 h 1155032"/>
              <a:gd name="connsiteX3" fmla="*/ 168442 w 709681"/>
              <a:gd name="connsiteY3" fmla="*/ 1155032 h 1155032"/>
            </a:gdLst>
            <a:ahLst/>
            <a:cxnLst>
              <a:cxn ang="0">
                <a:pos x="connsiteX0" y="connsiteY0"/>
              </a:cxn>
              <a:cxn ang="0">
                <a:pos x="connsiteX1" y="connsiteY1"/>
              </a:cxn>
              <a:cxn ang="0">
                <a:pos x="connsiteX2" y="connsiteY2"/>
              </a:cxn>
              <a:cxn ang="0">
                <a:pos x="connsiteX3" y="connsiteY3"/>
              </a:cxn>
            </a:cxnLst>
            <a:rect l="l" t="t" r="r" b="b"/>
            <a:pathLst>
              <a:path w="709681" h="1155032">
                <a:moveTo>
                  <a:pt x="0" y="0"/>
                </a:moveTo>
                <a:cubicBezTo>
                  <a:pt x="188494" y="46121"/>
                  <a:pt x="376989" y="92242"/>
                  <a:pt x="493294" y="228600"/>
                </a:cubicBezTo>
                <a:cubicBezTo>
                  <a:pt x="609599" y="364958"/>
                  <a:pt x="751973" y="663742"/>
                  <a:pt x="697831" y="818147"/>
                </a:cubicBezTo>
                <a:cubicBezTo>
                  <a:pt x="643689" y="972552"/>
                  <a:pt x="406065" y="1063792"/>
                  <a:pt x="168442" y="1155032"/>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596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CB2FBD-C7AE-491C-8D44-14F9D3F6A8F6}"/>
              </a:ext>
            </a:extLst>
          </p:cNvPr>
          <p:cNvSpPr>
            <a:spLocks noGrp="1"/>
          </p:cNvSpPr>
          <p:nvPr>
            <p:ph type="title"/>
          </p:nvPr>
        </p:nvSpPr>
        <p:spPr>
          <a:xfrm>
            <a:off x="593113" y="140368"/>
            <a:ext cx="8596668" cy="701843"/>
          </a:xfrm>
        </p:spPr>
        <p:txBody>
          <a:bodyPr/>
          <a:lstStyle/>
          <a:p>
            <a:r>
              <a:rPr lang="it-IT" dirty="0"/>
              <a:t>Operazioni di lettura</a:t>
            </a:r>
          </a:p>
        </p:txBody>
      </p:sp>
      <p:pic>
        <p:nvPicPr>
          <p:cNvPr id="5" name="Segnaposto contenuto 4">
            <a:extLst>
              <a:ext uri="{FF2B5EF4-FFF2-40B4-BE49-F238E27FC236}">
                <a16:creationId xmlns:a16="http://schemas.microsoft.com/office/drawing/2014/main" id="{9DA2F48E-5985-4E02-AA12-CD8200A36B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2004" y="955842"/>
            <a:ext cx="7304664" cy="6105954"/>
          </a:xfrm>
        </p:spPr>
      </p:pic>
    </p:spTree>
    <p:extLst>
      <p:ext uri="{BB962C8B-B14F-4D97-AF65-F5344CB8AC3E}">
        <p14:creationId xmlns:p14="http://schemas.microsoft.com/office/powerpoint/2010/main" val="165841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B4AAAA-6FB8-4A9B-ADB3-F62DA1187C0F}"/>
              </a:ext>
            </a:extLst>
          </p:cNvPr>
          <p:cNvSpPr>
            <a:spLocks noGrp="1"/>
          </p:cNvSpPr>
          <p:nvPr>
            <p:ph type="title"/>
          </p:nvPr>
        </p:nvSpPr>
        <p:spPr/>
        <p:txBody>
          <a:bodyPr/>
          <a:lstStyle/>
          <a:p>
            <a:r>
              <a:rPr lang="it-IT" dirty="0"/>
              <a:t>Preferenza di lettura</a:t>
            </a:r>
          </a:p>
        </p:txBody>
      </p:sp>
      <p:pic>
        <p:nvPicPr>
          <p:cNvPr id="5" name="Segnaposto contenuto 4">
            <a:extLst>
              <a:ext uri="{FF2B5EF4-FFF2-40B4-BE49-F238E27FC236}">
                <a16:creationId xmlns:a16="http://schemas.microsoft.com/office/drawing/2014/main" id="{1D2D04AC-476A-468E-A8D5-EC55B4002293}"/>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811" y="1597880"/>
            <a:ext cx="8220968" cy="4932581"/>
          </a:xfrm>
        </p:spPr>
      </p:pic>
    </p:spTree>
    <p:extLst>
      <p:ext uri="{BB962C8B-B14F-4D97-AF65-F5344CB8AC3E}">
        <p14:creationId xmlns:p14="http://schemas.microsoft.com/office/powerpoint/2010/main" val="257165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A7AD5D19-47E1-43A3-BAA1-192BDA0EBBB1}"/>
              </a:ext>
            </a:extLst>
          </p:cNvPr>
          <p:cNvGraphicFramePr>
            <a:graphicFrameLocks noGrp="1"/>
          </p:cNvGraphicFramePr>
          <p:nvPr>
            <p:extLst>
              <p:ext uri="{D42A27DB-BD31-4B8C-83A1-F6EECF244321}">
                <p14:modId xmlns:p14="http://schemas.microsoft.com/office/powerpoint/2010/main" val="3778607298"/>
              </p:ext>
            </p:extLst>
          </p:nvPr>
        </p:nvGraphicFramePr>
        <p:xfrm>
          <a:off x="641683" y="719665"/>
          <a:ext cx="8875296" cy="5246109"/>
        </p:xfrm>
        <a:graphic>
          <a:graphicData uri="http://schemas.openxmlformats.org/drawingml/2006/table">
            <a:tbl>
              <a:tblPr firstRow="1" bandRow="1">
                <a:tableStyleId>{5C22544A-7EE6-4342-B048-85BDC9FD1C3A}</a:tableStyleId>
              </a:tblPr>
              <a:tblGrid>
                <a:gridCol w="4437648">
                  <a:extLst>
                    <a:ext uri="{9D8B030D-6E8A-4147-A177-3AD203B41FA5}">
                      <a16:colId xmlns:a16="http://schemas.microsoft.com/office/drawing/2014/main" val="4064643162"/>
                    </a:ext>
                  </a:extLst>
                </a:gridCol>
                <a:gridCol w="4437648">
                  <a:extLst>
                    <a:ext uri="{9D8B030D-6E8A-4147-A177-3AD203B41FA5}">
                      <a16:colId xmlns:a16="http://schemas.microsoft.com/office/drawing/2014/main" val="1290418245"/>
                    </a:ext>
                  </a:extLst>
                </a:gridCol>
              </a:tblGrid>
              <a:tr h="834303">
                <a:tc>
                  <a:txBody>
                    <a:bodyPr/>
                    <a:lstStyle/>
                    <a:p>
                      <a:r>
                        <a:rPr lang="it-IT" dirty="0"/>
                        <a:t>Parametro</a:t>
                      </a:r>
                    </a:p>
                  </a:txBody>
                  <a:tcPr/>
                </a:tc>
                <a:tc>
                  <a:txBody>
                    <a:bodyPr/>
                    <a:lstStyle/>
                    <a:p>
                      <a:r>
                        <a:rPr lang="it-IT" dirty="0"/>
                        <a:t>Descrizione</a:t>
                      </a:r>
                    </a:p>
                  </a:txBody>
                  <a:tcPr/>
                </a:tc>
                <a:extLst>
                  <a:ext uri="{0D108BD9-81ED-4DB2-BD59-A6C34878D82A}">
                    <a16:rowId xmlns:a16="http://schemas.microsoft.com/office/drawing/2014/main" val="3403489867"/>
                  </a:ext>
                </a:extLst>
              </a:tr>
              <a:tr h="866903">
                <a:tc>
                  <a:txBody>
                    <a:bodyPr/>
                    <a:lstStyle/>
                    <a:p>
                      <a:r>
                        <a:rPr lang="it-IT" dirty="0" err="1"/>
                        <a:t>PrimaryPreferred</a:t>
                      </a:r>
                      <a:endParaRPr lang="it-IT" dirty="0"/>
                    </a:p>
                  </a:txBody>
                  <a:tcPr/>
                </a:tc>
                <a:tc>
                  <a:txBody>
                    <a:bodyPr/>
                    <a:lstStyle/>
                    <a:p>
                      <a:r>
                        <a:rPr lang="it-IT" dirty="0"/>
                        <a:t>Nella maggior parte delle situazioni legge dal primario, ma non è raggiungibile legge al secondo.</a:t>
                      </a:r>
                    </a:p>
                  </a:txBody>
                  <a:tcPr/>
                </a:tc>
                <a:extLst>
                  <a:ext uri="{0D108BD9-81ED-4DB2-BD59-A6C34878D82A}">
                    <a16:rowId xmlns:a16="http://schemas.microsoft.com/office/drawing/2014/main" val="1840548417"/>
                  </a:ext>
                </a:extLst>
              </a:tr>
              <a:tr h="834303">
                <a:tc>
                  <a:txBody>
                    <a:bodyPr/>
                    <a:lstStyle/>
                    <a:p>
                      <a:r>
                        <a:rPr lang="it-IT" dirty="0" err="1"/>
                        <a:t>Secondary</a:t>
                      </a:r>
                      <a:endParaRPr lang="it-IT" dirty="0"/>
                    </a:p>
                  </a:txBody>
                  <a:tcPr/>
                </a:tc>
                <a:tc>
                  <a:txBody>
                    <a:bodyPr/>
                    <a:lstStyle/>
                    <a:p>
                      <a:r>
                        <a:rPr lang="it-IT" dirty="0"/>
                        <a:t>Tutte le operazioni di lettura vanno ai membri secondari del replica set.</a:t>
                      </a:r>
                    </a:p>
                  </a:txBody>
                  <a:tcPr/>
                </a:tc>
                <a:extLst>
                  <a:ext uri="{0D108BD9-81ED-4DB2-BD59-A6C34878D82A}">
                    <a16:rowId xmlns:a16="http://schemas.microsoft.com/office/drawing/2014/main" val="1700543559"/>
                  </a:ext>
                </a:extLst>
              </a:tr>
              <a:tr h="866903">
                <a:tc>
                  <a:txBody>
                    <a:bodyPr/>
                    <a:lstStyle/>
                    <a:p>
                      <a:r>
                        <a:rPr lang="it-IT" dirty="0" err="1"/>
                        <a:t>SecondaryPreferred</a:t>
                      </a:r>
                      <a:endParaRPr lang="it-IT" dirty="0"/>
                    </a:p>
                  </a:txBody>
                  <a:tcPr/>
                </a:tc>
                <a:tc>
                  <a:txBody>
                    <a:bodyPr/>
                    <a:lstStyle/>
                    <a:p>
                      <a:r>
                        <a:rPr lang="it-IT" dirty="0"/>
                        <a:t>Nella maggior parte delle situazioni legge dai membri secondari, ma se non sono raggiungibili legge dal primario.</a:t>
                      </a:r>
                    </a:p>
                  </a:txBody>
                  <a:tcPr/>
                </a:tc>
                <a:extLst>
                  <a:ext uri="{0D108BD9-81ED-4DB2-BD59-A6C34878D82A}">
                    <a16:rowId xmlns:a16="http://schemas.microsoft.com/office/drawing/2014/main" val="3480365757"/>
                  </a:ext>
                </a:extLst>
              </a:tr>
              <a:tr h="866903">
                <a:tc>
                  <a:txBody>
                    <a:bodyPr/>
                    <a:lstStyle/>
                    <a:p>
                      <a:r>
                        <a:rPr lang="it-IT" dirty="0" err="1"/>
                        <a:t>Nearest</a:t>
                      </a:r>
                      <a:endParaRPr lang="it-IT" dirty="0"/>
                    </a:p>
                  </a:txBody>
                  <a:tcPr/>
                </a:tc>
                <a:tc>
                  <a:txBody>
                    <a:bodyPr/>
                    <a:lstStyle/>
                    <a:p>
                      <a:r>
                        <a:rPr lang="it-IT" dirty="0"/>
                        <a:t>L’operazione di lettura viene assegnata ad un membro del replica set in base ad un specifico </a:t>
                      </a:r>
                      <a:r>
                        <a:rPr lang="it-IT" dirty="0" err="1"/>
                        <a:t>threshold</a:t>
                      </a:r>
                      <a:r>
                        <a:rPr lang="it-IT" dirty="0"/>
                        <a:t> di latenza.</a:t>
                      </a:r>
                    </a:p>
                  </a:txBody>
                  <a:tcPr/>
                </a:tc>
                <a:extLst>
                  <a:ext uri="{0D108BD9-81ED-4DB2-BD59-A6C34878D82A}">
                    <a16:rowId xmlns:a16="http://schemas.microsoft.com/office/drawing/2014/main" val="2752792633"/>
                  </a:ext>
                </a:extLst>
              </a:tr>
              <a:tr h="834303">
                <a:tc>
                  <a:txBody>
                    <a:bodyPr/>
                    <a:lstStyle/>
                    <a:p>
                      <a:r>
                        <a:rPr lang="it-IT" dirty="0" err="1"/>
                        <a:t>Primary</a:t>
                      </a:r>
                      <a:endParaRPr lang="it-IT" dirty="0"/>
                    </a:p>
                  </a:txBody>
                  <a:tcPr/>
                </a:tc>
                <a:tc>
                  <a:txBody>
                    <a:bodyPr/>
                    <a:lstStyle/>
                    <a:p>
                      <a:r>
                        <a:rPr lang="it-IT" dirty="0"/>
                        <a:t>Default mode. Tutte le operazioni di lettura vanno al primario.</a:t>
                      </a:r>
                    </a:p>
                  </a:txBody>
                  <a:tcPr/>
                </a:tc>
                <a:extLst>
                  <a:ext uri="{0D108BD9-81ED-4DB2-BD59-A6C34878D82A}">
                    <a16:rowId xmlns:a16="http://schemas.microsoft.com/office/drawing/2014/main" val="3735603622"/>
                  </a:ext>
                </a:extLst>
              </a:tr>
            </a:tbl>
          </a:graphicData>
        </a:graphic>
      </p:graphicFrame>
    </p:spTree>
    <p:extLst>
      <p:ext uri="{BB962C8B-B14F-4D97-AF65-F5344CB8AC3E}">
        <p14:creationId xmlns:p14="http://schemas.microsoft.com/office/powerpoint/2010/main" val="1184498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D62DF-EDB2-4A17-9E5D-5D8E4DF83D48}"/>
              </a:ext>
            </a:extLst>
          </p:cNvPr>
          <p:cNvSpPr>
            <a:spLocks noGrp="1"/>
          </p:cNvSpPr>
          <p:nvPr>
            <p:ph type="title"/>
          </p:nvPr>
        </p:nvSpPr>
        <p:spPr/>
        <p:txBody>
          <a:bodyPr/>
          <a:lstStyle/>
          <a:p>
            <a:r>
              <a:rPr lang="it-IT" dirty="0"/>
              <a:t>Operazioni di scrittura</a:t>
            </a:r>
          </a:p>
        </p:txBody>
      </p:sp>
      <p:sp>
        <p:nvSpPr>
          <p:cNvPr id="3" name="Segnaposto contenuto 2">
            <a:extLst>
              <a:ext uri="{FF2B5EF4-FFF2-40B4-BE49-F238E27FC236}">
                <a16:creationId xmlns:a16="http://schemas.microsoft.com/office/drawing/2014/main" id="{252E30D6-5BA6-4FB3-9031-AB2564CB3953}"/>
              </a:ext>
            </a:extLst>
          </p:cNvPr>
          <p:cNvSpPr>
            <a:spLocks noGrp="1"/>
          </p:cNvSpPr>
          <p:nvPr>
            <p:ph idx="1"/>
          </p:nvPr>
        </p:nvSpPr>
        <p:spPr>
          <a:xfrm>
            <a:off x="677334" y="1488613"/>
            <a:ext cx="8596668" cy="4659524"/>
          </a:xfrm>
        </p:spPr>
        <p:txBody>
          <a:bodyPr>
            <a:normAutofit/>
          </a:bodyPr>
          <a:lstStyle/>
          <a:p>
            <a:r>
              <a:rPr lang="it-IT" dirty="0"/>
              <a:t>Il problema di scrittura descrive il livello di riconoscimento richiesto da </a:t>
            </a:r>
            <a:r>
              <a:rPr lang="it-IT" dirty="0" err="1"/>
              <a:t>MongoDB</a:t>
            </a:r>
            <a:r>
              <a:rPr lang="it-IT" dirty="0"/>
              <a:t> per le operazioni di scrittura su un </a:t>
            </a:r>
            <a:r>
              <a:rPr lang="it-IT" dirty="0" err="1"/>
              <a:t>mongod</a:t>
            </a:r>
            <a:r>
              <a:rPr lang="it-IT" dirty="0"/>
              <a:t> autonomo o su set di repliche o su cluster partizionati. Nei cluster partizionati, le istanze </a:t>
            </a:r>
            <a:r>
              <a:rPr lang="it-IT" dirty="0" err="1"/>
              <a:t>mongos</a:t>
            </a:r>
            <a:r>
              <a:rPr lang="it-IT" dirty="0"/>
              <a:t> trasmetteranno il problema di scrittura agli </a:t>
            </a:r>
            <a:r>
              <a:rPr lang="it-IT" dirty="0" err="1"/>
              <a:t>shard</a:t>
            </a:r>
            <a:r>
              <a:rPr lang="it-IT" dirty="0"/>
              <a:t>.</a:t>
            </a:r>
          </a:p>
          <a:p>
            <a:endParaRPr lang="it-IT" dirty="0"/>
          </a:p>
          <a:p>
            <a:pPr marL="0" indent="0">
              <a:buNone/>
            </a:pPr>
            <a:r>
              <a:rPr lang="en-US" dirty="0"/>
              <a:t>{ w: &lt;value&gt;, j: &lt;</a:t>
            </a:r>
            <a:r>
              <a:rPr lang="en-US" dirty="0" err="1"/>
              <a:t>boolean</a:t>
            </a:r>
            <a:r>
              <a:rPr lang="en-US" dirty="0"/>
              <a:t>&gt;, </a:t>
            </a:r>
            <a:r>
              <a:rPr lang="en-US" dirty="0" err="1"/>
              <a:t>wtimeout</a:t>
            </a:r>
            <a:r>
              <a:rPr lang="en-US" dirty="0"/>
              <a:t>: &lt;number&gt; } </a:t>
            </a:r>
            <a:r>
              <a:rPr lang="en-US" dirty="0">
                <a:solidFill>
                  <a:srgbClr val="92D050"/>
                </a:solidFill>
              </a:rPr>
              <a:t>// </a:t>
            </a:r>
            <a:r>
              <a:rPr lang="en-US" dirty="0" err="1">
                <a:solidFill>
                  <a:srgbClr val="92D050"/>
                </a:solidFill>
              </a:rPr>
              <a:t>configurazione</a:t>
            </a:r>
            <a:r>
              <a:rPr lang="en-US" dirty="0">
                <a:solidFill>
                  <a:srgbClr val="92D050"/>
                </a:solidFill>
              </a:rPr>
              <a:t> per client </a:t>
            </a:r>
            <a:endParaRPr lang="it-IT" dirty="0"/>
          </a:p>
          <a:p>
            <a:r>
              <a:rPr lang="it-IT" dirty="0"/>
              <a:t>W:l'operazione di scrittura si è propagata a un numero specificato di istanze </a:t>
            </a:r>
            <a:r>
              <a:rPr lang="it-IT" dirty="0" err="1"/>
              <a:t>mongod</a:t>
            </a:r>
            <a:r>
              <a:rPr lang="it-IT" dirty="0"/>
              <a:t>. </a:t>
            </a:r>
          </a:p>
          <a:p>
            <a:r>
              <a:rPr lang="it-IT" dirty="0"/>
              <a:t>J:per richiedere il riconoscimento che l'operazione di scrittura sia scritta sul on-disk journal.</a:t>
            </a:r>
          </a:p>
          <a:p>
            <a:r>
              <a:rPr lang="it-IT" dirty="0" err="1"/>
              <a:t>Wtimeout:specificare</a:t>
            </a:r>
            <a:r>
              <a:rPr lang="it-IT" dirty="0"/>
              <a:t> un limite di tempo per impedire il blocco indefinito delle operazioni di scrittura. Dopo un tempo limite ho errore di scrittura.</a:t>
            </a:r>
          </a:p>
          <a:p>
            <a:endParaRPr lang="it-IT"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5" name="Rectangle 1">
            <a:extLst>
              <a:ext uri="{FF2B5EF4-FFF2-40B4-BE49-F238E27FC236}">
                <a16:creationId xmlns:a16="http://schemas.microsoft.com/office/drawing/2014/main" id="{F135CDE7-1705-44F2-9634-580429C224D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003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9E4BC-2C0C-4798-855E-68B380D6C46B}"/>
              </a:ext>
            </a:extLst>
          </p:cNvPr>
          <p:cNvSpPr>
            <a:spLocks noGrp="1"/>
          </p:cNvSpPr>
          <p:nvPr>
            <p:ph type="title"/>
          </p:nvPr>
        </p:nvSpPr>
        <p:spPr>
          <a:xfrm>
            <a:off x="677334" y="609600"/>
            <a:ext cx="8596668" cy="689811"/>
          </a:xfrm>
        </p:spPr>
        <p:txBody>
          <a:bodyPr/>
          <a:lstStyle/>
          <a:p>
            <a:r>
              <a:rPr lang="it-IT" dirty="0" err="1"/>
              <a:t>MongoDB</a:t>
            </a:r>
            <a:r>
              <a:rPr lang="it-IT"/>
              <a:t> Sharding</a:t>
            </a:r>
            <a:endParaRPr lang="it-IT" dirty="0"/>
          </a:p>
        </p:txBody>
      </p:sp>
      <p:sp>
        <p:nvSpPr>
          <p:cNvPr id="3" name="Segnaposto contenuto 2">
            <a:extLst>
              <a:ext uri="{FF2B5EF4-FFF2-40B4-BE49-F238E27FC236}">
                <a16:creationId xmlns:a16="http://schemas.microsoft.com/office/drawing/2014/main" id="{5003E044-0272-41A9-8DB5-E499E02E7575}"/>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195951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B6AA38-AE9C-41D9-ABB4-DC24B2AC2E89}"/>
              </a:ext>
            </a:extLst>
          </p:cNvPr>
          <p:cNvSpPr>
            <a:spLocks noGrp="1"/>
          </p:cNvSpPr>
          <p:nvPr>
            <p:ph type="title"/>
          </p:nvPr>
        </p:nvSpPr>
        <p:spPr>
          <a:xfrm>
            <a:off x="677334" y="609600"/>
            <a:ext cx="8596668" cy="658761"/>
          </a:xfrm>
        </p:spPr>
        <p:txBody>
          <a:bodyPr/>
          <a:lstStyle/>
          <a:p>
            <a:r>
              <a:rPr lang="it-IT" dirty="0"/>
              <a:t>Indice</a:t>
            </a:r>
          </a:p>
        </p:txBody>
      </p:sp>
      <p:sp>
        <p:nvSpPr>
          <p:cNvPr id="3" name="Segnaposto contenuto 2">
            <a:extLst>
              <a:ext uri="{FF2B5EF4-FFF2-40B4-BE49-F238E27FC236}">
                <a16:creationId xmlns:a16="http://schemas.microsoft.com/office/drawing/2014/main" id="{D7AC1BD3-1C05-4F7A-93AF-B3148161BB7E}"/>
              </a:ext>
            </a:extLst>
          </p:cNvPr>
          <p:cNvSpPr>
            <a:spLocks noGrp="1"/>
          </p:cNvSpPr>
          <p:nvPr>
            <p:ph idx="1"/>
          </p:nvPr>
        </p:nvSpPr>
        <p:spPr>
          <a:xfrm>
            <a:off x="677334" y="1383840"/>
            <a:ext cx="8596668" cy="3880773"/>
          </a:xfrm>
        </p:spPr>
        <p:txBody>
          <a:bodyPr/>
          <a:lstStyle/>
          <a:p>
            <a:r>
              <a:rPr lang="it-IT" u="sng" dirty="0"/>
              <a:t>Cos’è </a:t>
            </a:r>
            <a:r>
              <a:rPr lang="it-IT" u="sng" dirty="0" err="1"/>
              <a:t>MongoDB</a:t>
            </a:r>
            <a:endParaRPr lang="it-IT" u="sng" dirty="0"/>
          </a:p>
          <a:p>
            <a:pPr lvl="1"/>
            <a:r>
              <a:rPr lang="it-IT" u="sng" dirty="0"/>
              <a:t>Differenza della struttura del dato rispetto a RDBMS</a:t>
            </a:r>
          </a:p>
          <a:p>
            <a:pPr lvl="1"/>
            <a:r>
              <a:rPr lang="it-IT" u="sng" dirty="0"/>
              <a:t>Vantaggi </a:t>
            </a:r>
            <a:r>
              <a:rPr lang="it-IT" u="sng" dirty="0" err="1"/>
              <a:t>Document</a:t>
            </a:r>
            <a:r>
              <a:rPr lang="it-IT" u="sng" dirty="0"/>
              <a:t> Database</a:t>
            </a:r>
          </a:p>
          <a:p>
            <a:pPr lvl="1"/>
            <a:r>
              <a:rPr lang="it-IT" u="sng" dirty="0"/>
              <a:t>Caratteristiche principali di </a:t>
            </a:r>
            <a:r>
              <a:rPr lang="it-IT" u="sng" dirty="0" err="1"/>
              <a:t>MongoDB</a:t>
            </a:r>
            <a:endParaRPr lang="it-IT" u="sng" dirty="0"/>
          </a:p>
          <a:p>
            <a:r>
              <a:rPr lang="it-IT" u="sng" dirty="0"/>
              <a:t>Data Models</a:t>
            </a:r>
          </a:p>
          <a:p>
            <a:r>
              <a:rPr lang="it-IT" u="sng" dirty="0" err="1"/>
              <a:t>Replications</a:t>
            </a:r>
            <a:endParaRPr lang="it-IT" u="sng" dirty="0"/>
          </a:p>
          <a:p>
            <a:r>
              <a:rPr lang="it-IT" u="sng" dirty="0" err="1"/>
              <a:t>Sharding</a:t>
            </a:r>
            <a:endParaRPr lang="it-IT" u="sng" dirty="0"/>
          </a:p>
        </p:txBody>
      </p:sp>
    </p:spTree>
    <p:extLst>
      <p:ext uri="{BB962C8B-B14F-4D97-AF65-F5344CB8AC3E}">
        <p14:creationId xmlns:p14="http://schemas.microsoft.com/office/powerpoint/2010/main" val="297430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6C4018-40B4-479D-93E4-E96B145B960B}"/>
              </a:ext>
            </a:extLst>
          </p:cNvPr>
          <p:cNvSpPr>
            <a:spLocks noGrp="1"/>
          </p:cNvSpPr>
          <p:nvPr>
            <p:ph type="title"/>
          </p:nvPr>
        </p:nvSpPr>
        <p:spPr/>
        <p:txBody>
          <a:bodyPr/>
          <a:lstStyle/>
          <a:p>
            <a:r>
              <a:rPr lang="it-IT" dirty="0"/>
              <a:t>Introduzione a </a:t>
            </a:r>
            <a:r>
              <a:rPr lang="it-IT" dirty="0" err="1"/>
              <a:t>MongoDB</a:t>
            </a:r>
            <a:endParaRPr lang="it-IT" dirty="0"/>
          </a:p>
        </p:txBody>
      </p:sp>
      <p:sp>
        <p:nvSpPr>
          <p:cNvPr id="9" name="CasellaDiTesto 8">
            <a:extLst>
              <a:ext uri="{FF2B5EF4-FFF2-40B4-BE49-F238E27FC236}">
                <a16:creationId xmlns:a16="http://schemas.microsoft.com/office/drawing/2014/main" id="{3A5273BE-9FB3-48AA-8E7F-8508EFFF30BE}"/>
              </a:ext>
            </a:extLst>
          </p:cNvPr>
          <p:cNvSpPr txBox="1"/>
          <p:nvPr/>
        </p:nvSpPr>
        <p:spPr>
          <a:xfrm>
            <a:off x="677334" y="1544328"/>
            <a:ext cx="5501250" cy="646331"/>
          </a:xfrm>
          <a:prstGeom prst="rect">
            <a:avLst/>
          </a:prstGeom>
          <a:noFill/>
        </p:spPr>
        <p:txBody>
          <a:bodyPr wrap="none" rtlCol="0">
            <a:spAutoFit/>
          </a:bodyPr>
          <a:lstStyle/>
          <a:p>
            <a:r>
              <a:rPr lang="it-IT" dirty="0" err="1"/>
              <a:t>MongoDB</a:t>
            </a:r>
            <a:r>
              <a:rPr lang="it-IT" dirty="0"/>
              <a:t> è un </a:t>
            </a:r>
            <a:r>
              <a:rPr lang="it-IT" dirty="0" err="1"/>
              <a:t>Document-oriented</a:t>
            </a:r>
            <a:r>
              <a:rPr lang="it-IT" dirty="0"/>
              <a:t> </a:t>
            </a:r>
            <a:r>
              <a:rPr lang="it-IT" dirty="0" err="1"/>
              <a:t>NoSQL</a:t>
            </a:r>
            <a:r>
              <a:rPr lang="it-IT" dirty="0"/>
              <a:t> database.</a:t>
            </a:r>
          </a:p>
          <a:p>
            <a:endParaRPr lang="it-IT" dirty="0"/>
          </a:p>
        </p:txBody>
      </p:sp>
      <p:pic>
        <p:nvPicPr>
          <p:cNvPr id="19" name="Immagine 18" descr="Immagine che contiene testo&#10;&#10;Descrizione generata automaticamente">
            <a:extLst>
              <a:ext uri="{FF2B5EF4-FFF2-40B4-BE49-F238E27FC236}">
                <a16:creationId xmlns:a16="http://schemas.microsoft.com/office/drawing/2014/main" id="{39F93FF2-B7F4-42C8-868C-0E0FDEC74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57" y="2079253"/>
            <a:ext cx="2595716" cy="2595716"/>
          </a:xfrm>
          <a:prstGeom prst="rect">
            <a:avLst/>
          </a:prstGeom>
        </p:spPr>
      </p:pic>
      <p:pic>
        <p:nvPicPr>
          <p:cNvPr id="21" name="Immagine 20">
            <a:extLst>
              <a:ext uri="{FF2B5EF4-FFF2-40B4-BE49-F238E27FC236}">
                <a16:creationId xmlns:a16="http://schemas.microsoft.com/office/drawing/2014/main" id="{E8E69D09-0282-4A14-AB48-ABEF3A6BD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1" y="2445473"/>
            <a:ext cx="1691149" cy="1691149"/>
          </a:xfrm>
          <a:prstGeom prst="rect">
            <a:avLst/>
          </a:prstGeom>
        </p:spPr>
      </p:pic>
      <p:cxnSp>
        <p:nvCxnSpPr>
          <p:cNvPr id="23" name="Connettore 2 22">
            <a:extLst>
              <a:ext uri="{FF2B5EF4-FFF2-40B4-BE49-F238E27FC236}">
                <a16:creationId xmlns:a16="http://schemas.microsoft.com/office/drawing/2014/main" id="{7B8F183A-09E5-4039-9CBC-CEF53611CEE0}"/>
              </a:ext>
            </a:extLst>
          </p:cNvPr>
          <p:cNvCxnSpPr/>
          <p:nvPr/>
        </p:nvCxnSpPr>
        <p:spPr>
          <a:xfrm>
            <a:off x="3537491" y="3184829"/>
            <a:ext cx="259571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9" name="Elemento grafico 28" descr="Segnale di divieto contorno">
            <a:extLst>
              <a:ext uri="{FF2B5EF4-FFF2-40B4-BE49-F238E27FC236}">
                <a16:creationId xmlns:a16="http://schemas.microsoft.com/office/drawing/2014/main" id="{FED54B1B-D9E5-48A0-A60C-DCFE26A91C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381" y="1867493"/>
            <a:ext cx="2847110" cy="2847110"/>
          </a:xfrm>
          <a:prstGeom prst="rect">
            <a:avLst/>
          </a:prstGeom>
        </p:spPr>
      </p:pic>
      <p:sp>
        <p:nvSpPr>
          <p:cNvPr id="30" name="Parentesi graffa chiusa 29">
            <a:extLst>
              <a:ext uri="{FF2B5EF4-FFF2-40B4-BE49-F238E27FC236}">
                <a16:creationId xmlns:a16="http://schemas.microsoft.com/office/drawing/2014/main" id="{407D0CC5-DF1D-4751-9857-6122275F37E6}"/>
              </a:ext>
            </a:extLst>
          </p:cNvPr>
          <p:cNvSpPr/>
          <p:nvPr/>
        </p:nvSpPr>
        <p:spPr>
          <a:xfrm rot="16200000">
            <a:off x="6734812" y="2680867"/>
            <a:ext cx="644769" cy="4163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1" name="CasellaDiTesto 30">
            <a:extLst>
              <a:ext uri="{FF2B5EF4-FFF2-40B4-BE49-F238E27FC236}">
                <a16:creationId xmlns:a16="http://schemas.microsoft.com/office/drawing/2014/main" id="{62EC8ECE-C9D1-4637-8FA1-BEEA0EEE72D3}"/>
              </a:ext>
            </a:extLst>
          </p:cNvPr>
          <p:cNvSpPr txBox="1"/>
          <p:nvPr/>
        </p:nvSpPr>
        <p:spPr>
          <a:xfrm>
            <a:off x="5029908" y="4862320"/>
            <a:ext cx="4193777" cy="646331"/>
          </a:xfrm>
          <a:prstGeom prst="rect">
            <a:avLst/>
          </a:prstGeom>
          <a:noFill/>
        </p:spPr>
        <p:txBody>
          <a:bodyPr wrap="none" rtlCol="0">
            <a:spAutoFit/>
          </a:bodyPr>
          <a:lstStyle/>
          <a:p>
            <a:r>
              <a:rPr lang="it-IT" dirty="0"/>
              <a:t>Formati da coppia chiave-valore per </a:t>
            </a:r>
          </a:p>
          <a:p>
            <a:r>
              <a:rPr lang="it-IT" dirty="0"/>
              <a:t>incrementare le prestazioni di ricerca.</a:t>
            </a:r>
          </a:p>
        </p:txBody>
      </p:sp>
      <p:sp>
        <p:nvSpPr>
          <p:cNvPr id="11" name="CasellaDiTesto 10">
            <a:extLst>
              <a:ext uri="{FF2B5EF4-FFF2-40B4-BE49-F238E27FC236}">
                <a16:creationId xmlns:a16="http://schemas.microsoft.com/office/drawing/2014/main" id="{72EC5378-4AE5-4898-A7C3-D3F17E8915C0}"/>
              </a:ext>
            </a:extLst>
          </p:cNvPr>
          <p:cNvSpPr txBox="1"/>
          <p:nvPr/>
        </p:nvSpPr>
        <p:spPr>
          <a:xfrm>
            <a:off x="5029908" y="5434181"/>
            <a:ext cx="4733780" cy="646331"/>
          </a:xfrm>
          <a:prstGeom prst="rect">
            <a:avLst/>
          </a:prstGeom>
          <a:noFill/>
        </p:spPr>
        <p:txBody>
          <a:bodyPr wrap="square">
            <a:spAutoFit/>
          </a:bodyPr>
          <a:lstStyle/>
          <a:p>
            <a:r>
              <a:rPr lang="it-IT" dirty="0" err="1"/>
              <a:t>MongoDB</a:t>
            </a:r>
            <a:r>
              <a:rPr lang="it-IT" dirty="0"/>
              <a:t> immagazzina i dati come documenti di tipo BSON.</a:t>
            </a:r>
          </a:p>
        </p:txBody>
      </p:sp>
    </p:spTree>
    <p:extLst>
      <p:ext uri="{BB962C8B-B14F-4D97-AF65-F5344CB8AC3E}">
        <p14:creationId xmlns:p14="http://schemas.microsoft.com/office/powerpoint/2010/main" val="412559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EE2D37-8E06-4E72-A33E-A0384AF7F666}"/>
              </a:ext>
            </a:extLst>
          </p:cNvPr>
          <p:cNvSpPr>
            <a:spLocks noGrp="1"/>
          </p:cNvSpPr>
          <p:nvPr>
            <p:ph type="title"/>
          </p:nvPr>
        </p:nvSpPr>
        <p:spPr/>
        <p:txBody>
          <a:bodyPr/>
          <a:lstStyle/>
          <a:p>
            <a:r>
              <a:rPr lang="it-IT" dirty="0"/>
              <a:t>Differenza con RDBMS</a:t>
            </a:r>
          </a:p>
        </p:txBody>
      </p:sp>
      <p:graphicFrame>
        <p:nvGraphicFramePr>
          <p:cNvPr id="4" name="Tabella 4">
            <a:extLst>
              <a:ext uri="{FF2B5EF4-FFF2-40B4-BE49-F238E27FC236}">
                <a16:creationId xmlns:a16="http://schemas.microsoft.com/office/drawing/2014/main" id="{B03B79CB-6D0C-4102-9A55-FA6140D4105F}"/>
              </a:ext>
            </a:extLst>
          </p:cNvPr>
          <p:cNvGraphicFramePr>
            <a:graphicFrameLocks noGrp="1"/>
          </p:cNvGraphicFramePr>
          <p:nvPr>
            <p:ph idx="1"/>
            <p:extLst>
              <p:ext uri="{D42A27DB-BD31-4B8C-83A1-F6EECF244321}">
                <p14:modId xmlns:p14="http://schemas.microsoft.com/office/powerpoint/2010/main" val="2499120824"/>
              </p:ext>
            </p:extLst>
          </p:nvPr>
        </p:nvGraphicFramePr>
        <p:xfrm>
          <a:off x="302537" y="1270000"/>
          <a:ext cx="11212129" cy="4046688"/>
        </p:xfrm>
        <a:graphic>
          <a:graphicData uri="http://schemas.openxmlformats.org/drawingml/2006/table">
            <a:tbl>
              <a:tblPr firstRow="1" bandRow="1">
                <a:tableStyleId>{5C22544A-7EE6-4342-B048-85BDC9FD1C3A}</a:tableStyleId>
              </a:tblPr>
              <a:tblGrid>
                <a:gridCol w="1840555">
                  <a:extLst>
                    <a:ext uri="{9D8B030D-6E8A-4147-A177-3AD203B41FA5}">
                      <a16:colId xmlns:a16="http://schemas.microsoft.com/office/drawing/2014/main" val="3946425782"/>
                    </a:ext>
                  </a:extLst>
                </a:gridCol>
                <a:gridCol w="1622792">
                  <a:extLst>
                    <a:ext uri="{9D8B030D-6E8A-4147-A177-3AD203B41FA5}">
                      <a16:colId xmlns:a16="http://schemas.microsoft.com/office/drawing/2014/main" val="569302220"/>
                    </a:ext>
                  </a:extLst>
                </a:gridCol>
                <a:gridCol w="7748782">
                  <a:extLst>
                    <a:ext uri="{9D8B030D-6E8A-4147-A177-3AD203B41FA5}">
                      <a16:colId xmlns:a16="http://schemas.microsoft.com/office/drawing/2014/main" val="823549173"/>
                    </a:ext>
                  </a:extLst>
                </a:gridCol>
              </a:tblGrid>
              <a:tr h="645912">
                <a:tc>
                  <a:txBody>
                    <a:bodyPr/>
                    <a:lstStyle/>
                    <a:p>
                      <a:r>
                        <a:rPr lang="it-IT" dirty="0"/>
                        <a:t>RDBBMS</a:t>
                      </a:r>
                    </a:p>
                  </a:txBody>
                  <a:tcPr/>
                </a:tc>
                <a:tc>
                  <a:txBody>
                    <a:bodyPr/>
                    <a:lstStyle/>
                    <a:p>
                      <a:r>
                        <a:rPr lang="it-IT" dirty="0" err="1"/>
                        <a:t>MongoDB</a:t>
                      </a:r>
                      <a:endParaRPr lang="it-IT" dirty="0"/>
                    </a:p>
                  </a:txBody>
                  <a:tcPr/>
                </a:tc>
                <a:tc>
                  <a:txBody>
                    <a:bodyPr/>
                    <a:lstStyle/>
                    <a:p>
                      <a:r>
                        <a:rPr lang="it-IT" dirty="0"/>
                        <a:t>Differenza</a:t>
                      </a:r>
                    </a:p>
                  </a:txBody>
                  <a:tcPr/>
                </a:tc>
                <a:extLst>
                  <a:ext uri="{0D108BD9-81ED-4DB2-BD59-A6C34878D82A}">
                    <a16:rowId xmlns:a16="http://schemas.microsoft.com/office/drawing/2014/main" val="1317938149"/>
                  </a:ext>
                </a:extLst>
              </a:tr>
              <a:tr h="645912">
                <a:tc>
                  <a:txBody>
                    <a:bodyPr/>
                    <a:lstStyle/>
                    <a:p>
                      <a:r>
                        <a:rPr lang="it-IT" dirty="0" err="1"/>
                        <a:t>Table</a:t>
                      </a:r>
                      <a:endParaRPr lang="it-IT" dirty="0"/>
                    </a:p>
                  </a:txBody>
                  <a:tcPr/>
                </a:tc>
                <a:tc>
                  <a:txBody>
                    <a:bodyPr/>
                    <a:lstStyle/>
                    <a:p>
                      <a:r>
                        <a:rPr lang="it-IT" dirty="0"/>
                        <a:t>Collection</a:t>
                      </a:r>
                    </a:p>
                  </a:txBody>
                  <a:tcPr/>
                </a:tc>
                <a:tc>
                  <a:txBody>
                    <a:bodyPr/>
                    <a:lstStyle/>
                    <a:p>
                      <a:r>
                        <a:rPr lang="it-IT" dirty="0"/>
                        <a:t>In RDBMS, le tabelle contengono le colonne e le righe usate per registrare il dato, in </a:t>
                      </a:r>
                      <a:r>
                        <a:rPr lang="it-IT" dirty="0" err="1"/>
                        <a:t>MongoDB</a:t>
                      </a:r>
                      <a:r>
                        <a:rPr lang="it-IT" dirty="0"/>
                        <a:t>, questa struttura si chiama Collection. </a:t>
                      </a:r>
                    </a:p>
                  </a:txBody>
                  <a:tcPr/>
                </a:tc>
                <a:extLst>
                  <a:ext uri="{0D108BD9-81ED-4DB2-BD59-A6C34878D82A}">
                    <a16:rowId xmlns:a16="http://schemas.microsoft.com/office/drawing/2014/main" val="2737845455"/>
                  </a:ext>
                </a:extLst>
              </a:tr>
              <a:tr h="645912">
                <a:tc>
                  <a:txBody>
                    <a:bodyPr/>
                    <a:lstStyle/>
                    <a:p>
                      <a:pPr algn="l"/>
                      <a:r>
                        <a:rPr lang="it-IT" dirty="0" err="1"/>
                        <a:t>Row</a:t>
                      </a:r>
                      <a:r>
                        <a:rPr lang="it-IT" dirty="0"/>
                        <a:t>/Record</a:t>
                      </a:r>
                    </a:p>
                  </a:txBody>
                  <a:tcPr/>
                </a:tc>
                <a:tc>
                  <a:txBody>
                    <a:bodyPr/>
                    <a:lstStyle/>
                    <a:p>
                      <a:r>
                        <a:rPr lang="it-IT" dirty="0" err="1"/>
                        <a:t>Document</a:t>
                      </a:r>
                      <a:endParaRPr lang="it-IT" dirty="0"/>
                    </a:p>
                  </a:txBody>
                  <a:tcPr/>
                </a:tc>
                <a:tc>
                  <a:txBody>
                    <a:bodyPr/>
                    <a:lstStyle/>
                    <a:p>
                      <a:r>
                        <a:rPr lang="it-IT" dirty="0"/>
                        <a:t>In RDBMS, la </a:t>
                      </a:r>
                      <a:r>
                        <a:rPr lang="it-IT" dirty="0" err="1"/>
                        <a:t>righa</a:t>
                      </a:r>
                      <a:r>
                        <a:rPr lang="it-IT" dirty="0"/>
                        <a:t> rappresenta un singolo elemento di dati strutturato nella tabella. In </a:t>
                      </a:r>
                      <a:r>
                        <a:rPr lang="it-IT" dirty="0" err="1"/>
                        <a:t>MongoDB</a:t>
                      </a:r>
                      <a:r>
                        <a:rPr lang="it-IT" dirty="0"/>
                        <a:t>, i dati vengono archiviati nei documenti.</a:t>
                      </a:r>
                    </a:p>
                  </a:txBody>
                  <a:tcPr/>
                </a:tc>
                <a:extLst>
                  <a:ext uri="{0D108BD9-81ED-4DB2-BD59-A6C34878D82A}">
                    <a16:rowId xmlns:a16="http://schemas.microsoft.com/office/drawing/2014/main" val="1537402499"/>
                  </a:ext>
                </a:extLst>
              </a:tr>
              <a:tr h="645912">
                <a:tc>
                  <a:txBody>
                    <a:bodyPr/>
                    <a:lstStyle/>
                    <a:p>
                      <a:r>
                        <a:rPr lang="it-IT" dirty="0" err="1"/>
                        <a:t>Column</a:t>
                      </a:r>
                      <a:endParaRPr lang="it-IT" dirty="0"/>
                    </a:p>
                  </a:txBody>
                  <a:tcPr/>
                </a:tc>
                <a:tc>
                  <a:txBody>
                    <a:bodyPr/>
                    <a:lstStyle/>
                    <a:p>
                      <a:r>
                        <a:rPr lang="it-IT" dirty="0" err="1"/>
                        <a:t>Filed</a:t>
                      </a:r>
                      <a:endParaRPr lang="it-IT" dirty="0"/>
                    </a:p>
                  </a:txBody>
                  <a:tcPr/>
                </a:tc>
                <a:tc>
                  <a:txBody>
                    <a:bodyPr/>
                    <a:lstStyle/>
                    <a:p>
                      <a:r>
                        <a:rPr lang="it-IT" dirty="0"/>
                        <a:t>In RDBMS, la colonna denota un set di valori. In </a:t>
                      </a:r>
                      <a:r>
                        <a:rPr lang="it-IT" dirty="0" err="1"/>
                        <a:t>MongoDB</a:t>
                      </a:r>
                      <a:r>
                        <a:rPr lang="it-IT" dirty="0"/>
                        <a:t>, sono conosciuti come campi.</a:t>
                      </a:r>
                    </a:p>
                  </a:txBody>
                  <a:tcPr/>
                </a:tc>
                <a:extLst>
                  <a:ext uri="{0D108BD9-81ED-4DB2-BD59-A6C34878D82A}">
                    <a16:rowId xmlns:a16="http://schemas.microsoft.com/office/drawing/2014/main" val="3542496028"/>
                  </a:ext>
                </a:extLst>
              </a:tr>
              <a:tr h="645912">
                <a:tc>
                  <a:txBody>
                    <a:bodyPr/>
                    <a:lstStyle/>
                    <a:p>
                      <a:r>
                        <a:rPr lang="it-IT" dirty="0"/>
                        <a:t>Joins</a:t>
                      </a:r>
                    </a:p>
                  </a:txBody>
                  <a:tcPr/>
                </a:tc>
                <a:tc>
                  <a:txBody>
                    <a:bodyPr/>
                    <a:lstStyle/>
                    <a:p>
                      <a:r>
                        <a:rPr lang="it-IT" dirty="0"/>
                        <a:t>Embedded </a:t>
                      </a:r>
                      <a:r>
                        <a:rPr lang="it-IT" dirty="0" err="1"/>
                        <a:t>documents</a:t>
                      </a:r>
                      <a:endParaRPr lang="it-IT" dirty="0"/>
                    </a:p>
                  </a:txBody>
                  <a:tcPr/>
                </a:tc>
                <a:tc>
                  <a:txBody>
                    <a:bodyPr/>
                    <a:lstStyle/>
                    <a:p>
                      <a:r>
                        <a:rPr lang="it-IT" dirty="0"/>
                        <a:t>In RDBMS, i dati a volte sono distribuiti su varie tabelle e per mostrare una vista completa di tutti i dati, a volte viene formato un join tra tabelle per ottenere i dati. In </a:t>
                      </a:r>
                      <a:r>
                        <a:rPr lang="it-IT" dirty="0" err="1"/>
                        <a:t>MongoDB</a:t>
                      </a:r>
                      <a:r>
                        <a:rPr lang="it-IT" dirty="0"/>
                        <a:t>, i dati vengono normalmente archiviati in un’unica raccolta, ma separati utilizzando documenti incorporati. Quindi non esiste il concetto di join in </a:t>
                      </a:r>
                      <a:r>
                        <a:rPr lang="it-IT" dirty="0" err="1"/>
                        <a:t>MongoDB</a:t>
                      </a:r>
                      <a:endParaRPr lang="it-IT" dirty="0"/>
                    </a:p>
                  </a:txBody>
                  <a:tcPr/>
                </a:tc>
                <a:extLst>
                  <a:ext uri="{0D108BD9-81ED-4DB2-BD59-A6C34878D82A}">
                    <a16:rowId xmlns:a16="http://schemas.microsoft.com/office/drawing/2014/main" val="3462587373"/>
                  </a:ext>
                </a:extLst>
              </a:tr>
            </a:tbl>
          </a:graphicData>
        </a:graphic>
      </p:graphicFrame>
    </p:spTree>
    <p:extLst>
      <p:ext uri="{BB962C8B-B14F-4D97-AF65-F5344CB8AC3E}">
        <p14:creationId xmlns:p14="http://schemas.microsoft.com/office/powerpoint/2010/main" val="318354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127D0-0D6F-44E0-8CA6-20CE58F7CA29}"/>
              </a:ext>
            </a:extLst>
          </p:cNvPr>
          <p:cNvSpPr>
            <a:spLocks noGrp="1"/>
          </p:cNvSpPr>
          <p:nvPr>
            <p:ph type="title"/>
          </p:nvPr>
        </p:nvSpPr>
        <p:spPr>
          <a:xfrm>
            <a:off x="436703" y="312821"/>
            <a:ext cx="8596668" cy="807954"/>
          </a:xfrm>
        </p:spPr>
        <p:txBody>
          <a:bodyPr>
            <a:normAutofit/>
          </a:bodyPr>
          <a:lstStyle/>
          <a:p>
            <a:r>
              <a:rPr lang="it-IT" dirty="0"/>
              <a:t>Vantaggi </a:t>
            </a:r>
            <a:r>
              <a:rPr lang="it-IT" dirty="0" err="1"/>
              <a:t>Document</a:t>
            </a:r>
            <a:r>
              <a:rPr lang="it-IT" dirty="0"/>
              <a:t> </a:t>
            </a:r>
            <a:r>
              <a:rPr lang="it-IT" dirty="0" err="1"/>
              <a:t>DataBase</a:t>
            </a:r>
            <a:endParaRPr lang="it-IT" dirty="0"/>
          </a:p>
        </p:txBody>
      </p:sp>
      <p:pic>
        <p:nvPicPr>
          <p:cNvPr id="5" name="Segnaposto contenuto 4">
            <a:extLst>
              <a:ext uri="{FF2B5EF4-FFF2-40B4-BE49-F238E27FC236}">
                <a16:creationId xmlns:a16="http://schemas.microsoft.com/office/drawing/2014/main" id="{73F4FCAF-D629-4D78-B3B7-ACB51CFC1E0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456" y="1120775"/>
            <a:ext cx="5429250" cy="1619250"/>
          </a:xfrm>
        </p:spPr>
      </p:pic>
      <p:sp>
        <p:nvSpPr>
          <p:cNvPr id="6" name="Segnaposto contenuto 2">
            <a:extLst>
              <a:ext uri="{FF2B5EF4-FFF2-40B4-BE49-F238E27FC236}">
                <a16:creationId xmlns:a16="http://schemas.microsoft.com/office/drawing/2014/main" id="{2133E7B9-47F7-4451-91FB-77DEB1E48BA2}"/>
              </a:ext>
            </a:extLst>
          </p:cNvPr>
          <p:cNvSpPr txBox="1">
            <a:spLocks/>
          </p:cNvSpPr>
          <p:nvPr/>
        </p:nvSpPr>
        <p:spPr>
          <a:xfrm>
            <a:off x="436703" y="2899110"/>
            <a:ext cx="8596668" cy="3646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t>Estremamente flessibile nella rappresentazione e gestione del dato.</a:t>
            </a:r>
          </a:p>
          <a:p>
            <a:r>
              <a:rPr lang="it-IT" dirty="0"/>
              <a:t>La struttura del documento è più in linea con il modo in cui gli sviluppatori costruiscono le loro classi e oggetti nei rispettivi linguaggi di programmazione.</a:t>
            </a:r>
          </a:p>
          <a:p>
            <a:r>
              <a:rPr lang="it-IT" dirty="0"/>
              <a:t>Non è necessario che i </a:t>
            </a:r>
            <a:r>
              <a:rPr lang="it-IT" dirty="0" err="1"/>
              <a:t>documents</a:t>
            </a:r>
            <a:r>
              <a:rPr lang="it-IT" dirty="0"/>
              <a:t> abbiano uno schema definito in anticipo. Infatti, i fields possono essere creati al volo.</a:t>
            </a:r>
          </a:p>
          <a:p>
            <a:r>
              <a:rPr lang="it-IT" dirty="0"/>
              <a:t>Il modello di dati disponibile all'interno di </a:t>
            </a:r>
            <a:r>
              <a:rPr lang="it-IT" dirty="0" err="1"/>
              <a:t>MongoDB</a:t>
            </a:r>
            <a:r>
              <a:rPr lang="it-IT" dirty="0"/>
              <a:t> consente di rappresentare più facilmente relazioni gerarchiche, memorizzare array e altre strutture più complesse.</a:t>
            </a:r>
          </a:p>
        </p:txBody>
      </p:sp>
    </p:spTree>
    <p:extLst>
      <p:ext uri="{BB962C8B-B14F-4D97-AF65-F5344CB8AC3E}">
        <p14:creationId xmlns:p14="http://schemas.microsoft.com/office/powerpoint/2010/main" val="385479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43950-A15A-4ABF-AF3C-DA57B25F75F4}"/>
              </a:ext>
            </a:extLst>
          </p:cNvPr>
          <p:cNvSpPr>
            <a:spLocks noGrp="1"/>
          </p:cNvSpPr>
          <p:nvPr>
            <p:ph type="title"/>
          </p:nvPr>
        </p:nvSpPr>
        <p:spPr>
          <a:xfrm>
            <a:off x="577515" y="132348"/>
            <a:ext cx="8596668" cy="665747"/>
          </a:xfrm>
        </p:spPr>
        <p:txBody>
          <a:bodyPr/>
          <a:lstStyle/>
          <a:p>
            <a:r>
              <a:rPr lang="it-IT" dirty="0"/>
              <a:t>Caratteristiche principali di </a:t>
            </a:r>
            <a:r>
              <a:rPr lang="it-IT" dirty="0" err="1"/>
              <a:t>MongoDB</a:t>
            </a:r>
            <a:endParaRPr lang="it-IT" dirty="0"/>
          </a:p>
        </p:txBody>
      </p:sp>
      <p:sp>
        <p:nvSpPr>
          <p:cNvPr id="3" name="Segnaposto contenuto 2">
            <a:extLst>
              <a:ext uri="{FF2B5EF4-FFF2-40B4-BE49-F238E27FC236}">
                <a16:creationId xmlns:a16="http://schemas.microsoft.com/office/drawing/2014/main" id="{EE31C18A-A597-414F-8E94-7FF51BB96553}"/>
              </a:ext>
            </a:extLst>
          </p:cNvPr>
          <p:cNvSpPr>
            <a:spLocks noGrp="1"/>
          </p:cNvSpPr>
          <p:nvPr>
            <p:ph idx="1"/>
          </p:nvPr>
        </p:nvSpPr>
        <p:spPr>
          <a:xfrm>
            <a:off x="577515" y="998621"/>
            <a:ext cx="9276347" cy="5727031"/>
          </a:xfrm>
        </p:spPr>
        <p:txBody>
          <a:bodyPr>
            <a:normAutofit lnSpcReduction="10000"/>
          </a:bodyPr>
          <a:lstStyle/>
          <a:p>
            <a:r>
              <a:rPr lang="it-IT" dirty="0"/>
              <a:t>Elevate prestazioni: </a:t>
            </a:r>
            <a:r>
              <a:rPr lang="it-IT" dirty="0" err="1"/>
              <a:t>MongoDB</a:t>
            </a:r>
            <a:r>
              <a:rPr lang="it-IT" dirty="0"/>
              <a:t> </a:t>
            </a:r>
            <a:r>
              <a:rPr lang="it-IT" dirty="0" err="1"/>
              <a:t>fornische</a:t>
            </a:r>
            <a:r>
              <a:rPr lang="it-IT" dirty="0"/>
              <a:t> la persistenza dei dati ad alte prestazioni. In particolare:</a:t>
            </a:r>
          </a:p>
          <a:p>
            <a:pPr lvl="1"/>
            <a:r>
              <a:rPr lang="it-IT" dirty="0"/>
              <a:t>Il supporto per i dati embedded riduce l’</a:t>
            </a:r>
            <a:r>
              <a:rPr lang="it-IT" dirty="0" err="1"/>
              <a:t>attivatà</a:t>
            </a:r>
            <a:r>
              <a:rPr lang="it-IT" dirty="0"/>
              <a:t> I/O sul sistema di database.</a:t>
            </a:r>
          </a:p>
          <a:p>
            <a:pPr lvl="1"/>
            <a:r>
              <a:rPr lang="it-IT" dirty="0"/>
              <a:t>Gli indici supportano query più veloci e possono includere chiavi da embedded </a:t>
            </a:r>
            <a:r>
              <a:rPr lang="it-IT" dirty="0" err="1"/>
              <a:t>documents</a:t>
            </a:r>
            <a:r>
              <a:rPr lang="it-IT" dirty="0"/>
              <a:t> e arrays.</a:t>
            </a:r>
          </a:p>
          <a:p>
            <a:r>
              <a:rPr lang="it-IT" dirty="0"/>
              <a:t>Linguaggio di Query avanzato per supportare le operazioni di lettura e scrittura:</a:t>
            </a:r>
          </a:p>
          <a:p>
            <a:pPr lvl="1"/>
            <a:r>
              <a:rPr lang="it-IT" dirty="0"/>
              <a:t>Aggregazione dei dati.</a:t>
            </a:r>
          </a:p>
          <a:p>
            <a:pPr lvl="1"/>
            <a:r>
              <a:rPr lang="it-IT" dirty="0"/>
              <a:t>Ricerca di testo e Queries Geospaziali.</a:t>
            </a:r>
          </a:p>
          <a:p>
            <a:r>
              <a:rPr lang="it-IT" dirty="0"/>
              <a:t>Elevata </a:t>
            </a:r>
            <a:r>
              <a:rPr lang="it-IT" dirty="0" err="1"/>
              <a:t>Availability</a:t>
            </a:r>
            <a:r>
              <a:rPr lang="it-IT" dirty="0"/>
              <a:t>: ho funzione replica set che </a:t>
            </a:r>
            <a:r>
              <a:rPr lang="it-IT" dirty="0" err="1"/>
              <a:t>fornische</a:t>
            </a:r>
            <a:r>
              <a:rPr lang="it-IT" dirty="0"/>
              <a:t>:</a:t>
            </a:r>
          </a:p>
          <a:p>
            <a:pPr lvl="1"/>
            <a:r>
              <a:rPr lang="it-IT" dirty="0" err="1"/>
              <a:t>Automatic</a:t>
            </a:r>
            <a:r>
              <a:rPr lang="it-IT" dirty="0"/>
              <a:t> </a:t>
            </a:r>
            <a:r>
              <a:rPr lang="it-IT" dirty="0" err="1"/>
              <a:t>failover</a:t>
            </a:r>
            <a:r>
              <a:rPr lang="it-IT" dirty="0"/>
              <a:t>.</a:t>
            </a:r>
          </a:p>
          <a:p>
            <a:pPr lvl="1"/>
            <a:r>
              <a:rPr lang="it-IT" dirty="0"/>
              <a:t>Data </a:t>
            </a:r>
            <a:r>
              <a:rPr lang="it-IT" dirty="0" err="1"/>
              <a:t>redundancy</a:t>
            </a:r>
            <a:r>
              <a:rPr lang="it-IT" dirty="0"/>
              <a:t>.</a:t>
            </a:r>
          </a:p>
          <a:p>
            <a:r>
              <a:rPr lang="it-IT" dirty="0"/>
              <a:t>Scalabilità orizzontale: è una della parti principale della sue funzionalità.</a:t>
            </a:r>
          </a:p>
          <a:p>
            <a:pPr lvl="1"/>
            <a:r>
              <a:rPr lang="en-US" dirty="0" err="1"/>
              <a:t>Sharding</a:t>
            </a:r>
            <a:r>
              <a:rPr lang="en-US" dirty="0"/>
              <a:t> distributes data across a cluster of machines</a:t>
            </a:r>
            <a:r>
              <a:rPr lang="it-IT" dirty="0"/>
              <a:t>.</a:t>
            </a:r>
          </a:p>
          <a:p>
            <a:r>
              <a:rPr lang="it-IT" dirty="0"/>
              <a:t>Supporto per Multiple Storage </a:t>
            </a:r>
            <a:r>
              <a:rPr lang="it-IT" dirty="0" err="1"/>
              <a:t>Engines</a:t>
            </a:r>
            <a:r>
              <a:rPr lang="it-IT" dirty="0"/>
              <a:t>:</a:t>
            </a:r>
          </a:p>
          <a:p>
            <a:pPr lvl="1"/>
            <a:r>
              <a:rPr lang="it-IT" dirty="0" err="1"/>
              <a:t>WiredTiger</a:t>
            </a:r>
            <a:r>
              <a:rPr lang="it-IT" dirty="0"/>
              <a:t> Storage Engine.</a:t>
            </a:r>
          </a:p>
          <a:p>
            <a:pPr lvl="1"/>
            <a:r>
              <a:rPr lang="it-IT" dirty="0"/>
              <a:t>In-Memory Storage Engine.</a:t>
            </a:r>
          </a:p>
          <a:p>
            <a:endParaRPr lang="it-IT" dirty="0"/>
          </a:p>
        </p:txBody>
      </p:sp>
    </p:spTree>
    <p:extLst>
      <p:ext uri="{BB962C8B-B14F-4D97-AF65-F5344CB8AC3E}">
        <p14:creationId xmlns:p14="http://schemas.microsoft.com/office/powerpoint/2010/main" val="55060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50023E-F3FC-459D-8DD9-7F6E87F4BED5}"/>
              </a:ext>
            </a:extLst>
          </p:cNvPr>
          <p:cNvSpPr>
            <a:spLocks noGrp="1"/>
          </p:cNvSpPr>
          <p:nvPr>
            <p:ph type="title"/>
          </p:nvPr>
        </p:nvSpPr>
        <p:spPr>
          <a:xfrm>
            <a:off x="677334" y="609600"/>
            <a:ext cx="8596668" cy="725905"/>
          </a:xfrm>
        </p:spPr>
        <p:txBody>
          <a:bodyPr/>
          <a:lstStyle/>
          <a:p>
            <a:r>
              <a:rPr lang="it-IT" dirty="0"/>
              <a:t>Replication</a:t>
            </a:r>
          </a:p>
        </p:txBody>
      </p:sp>
      <p:sp>
        <p:nvSpPr>
          <p:cNvPr id="3" name="Segnaposto contenuto 2">
            <a:extLst>
              <a:ext uri="{FF2B5EF4-FFF2-40B4-BE49-F238E27FC236}">
                <a16:creationId xmlns:a16="http://schemas.microsoft.com/office/drawing/2014/main" id="{37820A38-C9C9-4A99-80D6-447D8B02A018}"/>
              </a:ext>
            </a:extLst>
          </p:cNvPr>
          <p:cNvSpPr>
            <a:spLocks noGrp="1"/>
          </p:cNvSpPr>
          <p:nvPr>
            <p:ph idx="1"/>
          </p:nvPr>
        </p:nvSpPr>
        <p:spPr>
          <a:xfrm>
            <a:off x="520923" y="1335506"/>
            <a:ext cx="9212624" cy="6136106"/>
          </a:xfrm>
        </p:spPr>
        <p:txBody>
          <a:bodyPr>
            <a:normAutofit/>
          </a:bodyPr>
          <a:lstStyle/>
          <a:p>
            <a:r>
              <a:rPr lang="it-IT" sz="2000" dirty="0"/>
              <a:t>Scopi principali della replicazione:</a:t>
            </a:r>
          </a:p>
          <a:p>
            <a:pPr lvl="1"/>
            <a:r>
              <a:rPr lang="it-IT" sz="2000" dirty="0"/>
              <a:t>Fornisce ridondanza dei dati, così ho un livello di tolleranza agli errori contro la perdita di un singolo server (</a:t>
            </a:r>
            <a:r>
              <a:rPr lang="it-IT" sz="2000" dirty="0" err="1"/>
              <a:t>Availability</a:t>
            </a:r>
            <a:r>
              <a:rPr lang="it-IT" sz="2000" dirty="0"/>
              <a:t>).</a:t>
            </a:r>
          </a:p>
          <a:p>
            <a:pPr lvl="1"/>
            <a:r>
              <a:rPr lang="it-IT" sz="2000" dirty="0"/>
              <a:t>Maggiore capacità di lettura, infatti i client possono inviare operazioni di lettura a server diversi.</a:t>
            </a:r>
          </a:p>
          <a:p>
            <a:pPr lvl="1"/>
            <a:r>
              <a:rPr lang="it-IT" sz="2000" dirty="0"/>
              <a:t>Maggiore disponibilità per applicazioni distribuite.</a:t>
            </a:r>
          </a:p>
          <a:p>
            <a:pPr lvl="1"/>
            <a:r>
              <a:rPr lang="it-IT" sz="2000" dirty="0"/>
              <a:t>Scopi dedicati come il backup</a:t>
            </a:r>
          </a:p>
          <a:p>
            <a:r>
              <a:rPr lang="it-IT" sz="2000" dirty="0"/>
              <a:t>Come funzione in </a:t>
            </a:r>
            <a:r>
              <a:rPr lang="it-IT" sz="2000" dirty="0" err="1"/>
              <a:t>MongoDB</a:t>
            </a:r>
            <a:r>
              <a:rPr lang="it-IT" sz="2000" dirty="0"/>
              <a:t>:</a:t>
            </a:r>
          </a:p>
          <a:p>
            <a:pPr lvl="1"/>
            <a:r>
              <a:rPr lang="it-IT" sz="2000" dirty="0"/>
              <a:t>Ho un replica set che mantiene lo stesso set di dati.</a:t>
            </a:r>
          </a:p>
          <a:p>
            <a:pPr lvl="1"/>
            <a:r>
              <a:rPr lang="it-IT" sz="2000" dirty="0"/>
              <a:t>Un replica set ha diversi nodi portanti e un nodo arbitro facoltativo.</a:t>
            </a:r>
          </a:p>
          <a:p>
            <a:pPr lvl="1"/>
            <a:r>
              <a:rPr lang="it-IT" sz="2000" dirty="0"/>
              <a:t>Dei nodi portanti uno solo è considerato primario, mentre gli altri nodi sono considerati secondari.</a:t>
            </a:r>
          </a:p>
        </p:txBody>
      </p:sp>
    </p:spTree>
    <p:extLst>
      <p:ext uri="{BB962C8B-B14F-4D97-AF65-F5344CB8AC3E}">
        <p14:creationId xmlns:p14="http://schemas.microsoft.com/office/powerpoint/2010/main" val="3419229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BB43E-7C0E-4277-AB2D-6D41651B4CF5}"/>
              </a:ext>
            </a:extLst>
          </p:cNvPr>
          <p:cNvSpPr>
            <a:spLocks noGrp="1"/>
          </p:cNvSpPr>
          <p:nvPr>
            <p:ph type="title"/>
          </p:nvPr>
        </p:nvSpPr>
        <p:spPr>
          <a:xfrm>
            <a:off x="581081" y="164432"/>
            <a:ext cx="8596668" cy="617621"/>
          </a:xfrm>
        </p:spPr>
        <p:txBody>
          <a:bodyPr>
            <a:normAutofit fontScale="90000"/>
          </a:bodyPr>
          <a:lstStyle/>
          <a:p>
            <a:r>
              <a:rPr lang="it-IT" dirty="0"/>
              <a:t>Nodi primari e Nodi secondari</a:t>
            </a:r>
          </a:p>
        </p:txBody>
      </p:sp>
      <p:sp>
        <p:nvSpPr>
          <p:cNvPr id="3" name="Segnaposto contenuto 2">
            <a:extLst>
              <a:ext uri="{FF2B5EF4-FFF2-40B4-BE49-F238E27FC236}">
                <a16:creationId xmlns:a16="http://schemas.microsoft.com/office/drawing/2014/main" id="{3F921689-5397-4128-9266-7EE889DB9C07}"/>
              </a:ext>
            </a:extLst>
          </p:cNvPr>
          <p:cNvSpPr>
            <a:spLocks noGrp="1"/>
          </p:cNvSpPr>
          <p:nvPr>
            <p:ph idx="1"/>
          </p:nvPr>
        </p:nvSpPr>
        <p:spPr>
          <a:xfrm>
            <a:off x="581081" y="955048"/>
            <a:ext cx="8596668" cy="1660358"/>
          </a:xfrm>
        </p:spPr>
        <p:txBody>
          <a:bodyPr>
            <a:noAutofit/>
          </a:bodyPr>
          <a:lstStyle/>
          <a:p>
            <a:r>
              <a:rPr lang="it-IT" sz="2000" dirty="0"/>
              <a:t>Il Nodo primario riceve tutte le operazioni di scrittura. Di default anche quelle di lettura, ma quest’ultime posso essere dirette anche ai nodi secondari.</a:t>
            </a:r>
          </a:p>
          <a:p>
            <a:r>
              <a:rPr lang="it-IT" sz="2000" dirty="0"/>
              <a:t>Un Nodo di un replica set diventa il nodo primario attraverso un processo di elezioni.</a:t>
            </a:r>
          </a:p>
        </p:txBody>
      </p:sp>
      <p:sp>
        <p:nvSpPr>
          <p:cNvPr id="6" name="CasellaDiTesto 5">
            <a:extLst>
              <a:ext uri="{FF2B5EF4-FFF2-40B4-BE49-F238E27FC236}">
                <a16:creationId xmlns:a16="http://schemas.microsoft.com/office/drawing/2014/main" id="{1436BC69-C58B-40DB-975B-B9949D7085B5}"/>
              </a:ext>
            </a:extLst>
          </p:cNvPr>
          <p:cNvSpPr txBox="1"/>
          <p:nvPr/>
        </p:nvSpPr>
        <p:spPr>
          <a:xfrm>
            <a:off x="581081" y="2967335"/>
            <a:ext cx="5514919" cy="461665"/>
          </a:xfrm>
          <a:prstGeom prst="rect">
            <a:avLst/>
          </a:prstGeom>
          <a:noFill/>
        </p:spPr>
        <p:txBody>
          <a:bodyPr wrap="square" rtlCol="0">
            <a:spAutoFit/>
          </a:bodyPr>
          <a:lstStyle/>
          <a:p>
            <a:r>
              <a:rPr lang="it-IT" sz="2400" dirty="0"/>
              <a:t>Replica sete </a:t>
            </a:r>
            <a:r>
              <a:rPr lang="it-IT" sz="2400" dirty="0" err="1"/>
              <a:t>Elections</a:t>
            </a:r>
            <a:r>
              <a:rPr lang="it-IT" sz="2400" dirty="0"/>
              <a:t>:</a:t>
            </a:r>
          </a:p>
        </p:txBody>
      </p:sp>
      <p:sp>
        <p:nvSpPr>
          <p:cNvPr id="8" name="Segnaposto contenuto 2">
            <a:extLst>
              <a:ext uri="{FF2B5EF4-FFF2-40B4-BE49-F238E27FC236}">
                <a16:creationId xmlns:a16="http://schemas.microsoft.com/office/drawing/2014/main" id="{1289CDAC-1B35-4F01-BCE6-D1B3DBD5F38D}"/>
              </a:ext>
            </a:extLst>
          </p:cNvPr>
          <p:cNvSpPr txBox="1">
            <a:spLocks/>
          </p:cNvSpPr>
          <p:nvPr/>
        </p:nvSpPr>
        <p:spPr>
          <a:xfrm>
            <a:off x="581081" y="3951019"/>
            <a:ext cx="8596668" cy="36816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000" dirty="0"/>
              <a:t>Posso avere un’elezione nei seguenti casi:</a:t>
            </a:r>
          </a:p>
          <a:p>
            <a:pPr lvl="1"/>
            <a:r>
              <a:rPr lang="it-IT" sz="2000" dirty="0"/>
              <a:t>Aggiungendo un nuovo nodo al set di repliche.</a:t>
            </a:r>
          </a:p>
          <a:p>
            <a:pPr lvl="1"/>
            <a:r>
              <a:rPr lang="it-IT" sz="2000" dirty="0"/>
              <a:t>Inizializzare un set di repliche.</a:t>
            </a:r>
          </a:p>
          <a:p>
            <a:pPr lvl="1"/>
            <a:r>
              <a:rPr lang="it-IT" sz="2000" dirty="0"/>
              <a:t> Eseguire la manutenzione del set di repliche.</a:t>
            </a:r>
          </a:p>
          <a:p>
            <a:pPr lvl="1"/>
            <a:r>
              <a:rPr lang="it-IT" sz="2000" dirty="0"/>
              <a:t> I nodi secondari perdono la connettività al primario per più del </a:t>
            </a:r>
            <a:r>
              <a:rPr lang="it-IT" sz="2000" dirty="0" err="1"/>
              <a:t>timeout</a:t>
            </a:r>
            <a:r>
              <a:rPr lang="it-IT" sz="2000" dirty="0"/>
              <a:t> configurato (10 secondi per default). </a:t>
            </a:r>
          </a:p>
        </p:txBody>
      </p:sp>
    </p:spTree>
    <p:extLst>
      <p:ext uri="{BB962C8B-B14F-4D97-AF65-F5344CB8AC3E}">
        <p14:creationId xmlns:p14="http://schemas.microsoft.com/office/powerpoint/2010/main" val="127592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6E3E34-60AA-447B-AAF0-4A11CEF3540E}"/>
              </a:ext>
            </a:extLst>
          </p:cNvPr>
          <p:cNvSpPr>
            <a:spLocks noGrp="1"/>
          </p:cNvSpPr>
          <p:nvPr>
            <p:ph type="title"/>
          </p:nvPr>
        </p:nvSpPr>
        <p:spPr>
          <a:xfrm>
            <a:off x="677334" y="609600"/>
            <a:ext cx="8596668" cy="737937"/>
          </a:xfrm>
        </p:spPr>
        <p:txBody>
          <a:bodyPr/>
          <a:lstStyle/>
          <a:p>
            <a:r>
              <a:rPr lang="it-IT" dirty="0"/>
              <a:t>Configurazione processo di elezione</a:t>
            </a:r>
          </a:p>
        </p:txBody>
      </p:sp>
      <p:sp>
        <p:nvSpPr>
          <p:cNvPr id="4" name="CasellaDiTesto 3">
            <a:extLst>
              <a:ext uri="{FF2B5EF4-FFF2-40B4-BE49-F238E27FC236}">
                <a16:creationId xmlns:a16="http://schemas.microsoft.com/office/drawing/2014/main" id="{0D9BDB9C-602C-438B-90EE-DFCBBDEDC5BF}"/>
              </a:ext>
            </a:extLst>
          </p:cNvPr>
          <p:cNvSpPr txBox="1"/>
          <p:nvPr/>
        </p:nvSpPr>
        <p:spPr>
          <a:xfrm>
            <a:off x="5812263" y="1191127"/>
            <a:ext cx="4764446" cy="5016758"/>
          </a:xfrm>
          <a:prstGeom prst="rect">
            <a:avLst/>
          </a:prstGeom>
          <a:noFill/>
        </p:spPr>
        <p:txBody>
          <a:bodyPr wrap="none" rtlCol="0">
            <a:spAutoFit/>
          </a:bodyPr>
          <a:lstStyle/>
          <a:p>
            <a:r>
              <a:rPr lang="it-IT" sz="2000" dirty="0"/>
              <a:t> …</a:t>
            </a:r>
          </a:p>
          <a:p>
            <a:r>
              <a:rPr lang="it-IT" sz="2000" dirty="0"/>
              <a:t>  settings: </a:t>
            </a:r>
            <a:r>
              <a:rPr lang="it-IT" sz="2000" dirty="0">
                <a:solidFill>
                  <a:schemeClr val="accent2"/>
                </a:solidFill>
              </a:rPr>
              <a:t>{// settaggio per intero</a:t>
            </a:r>
          </a:p>
          <a:p>
            <a:r>
              <a:rPr lang="it-IT" sz="2000" dirty="0">
                <a:solidFill>
                  <a:schemeClr val="accent2"/>
                </a:solidFill>
              </a:rPr>
              <a:t>  replica set</a:t>
            </a:r>
          </a:p>
          <a:p>
            <a:r>
              <a:rPr lang="it-IT" sz="2000" dirty="0"/>
              <a:t>    </a:t>
            </a:r>
            <a:r>
              <a:rPr lang="it-IT" sz="2000" dirty="0" err="1"/>
              <a:t>chainingAllowed</a:t>
            </a:r>
            <a:r>
              <a:rPr lang="it-IT" sz="2000" dirty="0"/>
              <a:t> : &lt;</a:t>
            </a:r>
            <a:r>
              <a:rPr lang="it-IT" sz="2000" dirty="0" err="1"/>
              <a:t>boolean</a:t>
            </a:r>
            <a:r>
              <a:rPr lang="it-IT" sz="2000" dirty="0"/>
              <a:t>&gt;,</a:t>
            </a:r>
          </a:p>
          <a:p>
            <a:r>
              <a:rPr lang="it-IT" sz="2000" dirty="0"/>
              <a:t>    </a:t>
            </a:r>
            <a:r>
              <a:rPr lang="it-IT" sz="2000" dirty="0" err="1"/>
              <a:t>heartbeatIntervalMillis</a:t>
            </a:r>
            <a:r>
              <a:rPr lang="it-IT" sz="2000" dirty="0"/>
              <a:t> : &lt;</a:t>
            </a:r>
            <a:r>
              <a:rPr lang="it-IT" sz="2000" dirty="0" err="1"/>
              <a:t>int</a:t>
            </a:r>
            <a:r>
              <a:rPr lang="it-IT" sz="2000" dirty="0"/>
              <a:t>&gt;,</a:t>
            </a:r>
          </a:p>
          <a:p>
            <a:r>
              <a:rPr lang="it-IT" sz="2000" dirty="0"/>
              <a:t>    </a:t>
            </a:r>
            <a:r>
              <a:rPr lang="it-IT" sz="2000" dirty="0" err="1"/>
              <a:t>heartbeatTimeoutSecs</a:t>
            </a:r>
            <a:r>
              <a:rPr lang="it-IT" sz="2000" dirty="0"/>
              <a:t>: &lt;</a:t>
            </a:r>
            <a:r>
              <a:rPr lang="it-IT" sz="2000" dirty="0" err="1"/>
              <a:t>int</a:t>
            </a:r>
            <a:r>
              <a:rPr lang="it-IT" sz="2000" dirty="0"/>
              <a:t>&gt;,</a:t>
            </a:r>
          </a:p>
          <a:p>
            <a:r>
              <a:rPr lang="it-IT" sz="2000" dirty="0"/>
              <a:t>    </a:t>
            </a:r>
            <a:r>
              <a:rPr lang="it-IT" sz="2000" dirty="0">
                <a:solidFill>
                  <a:schemeClr val="accent2"/>
                </a:solidFill>
              </a:rPr>
              <a:t>// quanti secondi posso aspettare </a:t>
            </a:r>
          </a:p>
          <a:p>
            <a:r>
              <a:rPr lang="it-IT" sz="2000" dirty="0">
                <a:solidFill>
                  <a:schemeClr val="accent2"/>
                </a:solidFill>
              </a:rPr>
              <a:t>    per avere un messaggio </a:t>
            </a:r>
            <a:r>
              <a:rPr lang="it-IT" sz="2000" dirty="0" err="1">
                <a:solidFill>
                  <a:schemeClr val="accent2"/>
                </a:solidFill>
              </a:rPr>
              <a:t>heartbeat</a:t>
            </a:r>
            <a:r>
              <a:rPr lang="it-IT" sz="2000" dirty="0">
                <a:solidFill>
                  <a:schemeClr val="accent2"/>
                </a:solidFill>
              </a:rPr>
              <a:t> di </a:t>
            </a:r>
          </a:p>
          <a:p>
            <a:r>
              <a:rPr lang="it-IT" sz="2000" dirty="0">
                <a:solidFill>
                  <a:schemeClr val="accent2"/>
                </a:solidFill>
              </a:rPr>
              <a:t>    successo, default=10s</a:t>
            </a:r>
          </a:p>
          <a:p>
            <a:r>
              <a:rPr lang="it-IT" sz="2000" dirty="0"/>
              <a:t>    </a:t>
            </a:r>
            <a:r>
              <a:rPr lang="it-IT" sz="2000" dirty="0" err="1"/>
              <a:t>electionTimeoutMillis</a:t>
            </a:r>
            <a:r>
              <a:rPr lang="it-IT" sz="2000" dirty="0"/>
              <a:t> : &lt;</a:t>
            </a:r>
            <a:r>
              <a:rPr lang="it-IT" sz="2000" dirty="0" err="1"/>
              <a:t>int</a:t>
            </a:r>
            <a:r>
              <a:rPr lang="it-IT" sz="2000" dirty="0"/>
              <a:t>&gt;, </a:t>
            </a:r>
          </a:p>
          <a:p>
            <a:r>
              <a:rPr lang="it-IT" sz="2000" dirty="0"/>
              <a:t>    </a:t>
            </a:r>
            <a:r>
              <a:rPr lang="it-IT" sz="2000" dirty="0">
                <a:solidFill>
                  <a:schemeClr val="accent2"/>
                </a:solidFill>
              </a:rPr>
              <a:t>//identifica quando il </a:t>
            </a:r>
            <a:r>
              <a:rPr lang="it-IT" sz="2000" dirty="0" err="1">
                <a:solidFill>
                  <a:schemeClr val="accent2"/>
                </a:solidFill>
              </a:rPr>
              <a:t>primary</a:t>
            </a:r>
            <a:r>
              <a:rPr lang="it-IT" sz="2000" dirty="0">
                <a:solidFill>
                  <a:schemeClr val="accent2"/>
                </a:solidFill>
              </a:rPr>
              <a:t> </a:t>
            </a:r>
            <a:r>
              <a:rPr lang="it-IT" sz="2000" dirty="0" err="1">
                <a:solidFill>
                  <a:schemeClr val="accent2"/>
                </a:solidFill>
              </a:rPr>
              <a:t>node</a:t>
            </a:r>
            <a:r>
              <a:rPr lang="it-IT" sz="2000" dirty="0">
                <a:solidFill>
                  <a:schemeClr val="accent2"/>
                </a:solidFill>
              </a:rPr>
              <a:t> </a:t>
            </a:r>
          </a:p>
          <a:p>
            <a:r>
              <a:rPr lang="it-IT" sz="2000" dirty="0">
                <a:solidFill>
                  <a:schemeClr val="accent2"/>
                </a:solidFill>
              </a:rPr>
              <a:t>    è irraggiungibile</a:t>
            </a:r>
          </a:p>
          <a:p>
            <a:r>
              <a:rPr lang="it-IT" sz="2000" dirty="0"/>
              <a:t>    </a:t>
            </a:r>
            <a:r>
              <a:rPr lang="it-IT" sz="2000" dirty="0" err="1"/>
              <a:t>catchUpTimeoutMillis</a:t>
            </a:r>
            <a:r>
              <a:rPr lang="it-IT" sz="2000" dirty="0"/>
              <a:t> : &lt;</a:t>
            </a:r>
            <a:r>
              <a:rPr lang="it-IT" sz="2000" dirty="0" err="1"/>
              <a:t>int</a:t>
            </a:r>
            <a:r>
              <a:rPr lang="it-IT" sz="2000" dirty="0"/>
              <a:t>&gt;,</a:t>
            </a:r>
          </a:p>
          <a:p>
            <a:r>
              <a:rPr lang="it-IT" sz="2000" dirty="0"/>
              <a:t>    </a:t>
            </a:r>
            <a:r>
              <a:rPr lang="it-IT" sz="2000" dirty="0" err="1"/>
              <a:t>replicaSetId</a:t>
            </a:r>
            <a:r>
              <a:rPr lang="it-IT" sz="2000" dirty="0"/>
              <a:t>: &lt;</a:t>
            </a:r>
            <a:r>
              <a:rPr lang="it-IT" sz="2000" dirty="0" err="1"/>
              <a:t>ObjectId</a:t>
            </a:r>
            <a:r>
              <a:rPr lang="it-IT" sz="2000" dirty="0"/>
              <a:t>&gt;</a:t>
            </a:r>
          </a:p>
          <a:p>
            <a:r>
              <a:rPr lang="it-IT" sz="2000" dirty="0"/>
              <a:t>  }</a:t>
            </a:r>
          </a:p>
          <a:p>
            <a:r>
              <a:rPr lang="it-IT" sz="2000" dirty="0"/>
              <a:t>…</a:t>
            </a:r>
          </a:p>
        </p:txBody>
      </p:sp>
      <p:sp>
        <p:nvSpPr>
          <p:cNvPr id="5" name="CasellaDiTesto 4">
            <a:extLst>
              <a:ext uri="{FF2B5EF4-FFF2-40B4-BE49-F238E27FC236}">
                <a16:creationId xmlns:a16="http://schemas.microsoft.com/office/drawing/2014/main" id="{D7CF947C-2DE5-44F5-BFBA-033183D7C32E}"/>
              </a:ext>
            </a:extLst>
          </p:cNvPr>
          <p:cNvSpPr txBox="1"/>
          <p:nvPr/>
        </p:nvSpPr>
        <p:spPr>
          <a:xfrm>
            <a:off x="245447" y="1191127"/>
            <a:ext cx="4807816" cy="5909310"/>
          </a:xfrm>
          <a:prstGeom prst="rect">
            <a:avLst/>
          </a:prstGeom>
          <a:noFill/>
        </p:spPr>
        <p:txBody>
          <a:bodyPr wrap="square" rtlCol="0">
            <a:spAutoFit/>
          </a:bodyPr>
          <a:lstStyle/>
          <a:p>
            <a:r>
              <a:rPr lang="it-IT" sz="2000" dirty="0"/>
              <a:t>…</a:t>
            </a:r>
          </a:p>
          <a:p>
            <a:r>
              <a:rPr lang="it-IT" sz="2000" dirty="0" err="1"/>
              <a:t>members</a:t>
            </a:r>
            <a:r>
              <a:rPr lang="it-IT" sz="2000" dirty="0"/>
              <a:t>: [ </a:t>
            </a:r>
            <a:r>
              <a:rPr lang="it-IT" sz="2000" dirty="0">
                <a:solidFill>
                  <a:schemeClr val="accent2"/>
                </a:solidFill>
              </a:rPr>
              <a:t>//array per ogni membro</a:t>
            </a:r>
          </a:p>
          <a:p>
            <a:r>
              <a:rPr lang="it-IT" sz="2000" dirty="0"/>
              <a:t>    {</a:t>
            </a:r>
          </a:p>
          <a:p>
            <a:r>
              <a:rPr lang="it-IT" sz="2000" dirty="0"/>
              <a:t>      _id: &lt;</a:t>
            </a:r>
            <a:r>
              <a:rPr lang="it-IT" sz="2000" dirty="0" err="1"/>
              <a:t>int</a:t>
            </a:r>
            <a:r>
              <a:rPr lang="it-IT" sz="2000" dirty="0"/>
              <a:t>&gt;, </a:t>
            </a:r>
            <a:r>
              <a:rPr lang="it-IT" sz="2000" dirty="0">
                <a:solidFill>
                  <a:schemeClr val="accent2"/>
                </a:solidFill>
              </a:rPr>
              <a:t>//Identifica membro</a:t>
            </a:r>
          </a:p>
          <a:p>
            <a:r>
              <a:rPr lang="it-IT" sz="2000" dirty="0"/>
              <a:t>      </a:t>
            </a:r>
            <a:r>
              <a:rPr lang="it-IT" sz="2000" dirty="0" err="1"/>
              <a:t>host</a:t>
            </a:r>
            <a:r>
              <a:rPr lang="it-IT" sz="2000" dirty="0"/>
              <a:t>: &lt;</a:t>
            </a:r>
            <a:r>
              <a:rPr lang="it-IT" sz="2000" dirty="0" err="1"/>
              <a:t>string</a:t>
            </a:r>
            <a:r>
              <a:rPr lang="it-IT" sz="2000" dirty="0"/>
              <a:t>&gt;, </a:t>
            </a:r>
            <a:r>
              <a:rPr lang="it-IT" sz="2000" dirty="0">
                <a:solidFill>
                  <a:schemeClr val="accent2"/>
                </a:solidFill>
              </a:rPr>
              <a:t>// nome </a:t>
            </a:r>
            <a:r>
              <a:rPr lang="it-IT" sz="2000" dirty="0" err="1">
                <a:solidFill>
                  <a:schemeClr val="accent2"/>
                </a:solidFill>
              </a:rPr>
              <a:t>host</a:t>
            </a:r>
            <a:r>
              <a:rPr lang="it-IT" sz="2000" dirty="0">
                <a:solidFill>
                  <a:schemeClr val="accent2"/>
                </a:solidFill>
              </a:rPr>
              <a:t> e porta</a:t>
            </a:r>
          </a:p>
          <a:p>
            <a:r>
              <a:rPr lang="it-IT" sz="2000" dirty="0"/>
              <a:t>      </a:t>
            </a:r>
            <a:r>
              <a:rPr lang="it-IT" sz="2000" dirty="0" err="1"/>
              <a:t>arbiterOnly</a:t>
            </a:r>
            <a:r>
              <a:rPr lang="it-IT" sz="2000" dirty="0"/>
              <a:t>: &lt;</a:t>
            </a:r>
            <a:r>
              <a:rPr lang="it-IT" sz="2000" dirty="0" err="1"/>
              <a:t>boolean</a:t>
            </a:r>
            <a:r>
              <a:rPr lang="it-IT" sz="2000" dirty="0"/>
              <a:t>&gt;,</a:t>
            </a:r>
          </a:p>
          <a:p>
            <a:r>
              <a:rPr lang="it-IT" sz="2000" dirty="0"/>
              <a:t>      </a:t>
            </a:r>
            <a:r>
              <a:rPr lang="it-IT" sz="2000" dirty="0" err="1"/>
              <a:t>buildIndexes</a:t>
            </a:r>
            <a:r>
              <a:rPr lang="it-IT" sz="2000" dirty="0"/>
              <a:t>: &lt;</a:t>
            </a:r>
            <a:r>
              <a:rPr lang="it-IT" sz="2000" dirty="0" err="1"/>
              <a:t>boolean</a:t>
            </a:r>
            <a:r>
              <a:rPr lang="it-IT" sz="2000" dirty="0"/>
              <a:t>&gt;,</a:t>
            </a:r>
          </a:p>
          <a:p>
            <a:r>
              <a:rPr lang="it-IT" sz="2000" dirty="0"/>
              <a:t>      </a:t>
            </a:r>
            <a:r>
              <a:rPr lang="it-IT" sz="2000" dirty="0" err="1"/>
              <a:t>hidden</a:t>
            </a:r>
            <a:r>
              <a:rPr lang="it-IT" sz="2000" dirty="0"/>
              <a:t>: &lt;</a:t>
            </a:r>
            <a:r>
              <a:rPr lang="it-IT" sz="2000" dirty="0" err="1"/>
              <a:t>boolean</a:t>
            </a:r>
            <a:r>
              <a:rPr lang="it-IT" sz="2000" dirty="0"/>
              <a:t>&gt;,</a:t>
            </a:r>
          </a:p>
          <a:p>
            <a:r>
              <a:rPr lang="it-IT" sz="2000" dirty="0"/>
              <a:t>      </a:t>
            </a:r>
            <a:r>
              <a:rPr lang="it-IT" sz="2000" dirty="0" err="1"/>
              <a:t>priority</a:t>
            </a:r>
            <a:r>
              <a:rPr lang="it-IT" sz="2000" dirty="0"/>
              <a:t>: &lt;</a:t>
            </a:r>
            <a:r>
              <a:rPr lang="it-IT" sz="2000" dirty="0" err="1"/>
              <a:t>number</a:t>
            </a:r>
            <a:r>
              <a:rPr lang="it-IT" sz="2000" dirty="0"/>
              <a:t>&gt; </a:t>
            </a:r>
            <a:r>
              <a:rPr lang="it-IT" sz="2000" dirty="0">
                <a:solidFill>
                  <a:schemeClr val="accent2"/>
                </a:solidFill>
              </a:rPr>
              <a:t>// Un numero 	che indica l'idoneità relativa di un 	membro a diventare primario.(0-	1000)</a:t>
            </a:r>
          </a:p>
          <a:p>
            <a:r>
              <a:rPr lang="it-IT" sz="2000" dirty="0"/>
              <a:t>      tags: &lt;</a:t>
            </a:r>
            <a:r>
              <a:rPr lang="it-IT" sz="2000" dirty="0" err="1"/>
              <a:t>document</a:t>
            </a:r>
            <a:r>
              <a:rPr lang="it-IT" sz="2000" dirty="0"/>
              <a:t>&gt;,</a:t>
            </a:r>
          </a:p>
          <a:p>
            <a:r>
              <a:rPr lang="it-IT" sz="2000" dirty="0"/>
              <a:t>      </a:t>
            </a:r>
            <a:r>
              <a:rPr lang="it-IT" sz="2000" dirty="0" err="1"/>
              <a:t>secondaryDelaySecs</a:t>
            </a:r>
            <a:r>
              <a:rPr lang="it-IT" sz="2000" dirty="0"/>
              <a:t>: &lt;</a:t>
            </a:r>
            <a:r>
              <a:rPr lang="it-IT" sz="2000" dirty="0" err="1"/>
              <a:t>int</a:t>
            </a:r>
            <a:r>
              <a:rPr lang="it-IT" sz="2000" dirty="0"/>
              <a:t>&gt;,</a:t>
            </a:r>
          </a:p>
          <a:p>
            <a:r>
              <a:rPr lang="it-IT" sz="2000" dirty="0"/>
              <a:t>      </a:t>
            </a:r>
            <a:r>
              <a:rPr lang="it-IT" sz="2000" dirty="0" err="1"/>
              <a:t>votes</a:t>
            </a:r>
            <a:r>
              <a:rPr lang="it-IT" sz="2000" dirty="0"/>
              <a:t>: &lt;</a:t>
            </a:r>
            <a:r>
              <a:rPr lang="it-IT" sz="2000" dirty="0" err="1"/>
              <a:t>number</a:t>
            </a:r>
            <a:r>
              <a:rPr lang="it-IT" sz="2000" dirty="0">
                <a:solidFill>
                  <a:schemeClr val="accent2"/>
                </a:solidFill>
              </a:rPr>
              <a:t>&gt;// Il numero di voti 	che un server esprimerà in 	un'elezione (0-1) </a:t>
            </a:r>
            <a:r>
              <a:rPr lang="it-IT" sz="2000" dirty="0"/>
              <a:t>},</a:t>
            </a:r>
          </a:p>
          <a:p>
            <a:r>
              <a:rPr lang="it-IT" sz="2000" dirty="0"/>
              <a:t>    ...</a:t>
            </a:r>
          </a:p>
          <a:p>
            <a:endParaRPr lang="it-IT" dirty="0"/>
          </a:p>
        </p:txBody>
      </p:sp>
    </p:spTree>
    <p:extLst>
      <p:ext uri="{BB962C8B-B14F-4D97-AF65-F5344CB8AC3E}">
        <p14:creationId xmlns:p14="http://schemas.microsoft.com/office/powerpoint/2010/main" val="2529083846"/>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728</TotalTime>
  <Words>1947</Words>
  <Application>Microsoft Office PowerPoint</Application>
  <PresentationFormat>Widescreen</PresentationFormat>
  <Paragraphs>165</Paragraphs>
  <Slides>18</Slides>
  <Notes>10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Trebuchet MS</vt:lpstr>
      <vt:lpstr>Wingdings 3</vt:lpstr>
      <vt:lpstr>Sfaccettatura</vt:lpstr>
      <vt:lpstr>Presentazione standard di PowerPoint</vt:lpstr>
      <vt:lpstr>Indice</vt:lpstr>
      <vt:lpstr>Introduzione a MongoDB</vt:lpstr>
      <vt:lpstr>Differenza con RDBMS</vt:lpstr>
      <vt:lpstr>Vantaggi Document DataBase</vt:lpstr>
      <vt:lpstr>Caratteristiche principali di MongoDB</vt:lpstr>
      <vt:lpstr>Replication</vt:lpstr>
      <vt:lpstr>Nodi primari e Nodi secondari</vt:lpstr>
      <vt:lpstr>Configurazione processo di elezione</vt:lpstr>
      <vt:lpstr>Struttura replica set</vt:lpstr>
      <vt:lpstr>Heartbeat protocol</vt:lpstr>
      <vt:lpstr>Arbitri</vt:lpstr>
      <vt:lpstr>Replication Lag and Flow Control</vt:lpstr>
      <vt:lpstr>Operazioni di lettura</vt:lpstr>
      <vt:lpstr>Preferenza di lettura</vt:lpstr>
      <vt:lpstr>Presentazione standard di PowerPoint</vt:lpstr>
      <vt:lpstr>Operazioni di scrittura</vt:lpstr>
      <vt:lpstr>MongoDB Sharding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TOMMASO BUZZOLAN</dc:creator>
  <cp:lastModifiedBy>TOMMASO BUZZOLAN</cp:lastModifiedBy>
  <cp:revision>32</cp:revision>
  <dcterms:created xsi:type="dcterms:W3CDTF">2022-03-09T14:30:36Z</dcterms:created>
  <dcterms:modified xsi:type="dcterms:W3CDTF">2022-03-18T17:42:08Z</dcterms:modified>
</cp:coreProperties>
</file>