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0" r:id="rId3"/>
    <p:sldId id="282" r:id="rId4"/>
    <p:sldId id="257" r:id="rId5"/>
    <p:sldId id="264" r:id="rId6"/>
    <p:sldId id="269" r:id="rId7"/>
    <p:sldId id="258" r:id="rId8"/>
    <p:sldId id="284" r:id="rId9"/>
    <p:sldId id="285" r:id="rId10"/>
    <p:sldId id="259" r:id="rId11"/>
    <p:sldId id="267" r:id="rId12"/>
    <p:sldId id="263" r:id="rId13"/>
    <p:sldId id="260" r:id="rId14"/>
    <p:sldId id="296" r:id="rId15"/>
    <p:sldId id="261" r:id="rId16"/>
    <p:sldId id="268" r:id="rId17"/>
    <p:sldId id="262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9">
          <p15:clr>
            <a:srgbClr val="A4A3A4"/>
          </p15:clr>
        </p15:guide>
        <p15:guide id="2" pos="2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3406" autoAdjust="0"/>
    <p:restoredTop sz="86420" autoAdjust="0"/>
  </p:normalViewPr>
  <p:slideViewPr>
    <p:cSldViewPr>
      <p:cViewPr varScale="1">
        <p:scale>
          <a:sx n="116" d="100"/>
          <a:sy n="116" d="100"/>
        </p:scale>
        <p:origin x="184" y="352"/>
      </p:cViewPr>
      <p:guideLst>
        <p:guide orient="horz" pos="2149"/>
        <p:guide pos="2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DED1877-1626-9148-91B0-4961A34200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44007-01F2-0046-8E79-1C2DAD8330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A195E-07B1-D842-862F-7B3A6A4B9C0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28587-DAF6-C14D-B01B-8BAD1D2110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5B246-5877-C743-B602-A38AE8536D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D0D75-716E-1744-8CF6-106192B37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61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7:27:32.178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33 297 7365,'-5'-16'134,"-1"-1"1,-5 1-1,6-1 1,1 1-32,2-1 0,2 1 0,0-1 0,2 1 0,2-1 0,3 1 0,1-1 0,1 3 0,-2 1 0,2 2 1,0 0-1,4 0 0,2 2 0,1 2 0,1 1 0,-1 1 0,1-1 0,-1 2 0,1 3 0,-1 1 1,1 1 1275,-1 5-1269,1 3 1,-3 8 0,-3-1 0,-3 0 0,-3 1-1,1-1 1,-3 1 604,-1-1-642,-2 1 0,-2 5 1,-1 2-1,-5 0 53,-1-1 1,4 5 0,-6-4 0,-2-1-200,-2 1 1,4 4 0,0-6 0,0-2 36,2-2 0,-4-1 1,6-1-1,0 1-7,-1-1 1,1 4-1,3-1 1,-1-5 58,1 1 0,2 0 0,2 1 0,0 0-13,0 1 0,0-6 1,0 0-1,0 2-109,0 1 0,2-3 0,2 0-279,1 2 1,3-4-258,-3 2 1,-1-1-48,7 1 0,-2-2 1,4-6-276,-2 3 964,-8-1 0,5-5 0,-8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17:27:33.092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22280.71875"/>
      <inkml:brushProperty name="anchorY" value="-21378.33398"/>
      <inkml:brushProperty name="scaleFactor" value="0.5"/>
    </inkml:brush>
  </inkml:definitions>
  <inkml:trace contextRef="#ctx0" brushRef="#br0">75 66 6470,'0'-9'2809,"0"1"1116,0 8-3500,8 8-52,-7 1-149,14 0 1,-15-2-13,0-7 0,-7 0 109,-10 0 0,1 0 19,-1 0 1,3-1 109,3-5-141,-4 4-984,13-5-1772,2 0 439,9-3 1,0-1 2007,-3 1 0,-12-1 0,-3-6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FEAE2-601A-7941-BA67-3038CA36220F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F87CF-52AA-7F4C-B90B-33D1F2C8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25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0F87CF-52AA-7F4C-B90B-33D1F2C866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0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>
            <a:extLst>
              <a:ext uri="{FF2B5EF4-FFF2-40B4-BE49-F238E27FC236}">
                <a16:creationId xmlns:a16="http://schemas.microsoft.com/office/drawing/2014/main" id="{178D3A35-7FE3-6E49-9A50-2F27EA167B80}"/>
              </a:ext>
            </a:extLst>
          </p:cNvPr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63BAF3B-2C79-754C-8FD7-3BD02324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AB3B294-B59A-E74A-9A47-02BDCE18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C262B17-C041-044E-9159-748D09E1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73769-DA36-3948-A37F-38B26125B9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079966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>
            <a:extLst>
              <a:ext uri="{FF2B5EF4-FFF2-40B4-BE49-F238E27FC236}">
                <a16:creationId xmlns:a16="http://schemas.microsoft.com/office/drawing/2014/main" id="{A116F8E7-7BAC-B04B-837D-BF9159A7D901}"/>
              </a:ext>
            </a:extLst>
          </p:cNvPr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BF85B52-1C04-A648-A3CD-CD722552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2E67F12-8D85-DD47-8F10-B8DA7E4A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A3F1985-EBE0-B04D-B214-10EC2261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469F93-2587-F246-8B27-9CE2669CD3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64902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8F57B-E71C-4F40-A977-B3930413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85A6E-24ED-1B43-9BBB-B479046C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1E3C8E-0D4F-9140-A672-336FFAC6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315085-EEA8-E242-95C4-959174485E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391897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>
            <a:extLst>
              <a:ext uri="{FF2B5EF4-FFF2-40B4-BE49-F238E27FC236}">
                <a16:creationId xmlns:a16="http://schemas.microsoft.com/office/drawing/2014/main" id="{DCA33886-A428-AB48-B965-DE9225FA449E}"/>
              </a:ext>
            </a:extLst>
          </p:cNvPr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4F48B95-B262-8D4B-9B67-DF140FE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025" y="6400800"/>
            <a:ext cx="32004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68B9084-F443-9241-9B87-428964D8E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0825" y="6400800"/>
            <a:ext cx="37338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6606B25-A28E-F34A-9A67-94B9982C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FA4A58-DA3E-A447-8A8B-09D4D175E8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499595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>
            <a:extLst>
              <a:ext uri="{FF2B5EF4-FFF2-40B4-BE49-F238E27FC236}">
                <a16:creationId xmlns:a16="http://schemas.microsoft.com/office/drawing/2014/main" id="{6E83BB06-B721-014E-B1AA-5952CD46F0C4}"/>
              </a:ext>
            </a:extLst>
          </p:cNvPr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69FE5FB-531D-E543-9A89-CEF62991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EA5A0CD-7FA3-7B49-AD6E-1BE2F61F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071B3FC-A6D4-5C43-8268-0284DD1D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7D54D4-E704-9943-A240-B25DD424F4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717886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8">
            <a:extLst>
              <a:ext uri="{FF2B5EF4-FFF2-40B4-BE49-F238E27FC236}">
                <a16:creationId xmlns:a16="http://schemas.microsoft.com/office/drawing/2014/main" id="{136D8B73-552A-A049-99D1-4D38E32E5328}"/>
              </a:ext>
            </a:extLst>
          </p:cNvPr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6" name="日期占位符 4">
            <a:extLst>
              <a:ext uri="{FF2B5EF4-FFF2-40B4-BE49-F238E27FC236}">
                <a16:creationId xmlns:a16="http://schemas.microsoft.com/office/drawing/2014/main" id="{A7E2533C-2A76-5043-9CCC-2217406D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5">
            <a:extLst>
              <a:ext uri="{FF2B5EF4-FFF2-40B4-BE49-F238E27FC236}">
                <a16:creationId xmlns:a16="http://schemas.microsoft.com/office/drawing/2014/main" id="{AB8105B0-49B7-3F4E-AA4A-26C88463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>
            <a:extLst>
              <a:ext uri="{FF2B5EF4-FFF2-40B4-BE49-F238E27FC236}">
                <a16:creationId xmlns:a16="http://schemas.microsoft.com/office/drawing/2014/main" id="{4101C220-69BF-FA40-961A-9AFAEB76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C48738-D35E-4848-BD48-E3591C23DD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464629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8">
            <a:extLst>
              <a:ext uri="{FF2B5EF4-FFF2-40B4-BE49-F238E27FC236}">
                <a16:creationId xmlns:a16="http://schemas.microsoft.com/office/drawing/2014/main" id="{97FB3C63-C7D4-6444-837E-C1A332FECCE5}"/>
              </a:ext>
            </a:extLst>
          </p:cNvPr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8" name="日期占位符 6">
            <a:extLst>
              <a:ext uri="{FF2B5EF4-FFF2-40B4-BE49-F238E27FC236}">
                <a16:creationId xmlns:a16="http://schemas.microsoft.com/office/drawing/2014/main" id="{40A25B2A-8ED0-0641-B37B-9EB8A6EF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页脚占位符 7">
            <a:extLst>
              <a:ext uri="{FF2B5EF4-FFF2-40B4-BE49-F238E27FC236}">
                <a16:creationId xmlns:a16="http://schemas.microsoft.com/office/drawing/2014/main" id="{0054AC3A-344D-C741-97E0-56700537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8">
            <a:extLst>
              <a:ext uri="{FF2B5EF4-FFF2-40B4-BE49-F238E27FC236}">
                <a16:creationId xmlns:a16="http://schemas.microsoft.com/office/drawing/2014/main" id="{0AC018E7-924E-4C47-9D30-AE60F357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7D7877-3735-D24D-B7BF-9789EEE30A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535031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8">
            <a:extLst>
              <a:ext uri="{FF2B5EF4-FFF2-40B4-BE49-F238E27FC236}">
                <a16:creationId xmlns:a16="http://schemas.microsoft.com/office/drawing/2014/main" id="{2206E971-A75B-C645-8238-F10554E9C903}"/>
              </a:ext>
            </a:extLst>
          </p:cNvPr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37F098E4-C390-9D48-9EA0-9E1C5C26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BD982E9A-E835-9C40-B82A-1214B49C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59AED552-8F13-C449-A4BA-472C51E6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931618-3732-3344-82FA-C3690BF4D8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887527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21633F-4807-E449-82DB-70CEC6ED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09D161-77ED-DE46-A260-5BFDDA24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A0AD8C-59D5-6642-92B4-76B27A1B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512FC-A0C0-1D47-8CC3-F111C5AC92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33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8">
            <a:extLst>
              <a:ext uri="{FF2B5EF4-FFF2-40B4-BE49-F238E27FC236}">
                <a16:creationId xmlns:a16="http://schemas.microsoft.com/office/drawing/2014/main" id="{4E73DEE0-34D9-9944-A4FB-4A9100AF4002}"/>
              </a:ext>
            </a:extLst>
          </p:cNvPr>
          <p:cNvSpPr/>
          <p:nvPr/>
        </p:nvSpPr>
        <p:spPr>
          <a:xfrm>
            <a:off x="2786063" y="1054100"/>
            <a:ext cx="5903912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6" name="日期占位符 4">
            <a:extLst>
              <a:ext uri="{FF2B5EF4-FFF2-40B4-BE49-F238E27FC236}">
                <a16:creationId xmlns:a16="http://schemas.microsoft.com/office/drawing/2014/main" id="{752761F2-9E88-1D44-BFAC-C4467ACC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5">
            <a:extLst>
              <a:ext uri="{FF2B5EF4-FFF2-40B4-BE49-F238E27FC236}">
                <a16:creationId xmlns:a16="http://schemas.microsoft.com/office/drawing/2014/main" id="{337871F6-EB30-654B-BFB8-2E96F575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>
            <a:extLst>
              <a:ext uri="{FF2B5EF4-FFF2-40B4-BE49-F238E27FC236}">
                <a16:creationId xmlns:a16="http://schemas.microsoft.com/office/drawing/2014/main" id="{8C63292D-9B76-8744-83DA-F008C971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2B1AB-4522-3345-B789-E922D609DF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420025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3CE088-423B-C44E-B5F9-45596CB2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BCB22C-5256-604A-955F-743AF0FF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73B48D-A4D8-6F48-843C-11C31B52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82717C-B1C0-754A-AE88-5203FE6DEE2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794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B986C62-A332-D748-A45F-E7EFA4470F20}"/>
              </a:ext>
            </a:extLst>
          </p:cNvPr>
          <p:cNvSpPr/>
          <p:nvPr/>
        </p:nvSpPr>
        <p:spPr>
          <a:xfrm>
            <a:off x="0" y="6678613"/>
            <a:ext cx="9144000" cy="17938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标题占位符 1">
            <a:extLst>
              <a:ext uri="{FF2B5EF4-FFF2-40B4-BE49-F238E27FC236}">
                <a16:creationId xmlns:a16="http://schemas.microsoft.com/office/drawing/2014/main" id="{228BC8DD-CBDA-E64F-A263-A54F1F9BDA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文本占位符 2">
            <a:extLst>
              <a:ext uri="{FF2B5EF4-FFF2-40B4-BE49-F238E27FC236}">
                <a16:creationId xmlns:a16="http://schemas.microsoft.com/office/drawing/2014/main" id="{FF17A8B6-A4A4-0F4C-84A5-58D61CE4C0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AD7A6-43BA-054F-9E3F-2312A0B1D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A8598-BBB4-034E-967A-B2D93D95D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982605-5132-E043-9F64-95115060D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636363"/>
                </a:solidFill>
              </a:defRPr>
            </a:lvl1pPr>
          </a:lstStyle>
          <a:p>
            <a:fld id="{4D0EB4A4-2CE7-FB43-8C8B-BFFB3F9779F0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6819E0-45B9-C544-ACF2-02F33030DF58}"/>
              </a:ext>
            </a:extLst>
          </p:cNvPr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71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2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2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2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2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2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>
            <a:extLst>
              <a:ext uri="{FF2B5EF4-FFF2-40B4-BE49-F238E27FC236}">
                <a16:creationId xmlns:a16="http://schemas.microsoft.com/office/drawing/2014/main" id="{C6425AC2-1CD9-BB4D-ACB5-1C1633B2921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981075"/>
            <a:ext cx="8640762" cy="2233613"/>
          </a:xfrm>
        </p:spPr>
        <p:txBody>
          <a:bodyPr/>
          <a:lstStyle/>
          <a:p>
            <a:pPr eaLnBrk="1" hangingPunct="1"/>
            <a:r>
              <a:rPr lang="zh-CN" altLang="en-US" sz="72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微机原理与接口技术</a:t>
            </a:r>
            <a:br>
              <a:rPr lang="en-US" altLang="zh-CN" sz="72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sz="72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大作业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92483D-4075-7A44-A061-30EC26ADC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214688"/>
            <a:ext cx="6400800" cy="1752600"/>
          </a:xfrm>
          <a:ln>
            <a:miter/>
          </a:ln>
        </p:spPr>
        <p:txBody>
          <a:bodyPr>
            <a:normAutofit/>
          </a:bodyPr>
          <a:lstStyle/>
          <a:p>
            <a:pPr eaLnBrk="1" hangingPunct="1"/>
            <a:r>
              <a:rPr lang="zh-CN" altLang="en-US" sz="8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答案讲解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DB93272-9739-9F42-AF54-E4DA7BFC5B8A}"/>
              </a:ext>
            </a:extLst>
          </p:cNvPr>
          <p:cNvSpPr/>
          <p:nvPr/>
        </p:nvSpPr>
        <p:spPr>
          <a:xfrm>
            <a:off x="323850" y="836613"/>
            <a:ext cx="8424863" cy="4276725"/>
          </a:xfrm>
          <a:prstGeom prst="rect">
            <a:avLst/>
          </a:prstGeom>
        </p:spPr>
        <p:txBody>
          <a:bodyPr>
            <a:spAutoFit/>
          </a:bodyPr>
          <a:lstStyle>
            <a:lvl1pPr marL="306388" indent="-306388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en-US" altLang="zh-CN" sz="3200" b="1"/>
              <a:t>2</a:t>
            </a:r>
            <a:r>
              <a:rPr lang="zh-CN" altLang="zh-CN" sz="3200" b="1"/>
              <a:t>、现有</a:t>
            </a:r>
            <a:r>
              <a:rPr lang="en-US" altLang="zh-CN" sz="3200" b="1"/>
              <a:t>74LS138</a:t>
            </a:r>
            <a:r>
              <a:rPr lang="zh-CN" altLang="zh-CN" sz="3200" b="1"/>
              <a:t>、</a:t>
            </a:r>
            <a:r>
              <a:rPr lang="en-US" altLang="zh-CN" sz="3200" b="1"/>
              <a:t>74LS30</a:t>
            </a:r>
            <a:r>
              <a:rPr lang="zh-CN" altLang="zh-CN" sz="3200" b="1"/>
              <a:t>、</a:t>
            </a:r>
            <a:r>
              <a:rPr lang="en-US" altLang="zh-CN" sz="3200" b="1"/>
              <a:t>74LS20</a:t>
            </a:r>
            <a:r>
              <a:rPr lang="zh-CN" altLang="zh-CN" sz="3200" b="1"/>
              <a:t>和</a:t>
            </a:r>
            <a:r>
              <a:rPr lang="en-US" altLang="zh-CN" sz="3200" b="1"/>
              <a:t>74LS04</a:t>
            </a:r>
            <a:r>
              <a:rPr lang="zh-CN" altLang="zh-CN" sz="3200" b="1"/>
              <a:t>这</a:t>
            </a:r>
            <a:r>
              <a:rPr lang="en-US" altLang="zh-CN" sz="3200" b="1"/>
              <a:t>4</a:t>
            </a:r>
            <a:r>
              <a:rPr lang="zh-CN" altLang="zh-CN" sz="3200" b="1"/>
              <a:t>种器件，其信号引脚如下图所示。在某微机系统中，有</a:t>
            </a:r>
            <a:r>
              <a:rPr lang="en-US" altLang="zh-CN" sz="3200" b="1"/>
              <a:t>8</a:t>
            </a:r>
            <a:r>
              <a:rPr lang="zh-CN" altLang="zh-CN" sz="3200" b="1"/>
              <a:t>个外设端口的地址分别是</a:t>
            </a:r>
            <a:r>
              <a:rPr lang="en-US" altLang="zh-CN" sz="3200" b="1"/>
              <a:t>388H</a:t>
            </a:r>
            <a:r>
              <a:rPr lang="zh-CN" altLang="zh-CN" sz="3200" b="1"/>
              <a:t>～</a:t>
            </a:r>
            <a:r>
              <a:rPr lang="en-US" altLang="zh-CN" sz="3200" b="1"/>
              <a:t>38FH</a:t>
            </a:r>
            <a:r>
              <a:rPr lang="zh-CN" altLang="zh-CN" sz="3200" b="1"/>
              <a:t>，试采用上述器件完成对该</a:t>
            </a:r>
            <a:r>
              <a:rPr lang="en-US" altLang="zh-CN" sz="3200" b="1"/>
              <a:t>8</a:t>
            </a:r>
            <a:r>
              <a:rPr lang="zh-CN" altLang="zh-CN" sz="3200" b="1"/>
              <a:t>个端口的地址译码电路设计。</a:t>
            </a:r>
          </a:p>
          <a:p>
            <a:pPr eaLnBrk="0" hangingPunct="0"/>
            <a:r>
              <a:rPr lang="zh-CN" altLang="zh-CN" sz="3200" b="1"/>
              <a:t>注：没有使用的高位地址线取“</a:t>
            </a:r>
            <a:r>
              <a:rPr lang="en-US" altLang="zh-CN" sz="3200" b="1"/>
              <a:t>0</a:t>
            </a:r>
            <a:r>
              <a:rPr lang="zh-CN" altLang="zh-CN" sz="3200" b="1"/>
              <a:t>”</a:t>
            </a:r>
            <a:endParaRPr lang="zh-CN" altLang="en-US" sz="3200" b="1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4">
            <a:extLst>
              <a:ext uri="{FF2B5EF4-FFF2-40B4-BE49-F238E27FC236}">
                <a16:creationId xmlns:a16="http://schemas.microsoft.com/office/drawing/2014/main" id="{7C193F24-6AF3-F146-8ABF-9A0A2781B8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3713" y="2303463"/>
            <a:ext cx="4321175" cy="4013200"/>
          </a:xfrm>
        </p:spPr>
      </p:pic>
      <p:sp>
        <p:nvSpPr>
          <p:cNvPr id="22530" name="文本框 4">
            <a:extLst>
              <a:ext uri="{FF2B5EF4-FFF2-40B4-BE49-F238E27FC236}">
                <a16:creationId xmlns:a16="http://schemas.microsoft.com/office/drawing/2014/main" id="{598EB833-940D-1142-902D-37F7A68DC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476250"/>
            <a:ext cx="85693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解：分析：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地址为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388H</a:t>
            </a:r>
            <a:r>
              <a:rPr lang="zh-CN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～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38FH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，则二进制为</a:t>
            </a:r>
            <a:endParaRPr lang="en-US" altLang="zh-CN" sz="28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11 1000 1000</a:t>
            </a:r>
            <a:r>
              <a:rPr lang="zh-CN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～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11 1000 1111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，后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位用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138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译码器，</a:t>
            </a:r>
            <a:endParaRPr lang="en-US" altLang="zh-CN" sz="28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其余的高位用门电路。按照“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”用与门、“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”用或</a:t>
            </a:r>
            <a:endParaRPr lang="en-US" altLang="zh-CN" sz="28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门的原则，译码电路图如下（不是唯一答案）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2">
            <a:extLst>
              <a:ext uri="{FF2B5EF4-FFF2-40B4-BE49-F238E27FC236}">
                <a16:creationId xmlns:a16="http://schemas.microsoft.com/office/drawing/2014/main" id="{DB7A5B98-6483-A64D-8B10-C970B0E9F8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5305425"/>
          </a:xfrm>
        </p:spPr>
        <p:txBody>
          <a:bodyPr/>
          <a:lstStyle/>
          <a:p>
            <a:pPr marL="0" indent="0">
              <a:buFont typeface="Wingdings 2" pitchFamily="2" charset="2"/>
              <a:buNone/>
            </a:pP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zh-CN"/>
              <a:t>有一D/A转换系统如下图所示，其中8255A的地址为80H～83H，请编写通过该D/A转换器产生三角波的程序。</a:t>
            </a:r>
          </a:p>
        </p:txBody>
      </p:sp>
      <p:pic>
        <p:nvPicPr>
          <p:cNvPr id="23554" name="图片 1073742857" descr="未标题-1">
            <a:extLst>
              <a:ext uri="{FF2B5EF4-FFF2-40B4-BE49-F238E27FC236}">
                <a16:creationId xmlns:a16="http://schemas.microsoft.com/office/drawing/2014/main" id="{21E5F876-AE85-3844-BB7B-4DAE31580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2727325"/>
            <a:ext cx="6818313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内容占位符 2">
            <a:extLst>
              <a:ext uri="{FF2B5EF4-FFF2-40B4-BE49-F238E27FC236}">
                <a16:creationId xmlns:a16="http://schemas.microsoft.com/office/drawing/2014/main" id="{CD65C8EE-C869-C74B-BEDB-8F25219E78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541338"/>
            <a:ext cx="8229600" cy="5756275"/>
          </a:xfrm>
        </p:spPr>
        <p:txBody>
          <a:bodyPr/>
          <a:lstStyle/>
          <a:p>
            <a:pPr>
              <a:buFont typeface="Wingdings 2" pitchFamily="2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解：参考程序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 2" pitchFamily="2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初始化程序：</a:t>
            </a:r>
          </a:p>
          <a:p>
            <a:pPr>
              <a:buFont typeface="Wingdings 2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		MOV	AL,	80H	//1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00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 2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					//A</a:t>
            </a:r>
            <a:r>
              <a:rPr lang="zh-CN" altLang="en-US" dirty="0">
                <a:solidFill>
                  <a:srgbClr val="FF0000"/>
                </a:solidFill>
              </a:rPr>
              <a:t>口方式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 输出 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 2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					//C</a:t>
            </a:r>
            <a:r>
              <a:rPr lang="zh-CN" altLang="en-US" dirty="0">
                <a:solidFill>
                  <a:srgbClr val="FF0000"/>
                </a:solidFill>
              </a:rPr>
              <a:t>口高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位输出 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 2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					//B</a:t>
            </a:r>
            <a:r>
              <a:rPr lang="zh-CN" altLang="en-US" dirty="0">
                <a:solidFill>
                  <a:srgbClr val="FF0000"/>
                </a:solidFill>
              </a:rPr>
              <a:t>口方式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 输出 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 2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					//C</a:t>
            </a:r>
            <a:r>
              <a:rPr lang="zh-CN" altLang="en-US" dirty="0">
                <a:solidFill>
                  <a:srgbClr val="FF0000"/>
                </a:solidFill>
              </a:rPr>
              <a:t>口低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位输出</a:t>
            </a:r>
          </a:p>
          <a:p>
            <a:pPr>
              <a:buFont typeface="Wingdings 2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		OUT	83H,	AL	//</a:t>
            </a:r>
            <a:r>
              <a:rPr lang="zh-CN" altLang="en-US" dirty="0">
                <a:solidFill>
                  <a:srgbClr val="FF0000"/>
                </a:solidFill>
              </a:rPr>
              <a:t>命令口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 2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口控制</a:t>
            </a:r>
            <a:r>
              <a:rPr lang="en-US" altLang="zh-CN" dirty="0">
                <a:solidFill>
                  <a:srgbClr val="FF0000"/>
                </a:solidFill>
              </a:rPr>
              <a:t>DAC</a:t>
            </a:r>
            <a:r>
              <a:rPr lang="zh-CN" altLang="en-US" dirty="0">
                <a:solidFill>
                  <a:srgbClr val="FF0000"/>
                </a:solidFill>
              </a:rPr>
              <a:t>转换：</a:t>
            </a:r>
          </a:p>
          <a:p>
            <a:pPr>
              <a:buFont typeface="Wingdings 2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		MOV	AL,	10H	//0001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0000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Font typeface="Wingdings 2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		OUT	81,	AL	//B</a:t>
            </a:r>
            <a:r>
              <a:rPr lang="zh-CN" altLang="en-US" dirty="0">
                <a:solidFill>
                  <a:srgbClr val="FF0000"/>
                </a:solidFill>
              </a:rPr>
              <a:t>口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 2" pitchFamily="2" charset="2"/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0FF69-6FC8-B14D-8317-5CD855417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7675"/>
            <a:ext cx="8229600" cy="5735638"/>
          </a:xfrm>
        </p:spPr>
        <p:txBody>
          <a:bodyPr/>
          <a:lstStyle/>
          <a:p>
            <a:pPr>
              <a:buFont typeface="Wingdings 2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sym typeface="黑体" panose="02010609060101010101" pitchFamily="49" charset="-122"/>
              </a:rPr>
              <a:t>输出三角波程序：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 2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sym typeface="黑体" panose="02010609060101010101" pitchFamily="49" charset="-122"/>
              </a:rPr>
              <a:t>		MOV	AL,	0</a:t>
            </a:r>
          </a:p>
          <a:p>
            <a:pPr>
              <a:buFont typeface="Wingdings 2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sym typeface="黑体" panose="02010609060101010101" pitchFamily="49" charset="-122"/>
              </a:rPr>
              <a:t>LP1:	OUT	80H,	AL	//A</a:t>
            </a:r>
            <a:r>
              <a:rPr lang="zh-CN" altLang="en-US" dirty="0">
                <a:solidFill>
                  <a:srgbClr val="FF0000"/>
                </a:solidFill>
                <a:sym typeface="黑体" panose="02010609060101010101" pitchFamily="49" charset="-122"/>
              </a:rPr>
              <a:t>口输出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 2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sym typeface="黑体" panose="02010609060101010101" pitchFamily="49" charset="-122"/>
              </a:rPr>
              <a:t>		INC	AL		//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 2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sym typeface="黑体" panose="02010609060101010101" pitchFamily="49" charset="-122"/>
              </a:rPr>
              <a:t>		JNZ	LP1		//</a:t>
            </a:r>
            <a:r>
              <a:rPr lang="zh-CN" altLang="en-US" dirty="0">
                <a:solidFill>
                  <a:srgbClr val="FF0000"/>
                </a:solidFill>
                <a:sym typeface="黑体" panose="02010609060101010101" pitchFamily="49" charset="-122"/>
              </a:rPr>
              <a:t>结果非</a:t>
            </a:r>
            <a:r>
              <a:rPr lang="en-US" altLang="zh-CN" dirty="0">
                <a:solidFill>
                  <a:srgbClr val="FF0000"/>
                </a:solidFill>
                <a:sym typeface="黑体" panose="02010609060101010101" pitchFamily="49" charset="-122"/>
              </a:rPr>
              <a:t>0</a:t>
            </a:r>
            <a:r>
              <a:rPr lang="zh-CN" altLang="en-US" dirty="0">
                <a:solidFill>
                  <a:srgbClr val="FF0000"/>
                </a:solidFill>
                <a:sym typeface="黑体" panose="02010609060101010101" pitchFamily="49" charset="-122"/>
              </a:rPr>
              <a:t> 回</a:t>
            </a:r>
            <a:r>
              <a:rPr lang="en-US" altLang="zh-CN" dirty="0">
                <a:solidFill>
                  <a:srgbClr val="FF0000"/>
                </a:solidFill>
                <a:sym typeface="黑体" panose="02010609060101010101" pitchFamily="49" charset="-122"/>
              </a:rPr>
              <a:t>LP1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 2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sym typeface="黑体" panose="02010609060101010101" pitchFamily="49" charset="-122"/>
              </a:rPr>
              <a:t>		MOV	AL,	0FFH	//1111</a:t>
            </a:r>
            <a:r>
              <a:rPr lang="zh-CN" altLang="en-US" dirty="0">
                <a:solidFill>
                  <a:srgbClr val="FF0000"/>
                </a:solidFill>
                <a:sym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黑体" panose="02010609060101010101" pitchFamily="49" charset="-122"/>
              </a:rPr>
              <a:t>1111</a:t>
            </a:r>
          </a:p>
          <a:p>
            <a:pPr>
              <a:buFont typeface="Wingdings 2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sym typeface="黑体" panose="02010609060101010101" pitchFamily="49" charset="-122"/>
              </a:rPr>
              <a:t>LP2:	OUT	80H,	AL	//A</a:t>
            </a:r>
            <a:r>
              <a:rPr lang="zh-CN" altLang="en-US" dirty="0">
                <a:solidFill>
                  <a:srgbClr val="FF0000"/>
                </a:solidFill>
                <a:sym typeface="黑体" panose="02010609060101010101" pitchFamily="49" charset="-122"/>
              </a:rPr>
              <a:t>口输出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 2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sym typeface="黑体" panose="02010609060101010101" pitchFamily="49" charset="-122"/>
              </a:rPr>
              <a:t>		DEC	AL		//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 2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sym typeface="黑体" panose="02010609060101010101" pitchFamily="49" charset="-122"/>
              </a:rPr>
              <a:t>		JNZ	LP2		//</a:t>
            </a:r>
            <a:r>
              <a:rPr lang="zh-CN" altLang="en-US" dirty="0">
                <a:solidFill>
                  <a:srgbClr val="FF0000"/>
                </a:solidFill>
                <a:sym typeface="黑体" panose="02010609060101010101" pitchFamily="49" charset="-122"/>
              </a:rPr>
              <a:t>结果非</a:t>
            </a:r>
            <a:r>
              <a:rPr lang="en-US" altLang="zh-CN" dirty="0">
                <a:solidFill>
                  <a:srgbClr val="FF0000"/>
                </a:solidFill>
                <a:sym typeface="黑体" panose="02010609060101010101" pitchFamily="49" charset="-122"/>
              </a:rPr>
              <a:t>0</a:t>
            </a:r>
            <a:r>
              <a:rPr lang="zh-CN" altLang="en-US" dirty="0">
                <a:solidFill>
                  <a:srgbClr val="FF0000"/>
                </a:solidFill>
                <a:sym typeface="黑体" panose="02010609060101010101" pitchFamily="49" charset="-122"/>
              </a:rPr>
              <a:t> 回</a:t>
            </a:r>
            <a:r>
              <a:rPr lang="en-US" altLang="zh-CN" dirty="0">
                <a:solidFill>
                  <a:srgbClr val="FF0000"/>
                </a:solidFill>
                <a:sym typeface="黑体" panose="02010609060101010101" pitchFamily="49" charset="-122"/>
              </a:rPr>
              <a:t>LP2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 2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sym typeface="黑体" panose="02010609060101010101" pitchFamily="49" charset="-122"/>
              </a:rPr>
              <a:t>		JMP	LP1		//</a:t>
            </a:r>
            <a:r>
              <a:rPr lang="zh-CN" altLang="en-US" dirty="0">
                <a:solidFill>
                  <a:srgbClr val="FF0000"/>
                </a:solidFill>
                <a:sym typeface="黑体" panose="02010609060101010101" pitchFamily="49" charset="-122"/>
              </a:rPr>
              <a:t>无条件回</a:t>
            </a:r>
            <a:r>
              <a:rPr lang="en-US" altLang="zh-CN" dirty="0">
                <a:solidFill>
                  <a:srgbClr val="FF0000"/>
                </a:solidFill>
                <a:sym typeface="黑体" panose="02010609060101010101" pitchFamily="49" charset="-122"/>
              </a:rPr>
              <a:t>LP1</a:t>
            </a:r>
            <a:endParaRPr lang="en-US" altLang="zh-CN" dirty="0"/>
          </a:p>
          <a:p>
            <a:pPr>
              <a:buFont typeface="Wingdings 2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2">
            <a:extLst>
              <a:ext uri="{FF2B5EF4-FFF2-40B4-BE49-F238E27FC236}">
                <a16:creationId xmlns:a16="http://schemas.microsoft.com/office/drawing/2014/main" id="{4C0C2FE0-CBD0-F942-A72E-1699FEAD8F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571500"/>
            <a:ext cx="8258175" cy="4441825"/>
          </a:xfrm>
        </p:spPr>
        <p:txBody>
          <a:bodyPr/>
          <a:lstStyle/>
          <a:p>
            <a:pPr>
              <a:buFont typeface="Wingdings 2" pitchFamily="2" charset="2"/>
              <a:buNone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zh-CN" dirty="0"/>
              <a:t>试用</a:t>
            </a:r>
            <a:r>
              <a:rPr lang="en-US" altLang="zh-CN" dirty="0"/>
              <a:t>8253</a:t>
            </a:r>
            <a:r>
              <a:rPr lang="zh-CN" altLang="zh-CN" dirty="0"/>
              <a:t>输出周期为</a:t>
            </a:r>
            <a:r>
              <a:rPr lang="en-US" altLang="zh-CN" dirty="0"/>
              <a:t>10ms</a:t>
            </a:r>
            <a:r>
              <a:rPr lang="zh-CN" altLang="zh-CN" dirty="0"/>
              <a:t>的方波。设系统时钟为</a:t>
            </a:r>
            <a:r>
              <a:rPr lang="en-US" altLang="zh-CN" dirty="0"/>
              <a:t>20MHz</a:t>
            </a:r>
            <a:r>
              <a:rPr lang="zh-CN" altLang="zh-CN" dirty="0"/>
              <a:t>，</a:t>
            </a:r>
            <a:r>
              <a:rPr lang="en-US" altLang="zh-CN" dirty="0"/>
              <a:t>8253</a:t>
            </a:r>
            <a:r>
              <a:rPr lang="zh-CN" altLang="zh-CN" dirty="0"/>
              <a:t>地址为</a:t>
            </a:r>
            <a:r>
              <a:rPr lang="en-US" altLang="zh-CN" dirty="0"/>
              <a:t>1E0H</a:t>
            </a:r>
            <a:r>
              <a:rPr lang="zh-CN" altLang="zh-CN" dirty="0"/>
              <a:t>～</a:t>
            </a:r>
            <a:r>
              <a:rPr lang="en-US" altLang="zh-CN" dirty="0"/>
              <a:t>1E3H</a:t>
            </a:r>
            <a:r>
              <a:rPr lang="zh-CN" altLang="zh-CN" dirty="0"/>
              <a:t>。要求（</a:t>
            </a:r>
            <a:r>
              <a:rPr lang="en-US" altLang="zh-CN" dirty="0"/>
              <a:t>1</a:t>
            </a:r>
            <a:r>
              <a:rPr lang="zh-CN" altLang="zh-CN" dirty="0"/>
              <a:t>）画出原理图并标出信号；（</a:t>
            </a:r>
            <a:r>
              <a:rPr lang="en-US" altLang="zh-CN" dirty="0"/>
              <a:t>2</a:t>
            </a:r>
            <a:r>
              <a:rPr lang="zh-CN" altLang="zh-CN" dirty="0"/>
              <a:t>）编写</a:t>
            </a:r>
            <a:r>
              <a:rPr lang="en-US" altLang="zh-CN" dirty="0"/>
              <a:t>8253</a:t>
            </a:r>
            <a:r>
              <a:rPr lang="zh-CN" altLang="zh-CN" dirty="0"/>
              <a:t>的初始化程序。</a:t>
            </a:r>
            <a:endParaRPr lang="en-US" altLang="zh-CN" dirty="0"/>
          </a:p>
          <a:p>
            <a:pPr>
              <a:buFont typeface="Wingdings 2" pitchFamily="2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解</a:t>
            </a:r>
            <a:r>
              <a:rPr lang="zh-CN" altLang="en-US" dirty="0">
                <a:solidFill>
                  <a:srgbClr val="FF0000"/>
                </a:solidFill>
                <a:sym typeface="Wingdings" pitchFamily="2" charset="2"/>
              </a:rPr>
              <a:t>：（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zh-CN" altLang="en-US" dirty="0">
                <a:solidFill>
                  <a:srgbClr val="FF0000"/>
                </a:solidFill>
                <a:sym typeface="Wingdings" pitchFamily="2" charset="2"/>
              </a:rPr>
              <a:t>）</a:t>
            </a:r>
            <a:r>
              <a:rPr lang="zh-CN" altLang="en-US" dirty="0">
                <a:solidFill>
                  <a:srgbClr val="FF0000"/>
                </a:solidFill>
              </a:rPr>
              <a:t>计数初值</a:t>
            </a:r>
            <a:r>
              <a:rPr lang="en-US" altLang="zh-CN" dirty="0">
                <a:solidFill>
                  <a:srgbClr val="FF0000"/>
                </a:solidFill>
              </a:rPr>
              <a:t>N=10ms/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1/20MHz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=20×10000</a:t>
            </a:r>
            <a:r>
              <a:rPr lang="zh-CN" altLang="en-US" dirty="0">
                <a:solidFill>
                  <a:srgbClr val="FF0000"/>
                </a:solidFill>
              </a:rPr>
              <a:t>＞</a:t>
            </a:r>
            <a:r>
              <a:rPr lang="en-US" altLang="zh-CN" dirty="0">
                <a:solidFill>
                  <a:srgbClr val="FF0000"/>
                </a:solidFill>
              </a:rPr>
              <a:t>65535</a:t>
            </a:r>
            <a:r>
              <a:rPr lang="zh-CN" altLang="en-US" dirty="0">
                <a:solidFill>
                  <a:srgbClr val="FF0000"/>
                </a:solidFill>
              </a:rPr>
              <a:t>，故需要两个计数通道串联使用，设用通道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和通道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，通道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计数初值分别是</a:t>
            </a:r>
            <a:r>
              <a:rPr lang="en-US" altLang="zh-CN" dirty="0">
                <a:solidFill>
                  <a:srgbClr val="FF0000"/>
                </a:solidFill>
              </a:rPr>
              <a:t>20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10000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 2" pitchFamily="2" charset="2"/>
              <a:buNone/>
            </a:pPr>
            <a:endParaRPr lang="zh-CN" altLang="en-US" sz="1800" dirty="0">
              <a:solidFill>
                <a:srgbClr val="FF0000"/>
              </a:solidFill>
            </a:endParaRPr>
          </a:p>
          <a:p>
            <a:pPr>
              <a:buFont typeface="Wingdings 2" pitchFamily="2" charset="2"/>
              <a:buNone/>
            </a:pPr>
            <a:endParaRPr lang="zh-CN" altLang="en-US" sz="1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图片 1">
            <a:extLst>
              <a:ext uri="{FF2B5EF4-FFF2-40B4-BE49-F238E27FC236}">
                <a16:creationId xmlns:a16="http://schemas.microsoft.com/office/drawing/2014/main" id="{195539E7-00C1-124C-935A-A3168F8A7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" r="11264" b="9378"/>
          <a:stretch>
            <a:fillRect/>
          </a:stretch>
        </p:blipFill>
        <p:spPr bwMode="auto">
          <a:xfrm>
            <a:off x="39688" y="1606550"/>
            <a:ext cx="8986837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内容占位符 2">
            <a:extLst>
              <a:ext uri="{FF2B5EF4-FFF2-40B4-BE49-F238E27FC236}">
                <a16:creationId xmlns:a16="http://schemas.microsoft.com/office/drawing/2014/main" id="{C8F9533B-F6F7-BC4E-8245-DCABC326AF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16632"/>
            <a:ext cx="8229600" cy="6454775"/>
          </a:xfrm>
        </p:spPr>
        <p:txBody>
          <a:bodyPr/>
          <a:lstStyle/>
          <a:p>
            <a:pPr>
              <a:buFont typeface="Wingdings 2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）程序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buFont typeface="Wingdings 2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计数器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>
                <a:solidFill>
                  <a:srgbClr val="FF0000"/>
                </a:solidFill>
              </a:rPr>
              <a:t>初始化：</a:t>
            </a:r>
          </a:p>
          <a:p>
            <a:pPr>
              <a:buFont typeface="Wingdings 2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		MOV	   AL, 17H	//00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01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011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 通道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>
                <a:solidFill>
                  <a:srgbClr val="FF0000"/>
                </a:solidFill>
              </a:rPr>
              <a:t> 低</a:t>
            </a:r>
            <a:r>
              <a:rPr lang="en-US" altLang="zh-CN" sz="2000" dirty="0">
                <a:solidFill>
                  <a:srgbClr val="FF0000"/>
                </a:solidFill>
              </a:rPr>
              <a:t>8</a:t>
            </a:r>
            <a:r>
              <a:rPr lang="zh-CN" altLang="en-US" sz="2000" dirty="0">
                <a:solidFill>
                  <a:srgbClr val="FF0000"/>
                </a:solidFill>
              </a:rPr>
              <a:t>位 方式</a:t>
            </a:r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BCD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		MOV	   DX, 1E3H	//</a:t>
            </a:r>
            <a:r>
              <a:rPr lang="zh-CN" altLang="en-US" sz="2000" dirty="0">
                <a:solidFill>
                  <a:srgbClr val="FF0000"/>
                </a:solidFill>
              </a:rPr>
              <a:t>外部设备端口地址</a:t>
            </a:r>
            <a:r>
              <a:rPr lang="en-US" altLang="zh-CN" sz="2000" dirty="0">
                <a:solidFill>
                  <a:srgbClr val="FF0000"/>
                </a:solidFill>
              </a:rPr>
              <a:t>1E3H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		OUT	   DX, AL		// 17H</a:t>
            </a:r>
            <a:r>
              <a:rPr lang="zh-CN" altLang="en-US" sz="2000" dirty="0">
                <a:solidFill>
                  <a:srgbClr val="FF0000"/>
                </a:solidFill>
              </a:rPr>
              <a:t>给</a:t>
            </a:r>
            <a:r>
              <a:rPr lang="en-US" altLang="zh-CN" sz="2000" dirty="0">
                <a:solidFill>
                  <a:srgbClr val="FF0000"/>
                </a:solidFill>
              </a:rPr>
              <a:t>1E3H</a:t>
            </a:r>
            <a:r>
              <a:rPr lang="zh-CN" altLang="en-US" sz="2000" dirty="0">
                <a:solidFill>
                  <a:srgbClr val="FF0000"/>
                </a:solidFill>
              </a:rPr>
              <a:t>的外部设备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buFont typeface="Wingdings 2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		MOV	   AL, 20H	//</a:t>
            </a:r>
            <a:r>
              <a:rPr lang="zh-CN" altLang="en-US" sz="2000" dirty="0">
                <a:solidFill>
                  <a:srgbClr val="FF0000"/>
                </a:solidFill>
              </a:rPr>
              <a:t>通道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>
                <a:solidFill>
                  <a:srgbClr val="FF0000"/>
                </a:solidFill>
              </a:rPr>
              <a:t>计数初值：</a:t>
            </a:r>
            <a:r>
              <a:rPr lang="en-US" altLang="zh-CN" sz="2000" dirty="0">
                <a:solidFill>
                  <a:srgbClr val="FF0000"/>
                </a:solidFill>
              </a:rPr>
              <a:t>20</a:t>
            </a:r>
          </a:p>
          <a:p>
            <a:pPr>
              <a:buFont typeface="Wingdings 2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		MOV	   DX, 1E0H	//</a:t>
            </a:r>
            <a:r>
              <a:rPr lang="zh-CN" altLang="en-US" sz="2000" dirty="0">
                <a:solidFill>
                  <a:srgbClr val="FF0000"/>
                </a:solidFill>
              </a:rPr>
              <a:t>外部设备端口地址</a:t>
            </a:r>
            <a:r>
              <a:rPr lang="en-US" altLang="zh-CN" sz="2000" dirty="0">
                <a:solidFill>
                  <a:srgbClr val="FF0000"/>
                </a:solidFill>
              </a:rPr>
              <a:t>1E0H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		OUT	   DX, AL		// 17H</a:t>
            </a:r>
            <a:r>
              <a:rPr lang="zh-CN" altLang="en-US" sz="2000" dirty="0">
                <a:solidFill>
                  <a:srgbClr val="FF0000"/>
                </a:solidFill>
              </a:rPr>
              <a:t>给</a:t>
            </a:r>
            <a:r>
              <a:rPr lang="en-US" altLang="zh-CN" sz="2000" dirty="0">
                <a:solidFill>
                  <a:srgbClr val="FF0000"/>
                </a:solidFill>
              </a:rPr>
              <a:t>1E0H</a:t>
            </a:r>
            <a:r>
              <a:rPr lang="zh-CN" altLang="en-US" sz="2000" dirty="0">
                <a:solidFill>
                  <a:srgbClr val="FF0000"/>
                </a:solidFill>
              </a:rPr>
              <a:t>的外部设备</a:t>
            </a:r>
          </a:p>
          <a:p>
            <a:pPr>
              <a:buFont typeface="Wingdings 2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计数器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初始化：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buFont typeface="Wingdings 2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		MOV	   AL, 77H	//01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11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011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 通道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16</a:t>
            </a:r>
            <a:r>
              <a:rPr lang="zh-CN" altLang="en-US" sz="2000" dirty="0">
                <a:solidFill>
                  <a:srgbClr val="FF0000"/>
                </a:solidFill>
              </a:rPr>
              <a:t>位 方式</a:t>
            </a:r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BCD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		MOV	   DX, 1E3H	//</a:t>
            </a:r>
            <a:r>
              <a:rPr lang="zh-CN" altLang="en-US" sz="2000" dirty="0">
                <a:solidFill>
                  <a:srgbClr val="FF0000"/>
                </a:solidFill>
              </a:rPr>
              <a:t>外部设备端口地址</a:t>
            </a:r>
            <a:r>
              <a:rPr lang="en-US" altLang="zh-CN" sz="2000" dirty="0">
                <a:solidFill>
                  <a:srgbClr val="FF0000"/>
                </a:solidFill>
              </a:rPr>
              <a:t>1E3H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		OUT	   DX, AL		//77H</a:t>
            </a:r>
            <a:r>
              <a:rPr lang="zh-CN" altLang="en-US" sz="2000" dirty="0">
                <a:solidFill>
                  <a:srgbClr val="FF0000"/>
                </a:solidFill>
              </a:rPr>
              <a:t>给</a:t>
            </a:r>
            <a:r>
              <a:rPr lang="en-US" altLang="zh-CN" sz="2000" dirty="0">
                <a:solidFill>
                  <a:srgbClr val="FF0000"/>
                </a:solidFill>
              </a:rPr>
              <a:t>1E3H</a:t>
            </a:r>
            <a:r>
              <a:rPr lang="zh-CN" altLang="en-US" sz="2000" dirty="0">
                <a:solidFill>
                  <a:srgbClr val="FF0000"/>
                </a:solidFill>
              </a:rPr>
              <a:t>的外部设备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		MOV	   AL, 00	</a:t>
            </a:r>
            <a:r>
              <a:rPr lang="zh-CN" altLang="en-US" sz="2000" dirty="0">
                <a:solidFill>
                  <a:srgbClr val="FF0000"/>
                </a:solidFill>
              </a:rPr>
              <a:t>              </a:t>
            </a:r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</a:rPr>
              <a:t>通道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计数初值：</a:t>
            </a:r>
            <a:r>
              <a:rPr lang="en-US" altLang="zh-CN" sz="2000" dirty="0">
                <a:solidFill>
                  <a:srgbClr val="FF0000"/>
                </a:solidFill>
              </a:rPr>
              <a:t>00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		MOV	   DX, 1E1H	//</a:t>
            </a:r>
            <a:r>
              <a:rPr lang="zh-CN" altLang="en-US" sz="2000" dirty="0">
                <a:solidFill>
                  <a:srgbClr val="FF0000"/>
                </a:solidFill>
              </a:rPr>
              <a:t>外部设备端口地址</a:t>
            </a:r>
            <a:r>
              <a:rPr lang="en-US" altLang="zh-CN" sz="2000" dirty="0">
                <a:solidFill>
                  <a:srgbClr val="FF0000"/>
                </a:solidFill>
              </a:rPr>
              <a:t>1E1H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		OUT	   DX, AL		//00H</a:t>
            </a:r>
            <a:r>
              <a:rPr lang="zh-CN" altLang="en-US" sz="2000" dirty="0">
                <a:solidFill>
                  <a:srgbClr val="FF0000"/>
                </a:solidFill>
              </a:rPr>
              <a:t>给</a:t>
            </a:r>
            <a:r>
              <a:rPr lang="en-US" altLang="zh-CN" sz="2000" dirty="0">
                <a:solidFill>
                  <a:srgbClr val="FF0000"/>
                </a:solidFill>
              </a:rPr>
              <a:t>1E1H</a:t>
            </a:r>
            <a:r>
              <a:rPr lang="zh-CN" altLang="en-US" sz="2000" dirty="0">
                <a:solidFill>
                  <a:srgbClr val="FF0000"/>
                </a:solidFill>
              </a:rPr>
              <a:t>的外部设备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	 	MOV	  AL, 00	</a:t>
            </a:r>
            <a:r>
              <a:rPr lang="zh-CN" altLang="en-US" sz="2000" dirty="0">
                <a:solidFill>
                  <a:srgbClr val="FF0000"/>
                </a:solidFill>
              </a:rPr>
              <a:t>             </a:t>
            </a:r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</a:rPr>
              <a:t>通道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计数初值：</a:t>
            </a:r>
            <a:r>
              <a:rPr lang="en-US" altLang="zh-CN" sz="2000" dirty="0">
                <a:solidFill>
                  <a:srgbClr val="FF0000"/>
                </a:solidFill>
              </a:rPr>
              <a:t>00</a:t>
            </a:r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		OUT	   DX, AL		//00H</a:t>
            </a:r>
            <a:r>
              <a:rPr lang="zh-CN" altLang="en-US" sz="2000" dirty="0">
                <a:solidFill>
                  <a:srgbClr val="FF0000"/>
                </a:solidFill>
              </a:rPr>
              <a:t>给</a:t>
            </a:r>
            <a:r>
              <a:rPr lang="en-US" altLang="zh-CN" sz="2000" dirty="0">
                <a:solidFill>
                  <a:srgbClr val="FF0000"/>
                </a:solidFill>
              </a:rPr>
              <a:t>1E1H</a:t>
            </a:r>
            <a:r>
              <a:rPr lang="zh-CN" altLang="en-US" sz="2000" dirty="0">
                <a:solidFill>
                  <a:srgbClr val="FF0000"/>
                </a:solidFill>
              </a:rPr>
              <a:t>的外部设备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内容占位符 2">
            <a:extLst>
              <a:ext uri="{FF2B5EF4-FFF2-40B4-BE49-F238E27FC236}">
                <a16:creationId xmlns:a16="http://schemas.microsoft.com/office/drawing/2014/main" id="{CB1FB6BB-6231-9146-AB54-DA25897DC7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536575"/>
            <a:ext cx="8229600" cy="5749925"/>
          </a:xfrm>
        </p:spPr>
        <p:txBody>
          <a:bodyPr/>
          <a:lstStyle/>
          <a:p>
            <a:pPr marL="0" indent="0">
              <a:buFont typeface="Wingdings 2" pitchFamily="2" charset="2"/>
              <a:buNone/>
            </a:pPr>
            <a:r>
              <a:rPr lang="zh-CN" altLang="en-US"/>
              <a:t>一、填空题</a:t>
            </a:r>
          </a:p>
          <a:p>
            <a:pPr marL="0" indent="0">
              <a:buFont typeface="Wingdings 2" pitchFamily="2" charset="2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1、8086CPU有</a:t>
            </a:r>
            <a:r>
              <a:rPr lang="en-US" altLang="zh-CN" sz="2800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根数据线。8086CPU传送数据时用于区分存储器/外设的信号线是</a:t>
            </a:r>
            <a:r>
              <a:rPr lang="en-US" altLang="zh-CN" sz="2800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M/IO#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0" indent="0">
              <a:buFont typeface="Wingdings 2" pitchFamily="2" charset="2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2、有下列程序</a:t>
            </a:r>
          </a:p>
          <a:p>
            <a:pPr marL="0" indent="0">
              <a:buFont typeface="Wingdings 2" pitchFamily="2" charset="2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XOR		AL,	AL</a:t>
            </a:r>
          </a:p>
          <a:p>
            <a:pPr marL="0" indent="0">
              <a:buFont typeface="Wingdings 2" pitchFamily="2" charset="2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MOV		CL,	AL</a:t>
            </a:r>
          </a:p>
          <a:p>
            <a:pPr marL="0" indent="0">
              <a:buFont typeface="Wingdings 2" pitchFamily="2" charset="2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OR		AL,	41H</a:t>
            </a:r>
          </a:p>
          <a:p>
            <a:pPr marL="0" indent="0">
              <a:buFont typeface="Wingdings 2" pitchFamily="2" charset="2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MOV		BL,	AL</a:t>
            </a:r>
          </a:p>
          <a:p>
            <a:pPr marL="0" indent="0">
              <a:buFont typeface="Wingdings 2" pitchFamily="2" charset="2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AND		AL,	40H</a:t>
            </a:r>
          </a:p>
          <a:p>
            <a:pPr marL="0" indent="0">
              <a:buFont typeface="Wingdings 2" pitchFamily="2" charset="2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程序执行完后，AL=</a:t>
            </a:r>
            <a:r>
              <a:rPr lang="en-US" altLang="zh-CN" sz="2800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40H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，BL=</a:t>
            </a:r>
            <a:r>
              <a:rPr lang="en-US" altLang="zh-CN" sz="2800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41H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，CL=</a:t>
            </a:r>
            <a:r>
              <a:rPr lang="en-US" altLang="zh-CN" sz="2800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/>
              <a:t>。</a:t>
            </a:r>
          </a:p>
          <a:p>
            <a:pPr marL="0" indent="0">
              <a:buFont typeface="Wingdings 2" pitchFamily="2" charset="2"/>
              <a:buNone/>
            </a:pP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内容占位符 2">
            <a:extLst>
              <a:ext uri="{FF2B5EF4-FFF2-40B4-BE49-F238E27FC236}">
                <a16:creationId xmlns:a16="http://schemas.microsoft.com/office/drawing/2014/main" id="{794E3859-47EE-E541-9468-1CB8859E21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342900"/>
            <a:ext cx="8229600" cy="6127750"/>
          </a:xfrm>
        </p:spPr>
        <p:txBody>
          <a:bodyPr/>
          <a:lstStyle/>
          <a:p>
            <a:pPr marL="0" indent="0">
              <a:buFont typeface="Wingdings 2" pitchFamily="2" charset="2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3、8253的最大计数值是</a:t>
            </a:r>
            <a:r>
              <a:rPr lang="en-US" altLang="zh-CN" sz="2800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65536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，每来一个计数脉冲，8253的计数值就</a:t>
            </a:r>
            <a:r>
              <a:rPr lang="zh-CN" altLang="en-US" sz="2800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</a:t>
            </a:r>
            <a:r>
              <a:rPr lang="en-US" altLang="zh-CN" sz="2800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0" indent="0">
              <a:buFont typeface="Wingdings 2" pitchFamily="2" charset="2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4、CPU与外设接口之间的数据输入/输出控制方式通常有</a:t>
            </a:r>
            <a:r>
              <a:rPr lang="zh-CN" altLang="en-US" sz="2800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DMA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三种。</a:t>
            </a:r>
          </a:p>
          <a:p>
            <a:pPr marL="0" indent="0">
              <a:buFont typeface="Wingdings 2" pitchFamily="2" charset="2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5、当使用BP寄存器作基址寻址时，若无指定段替换，则应该在</a:t>
            </a:r>
            <a:r>
              <a:rPr lang="zh-CN" altLang="en-US" sz="2800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堆栈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段内寻址。 </a:t>
            </a:r>
          </a:p>
          <a:p>
            <a:pPr marL="0" indent="0">
              <a:buFont typeface="Wingdings 2" pitchFamily="2" charset="2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6、8255A是</a:t>
            </a:r>
            <a:r>
              <a:rPr lang="zh-CN" altLang="en-US" sz="2800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行，</a:t>
            </a:r>
            <a:r>
              <a:rPr lang="en-US" altLang="zh-CN" sz="2800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位输入/输出接口芯片，8255A的片内地址从低到高依次是</a:t>
            </a:r>
            <a:r>
              <a:rPr lang="en-US" altLang="zh-CN" sz="2800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命令口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0" indent="0">
              <a:buFont typeface="Wingdings 2" pitchFamily="2" charset="2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7、十进制数368对应的十六进制数是</a:t>
            </a:r>
            <a:r>
              <a:rPr lang="en-US" altLang="zh-CN" sz="2800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170H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，二进制数是</a:t>
            </a:r>
            <a:r>
              <a:rPr lang="en-US" altLang="zh-CN" sz="2800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101110000B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itchFamily="2" charset="2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8、可编程中断控制器8259A有</a:t>
            </a:r>
            <a:r>
              <a:rPr lang="zh-CN" altLang="en-US" sz="2800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电平触发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和上</a:t>
            </a:r>
            <a:r>
              <a:rPr lang="zh-CN" altLang="en-US" sz="2800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升沿触发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中断触发方式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9C4A9-10C0-9744-B0B3-9548CD5AD0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333375"/>
            <a:ext cx="8472488" cy="61912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 2" pitchFamily="2" charset="2"/>
              <a:buNone/>
            </a:pPr>
            <a:r>
              <a:rPr lang="zh-CN" altLang="en-US" sz="4500" b="1"/>
              <a:t>二、简答</a:t>
            </a:r>
            <a:r>
              <a:rPr lang="zh-CN" altLang="zh-CN" sz="4500" b="1"/>
              <a:t>题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 2" pitchFamily="2" charset="2"/>
              <a:buNone/>
            </a:pPr>
            <a:r>
              <a:rPr lang="en-US" altLang="zh-CN" b="1"/>
              <a:t>1</a:t>
            </a:r>
            <a:r>
              <a:rPr lang="zh-CN" altLang="en-US" b="1"/>
              <a:t>、</a:t>
            </a:r>
            <a:r>
              <a:rPr lang="zh-CN" altLang="zh-CN" b="1"/>
              <a:t>请说明在8253定时器/计数器中，硬件触发和软件触发的含义？</a:t>
            </a:r>
            <a:endParaRPr lang="en-US" altLang="zh-CN" b="1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 2" pitchFamily="2" charset="2"/>
              <a:buNone/>
            </a:pPr>
            <a:r>
              <a:rPr lang="zh-CN" altLang="en-US" b="1">
                <a:solidFill>
                  <a:srgbClr val="FF0000"/>
                </a:solidFill>
              </a:rPr>
              <a:t>答：</a:t>
            </a:r>
            <a:r>
              <a:rPr lang="en-US" altLang="zh-CN" b="1">
                <a:solidFill>
                  <a:srgbClr val="FF0000"/>
                </a:solidFill>
              </a:rPr>
              <a:t>GATE</a:t>
            </a:r>
            <a:r>
              <a:rPr lang="zh-CN" altLang="en-US" b="1">
                <a:solidFill>
                  <a:srgbClr val="FF0000"/>
                </a:solidFill>
              </a:rPr>
              <a:t>信号有上升沿触发后才能开始计数是硬件触发；输入计数初值后就能开始计数是软件触发。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7563E-0A96-D14B-B5F3-D43A5DBAF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76250"/>
            <a:ext cx="8434388" cy="619283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 2" pitchFamily="2" charset="2"/>
              <a:buNone/>
            </a:pPr>
            <a:r>
              <a:rPr lang="en-US" altLang="zh-CN" sz="2400" b="1"/>
              <a:t>2</a:t>
            </a:r>
            <a:r>
              <a:rPr lang="zh-CN" altLang="en-US" sz="2400" b="1"/>
              <a:t>、</a:t>
            </a:r>
            <a:r>
              <a:rPr lang="zh-CN" altLang="zh-CN" sz="2400" b="1"/>
              <a:t>右图为某</a:t>
            </a:r>
            <a:r>
              <a:rPr lang="en-US" altLang="zh-CN" sz="2400" b="1"/>
              <a:t>8086</a:t>
            </a:r>
            <a:r>
              <a:rPr lang="zh-CN" altLang="zh-CN" sz="2400" b="1"/>
              <a:t>系统</a:t>
            </a:r>
            <a:r>
              <a:rPr lang="en-US" altLang="zh-CN" sz="2400" b="1"/>
              <a:t>I/O</a:t>
            </a:r>
            <a:r>
              <a:rPr lang="zh-CN" altLang="zh-CN" sz="2400" b="1"/>
              <a:t>接口</a:t>
            </a:r>
            <a:endParaRPr lang="en-US" altLang="zh-CN" sz="2400" b="1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 2" pitchFamily="2" charset="2"/>
              <a:buNone/>
            </a:pPr>
            <a:r>
              <a:rPr lang="zh-CN" altLang="zh-CN" sz="2400" b="1"/>
              <a:t>的地址译码电路，试问该</a:t>
            </a:r>
            <a:r>
              <a:rPr lang="en-US" altLang="zh-CN" sz="2400" b="1"/>
              <a:t>I/O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 2" pitchFamily="2" charset="2"/>
              <a:buNone/>
            </a:pPr>
            <a:r>
              <a:rPr lang="zh-CN" altLang="zh-CN" sz="2400" b="1"/>
              <a:t>接口为输入口还是输出口？</a:t>
            </a:r>
            <a:endParaRPr lang="en-US" altLang="zh-CN" sz="2400" b="1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 2" pitchFamily="2" charset="2"/>
              <a:buNone/>
            </a:pPr>
            <a:r>
              <a:rPr lang="zh-CN" altLang="zh-CN" sz="2400" b="1"/>
              <a:t>有效地址有多少个？写出所占</a:t>
            </a:r>
            <a:endParaRPr lang="en-US" altLang="zh-CN" sz="2400" b="1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 2" pitchFamily="2" charset="2"/>
              <a:buNone/>
            </a:pPr>
            <a:r>
              <a:rPr lang="zh-CN" altLang="zh-CN" sz="2400" b="1"/>
              <a:t>有的</a:t>
            </a:r>
            <a:r>
              <a:rPr lang="en-US" altLang="zh-CN" sz="2400" b="1"/>
              <a:t>I/O</a:t>
            </a:r>
            <a:r>
              <a:rPr lang="zh-CN" altLang="zh-CN" sz="2400" b="1"/>
              <a:t>地址范围。</a:t>
            </a:r>
            <a:endParaRPr lang="en-US" altLang="zh-CN" sz="2400" b="1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 2" pitchFamily="2" charset="2"/>
              <a:buNone/>
            </a:pPr>
            <a:r>
              <a:rPr lang="zh-CN" altLang="zh-CN" sz="2400" b="1"/>
              <a:t>注：没有使用的高位地址全为“</a:t>
            </a:r>
            <a:r>
              <a:rPr lang="en-US" altLang="zh-CN" sz="2400" b="1"/>
              <a:t>0</a:t>
            </a:r>
            <a:r>
              <a:rPr lang="zh-CN" altLang="zh-CN" sz="2400" b="1"/>
              <a:t>”</a:t>
            </a:r>
            <a:endParaRPr lang="en-US" altLang="zh-CN" sz="2400" b="1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0000"/>
                </a:solidFill>
              </a:rPr>
              <a:t>答：</a:t>
            </a:r>
            <a:r>
              <a:rPr lang="zh-CN" altLang="en-US" sz="2400">
                <a:solidFill>
                  <a:srgbClr val="FF0000"/>
                </a:solidFill>
                <a:sym typeface="Wingdings" pitchFamily="2" charset="2"/>
              </a:rPr>
              <a:t>（</a:t>
            </a:r>
            <a:r>
              <a:rPr lang="en-US" altLang="zh-CN" sz="240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zh-CN" altLang="en-US" sz="2400">
                <a:solidFill>
                  <a:srgbClr val="FF0000"/>
                </a:solidFill>
                <a:sym typeface="Wingdings" pitchFamily="2" charset="2"/>
              </a:rPr>
              <a:t>）有</a:t>
            </a:r>
            <a:r>
              <a:rPr lang="en-US" altLang="zh-CN" sz="2400">
                <a:solidFill>
                  <a:srgbClr val="FF0000"/>
                </a:solidFill>
                <a:sym typeface="Wingdings" pitchFamily="2" charset="2"/>
              </a:rPr>
              <a:t>IOW</a:t>
            </a:r>
            <a:r>
              <a:rPr lang="zh-CN" altLang="en-US" sz="2400">
                <a:solidFill>
                  <a:srgbClr val="FF0000"/>
                </a:solidFill>
                <a:sym typeface="Wingdings" pitchFamily="2" charset="2"/>
              </a:rPr>
              <a:t>是输出口</a:t>
            </a:r>
            <a:endParaRPr lang="en-US" altLang="zh-CN" sz="2400">
              <a:solidFill>
                <a:srgbClr val="FF0000"/>
              </a:solidFill>
              <a:sym typeface="Wingdings" pitchFamily="2" charset="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0000"/>
                </a:solidFill>
                <a:sym typeface="Wingdings" pitchFamily="2" charset="2"/>
              </a:rPr>
              <a:t>（</a:t>
            </a:r>
            <a:r>
              <a:rPr lang="en-US" altLang="zh-CN" sz="2400">
                <a:solidFill>
                  <a:srgbClr val="FF0000"/>
                </a:solidFill>
                <a:sym typeface="Wingdings" pitchFamily="2" charset="2"/>
              </a:rPr>
              <a:t>2</a:t>
            </a:r>
            <a:r>
              <a:rPr lang="zh-CN" altLang="en-US" sz="2400">
                <a:solidFill>
                  <a:srgbClr val="FF0000"/>
                </a:solidFill>
                <a:sym typeface="Wingdings" pitchFamily="2" charset="2"/>
              </a:rPr>
              <a:t>）</a:t>
            </a:r>
            <a:r>
              <a:rPr lang="zh-CN" altLang="en-US" sz="2400">
                <a:solidFill>
                  <a:srgbClr val="FF0000"/>
                </a:solidFill>
              </a:rPr>
              <a:t>译码时，与门输入为全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zh-CN" altLang="en-US" sz="2400">
                <a:solidFill>
                  <a:srgbClr val="FF0000"/>
                </a:solidFill>
              </a:rPr>
              <a:t>，因此有：</a:t>
            </a:r>
            <a:endParaRPr lang="en-US" altLang="zh-CN" sz="2400">
              <a:solidFill>
                <a:srgbClr val="FF00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0000"/>
                </a:solidFill>
              </a:rPr>
              <a:t>	A15 A14 A13 A12 A11 A10 A9A8   ……A1A0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0000"/>
                </a:solidFill>
              </a:rPr>
              <a:t>=   1  0    1  0   1    1  1 X    ……X X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0000"/>
                </a:solidFill>
              </a:rPr>
              <a:t>=      A            E</a:t>
            </a:r>
            <a:r>
              <a:rPr lang="zh-CN" altLang="en-US" sz="2400">
                <a:solidFill>
                  <a:srgbClr val="FF0000"/>
                </a:solidFill>
              </a:rPr>
              <a:t>～</a:t>
            </a:r>
            <a:r>
              <a:rPr lang="en-US" altLang="zh-CN" sz="2400">
                <a:solidFill>
                  <a:srgbClr val="FF0000"/>
                </a:solidFill>
              </a:rPr>
              <a:t>F     00</a:t>
            </a:r>
            <a:r>
              <a:rPr lang="zh-CN" altLang="en-US" sz="2400">
                <a:solidFill>
                  <a:srgbClr val="FF0000"/>
                </a:solidFill>
              </a:rPr>
              <a:t>～</a:t>
            </a:r>
            <a:r>
              <a:rPr lang="en-US" altLang="zh-CN" sz="2400">
                <a:solidFill>
                  <a:srgbClr val="FF0000"/>
                </a:solidFill>
              </a:rPr>
              <a:t>FF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0000"/>
                </a:solidFill>
              </a:rPr>
              <a:t>地址范围为</a:t>
            </a:r>
            <a:r>
              <a:rPr lang="en-US" altLang="zh-CN" sz="2400">
                <a:solidFill>
                  <a:srgbClr val="FF0000"/>
                </a:solidFill>
              </a:rPr>
              <a:t>AE00H</a:t>
            </a:r>
            <a:r>
              <a:rPr lang="zh-CN" altLang="en-US" sz="2400">
                <a:solidFill>
                  <a:srgbClr val="FF0000"/>
                </a:solidFill>
              </a:rPr>
              <a:t>～</a:t>
            </a:r>
            <a:r>
              <a:rPr lang="en-US" altLang="zh-CN" sz="2400">
                <a:solidFill>
                  <a:srgbClr val="FF0000"/>
                </a:solidFill>
              </a:rPr>
              <a:t>AFFFH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0000"/>
                </a:solidFill>
              </a:rPr>
              <a:t>未参加译码的地址线</a:t>
            </a:r>
            <a:r>
              <a:rPr lang="en-US" altLang="zh-CN" sz="2400">
                <a:solidFill>
                  <a:srgbClr val="FF0000"/>
                </a:solidFill>
              </a:rPr>
              <a:t>A0</a:t>
            </a:r>
            <a:r>
              <a:rPr lang="zh-CN" altLang="en-US" sz="2400">
                <a:solidFill>
                  <a:srgbClr val="FF0000"/>
                </a:solidFill>
              </a:rPr>
              <a:t>～</a:t>
            </a:r>
            <a:r>
              <a:rPr lang="en-US" altLang="zh-CN" sz="2400">
                <a:solidFill>
                  <a:srgbClr val="FF0000"/>
                </a:solidFill>
              </a:rPr>
              <a:t>A8</a:t>
            </a:r>
            <a:r>
              <a:rPr lang="zh-CN" altLang="en-US" sz="2400">
                <a:solidFill>
                  <a:srgbClr val="FF0000"/>
                </a:solidFill>
              </a:rPr>
              <a:t>，共有</a:t>
            </a:r>
            <a:r>
              <a:rPr lang="en-US" altLang="zh-CN" sz="2400">
                <a:solidFill>
                  <a:srgbClr val="FF0000"/>
                </a:solidFill>
              </a:rPr>
              <a:t>2</a:t>
            </a:r>
            <a:r>
              <a:rPr lang="en-US" altLang="zh-CN" sz="2400" baseline="30000">
                <a:solidFill>
                  <a:srgbClr val="FF0000"/>
                </a:solidFill>
              </a:rPr>
              <a:t>9</a:t>
            </a:r>
            <a:r>
              <a:rPr lang="en-US" altLang="zh-CN" sz="2400">
                <a:solidFill>
                  <a:srgbClr val="FF0000"/>
                </a:solidFill>
              </a:rPr>
              <a:t>=512</a:t>
            </a:r>
            <a:r>
              <a:rPr lang="zh-CN" altLang="en-US" sz="2400">
                <a:solidFill>
                  <a:srgbClr val="FF0000"/>
                </a:solidFill>
              </a:rPr>
              <a:t>个地址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9B6E930-08DA-064B-A20E-D84266484514}"/>
              </a:ext>
            </a:extLst>
          </p:cNvPr>
          <p:cNvCxnSpPr/>
          <p:nvPr/>
        </p:nvCxnSpPr>
        <p:spPr>
          <a:xfrm>
            <a:off x="2124075" y="3213100"/>
            <a:ext cx="6477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7" name="图片 1073742858">
            <a:extLst>
              <a:ext uri="{FF2B5EF4-FFF2-40B4-BE49-F238E27FC236}">
                <a16:creationId xmlns:a16="http://schemas.microsoft.com/office/drawing/2014/main" id="{8FB6009F-AA4F-9A42-BC43-94698F266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813" y="590550"/>
            <a:ext cx="3163887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D371213-2867-DA4C-A61E-6FB5219698EB}"/>
              </a:ext>
            </a:extLst>
          </p:cNvPr>
          <p:cNvGrpSpPr/>
          <p:nvPr/>
        </p:nvGrpSpPr>
        <p:grpSpPr>
          <a:xfrm>
            <a:off x="7249177" y="5737357"/>
            <a:ext cx="107280" cy="427680"/>
            <a:chOff x="7249177" y="5737357"/>
            <a:chExt cx="107280" cy="427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FEDB80B-3468-D848-8D35-64A42367B313}"/>
                    </a:ext>
                  </a:extLst>
                </p14:cNvPr>
                <p14:cNvContentPartPr/>
                <p14:nvPr/>
              </p14:nvContentPartPr>
              <p14:xfrm>
                <a:off x="7249177" y="5737357"/>
                <a:ext cx="107280" cy="279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FEDB80B-3468-D848-8D35-64A42367B31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18577" y="5706757"/>
                  <a:ext cx="1684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9CB465B-3166-2641-AE2E-B85B30AEDF1C}"/>
                    </a:ext>
                  </a:extLst>
                </p14:cNvPr>
                <p14:cNvContentPartPr/>
                <p14:nvPr/>
              </p14:nvContentPartPr>
              <p14:xfrm>
                <a:off x="7293457" y="6135157"/>
                <a:ext cx="36000" cy="29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9CB465B-3166-2641-AE2E-B85B30AEDF1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62497" y="6104197"/>
                  <a:ext cx="97200" cy="914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182CF-306C-2443-8A30-A5B798D4D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60388"/>
            <a:ext cx="8229600" cy="5981700"/>
          </a:xfrm>
          <a:ln>
            <a:miter/>
          </a:ln>
        </p:spPr>
        <p:txBody>
          <a:bodyPr/>
          <a:lstStyle/>
          <a:p>
            <a:pPr>
              <a:buFont typeface="Wingdings 2" pitchFamily="2" charset="2"/>
              <a:buNone/>
            </a:pPr>
            <a:r>
              <a:rPr lang="en-US" altLang="zh-CN" sz="2800" b="1"/>
              <a:t>3</a:t>
            </a:r>
            <a:r>
              <a:rPr lang="zh-CN" altLang="en-US" sz="2800" b="1"/>
              <a:t>、</a:t>
            </a:r>
            <a:r>
              <a:rPr lang="zh-CN" altLang="zh-CN" sz="2800" b="1"/>
              <a:t>试说明指令 MOV AX, 2010H 和 MOV  AX, ES:[2010</a:t>
            </a:r>
            <a:r>
              <a:rPr lang="en-US" altLang="zh-CN" sz="2800" b="1"/>
              <a:t>H</a:t>
            </a:r>
            <a:r>
              <a:rPr lang="zh-CN" altLang="zh-CN" sz="2800" b="1"/>
              <a:t>]的区别。</a:t>
            </a:r>
          </a:p>
          <a:p>
            <a:pPr>
              <a:buFont typeface="Wingdings 2" pitchFamily="2" charset="2"/>
              <a:buNone/>
            </a:pPr>
            <a:r>
              <a:rPr lang="zh-CN" altLang="zh-CN" sz="2800" b="1">
                <a:solidFill>
                  <a:srgbClr val="FF0000"/>
                </a:solidFill>
              </a:rPr>
              <a:t>答：指令 </a:t>
            </a:r>
            <a:r>
              <a:rPr lang="zh-CN" altLang="zh-CN" sz="2800" b="1">
                <a:solidFill>
                  <a:srgbClr val="FF0000"/>
                </a:solidFill>
                <a:sym typeface="黑体" panose="02010609060101010101" pitchFamily="49" charset="-122"/>
              </a:rPr>
              <a:t>MOV AX, 2010H 是立即寻址，把</a:t>
            </a:r>
            <a:r>
              <a:rPr lang="en-US" altLang="zh-CN" sz="2800" b="1">
                <a:solidFill>
                  <a:srgbClr val="FF0000"/>
                </a:solidFill>
                <a:sym typeface="黑体" panose="02010609060101010101" pitchFamily="49" charset="-122"/>
              </a:rPr>
              <a:t>2010H</a:t>
            </a:r>
            <a:r>
              <a:rPr lang="zh-CN" altLang="en-US" sz="2800" b="1">
                <a:solidFill>
                  <a:srgbClr val="FF0000"/>
                </a:solidFill>
                <a:sym typeface="黑体" panose="02010609060101010101" pitchFamily="49" charset="-122"/>
              </a:rPr>
              <a:t>送给</a:t>
            </a:r>
            <a:r>
              <a:rPr lang="en-US" altLang="zh-CN" sz="2800" b="1">
                <a:solidFill>
                  <a:srgbClr val="FF0000"/>
                </a:solidFill>
                <a:sym typeface="黑体" panose="02010609060101010101" pitchFamily="49" charset="-122"/>
              </a:rPr>
              <a:t>AX</a:t>
            </a:r>
            <a:r>
              <a:rPr lang="zh-CN" altLang="en-US" sz="2800" b="1">
                <a:solidFill>
                  <a:srgbClr val="FF0000"/>
                </a:solidFill>
                <a:sym typeface="黑体" panose="02010609060101010101" pitchFamily="49" charset="-122"/>
              </a:rPr>
              <a:t>；指令 </a:t>
            </a:r>
            <a:r>
              <a:rPr lang="zh-CN" altLang="zh-CN" sz="2800" b="1">
                <a:solidFill>
                  <a:srgbClr val="FF0000"/>
                </a:solidFill>
                <a:sym typeface="黑体" panose="02010609060101010101" pitchFamily="49" charset="-122"/>
              </a:rPr>
              <a:t>MOV  AX, ES:[2010</a:t>
            </a:r>
            <a:r>
              <a:rPr lang="en-US" altLang="zh-CN" sz="2800" b="1">
                <a:solidFill>
                  <a:srgbClr val="FF0000"/>
                </a:solidFill>
              </a:rPr>
              <a:t>H</a:t>
            </a:r>
            <a:r>
              <a:rPr lang="zh-CN" altLang="zh-CN" sz="2800" b="1">
                <a:solidFill>
                  <a:srgbClr val="FF0000"/>
                </a:solidFill>
                <a:sym typeface="黑体" panose="02010609060101010101" pitchFamily="49" charset="-122"/>
              </a:rPr>
              <a:t>]是直接寻址，是把</a:t>
            </a:r>
            <a:r>
              <a:rPr lang="en-US" altLang="zh-CN" sz="2800" b="1">
                <a:solidFill>
                  <a:srgbClr val="FF0000"/>
                </a:solidFill>
                <a:sym typeface="黑体" panose="02010609060101010101" pitchFamily="49" charset="-122"/>
              </a:rPr>
              <a:t>ES</a:t>
            </a:r>
            <a:r>
              <a:rPr lang="zh-CN" altLang="en-US" sz="2800" b="1">
                <a:solidFill>
                  <a:srgbClr val="FF0000"/>
                </a:solidFill>
                <a:sym typeface="黑体" panose="02010609060101010101" pitchFamily="49" charset="-122"/>
              </a:rPr>
              <a:t>段地址</a:t>
            </a:r>
            <a:r>
              <a:rPr lang="en-US" altLang="zh-CN" sz="2800" b="1">
                <a:solidFill>
                  <a:srgbClr val="FF0000"/>
                </a:solidFill>
                <a:sym typeface="黑体" panose="02010609060101010101" pitchFamily="49" charset="-122"/>
              </a:rPr>
              <a:t>2010H</a:t>
            </a:r>
            <a:r>
              <a:rPr lang="zh-CN" altLang="zh-CN" sz="2800" b="1">
                <a:solidFill>
                  <a:srgbClr val="FF0000"/>
                </a:solidFill>
              </a:rPr>
              <a:t>内的数据送给</a:t>
            </a:r>
            <a:r>
              <a:rPr lang="en-US" altLang="zh-CN" sz="2800" b="1">
                <a:solidFill>
                  <a:srgbClr val="FF0000"/>
                </a:solidFill>
              </a:rPr>
              <a:t>AX</a:t>
            </a:r>
            <a:r>
              <a:rPr lang="zh-CN" altLang="en-US" sz="2800" b="1">
                <a:solidFill>
                  <a:srgbClr val="FF0000"/>
                </a:solidFill>
              </a:rPr>
              <a:t>。</a:t>
            </a:r>
            <a:endParaRPr lang="zh-CN" altLang="en-US" sz="2800" b="1"/>
          </a:p>
          <a:p>
            <a:pPr>
              <a:buFont typeface="Wingdings 2" pitchFamily="2" charset="2"/>
              <a:buNone/>
            </a:pPr>
            <a:r>
              <a:rPr lang="en-US" altLang="zh-CN" sz="2800" b="1"/>
              <a:t>4</a:t>
            </a:r>
            <a:r>
              <a:rPr lang="zh-CN" altLang="en-US" sz="2800" b="1"/>
              <a:t>、</a:t>
            </a:r>
            <a:r>
              <a:rPr lang="en-US" altLang="zh-CN" sz="2800" b="1"/>
              <a:t> 8255A</a:t>
            </a:r>
            <a:r>
              <a:rPr lang="zh-CN" altLang="zh-CN" sz="2800" b="1"/>
              <a:t>有哪</a:t>
            </a:r>
            <a:r>
              <a:rPr lang="en-US" altLang="zh-CN" sz="2800" b="1"/>
              <a:t>2</a:t>
            </a:r>
            <a:r>
              <a:rPr lang="zh-CN" altLang="zh-CN" sz="2800" b="1"/>
              <a:t>个命令，分别有什么作用？ </a:t>
            </a:r>
            <a:endParaRPr lang="en-US" altLang="zh-CN" sz="2800" b="1"/>
          </a:p>
          <a:p>
            <a:pPr>
              <a:buFont typeface="Wingdings 2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答：（</a:t>
            </a:r>
            <a:r>
              <a:rPr lang="en-US" altLang="zh-CN" sz="2800" b="1">
                <a:solidFill>
                  <a:srgbClr val="FF0000"/>
                </a:solidFill>
              </a:rPr>
              <a:t>1</a:t>
            </a:r>
            <a:r>
              <a:rPr lang="zh-CN" altLang="en-US" sz="2800" b="1">
                <a:solidFill>
                  <a:srgbClr val="FF0000"/>
                </a:solidFill>
              </a:rPr>
              <a:t>）方式命令，初始化时使用</a:t>
            </a:r>
            <a:endParaRPr lang="en-US" altLang="zh-CN" sz="2800" b="1">
              <a:solidFill>
                <a:srgbClr val="FF0000"/>
              </a:solidFill>
            </a:endParaRPr>
          </a:p>
          <a:p>
            <a:pPr>
              <a:buFont typeface="Wingdings 2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    （</a:t>
            </a:r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zh-CN" altLang="en-US" sz="2800" b="1">
                <a:solidFill>
                  <a:srgbClr val="FF0000"/>
                </a:solidFill>
              </a:rPr>
              <a:t>）按位置位</a:t>
            </a:r>
            <a:r>
              <a:rPr lang="en-US" altLang="zh-CN" sz="2800" b="1">
                <a:solidFill>
                  <a:srgbClr val="FF0000"/>
                </a:solidFill>
              </a:rPr>
              <a:t>/</a:t>
            </a:r>
            <a:r>
              <a:rPr lang="zh-CN" altLang="en-US" sz="2800" b="1">
                <a:solidFill>
                  <a:srgbClr val="FF0000"/>
                </a:solidFill>
              </a:rPr>
              <a:t>复位命令，单独控制</a:t>
            </a:r>
            <a:r>
              <a:rPr lang="en-US" altLang="zh-CN" sz="2800" b="1">
                <a:solidFill>
                  <a:srgbClr val="FF0000"/>
                </a:solidFill>
              </a:rPr>
              <a:t>C</a:t>
            </a:r>
            <a:r>
              <a:rPr lang="zh-CN" altLang="en-US" sz="2800" b="1">
                <a:solidFill>
                  <a:srgbClr val="FF0000"/>
                </a:solidFill>
              </a:rPr>
              <a:t>口某位</a:t>
            </a:r>
            <a:r>
              <a:rPr lang="en-US" altLang="zh-CN" sz="2800" b="1">
                <a:solidFill>
                  <a:srgbClr val="FF0000"/>
                </a:solidFill>
              </a:rPr>
              <a:t>		</a:t>
            </a:r>
            <a:r>
              <a:rPr lang="zh-CN" altLang="en-US" sz="2800" b="1">
                <a:solidFill>
                  <a:srgbClr val="FF0000"/>
                </a:solidFill>
              </a:rPr>
              <a:t>时使用</a:t>
            </a:r>
            <a:endParaRPr lang="en-US" altLang="zh-CN" b="1"/>
          </a:p>
          <a:p>
            <a:pPr>
              <a:buFont typeface="Wingdings 2" pitchFamily="2" charset="2"/>
              <a:buNone/>
            </a:pP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>
            <a:extLst>
              <a:ext uri="{FF2B5EF4-FFF2-40B4-BE49-F238E27FC236}">
                <a16:creationId xmlns:a16="http://schemas.microsoft.com/office/drawing/2014/main" id="{7C974825-6E8A-F04B-BBA4-A807DAE4E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406400"/>
            <a:ext cx="8680450" cy="6191250"/>
          </a:xfrm>
        </p:spPr>
        <p:txBody>
          <a:bodyPr/>
          <a:lstStyle/>
          <a:p>
            <a:pPr>
              <a:buFont typeface="Wingdings 2" pitchFamily="2" charset="2"/>
              <a:buNone/>
            </a:pPr>
            <a:r>
              <a:rPr lang="en-US" altLang="zh-CN" b="1">
                <a:sym typeface="黑体" panose="02010609060101010101" pitchFamily="49" charset="-122"/>
              </a:rPr>
              <a:t>5</a:t>
            </a:r>
            <a:r>
              <a:rPr lang="zh-CN" altLang="en-US" b="1">
                <a:sym typeface="黑体" panose="02010609060101010101" pitchFamily="49" charset="-122"/>
              </a:rPr>
              <a:t>、</a:t>
            </a:r>
            <a:r>
              <a:rPr lang="en-US" altLang="zh-CN" b="1">
                <a:sym typeface="黑体" panose="02010609060101010101" pitchFamily="49" charset="-122"/>
              </a:rPr>
              <a:t>什么是中断类型号？它的作用是什么？</a:t>
            </a:r>
            <a:endParaRPr lang="en-US" altLang="zh-CN" b="1">
              <a:solidFill>
                <a:srgbClr val="FF0000"/>
              </a:solidFill>
            </a:endParaRPr>
          </a:p>
          <a:p>
            <a:pPr>
              <a:buFont typeface="Wingdings 2" pitchFamily="2" charset="2"/>
              <a:buNone/>
            </a:pPr>
            <a:r>
              <a:rPr lang="zh-CN" altLang="en-US" b="1">
                <a:solidFill>
                  <a:srgbClr val="FF0000"/>
                </a:solidFill>
                <a:sym typeface="黑体" panose="02010609060101010101" pitchFamily="49" charset="-122"/>
              </a:rPr>
              <a:t>答：中断类型号是系统分配给每个中断源的</a:t>
            </a:r>
            <a:r>
              <a:rPr lang="en-US" altLang="zh-CN" b="1">
                <a:solidFill>
                  <a:srgbClr val="FF0000"/>
                </a:solidFill>
                <a:sym typeface="黑体" panose="02010609060101010101" pitchFamily="49" charset="-122"/>
              </a:rPr>
              <a:t>8</a:t>
            </a:r>
            <a:r>
              <a:rPr lang="zh-CN" altLang="en-US" b="1">
                <a:solidFill>
                  <a:srgbClr val="FF0000"/>
                </a:solidFill>
                <a:sym typeface="黑体" panose="02010609060101010101" pitchFamily="49" charset="-122"/>
              </a:rPr>
              <a:t>位二进制代码，具有唯一性。系统能够根据中断类型号找到中断服务程序的入口地址。</a:t>
            </a:r>
            <a:endParaRPr lang="en-US" altLang="zh-CN" b="1"/>
          </a:p>
          <a:p>
            <a:pPr>
              <a:buFont typeface="Wingdings 2" pitchFamily="2" charset="2"/>
              <a:buNone/>
            </a:pPr>
            <a:r>
              <a:rPr lang="en-US" altLang="zh-CN" b="1"/>
              <a:t>6</a:t>
            </a:r>
            <a:r>
              <a:rPr lang="zh-CN" altLang="en-US" b="1"/>
              <a:t>、</a:t>
            </a:r>
            <a:r>
              <a:rPr lang="zh-CN" altLang="zh-CN" b="1"/>
              <a:t>采用</a:t>
            </a:r>
            <a:r>
              <a:rPr lang="en-US" altLang="zh-CN" b="1"/>
              <a:t>I/O</a:t>
            </a:r>
            <a:r>
              <a:rPr lang="zh-CN" altLang="zh-CN" b="1"/>
              <a:t>端口与存储器独立编址后，</a:t>
            </a:r>
            <a:r>
              <a:rPr lang="en-US" altLang="zh-CN" b="1"/>
              <a:t>I/O</a:t>
            </a:r>
            <a:r>
              <a:rPr lang="zh-CN" altLang="zh-CN" b="1"/>
              <a:t>端口地址和存储器地址可以重叠使用，会不会产生混淆？为什么？试举例说明。</a:t>
            </a:r>
            <a:endParaRPr lang="en-US" altLang="zh-CN" b="1"/>
          </a:p>
          <a:p>
            <a:pPr>
              <a:buFont typeface="Wingdings 2" pitchFamily="2" charset="2"/>
              <a:buNone/>
            </a:pPr>
            <a:r>
              <a:rPr lang="zh-CN" altLang="en-US" b="1">
                <a:solidFill>
                  <a:srgbClr val="FF0000"/>
                </a:solidFill>
              </a:rPr>
              <a:t>答：不会，用指令区分。</a:t>
            </a:r>
          </a:p>
          <a:p>
            <a:pPr>
              <a:buFont typeface="Wingdings 2" pitchFamily="2" charset="2"/>
              <a:buNone/>
            </a:pPr>
            <a:r>
              <a:rPr lang="en-US" altLang="zh-CN" b="1">
                <a:solidFill>
                  <a:srgbClr val="FF0000"/>
                </a:solidFill>
              </a:rPr>
              <a:t>	</a:t>
            </a:r>
            <a:r>
              <a:rPr lang="zh-CN" altLang="en-US" b="1">
                <a:solidFill>
                  <a:srgbClr val="FF0000"/>
                </a:solidFill>
              </a:rPr>
              <a:t>如： </a:t>
            </a:r>
            <a:r>
              <a:rPr lang="en-US" altLang="zh-CN" b="1">
                <a:solidFill>
                  <a:srgbClr val="FF0000"/>
                </a:solidFill>
              </a:rPr>
              <a:t>MOV AL,[05H]	</a:t>
            </a:r>
          </a:p>
          <a:p>
            <a:pPr>
              <a:buFont typeface="Wingdings 2" pitchFamily="2" charset="2"/>
              <a:buNone/>
            </a:pPr>
            <a:r>
              <a:rPr lang="en-US" altLang="zh-CN" b="1">
                <a:solidFill>
                  <a:srgbClr val="FF0000"/>
                </a:solidFill>
              </a:rPr>
              <a:t>		  IN AL,05H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charRg st="149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338">
                                            <p:txEl>
                                              <p:charRg st="149" end="1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charRg st="165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338">
                                            <p:txEl>
                                              <p:charRg st="165" end="1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F91D4-9BD4-724A-8C73-ABF11E59E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95300"/>
            <a:ext cx="8229600" cy="6076950"/>
          </a:xfrm>
        </p:spPr>
        <p:txBody>
          <a:bodyPr/>
          <a:lstStyle/>
          <a:p>
            <a:pPr marL="0" indent="0">
              <a:buFont typeface="Wingdings 2" pitchFamily="2" charset="2"/>
              <a:buNone/>
            </a:pPr>
            <a:r>
              <a:rPr lang="zh-CN" altLang="zh-CN" b="1">
                <a:sym typeface="黑体" panose="02010609060101010101" pitchFamily="49" charset="-122"/>
              </a:rPr>
              <a:t>三、应用题</a:t>
            </a:r>
          </a:p>
          <a:p>
            <a:pPr marL="0" indent="0">
              <a:buFont typeface="Wingdings 2" pitchFamily="2" charset="2"/>
              <a:buNone/>
            </a:pPr>
            <a:r>
              <a:rPr lang="en-US" altLang="zh-CN"/>
              <a:t>1</a:t>
            </a:r>
            <a:r>
              <a:rPr lang="zh-CN" altLang="en-US"/>
              <a:t>、有一个包含200个字节无符号数据的数组TABLE，编写程序，要求统计数组中大于等于50的无符号数据的个数，并将统计出的个数存放在字节单元UP中。</a:t>
            </a:r>
          </a:p>
          <a:p>
            <a:pPr marL="0" indent="0">
              <a:buFont typeface="Wingdings 2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解：</a:t>
            </a:r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en-US" altLang="zh-CN">
                <a:solidFill>
                  <a:srgbClr val="FF0000"/>
                </a:solidFill>
                <a:sym typeface="黑体" panose="02010609060101010101" pitchFamily="49" charset="-122"/>
              </a:rPr>
              <a:t>TABLE	DB	200	DUP(?)</a:t>
            </a:r>
          </a:p>
          <a:p>
            <a:pPr marL="0" indent="0">
              <a:buFont typeface="Wingdings 2" pitchFamily="2" charset="2"/>
              <a:buNone/>
            </a:pPr>
            <a:r>
              <a:rPr lang="en-US" altLang="zh-CN">
                <a:solidFill>
                  <a:srgbClr val="FF0000"/>
                </a:solidFill>
                <a:sym typeface="黑体" panose="02010609060101010101" pitchFamily="49" charset="-122"/>
              </a:rPr>
              <a:t>	UP	DB	?</a:t>
            </a:r>
          </a:p>
          <a:p>
            <a:pPr marL="0" indent="0">
              <a:buFont typeface="Wingdings 2" pitchFamily="2" charset="2"/>
              <a:buNone/>
            </a:pPr>
            <a:r>
              <a:rPr lang="en-US" altLang="zh-CN">
                <a:solidFill>
                  <a:srgbClr val="FF0000"/>
                </a:solidFill>
                <a:sym typeface="黑体" panose="02010609060101010101" pitchFamily="49" charset="-122"/>
              </a:rPr>
              <a:t>	MOV	CX,200</a:t>
            </a:r>
          </a:p>
          <a:p>
            <a:pPr marL="0" indent="0">
              <a:buFont typeface="Wingdings 2" pitchFamily="2" charset="2"/>
              <a:buNone/>
            </a:pPr>
            <a:r>
              <a:rPr lang="en-US" altLang="zh-CN">
                <a:solidFill>
                  <a:srgbClr val="FF0000"/>
                </a:solidFill>
                <a:sym typeface="黑体" panose="02010609060101010101" pitchFamily="49" charset="-122"/>
              </a:rPr>
              <a:t>	LEA	BX, TABLE</a:t>
            </a:r>
          </a:p>
          <a:p>
            <a:pPr marL="0" indent="0">
              <a:buFont typeface="Wingdings 2" pitchFamily="2" charset="2"/>
              <a:buNone/>
            </a:pPr>
            <a:r>
              <a:rPr lang="en-US" altLang="zh-CN">
                <a:solidFill>
                  <a:srgbClr val="FF0000"/>
                </a:solidFill>
                <a:sym typeface="黑体" panose="02010609060101010101" pitchFamily="49" charset="-122"/>
              </a:rPr>
              <a:t>	MOV	DX,	0</a:t>
            </a:r>
          </a:p>
          <a:p>
            <a:pPr marL="0" indent="0">
              <a:buFont typeface="Wingdings 2" pitchFamily="2" charset="2"/>
              <a:buNone/>
            </a:pPr>
            <a:r>
              <a:rPr lang="en-US" altLang="zh-CN">
                <a:solidFill>
                  <a:srgbClr val="FF0000"/>
                </a:solidFill>
                <a:sym typeface="黑体" panose="02010609060101010101" pitchFamily="49" charset="-122"/>
              </a:rPr>
              <a:t>LP1:	MOV	AL,[BX]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>
            <a:extLst>
              <a:ext uri="{FF2B5EF4-FFF2-40B4-BE49-F238E27FC236}">
                <a16:creationId xmlns:a16="http://schemas.microsoft.com/office/drawing/2014/main" id="{99350979-56FD-324E-B85C-C9F926001A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690563"/>
            <a:ext cx="8229600" cy="5595937"/>
          </a:xfrm>
        </p:spPr>
        <p:txBody>
          <a:bodyPr/>
          <a:lstStyle/>
          <a:p>
            <a:pPr marL="0" indent="0">
              <a:buFont typeface="Wingdings 2" pitchFamily="2" charset="2"/>
              <a:buNone/>
            </a:pPr>
            <a:r>
              <a:rPr lang="en-US" altLang="zh-CN">
                <a:sym typeface="黑体" panose="02010609060101010101" pitchFamily="49" charset="-122"/>
              </a:rPr>
              <a:t>	</a:t>
            </a:r>
            <a:r>
              <a:rPr lang="en-US" altLang="zh-CN">
                <a:solidFill>
                  <a:srgbClr val="FF0000"/>
                </a:solidFill>
                <a:sym typeface="黑体" panose="02010609060101010101" pitchFamily="49" charset="-122"/>
              </a:rPr>
              <a:t>INC	BX</a:t>
            </a:r>
          </a:p>
          <a:p>
            <a:pPr marL="0" indent="0">
              <a:buFont typeface="Wingdings 2" pitchFamily="2" charset="2"/>
              <a:buNone/>
            </a:pPr>
            <a:r>
              <a:rPr lang="en-US" altLang="zh-CN">
                <a:solidFill>
                  <a:srgbClr val="FF0000"/>
                </a:solidFill>
                <a:sym typeface="黑体" panose="02010609060101010101" pitchFamily="49" charset="-122"/>
              </a:rPr>
              <a:t>	CMP AL,50</a:t>
            </a:r>
            <a:r>
              <a:rPr lang="en-US" altLang="zh-CN">
                <a:solidFill>
                  <a:srgbClr val="FF0000"/>
                </a:solidFill>
              </a:rPr>
              <a:t>	</a:t>
            </a:r>
          </a:p>
          <a:p>
            <a:pPr marL="0" indent="0">
              <a:buFont typeface="Wingdings 2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	JB	LP2</a:t>
            </a:r>
          </a:p>
          <a:p>
            <a:pPr marL="0" indent="0">
              <a:buFont typeface="Wingdings 2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	INC 	DX</a:t>
            </a:r>
          </a:p>
          <a:p>
            <a:pPr marL="0" indent="0">
              <a:buFont typeface="Wingdings 2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LP2:	LOOP LP1</a:t>
            </a:r>
          </a:p>
          <a:p>
            <a:pPr marL="0" indent="0">
              <a:buFont typeface="Wingdings 2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en-US" altLang="zh-CN">
                <a:solidFill>
                  <a:srgbClr val="FF0000"/>
                </a:solidFill>
                <a:sym typeface="黑体" panose="02010609060101010101" pitchFamily="49" charset="-122"/>
              </a:rPr>
              <a:t>LEA	BX, UP</a:t>
            </a:r>
          </a:p>
          <a:p>
            <a:pPr marL="0" indent="0">
              <a:buFont typeface="Wingdings 2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	MOV	[BX], DX</a:t>
            </a:r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1253</TotalTime>
  <Pages>0</Pages>
  <Words>1524</Words>
  <Characters>0</Characters>
  <Application>Microsoft Macintosh PowerPoint</Application>
  <DocSecurity>0</DocSecurity>
  <PresentationFormat>On-screen Show (4:3)</PresentationFormat>
  <Lines>0</Lines>
  <Paragraphs>107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微软雅黑</vt:lpstr>
      <vt:lpstr>华文琥珀</vt:lpstr>
      <vt:lpstr>Arial</vt:lpstr>
      <vt:lpstr>Calibri</vt:lpstr>
      <vt:lpstr>Franklin Gothic Book</vt:lpstr>
      <vt:lpstr>Franklin Gothic Medium</vt:lpstr>
      <vt:lpstr>Wingdings 2</vt:lpstr>
      <vt:lpstr>暗香扑面</vt:lpstr>
      <vt:lpstr>微机原理与接口技术 大作业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China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计算机接口技术大作业</dc:title>
  <dc:subject/>
  <dc:creator>User</dc:creator>
  <cp:keywords/>
  <dc:description/>
  <cp:lastModifiedBy>萌萌 李</cp:lastModifiedBy>
  <cp:revision>59</cp:revision>
  <dcterms:created xsi:type="dcterms:W3CDTF">2012-04-17T02:08:55Z</dcterms:created>
  <dcterms:modified xsi:type="dcterms:W3CDTF">2021-06-22T01:40:31Z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