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1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0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0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9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9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9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6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7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8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730978-4776-4D16-8F8E-40F1F1A55B3C}" type="datetimeFigureOut">
              <a:rPr lang="zh-CN" altLang="en-US" smtClean="0"/>
              <a:t>2018.07.31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EDFAD0-1052-47F0-881A-817E5D9736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6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并行计算</a:t>
            </a:r>
            <a:r>
              <a:rPr lang="en-US" altLang="zh-CN" smtClean="0"/>
              <a:t>MPI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实验一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24128" y="1801368"/>
            <a:ext cx="10149840" cy="4855464"/>
          </a:xfrm>
        </p:spPr>
        <p:txBody>
          <a:bodyPr numCol="3">
            <a:normAutofit fontScale="62500" lnSpcReduction="20000"/>
          </a:bodyPr>
          <a:lstStyle/>
          <a:p>
            <a:r>
              <a:rPr lang="en-US" altLang="zh-CN" i="1"/>
              <a:t>#include "stdafx.h"</a:t>
            </a:r>
            <a:endParaRPr lang="zh-CN" altLang="zh-CN"/>
          </a:p>
          <a:p>
            <a:r>
              <a:rPr lang="en-US" altLang="zh-CN" i="1"/>
              <a:t>#include "mpi.h"</a:t>
            </a:r>
            <a:endParaRPr lang="zh-CN" altLang="zh-CN"/>
          </a:p>
          <a:p>
            <a:r>
              <a:rPr lang="en-US" altLang="zh-CN" i="1"/>
              <a:t>#include &lt;stdio.h&gt;</a:t>
            </a:r>
            <a:endParaRPr lang="zh-CN" altLang="zh-CN"/>
          </a:p>
          <a:p>
            <a:r>
              <a:rPr lang="en-US" altLang="zh-CN" i="1"/>
              <a:t>#include &lt;windows.h&gt;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int _tmain(int argc, _TCHAR* argv[])</a:t>
            </a:r>
            <a:endParaRPr lang="zh-CN" altLang="zh-CN"/>
          </a:p>
          <a:p>
            <a:r>
              <a:rPr lang="en-US" altLang="zh-CN" i="1"/>
              <a:t>{</a:t>
            </a:r>
            <a:endParaRPr lang="zh-CN" altLang="zh-CN"/>
          </a:p>
          <a:p>
            <a:r>
              <a:rPr lang="en-US" altLang="zh-CN" i="1"/>
              <a:t>	int myrank, nprocs, name_len, flag;</a:t>
            </a:r>
            <a:endParaRPr lang="zh-CN" altLang="zh-CN"/>
          </a:p>
          <a:p>
            <a:r>
              <a:rPr lang="en-US" altLang="zh-CN" i="1"/>
              <a:t>	double start_time, end_time;</a:t>
            </a:r>
            <a:endParaRPr lang="zh-CN" altLang="zh-CN"/>
          </a:p>
          <a:p>
            <a:r>
              <a:rPr lang="en-US" altLang="zh-CN" i="1"/>
              <a:t>	char host_name[20];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	MPI_Initialized(&amp;flag);</a:t>
            </a:r>
            <a:endParaRPr lang="zh-CN" altLang="zh-CN"/>
          </a:p>
          <a:p>
            <a:r>
              <a:rPr lang="en-US" altLang="zh-CN" i="1"/>
              <a:t>	fprintf(stderr, "flag:%d/n", flag);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	MPI_Init(0,0);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	MPI_Comm_rank(MPI_COMM_WORLD,&amp;myrank);</a:t>
            </a:r>
            <a:endParaRPr lang="zh-CN" altLang="zh-CN"/>
          </a:p>
          <a:p>
            <a:r>
              <a:rPr lang="en-US" altLang="zh-CN" i="1"/>
              <a:t>	MPI_Comm_size(MPI_COMM_WORLD,&amp;nprocs);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	MPI_Get_processor_name(host_name, &amp;name_len);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	if (myrank == 0)</a:t>
            </a:r>
            <a:endParaRPr lang="zh-CN" altLang="zh-CN"/>
          </a:p>
          <a:p>
            <a:r>
              <a:rPr lang="en-US" altLang="zh-CN" i="1"/>
              <a:t>	{</a:t>
            </a:r>
            <a:endParaRPr lang="zh-CN" altLang="zh-CN"/>
          </a:p>
          <a:p>
            <a:r>
              <a:rPr lang="en-US" altLang="zh-CN" i="1"/>
              <a:t>		fprintf(stderr,"Precision of MPI_WTIME(): %f.\n",MPI_Wtick());</a:t>
            </a:r>
            <a:endParaRPr lang="zh-CN" altLang="zh-CN"/>
          </a:p>
          <a:p>
            <a:r>
              <a:rPr lang="en-US" altLang="zh-CN" i="1"/>
              <a:t>		fprintf(stderr,"Host Name:%s\n",host_name);</a:t>
            </a:r>
            <a:endParaRPr lang="zh-CN" altLang="zh-CN"/>
          </a:p>
          <a:p>
            <a:r>
              <a:rPr lang="en-US" altLang="zh-CN" i="1"/>
              <a:t>	}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    start_time = MPI_Wtime();</a:t>
            </a:r>
            <a:endParaRPr lang="zh-CN" altLang="zh-CN"/>
          </a:p>
          <a:p>
            <a:r>
              <a:rPr lang="en-US" altLang="zh-CN" i="1"/>
              <a:t>	Sleep(myrank * 3);</a:t>
            </a:r>
            <a:endParaRPr lang="zh-CN" altLang="zh-CN"/>
          </a:p>
          <a:p>
            <a:r>
              <a:rPr lang="en-US" altLang="zh-CN" i="1"/>
              <a:t>	end_time = MPI_Wtime();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	fprintf(stderr, "myrank: %d. I have slept %f seconds.\n",myrank,end_time-start_time);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	MPI_Finalize();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	return 0;</a:t>
            </a:r>
            <a:endParaRPr lang="zh-CN" altLang="zh-CN"/>
          </a:p>
          <a:p>
            <a:r>
              <a:rPr lang="en-US" altLang="zh-CN" i="1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实验内容二</a:t>
            </a:r>
            <a:endParaRPr lang="zh-CN" altLang="en-US"/>
          </a:p>
        </p:txBody>
      </p:sp>
      <p:pic>
        <p:nvPicPr>
          <p:cNvPr id="6" name="内容占位符 5" descr="MPITIM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8720" y="2084832"/>
            <a:ext cx="9838944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/>
              <a:t>（</a:t>
            </a:r>
            <a:r>
              <a:rPr lang="en-US" altLang="zh-CN" sz="3200"/>
              <a:t>1</a:t>
            </a:r>
            <a:r>
              <a:rPr lang="zh-CN" altLang="zh-CN" sz="3200"/>
              <a:t>）独立完成两个演示程序。</a:t>
            </a:r>
          </a:p>
          <a:p>
            <a:r>
              <a:rPr lang="zh-CN" altLang="zh-CN" sz="3200"/>
              <a:t>（</a:t>
            </a:r>
            <a:r>
              <a:rPr lang="en-US" altLang="zh-CN" sz="3200"/>
              <a:t>2</a:t>
            </a:r>
            <a:r>
              <a:rPr lang="zh-CN" altLang="zh-CN" sz="3200"/>
              <a:t>）独立完成实验报告，给出在操作系统上安装</a:t>
            </a:r>
            <a:r>
              <a:rPr lang="en-US" altLang="zh-CN" sz="3200"/>
              <a:t>MPI</a:t>
            </a:r>
            <a:r>
              <a:rPr lang="zh-CN" altLang="zh-CN" sz="3200"/>
              <a:t>的详细过程，以及实现的代码，着重分析</a:t>
            </a:r>
            <a:r>
              <a:rPr lang="en-US" altLang="zh-CN" sz="3200"/>
              <a:t>MPI</a:t>
            </a:r>
            <a:r>
              <a:rPr lang="zh-CN" altLang="zh-CN" sz="3200"/>
              <a:t>并行程序的优势以及可能的应用领域、普通</a:t>
            </a:r>
            <a:r>
              <a:rPr lang="en-US" altLang="zh-CN" sz="3200"/>
              <a:t>C/C++</a:t>
            </a:r>
            <a:r>
              <a:rPr lang="zh-CN" altLang="zh-CN" sz="3200"/>
              <a:t>程序与</a:t>
            </a:r>
            <a:r>
              <a:rPr lang="en-US" altLang="zh-CN" sz="3200"/>
              <a:t>MPI</a:t>
            </a:r>
            <a:r>
              <a:rPr lang="zh-CN" altLang="zh-CN" sz="3200"/>
              <a:t>程序的区别，在实验报告中应给出程序运行的结果截图。</a:t>
            </a:r>
          </a:p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151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MPI</a:t>
            </a:r>
            <a:r>
              <a:rPr lang="zh-CN" altLang="en-US" smtClean="0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MPI</a:t>
            </a:r>
            <a:r>
              <a:rPr lang="zh-CN" altLang="zh-CN" sz="3600"/>
              <a:t>是一个跨语言的通讯协议，用于编写并行计算机。支持点对点和广播。</a:t>
            </a:r>
            <a:r>
              <a:rPr lang="en-US" altLang="zh-CN" sz="3600"/>
              <a:t>MPI</a:t>
            </a:r>
            <a:r>
              <a:rPr lang="zh-CN" altLang="zh-CN" sz="3600"/>
              <a:t>是一个信息传递应用程序接口，包括协议和和语义说明，它们指明其如何在各种实现中发挥其特性。</a:t>
            </a:r>
            <a:r>
              <a:rPr lang="en-US" altLang="zh-CN" sz="3600"/>
              <a:t>MPI</a:t>
            </a:r>
            <a:r>
              <a:rPr lang="zh-CN" altLang="zh-CN" sz="3600"/>
              <a:t>的目标是高性能，大规模性，和可移植性。</a:t>
            </a:r>
            <a:r>
              <a:rPr lang="en-US" altLang="zh-CN" sz="3600"/>
              <a:t>MPI</a:t>
            </a:r>
            <a:r>
              <a:rPr lang="zh-CN" altLang="zh-CN" sz="3600"/>
              <a:t>在今天仍为高性能计算的主要模型。</a:t>
            </a:r>
          </a:p>
          <a:p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0778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常见</a:t>
            </a:r>
            <a:r>
              <a:rPr lang="en-US" altLang="zh-CN" smtClean="0"/>
              <a:t>MPI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645920"/>
            <a:ext cx="9720073" cy="4663440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sz="2400"/>
              <a:t>常见的</a:t>
            </a:r>
            <a:r>
              <a:rPr lang="en-US" altLang="zh-CN" sz="2400"/>
              <a:t>MPI</a:t>
            </a:r>
            <a:r>
              <a:rPr lang="zh-CN" altLang="zh-CN" sz="2400"/>
              <a:t>实现包括</a:t>
            </a:r>
            <a:r>
              <a:rPr lang="en-US" altLang="zh-CN" sz="2400"/>
              <a:t>OpenMPI</a:t>
            </a:r>
            <a:r>
              <a:rPr lang="zh-CN" altLang="zh-CN" sz="2400"/>
              <a:t>，</a:t>
            </a:r>
            <a:r>
              <a:rPr lang="en-US" altLang="zh-CN" sz="2400"/>
              <a:t>MPICH</a:t>
            </a:r>
            <a:r>
              <a:rPr lang="zh-CN" altLang="zh-CN" sz="2400"/>
              <a:t>等，可在不同平台上实现</a:t>
            </a:r>
            <a:r>
              <a:rPr lang="en-US" altLang="zh-CN" sz="2400"/>
              <a:t>MPI</a:t>
            </a:r>
            <a:r>
              <a:rPr lang="zh-CN" altLang="zh-CN" sz="2400"/>
              <a:t>的并行通信，常见的</a:t>
            </a:r>
            <a:r>
              <a:rPr lang="en-US" altLang="zh-CN" sz="2400"/>
              <a:t>MPI</a:t>
            </a:r>
            <a:r>
              <a:rPr lang="zh-CN" altLang="zh-CN" sz="2400"/>
              <a:t>函数如下：</a:t>
            </a:r>
            <a:endParaRPr lang="zh-CN" altLang="zh-CN" sz="1800"/>
          </a:p>
          <a:p>
            <a:pPr lvl="0"/>
            <a:r>
              <a:rPr lang="en-US" altLang="zh-CN" sz="2400">
                <a:solidFill>
                  <a:srgbClr val="FF0000"/>
                </a:solidFill>
              </a:rPr>
              <a:t>Mpi_init</a:t>
            </a:r>
            <a:r>
              <a:rPr lang="zh-CN" altLang="zh-CN" sz="2400">
                <a:solidFill>
                  <a:srgbClr val="FF0000"/>
                </a:solidFill>
              </a:rPr>
              <a:t>（）</a:t>
            </a:r>
            <a:r>
              <a:rPr lang="zh-CN" altLang="zh-CN" sz="2400"/>
              <a:t>初始化</a:t>
            </a:r>
            <a:r>
              <a:rPr lang="en-US" altLang="zh-CN" sz="2400"/>
              <a:t>MPI</a:t>
            </a:r>
            <a:r>
              <a:rPr lang="zh-CN" altLang="zh-CN" sz="2400"/>
              <a:t>执行环境，建立多个</a:t>
            </a:r>
            <a:r>
              <a:rPr lang="en-US" altLang="zh-CN" sz="2400"/>
              <a:t>MPI</a:t>
            </a:r>
            <a:r>
              <a:rPr lang="zh-CN" altLang="zh-CN" sz="2400"/>
              <a:t>进程之间的联系，为后续通信做准备；</a:t>
            </a:r>
            <a:endParaRPr lang="zh-CN" altLang="zh-CN" sz="1800"/>
          </a:p>
          <a:p>
            <a:pPr lvl="0"/>
            <a:r>
              <a:rPr lang="en-US" altLang="zh-CN" sz="2400">
                <a:solidFill>
                  <a:srgbClr val="FF0000"/>
                </a:solidFill>
              </a:rPr>
              <a:t>Mpi_finalize </a:t>
            </a:r>
            <a:r>
              <a:rPr lang="zh-CN" altLang="zh-CN" sz="2400"/>
              <a:t>结束</a:t>
            </a:r>
            <a:r>
              <a:rPr lang="en-US" altLang="zh-CN" sz="2400"/>
              <a:t>MPI</a:t>
            </a:r>
            <a:r>
              <a:rPr lang="zh-CN" altLang="zh-CN" sz="2400"/>
              <a:t>执行环境；</a:t>
            </a:r>
            <a:endParaRPr lang="zh-CN" altLang="zh-CN" sz="1800"/>
          </a:p>
          <a:p>
            <a:pPr lvl="0"/>
            <a:r>
              <a:rPr lang="en-US" altLang="zh-CN" sz="2400">
                <a:solidFill>
                  <a:srgbClr val="FF0000"/>
                </a:solidFill>
              </a:rPr>
              <a:t>Mpi_comm_rank</a:t>
            </a:r>
            <a:r>
              <a:rPr lang="zh-CN" altLang="zh-CN" sz="2400"/>
              <a:t>用来标识各个</a:t>
            </a:r>
            <a:r>
              <a:rPr lang="en-US" altLang="zh-CN" sz="2400"/>
              <a:t>MPI</a:t>
            </a:r>
            <a:r>
              <a:rPr lang="zh-CN" altLang="zh-CN" sz="2400"/>
              <a:t>进程的，给出调用该函数的进程的进程号</a:t>
            </a:r>
            <a:r>
              <a:rPr lang="en-US" altLang="zh-CN" sz="2400"/>
              <a:t>,</a:t>
            </a:r>
            <a:r>
              <a:rPr lang="zh-CN" altLang="zh-CN" sz="2400"/>
              <a:t>返回整型的错误值。两个参数：</a:t>
            </a:r>
            <a:r>
              <a:rPr lang="en-US" altLang="zh-CN" sz="2400"/>
              <a:t>MPI_Comm</a:t>
            </a:r>
            <a:r>
              <a:rPr lang="zh-CN" altLang="zh-CN" sz="2400"/>
              <a:t>类型的通信域，标识参与计算的</a:t>
            </a:r>
            <a:r>
              <a:rPr lang="en-US" altLang="zh-CN" sz="2400"/>
              <a:t>MPI</a:t>
            </a:r>
            <a:r>
              <a:rPr lang="zh-CN" altLang="zh-CN" sz="2400"/>
              <a:t>进程组；</a:t>
            </a:r>
            <a:r>
              <a:rPr lang="en-US" altLang="zh-CN" sz="2400"/>
              <a:t> &amp;rank</a:t>
            </a:r>
            <a:r>
              <a:rPr lang="zh-CN" altLang="zh-CN" sz="2400"/>
              <a:t>返回调用进程中的标识号；</a:t>
            </a:r>
            <a:endParaRPr lang="zh-CN" altLang="zh-CN" sz="1800"/>
          </a:p>
          <a:p>
            <a:pPr lvl="0"/>
            <a:r>
              <a:rPr lang="en-US" altLang="zh-CN" sz="2400">
                <a:solidFill>
                  <a:srgbClr val="FF0000"/>
                </a:solidFill>
              </a:rPr>
              <a:t>Mpi_comm_size</a:t>
            </a:r>
            <a:r>
              <a:rPr lang="zh-CN" altLang="zh-CN" sz="2400"/>
              <a:t>用来标识相应进程组中有多少个进程；</a:t>
            </a:r>
            <a:endParaRPr lang="zh-CN" altLang="zh-CN" sz="1800"/>
          </a:p>
          <a:p>
            <a:pPr lvl="0"/>
            <a:r>
              <a:rPr lang="en-US" altLang="zh-CN" sz="2400">
                <a:solidFill>
                  <a:srgbClr val="FF0000"/>
                </a:solidFill>
              </a:rPr>
              <a:t>Mpi_send(buf,counter,datatype,dest,tag,comm)</a:t>
            </a:r>
            <a:r>
              <a:rPr lang="zh-CN" altLang="zh-CN" sz="2400"/>
              <a:t>：</a:t>
            </a:r>
            <a:r>
              <a:rPr lang="en-US" altLang="zh-CN" sz="2400"/>
              <a:t> buf</a:t>
            </a:r>
            <a:r>
              <a:rPr lang="zh-CN" altLang="zh-CN" sz="2400"/>
              <a:t>：发送缓冲区的起始地址，可以是数组或结构指针；</a:t>
            </a:r>
            <a:r>
              <a:rPr lang="en-US" altLang="zh-CN" sz="2400"/>
              <a:t>count</a:t>
            </a:r>
            <a:r>
              <a:rPr lang="zh-CN" altLang="zh-CN" sz="2400"/>
              <a:t>：非负整数，发送的数据个数；</a:t>
            </a:r>
            <a:r>
              <a:rPr lang="en-US" altLang="zh-CN" sz="2400"/>
              <a:t>datatype</a:t>
            </a:r>
            <a:r>
              <a:rPr lang="zh-CN" altLang="zh-CN" sz="2400"/>
              <a:t>：发送数据的数据类型；</a:t>
            </a:r>
            <a:r>
              <a:rPr lang="en-US" altLang="zh-CN" sz="2400"/>
              <a:t>dest</a:t>
            </a:r>
            <a:r>
              <a:rPr lang="zh-CN" altLang="zh-CN" sz="2400"/>
              <a:t>：整型，目的的进程号；</a:t>
            </a:r>
            <a:r>
              <a:rPr lang="en-US" altLang="zh-CN" sz="2400"/>
              <a:t>tag</a:t>
            </a:r>
            <a:r>
              <a:rPr lang="zh-CN" altLang="zh-CN" sz="2400"/>
              <a:t>：整型，消息标志；</a:t>
            </a:r>
            <a:r>
              <a:rPr lang="en-US" altLang="zh-CN" sz="2400"/>
              <a:t>comm</a:t>
            </a:r>
            <a:r>
              <a:rPr lang="zh-CN" altLang="zh-CN" sz="2400"/>
              <a:t>：</a:t>
            </a:r>
            <a:r>
              <a:rPr lang="en-US" altLang="zh-CN" sz="2400"/>
              <a:t>MPI</a:t>
            </a:r>
            <a:r>
              <a:rPr lang="zh-CN" altLang="zh-CN" sz="2400"/>
              <a:t>进程组所在的通信域。</a:t>
            </a:r>
            <a:endParaRPr lang="zh-CN" altLang="zh-CN" sz="1800"/>
          </a:p>
          <a:p>
            <a:pPr lvl="1"/>
            <a:r>
              <a:rPr lang="zh-CN" altLang="zh-CN"/>
              <a:t>含义</a:t>
            </a:r>
            <a:r>
              <a:rPr lang="en-US" altLang="zh-CN"/>
              <a:t>:</a:t>
            </a:r>
            <a:r>
              <a:rPr lang="zh-CN" altLang="zh-CN"/>
              <a:t>向通信域中的</a:t>
            </a:r>
            <a:r>
              <a:rPr lang="en-US" altLang="zh-CN"/>
              <a:t>dest</a:t>
            </a:r>
            <a:r>
              <a:rPr lang="zh-CN" altLang="zh-CN"/>
              <a:t>进程发送数据，数据存放在</a:t>
            </a:r>
            <a:r>
              <a:rPr lang="en-US" altLang="zh-CN"/>
              <a:t>buf</a:t>
            </a:r>
            <a:r>
              <a:rPr lang="zh-CN" altLang="zh-CN"/>
              <a:t>中，类型是</a:t>
            </a:r>
            <a:r>
              <a:rPr lang="en-US" altLang="zh-CN"/>
              <a:t>datatype</a:t>
            </a:r>
            <a:r>
              <a:rPr lang="zh-CN" altLang="zh-CN"/>
              <a:t>，个数是</a:t>
            </a:r>
            <a:r>
              <a:rPr lang="en-US" altLang="zh-CN"/>
              <a:t>count</a:t>
            </a:r>
            <a:r>
              <a:rPr lang="zh-CN" altLang="zh-CN"/>
              <a:t>，这个消息的标志是</a:t>
            </a:r>
            <a:r>
              <a:rPr lang="en-US" altLang="zh-CN"/>
              <a:t>tag</a:t>
            </a:r>
            <a:r>
              <a:rPr lang="zh-CN" altLang="zh-CN"/>
              <a:t>，用以和本进程向同一目的进程发送的其它消息区别开来。</a:t>
            </a:r>
            <a:endParaRPr lang="zh-CN" altLang="zh-CN" sz="1400"/>
          </a:p>
          <a:p>
            <a:pPr lvl="0"/>
            <a:r>
              <a:rPr lang="en-US" altLang="zh-CN" sz="2400">
                <a:solidFill>
                  <a:srgbClr val="FF0000"/>
                </a:solidFill>
              </a:rPr>
              <a:t>Mpi_recv(buf,count,datatype,source,tag,comm,status)</a:t>
            </a:r>
            <a:r>
              <a:rPr lang="zh-CN" altLang="zh-CN" sz="2400"/>
              <a:t>：</a:t>
            </a:r>
            <a:r>
              <a:rPr lang="en-US" altLang="zh-CN" sz="2400"/>
              <a:t> source:</a:t>
            </a:r>
            <a:r>
              <a:rPr lang="zh-CN" altLang="zh-CN" sz="2400"/>
              <a:t>整型，接收数据的来源，即发送数据进程的进程号；</a:t>
            </a:r>
            <a:r>
              <a:rPr lang="en-US" altLang="zh-CN" sz="2400"/>
              <a:t> status</a:t>
            </a:r>
            <a:r>
              <a:rPr lang="zh-CN" altLang="zh-CN" sz="2400"/>
              <a:t>：</a:t>
            </a:r>
            <a:r>
              <a:rPr lang="en-US" altLang="zh-CN" sz="2400"/>
              <a:t>MPI_Status</a:t>
            </a:r>
            <a:r>
              <a:rPr lang="zh-CN" altLang="zh-CN" sz="2400"/>
              <a:t>结构指针，返回状态信息。</a:t>
            </a:r>
            <a:endParaRPr lang="zh-CN" altLang="zh-CN" sz="18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/>
              <a:t>数据类型和预定义的量</a:t>
            </a:r>
            <a:endParaRPr lang="zh-CN" altLang="zh-CN"/>
          </a:p>
          <a:p>
            <a:r>
              <a:rPr lang="zh-CN" altLang="zh-CN"/>
              <a:t>用于作为参数的数据类型</a:t>
            </a:r>
            <a:r>
              <a:rPr lang="en-US" altLang="zh-CN"/>
              <a:t> MPI_INT, MPI_DOUBLE, MPI_CHAR, MPI_Status </a:t>
            </a:r>
            <a:endParaRPr lang="zh-CN" altLang="zh-CN"/>
          </a:p>
          <a:p>
            <a:r>
              <a:rPr lang="zh-CN" altLang="zh-CN"/>
              <a:t>预定义的量</a:t>
            </a:r>
            <a:r>
              <a:rPr lang="en-US" altLang="zh-CN"/>
              <a:t> MPI_STATURS_IGNORE, MPI_ANY_SOURCE, MPI_ANY_TAG</a:t>
            </a:r>
            <a:endParaRPr lang="zh-CN" altLang="zh-CN"/>
          </a:p>
          <a:p>
            <a:r>
              <a:rPr lang="zh-CN" altLang="zh-CN" b="1"/>
              <a:t>集合通信</a:t>
            </a:r>
            <a:endParaRPr lang="zh-CN" altLang="zh-CN"/>
          </a:p>
          <a:p>
            <a:r>
              <a:rPr lang="en-US" altLang="zh-CN"/>
              <a:t>MPI_Bcast</a:t>
            </a:r>
            <a:r>
              <a:rPr lang="zh-CN" altLang="zh-CN"/>
              <a:t>广播，使得数据有</a:t>
            </a:r>
            <a:r>
              <a:rPr lang="en-US" altLang="zh-CN"/>
              <a:t>p</a:t>
            </a:r>
            <a:r>
              <a:rPr lang="zh-CN" altLang="zh-CN"/>
              <a:t>份拷贝</a:t>
            </a:r>
          </a:p>
          <a:p>
            <a:r>
              <a:rPr lang="en-US" altLang="zh-CN"/>
              <a:t>MPI_Scatter</a:t>
            </a:r>
            <a:r>
              <a:rPr lang="zh-CN" altLang="zh-CN"/>
              <a:t>散发，每份数据只拷贝一次</a:t>
            </a:r>
          </a:p>
          <a:p>
            <a:r>
              <a:rPr lang="en-US" altLang="zh-CN"/>
              <a:t>MPI_Gather</a:t>
            </a:r>
            <a:r>
              <a:rPr lang="zh-CN" altLang="zh-CN"/>
              <a:t>收集，每份数据只拷贝一次</a:t>
            </a:r>
          </a:p>
          <a:p>
            <a:r>
              <a:rPr lang="en-US" altLang="zh-CN"/>
              <a:t>MPI_Reduce</a:t>
            </a:r>
            <a:r>
              <a:rPr lang="zh-CN" altLang="zh-CN"/>
              <a:t>归约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682496"/>
            <a:ext cx="9720073" cy="4626864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b="1"/>
              <a:t>点到点通信函数</a:t>
            </a:r>
            <a:endParaRPr lang="zh-CN" altLang="zh-CN"/>
          </a:p>
          <a:p>
            <a:r>
              <a:rPr lang="en-US" altLang="zh-CN"/>
              <a:t>MPI_Barrier(communicator)</a:t>
            </a:r>
            <a:r>
              <a:rPr lang="zh-CN" altLang="zh-CN"/>
              <a:t>来完成同步</a:t>
            </a:r>
          </a:p>
          <a:p>
            <a:r>
              <a:rPr lang="en-US" altLang="zh-CN"/>
              <a:t>MPI_Bsend(message_data, size, data_type, dest_id, tag, communicator) </a:t>
            </a:r>
            <a:r>
              <a:rPr lang="zh-CN" altLang="zh-CN"/>
              <a:t>来发送数据，需要预先注册一个缓冲区，并调用</a:t>
            </a:r>
            <a:r>
              <a:rPr lang="en-US" altLang="zh-CN"/>
              <a:t>MPI_Buffer_attach(buffer, buf_size)</a:t>
            </a:r>
            <a:r>
              <a:rPr lang="zh-CN" altLang="zh-CN"/>
              <a:t>来供</a:t>
            </a:r>
            <a:r>
              <a:rPr lang="en-US" altLang="zh-CN"/>
              <a:t>MPI</a:t>
            </a:r>
            <a:r>
              <a:rPr lang="zh-CN" altLang="zh-CN"/>
              <a:t>环境使用</a:t>
            </a:r>
          </a:p>
          <a:p>
            <a:r>
              <a:rPr lang="en-US" altLang="zh-CN"/>
              <a:t>MPI_Buffer_attach(buffer, size)</a:t>
            </a:r>
            <a:r>
              <a:rPr lang="zh-CN" altLang="zh-CN"/>
              <a:t>来把缓冲区</a:t>
            </a:r>
            <a:r>
              <a:rPr lang="en-US" altLang="zh-CN"/>
              <a:t>buffer</a:t>
            </a:r>
            <a:r>
              <a:rPr lang="zh-CN" altLang="zh-CN"/>
              <a:t>提交给</a:t>
            </a:r>
            <a:r>
              <a:rPr lang="en-US" altLang="zh-CN"/>
              <a:t>MPI</a:t>
            </a:r>
            <a:r>
              <a:rPr lang="zh-CN" altLang="zh-CN"/>
              <a:t>环境，其中</a:t>
            </a:r>
            <a:r>
              <a:rPr lang="en-US" altLang="zh-CN"/>
              <a:t>buffer</a:t>
            </a:r>
            <a:r>
              <a:rPr lang="zh-CN" altLang="zh-CN"/>
              <a:t>是通过</a:t>
            </a:r>
            <a:r>
              <a:rPr lang="en-US" altLang="zh-CN"/>
              <a:t>malloc</a:t>
            </a:r>
            <a:r>
              <a:rPr lang="zh-CN" altLang="zh-CN"/>
              <a:t>分配的内存块。</a:t>
            </a:r>
          </a:p>
          <a:p>
            <a:r>
              <a:rPr lang="en-US" altLang="zh-CN"/>
              <a:t>MPI_Buffer_detach(&amp;buffer,&amp;size)</a:t>
            </a:r>
            <a:r>
              <a:rPr lang="zh-CN" altLang="zh-CN"/>
              <a:t>来确保传输的完成，尽量把</a:t>
            </a:r>
            <a:r>
              <a:rPr lang="en-US" altLang="zh-CN"/>
              <a:t>detach</a:t>
            </a:r>
            <a:r>
              <a:rPr lang="zh-CN" altLang="zh-CN"/>
              <a:t>和</a:t>
            </a:r>
            <a:r>
              <a:rPr lang="en-US" altLang="zh-CN"/>
              <a:t>attach</a:t>
            </a:r>
            <a:r>
              <a:rPr lang="zh-CN" altLang="zh-CN"/>
              <a:t>函数配对使用，正如尽可能同时使用</a:t>
            </a:r>
            <a:r>
              <a:rPr lang="en-US" altLang="zh-CN"/>
              <a:t>malloc</a:t>
            </a:r>
            <a:r>
              <a:rPr lang="zh-CN" altLang="zh-CN"/>
              <a:t>和</a:t>
            </a:r>
            <a:r>
              <a:rPr lang="en-US" altLang="zh-CN"/>
              <a:t>free</a:t>
            </a:r>
            <a:r>
              <a:rPr lang="zh-CN" altLang="zh-CN"/>
              <a:t>，同时使用</a:t>
            </a:r>
            <a:r>
              <a:rPr lang="en-US" altLang="zh-CN"/>
              <a:t>Init</a:t>
            </a:r>
            <a:r>
              <a:rPr lang="zh-CN" altLang="zh-CN"/>
              <a:t>和</a:t>
            </a:r>
            <a:r>
              <a:rPr lang="en-US" altLang="zh-CN"/>
              <a:t>Finalize</a:t>
            </a:r>
            <a:r>
              <a:rPr lang="zh-CN" altLang="zh-CN"/>
              <a:t>，防止遗漏！</a:t>
            </a:r>
          </a:p>
          <a:p>
            <a:r>
              <a:rPr lang="en-US" altLang="zh-CN"/>
              <a:t>MPI_Pack_size(size, data_type, communicator, &amp;pack_size)</a:t>
            </a:r>
            <a:r>
              <a:rPr lang="zh-CN" altLang="zh-CN"/>
              <a:t>来获取包装特定类型的数据所需要的缓冲区大小</a:t>
            </a:r>
            <a:r>
              <a:rPr lang="en-US" altLang="zh-CN"/>
              <a:t>(</a:t>
            </a:r>
            <a:r>
              <a:rPr lang="zh-CN" altLang="zh-CN"/>
              <a:t>还没有计入头部，所以真正缓冲区大小</a:t>
            </a:r>
            <a:r>
              <a:rPr lang="en-US" altLang="zh-CN"/>
              <a:t> buf_size = MPI_BSEND_OVERHEAD + pack_size</a:t>
            </a:r>
            <a:r>
              <a:rPr lang="zh-CN" altLang="zh-CN"/>
              <a:t>，如果有多份数据发送，则</a:t>
            </a:r>
            <a:r>
              <a:rPr lang="en-US" altLang="zh-CN"/>
              <a:t>buf_size</a:t>
            </a:r>
            <a:r>
              <a:rPr lang="zh-CN" altLang="zh-CN"/>
              <a:t>还要叠加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  <a:p>
            <a:r>
              <a:rPr lang="zh-CN" altLang="zh-CN"/>
              <a:t>使用</a:t>
            </a:r>
            <a:r>
              <a:rPr lang="en-US" altLang="zh-CN"/>
              <a:t>MPI_Recv(message, size, data_type, src_id, tag, communicator, status)</a:t>
            </a:r>
            <a:r>
              <a:rPr lang="zh-CN" altLang="zh-CN"/>
              <a:t>来接收数据，把已经到达接收缓冲区的数据解析到</a:t>
            </a:r>
            <a:r>
              <a:rPr lang="en-US" altLang="zh-CN"/>
              <a:t>message</a:t>
            </a:r>
            <a:r>
              <a:rPr lang="zh-CN" altLang="zh-CN"/>
              <a:t>数组中，只有全部数据都解析出来时，函数才返回。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/>
              <a:t>获取当前时间</a:t>
            </a:r>
            <a:endParaRPr lang="zh-CN" altLang="zh-CN"/>
          </a:p>
          <a:p>
            <a:r>
              <a:rPr lang="en-US" altLang="zh-CN"/>
              <a:t>double MPI_Wtime(void) </a:t>
            </a:r>
            <a:r>
              <a:rPr lang="zh-CN" altLang="zh-CN"/>
              <a:t>取得当前时间，计时的精度由</a:t>
            </a:r>
            <a:r>
              <a:rPr lang="en-US" altLang="zh-CN"/>
              <a:t>double MPI_Wtick(void) </a:t>
            </a:r>
            <a:r>
              <a:rPr lang="zh-CN" altLang="zh-CN"/>
              <a:t>取得。作为对比，一般在</a:t>
            </a:r>
            <a:r>
              <a:rPr lang="en-US" altLang="zh-CN"/>
              <a:t>C/C++</a:t>
            </a:r>
            <a:r>
              <a:rPr lang="zh-CN" altLang="zh-CN"/>
              <a:t>中，插入</a:t>
            </a:r>
            <a:r>
              <a:rPr lang="en-US" altLang="zh-CN"/>
              <a:t>time.h</a:t>
            </a:r>
            <a:r>
              <a:rPr lang="zh-CN" altLang="zh-CN"/>
              <a:t>，通过</a:t>
            </a:r>
            <a:r>
              <a:rPr lang="en-US" altLang="zh-CN"/>
              <a:t>clock_t clock(void) </a:t>
            </a:r>
            <a:r>
              <a:rPr lang="zh-CN" altLang="zh-CN"/>
              <a:t>取得当前时间，计时的精度由常数</a:t>
            </a:r>
            <a:r>
              <a:rPr lang="en-US" altLang="zh-CN"/>
              <a:t>CLOCKS_PER_SEC</a:t>
            </a:r>
            <a:r>
              <a:rPr lang="zh-CN" altLang="zh-CN"/>
              <a:t>定义。</a:t>
            </a:r>
          </a:p>
        </p:txBody>
      </p:sp>
    </p:spTree>
    <p:extLst>
      <p:ext uri="{BB962C8B-B14F-4D97-AF65-F5344CB8AC3E}">
        <p14:creationId xmlns:p14="http://schemas.microsoft.com/office/powerpoint/2010/main" val="39643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演示实验内容一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i="1"/>
              <a:t>#include&lt;stdio.h&gt;</a:t>
            </a:r>
            <a:endParaRPr lang="zh-CN" altLang="zh-CN"/>
          </a:p>
          <a:p>
            <a:r>
              <a:rPr lang="en-US" altLang="zh-CN" i="1"/>
              <a:t>int main(void)</a:t>
            </a:r>
            <a:endParaRPr lang="zh-CN" altLang="zh-CN"/>
          </a:p>
          <a:p>
            <a:r>
              <a:rPr lang="en-US" altLang="zh-CN" i="1"/>
              <a:t>{</a:t>
            </a:r>
            <a:endParaRPr lang="zh-CN" altLang="zh-CN"/>
          </a:p>
          <a:p>
            <a:r>
              <a:rPr lang="en-US" altLang="zh-CN" i="1"/>
              <a:t>    /*</a:t>
            </a:r>
            <a:r>
              <a:rPr lang="zh-CN" altLang="zh-CN" i="1"/>
              <a:t>下面要输出</a:t>
            </a:r>
            <a:r>
              <a:rPr lang="en-US" altLang="zh-CN" i="1"/>
              <a:t>hello world*/</a:t>
            </a:r>
            <a:endParaRPr lang="zh-CN" altLang="zh-CN"/>
          </a:p>
          <a:p>
            <a:r>
              <a:rPr lang="en-US" altLang="zh-CN" i="1"/>
              <a:t>    printf("hello world!");</a:t>
            </a:r>
            <a:endParaRPr lang="zh-CN" altLang="zh-CN"/>
          </a:p>
          <a:p>
            <a:r>
              <a:rPr lang="en-US" altLang="zh-CN" i="1"/>
              <a:t>    return 0;</a:t>
            </a:r>
            <a:endParaRPr lang="zh-CN" altLang="zh-CN"/>
          </a:p>
          <a:p>
            <a:r>
              <a:rPr lang="en-US" altLang="zh-CN" i="1"/>
              <a:t> } 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i="1"/>
              <a:t>#include "iostream"</a:t>
            </a:r>
            <a:endParaRPr lang="zh-CN" altLang="zh-CN"/>
          </a:p>
          <a:p>
            <a:r>
              <a:rPr lang="en-US" altLang="zh-CN" i="1"/>
              <a:t>using namespace std;</a:t>
            </a:r>
            <a:endParaRPr lang="zh-CN" altLang="zh-CN"/>
          </a:p>
          <a:p>
            <a:r>
              <a:rPr lang="en-US" altLang="zh-CN" i="1"/>
              <a:t>int main(void)</a:t>
            </a:r>
            <a:endParaRPr lang="zh-CN" altLang="zh-CN"/>
          </a:p>
          <a:p>
            <a:r>
              <a:rPr lang="en-US" altLang="zh-CN" i="1"/>
              <a:t>{</a:t>
            </a:r>
            <a:endParaRPr lang="zh-CN" altLang="zh-CN"/>
          </a:p>
          <a:p>
            <a:r>
              <a:rPr lang="en-US" altLang="zh-CN" i="1"/>
              <a:t>cout&lt;&lt;"hello word!"&lt;&lt;endl;</a:t>
            </a:r>
            <a:endParaRPr lang="zh-CN" altLang="zh-CN"/>
          </a:p>
          <a:p>
            <a:r>
              <a:rPr lang="en-US" altLang="zh-CN" i="1"/>
              <a:t>return 0;</a:t>
            </a:r>
            <a:endParaRPr lang="zh-CN" altLang="zh-CN"/>
          </a:p>
          <a:p>
            <a:r>
              <a:rPr lang="en-US" altLang="zh-CN" i="1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MPI+C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i="1"/>
              <a:t>#include &lt;stdio.h&gt;</a:t>
            </a:r>
            <a:endParaRPr lang="zh-CN" altLang="zh-CN"/>
          </a:p>
          <a:p>
            <a:r>
              <a:rPr lang="en-US" altLang="zh-CN" b="1" i="1"/>
              <a:t>#include &lt;mpi.h&gt;</a:t>
            </a:r>
            <a:endParaRPr lang="zh-CN" altLang="zh-CN"/>
          </a:p>
          <a:p>
            <a:r>
              <a:rPr lang="en-US" altLang="zh-CN" i="1"/>
              <a:t>int main(int argc, char * argv[])</a:t>
            </a:r>
            <a:endParaRPr lang="zh-CN" altLang="zh-CN"/>
          </a:p>
          <a:p>
            <a:r>
              <a:rPr lang="en-US" altLang="zh-CN" i="1"/>
              <a:t>{</a:t>
            </a:r>
            <a:endParaRPr lang="zh-CN" altLang="zh-CN"/>
          </a:p>
          <a:p>
            <a:r>
              <a:rPr lang="en-US" altLang="zh-CN" i="1"/>
              <a:t>  int myrank, nprocs;</a:t>
            </a:r>
            <a:endParaRPr lang="zh-CN" altLang="zh-CN"/>
          </a:p>
          <a:p>
            <a:r>
              <a:rPr lang="en-US" altLang="zh-CN" i="1"/>
              <a:t>  // </a:t>
            </a:r>
            <a:r>
              <a:rPr lang="zh-CN" altLang="zh-CN" i="1"/>
              <a:t>初始化</a:t>
            </a:r>
            <a:r>
              <a:rPr lang="en-US" altLang="zh-CN" i="1"/>
              <a:t>MPI</a:t>
            </a:r>
            <a:r>
              <a:rPr lang="zh-CN" altLang="zh-CN" i="1"/>
              <a:t>环境</a:t>
            </a:r>
            <a:endParaRPr lang="zh-CN" altLang="zh-CN"/>
          </a:p>
          <a:p>
            <a:r>
              <a:rPr lang="en-US" altLang="zh-CN" i="1"/>
              <a:t>  </a:t>
            </a:r>
            <a:r>
              <a:rPr lang="en-US" altLang="zh-CN" b="1" i="1"/>
              <a:t>MPI_Init(&amp;argc, &amp;argv);</a:t>
            </a:r>
            <a:endParaRPr lang="zh-CN" altLang="zh-CN"/>
          </a:p>
          <a:p>
            <a:r>
              <a:rPr lang="en-US" altLang="zh-CN" i="1"/>
              <a:t>  // </a:t>
            </a:r>
            <a:r>
              <a:rPr lang="zh-CN" altLang="zh-CN" i="1"/>
              <a:t>获取当前进程在通信器</a:t>
            </a:r>
            <a:r>
              <a:rPr lang="en-US" altLang="zh-CN" i="1"/>
              <a:t>MPI_COMM_WORLD</a:t>
            </a:r>
            <a:r>
              <a:rPr lang="zh-CN" altLang="zh-CN" i="1"/>
              <a:t>中的进程号</a:t>
            </a:r>
            <a:endParaRPr lang="zh-CN" altLang="zh-CN"/>
          </a:p>
          <a:p>
            <a:r>
              <a:rPr lang="en-US" altLang="zh-CN" b="1" i="1"/>
              <a:t>MPI_Comm_size (MPI_COMM_WORLD, &amp;nprocs);</a:t>
            </a:r>
            <a:endParaRPr lang="zh-CN" altLang="zh-CN"/>
          </a:p>
          <a:p>
            <a:r>
              <a:rPr lang="en-US" altLang="zh-CN" b="1" i="1"/>
              <a:t>  MPI_Comm_rank(MPI_COMM_WORLD, &amp;myrank);</a:t>
            </a:r>
            <a:endParaRPr lang="zh-CN" altLang="zh-CN"/>
          </a:p>
          <a:p>
            <a:r>
              <a:rPr lang="en-US" altLang="zh-CN" i="1"/>
              <a:t>  printf("Hellow, world! %dth of totalTaskNum = %d\n", myrank, nprocs);</a:t>
            </a:r>
            <a:endParaRPr lang="zh-CN" altLang="zh-CN"/>
          </a:p>
          <a:p>
            <a:r>
              <a:rPr lang="en-US" altLang="zh-CN" i="1"/>
              <a:t>  </a:t>
            </a:r>
            <a:r>
              <a:rPr lang="en-US" altLang="zh-CN" b="1" i="1"/>
              <a:t>MPI_Finalize();</a:t>
            </a:r>
            <a:endParaRPr lang="zh-CN" altLang="zh-CN"/>
          </a:p>
          <a:p>
            <a:r>
              <a:rPr lang="en-US" altLang="zh-CN" i="1"/>
              <a:t>  return 0;</a:t>
            </a:r>
            <a:endParaRPr lang="zh-CN" altLang="zh-CN"/>
          </a:p>
          <a:p>
            <a:r>
              <a:rPr lang="en-US" altLang="zh-CN" i="1"/>
              <a:t>}</a:t>
            </a:r>
            <a:endParaRPr lang="zh-CN" altLang="en-US"/>
          </a:p>
        </p:txBody>
      </p:sp>
      <p:pic>
        <p:nvPicPr>
          <p:cNvPr id="5" name="内容占位符 4" descr="MPIC.PN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989638" y="2820978"/>
            <a:ext cx="4754562" cy="29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MPI+C++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i="1"/>
              <a:t>#include"mpi.h"</a:t>
            </a:r>
            <a:endParaRPr lang="zh-CN" altLang="zh-CN"/>
          </a:p>
          <a:p>
            <a:r>
              <a:rPr lang="en-US" altLang="zh-CN" i="1"/>
              <a:t>#include&lt;iostream&gt;</a:t>
            </a:r>
            <a:endParaRPr lang="zh-CN" altLang="zh-CN"/>
          </a:p>
          <a:p>
            <a:r>
              <a:rPr lang="en-US" altLang="zh-CN" i="1"/>
              <a:t>using namespace std;</a:t>
            </a:r>
            <a:endParaRPr lang="zh-CN" altLang="zh-CN"/>
          </a:p>
          <a:p>
            <a:r>
              <a:rPr lang="en-US" altLang="zh-CN" i="1"/>
              <a:t> </a:t>
            </a:r>
            <a:endParaRPr lang="zh-CN" altLang="zh-CN"/>
          </a:p>
          <a:p>
            <a:r>
              <a:rPr lang="en-US" altLang="zh-CN" i="1"/>
              <a:t>int main(void){</a:t>
            </a:r>
            <a:endParaRPr lang="zh-CN" altLang="zh-CN"/>
          </a:p>
          <a:p>
            <a:r>
              <a:rPr lang="en-US" altLang="zh-CN" i="1"/>
              <a:t>int rankID;</a:t>
            </a:r>
            <a:endParaRPr lang="zh-CN" altLang="zh-CN"/>
          </a:p>
          <a:p>
            <a:r>
              <a:rPr lang="en-US" altLang="zh-CN" i="1"/>
              <a:t>int sizeNum; </a:t>
            </a:r>
            <a:endParaRPr lang="zh-CN" altLang="zh-CN"/>
          </a:p>
          <a:p>
            <a:r>
              <a:rPr lang="en-US" altLang="zh-CN" b="1" i="1"/>
              <a:t>MPI_Init(0,0);</a:t>
            </a:r>
            <a:endParaRPr lang="zh-CN" altLang="zh-CN"/>
          </a:p>
          <a:p>
            <a:r>
              <a:rPr lang="en-US" altLang="zh-CN" b="1" i="1"/>
              <a:t>MPI_Comm_size(MPI_COMM_WORLD, &amp;sizeNum);</a:t>
            </a:r>
            <a:endParaRPr lang="zh-CN" altLang="zh-CN"/>
          </a:p>
          <a:p>
            <a:r>
              <a:rPr lang="en-US" altLang="zh-CN" b="1" i="1"/>
              <a:t>MPI_Comm_rank(MPI_COMM_WORLD, &amp;rankID);</a:t>
            </a:r>
            <a:endParaRPr lang="zh-CN" altLang="zh-CN"/>
          </a:p>
          <a:p>
            <a:r>
              <a:rPr lang="en-US" altLang="zh-CN" i="1"/>
              <a:t>cout&lt;&lt;"Hello world! "&lt;&lt;rankID&lt;&lt;" of total ="&lt;&lt;sizeNum&lt;&lt;endl;</a:t>
            </a:r>
            <a:endParaRPr lang="zh-CN" altLang="zh-CN"/>
          </a:p>
          <a:p>
            <a:r>
              <a:rPr lang="en-US" altLang="zh-CN" b="1" i="1"/>
              <a:t>MPI_Finalize();</a:t>
            </a:r>
            <a:endParaRPr lang="zh-CN" altLang="zh-CN"/>
          </a:p>
          <a:p>
            <a:r>
              <a:rPr lang="en-US" altLang="zh-CN" i="1"/>
              <a:t>return 0;</a:t>
            </a:r>
            <a:endParaRPr lang="zh-CN" altLang="zh-CN"/>
          </a:p>
          <a:p>
            <a:r>
              <a:rPr lang="en-US" altLang="zh-CN" i="1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67528" y="1964353"/>
            <a:ext cx="63276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要求：</a:t>
            </a:r>
            <a:endParaRPr lang="en-US" altLang="zh-CN" sz="2400" smtClean="0"/>
          </a:p>
          <a:p>
            <a:r>
              <a:rPr lang="zh-CN" altLang="en-US" sz="2400" smtClean="0"/>
              <a:t>输入并编译“</a:t>
            </a:r>
            <a:r>
              <a:rPr lang="en-US" altLang="zh-CN" sz="2400" smtClean="0"/>
              <a:t>Hello world!</a:t>
            </a:r>
            <a:r>
              <a:rPr lang="zh-CN" altLang="en-US" sz="2400" smtClean="0"/>
              <a:t>”代码（</a:t>
            </a:r>
            <a:r>
              <a:rPr lang="en-US" altLang="zh-CN" sz="2400" smtClean="0"/>
              <a:t>C</a:t>
            </a:r>
            <a:r>
              <a:rPr lang="zh-CN" altLang="en-US" sz="2400" smtClean="0"/>
              <a:t>语言或者</a:t>
            </a:r>
            <a:r>
              <a:rPr lang="en-US" altLang="zh-CN" sz="2400" smtClean="0"/>
              <a:t>C++</a:t>
            </a:r>
            <a:r>
              <a:rPr lang="zh-CN" altLang="en-US" sz="2400" smtClean="0"/>
              <a:t>语言）</a:t>
            </a:r>
            <a:endParaRPr lang="en-US" altLang="zh-CN" sz="2400" smtClean="0"/>
          </a:p>
          <a:p>
            <a:r>
              <a:rPr lang="zh-CN" altLang="en-US" sz="2400" smtClean="0"/>
              <a:t>在传统并行程序基础上，将其转换为</a:t>
            </a:r>
            <a:r>
              <a:rPr lang="en-US" altLang="zh-CN" sz="2400" smtClean="0"/>
              <a:t>MPI</a:t>
            </a:r>
            <a:r>
              <a:rPr lang="zh-CN" altLang="en-US" sz="2400" smtClean="0"/>
              <a:t>版本，并编译实现。</a:t>
            </a:r>
            <a:endParaRPr lang="en-US" altLang="zh-CN" sz="2400" smtClean="0"/>
          </a:p>
          <a:p>
            <a:r>
              <a:rPr lang="en-US" altLang="zh-CN" sz="2400" smtClean="0"/>
              <a:t>MPI</a:t>
            </a:r>
            <a:r>
              <a:rPr lang="zh-CN" altLang="en-US" sz="2400" smtClean="0"/>
              <a:t>版本编译后，使用如下命令运行：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en-US" altLang="zh-CN" sz="2400" b="1" smtClean="0">
                <a:solidFill>
                  <a:srgbClr val="FF0000"/>
                </a:solidFill>
              </a:rPr>
              <a:t>mpiexec –n 8 xx.exe</a:t>
            </a:r>
          </a:p>
          <a:p>
            <a:endParaRPr lang="zh-CN" altLang="zh-CN" sz="2400" b="1" smtClean="0">
              <a:solidFill>
                <a:srgbClr val="FF0000"/>
              </a:solidFill>
            </a:endParaRPr>
          </a:p>
          <a:p>
            <a:r>
              <a:rPr lang="zh-CN" altLang="zh-CN" sz="2400" smtClean="0"/>
              <a:t>如果未在系统环境变量中指定</a:t>
            </a:r>
            <a:r>
              <a:rPr lang="en-US" altLang="zh-CN" sz="2400" smtClean="0"/>
              <a:t>mpiexec</a:t>
            </a:r>
            <a:r>
              <a:rPr lang="zh-CN" altLang="zh-CN" sz="2400" smtClean="0"/>
              <a:t>的路径，则需要在命令行中给出该命令的路径形式，“</a:t>
            </a:r>
            <a:r>
              <a:rPr lang="en-US" altLang="zh-CN" sz="2400" smtClean="0"/>
              <a:t>-n</a:t>
            </a:r>
            <a:r>
              <a:rPr lang="zh-CN" altLang="zh-CN" sz="2400" smtClean="0"/>
              <a:t>”则是指定多少个进程数，“</a:t>
            </a:r>
            <a:r>
              <a:rPr lang="en-US" altLang="zh-CN" sz="2400" smtClean="0"/>
              <a:t>xx.exe</a:t>
            </a:r>
            <a:r>
              <a:rPr lang="zh-CN" altLang="zh-CN" sz="2400" smtClean="0"/>
              <a:t>”则是自己编译得到的可执行文件名。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257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</TotalTime>
  <Words>959</Words>
  <Application>Microsoft Office PowerPoint</Application>
  <PresentationFormat>宽屏</PresentationFormat>
  <Paragraphs>130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华文仿宋</vt:lpstr>
      <vt:lpstr>Tw Cen MT</vt:lpstr>
      <vt:lpstr>Tw Cen MT Condensed</vt:lpstr>
      <vt:lpstr>Wingdings 3</vt:lpstr>
      <vt:lpstr>积分</vt:lpstr>
      <vt:lpstr>并行计算MPI</vt:lpstr>
      <vt:lpstr>MPI概念</vt:lpstr>
      <vt:lpstr>常见MPI函数</vt:lpstr>
      <vt:lpstr>MPI</vt:lpstr>
      <vt:lpstr>MPI</vt:lpstr>
      <vt:lpstr>MPI</vt:lpstr>
      <vt:lpstr>演示实验内容一</vt:lpstr>
      <vt:lpstr>MPI+C</vt:lpstr>
      <vt:lpstr>MPI+C++</vt:lpstr>
      <vt:lpstr>实验内容二</vt:lpstr>
      <vt:lpstr>实验内容二</vt:lpstr>
      <vt:lpstr>实验要求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并行计算MPI</dc:title>
  <dc:creator>pc</dc:creator>
  <cp:lastModifiedBy>pc</cp:lastModifiedBy>
  <cp:revision>18</cp:revision>
  <dcterms:created xsi:type="dcterms:W3CDTF">2018-07-31T01:21:33Z</dcterms:created>
  <dcterms:modified xsi:type="dcterms:W3CDTF">2018-07-31T01:33:13Z</dcterms:modified>
</cp:coreProperties>
</file>