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7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2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3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7321D8-4AF8-41F6-A231-BE6CA4630367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52EDD8-1B49-4DA9-BCFC-5BD8287664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MPI</a:t>
            </a:r>
            <a:r>
              <a:rPr lang="zh-CN" altLang="zh-CN"/>
              <a:t>程序设计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实验二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3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精确时间的获取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655064"/>
            <a:ext cx="10616184" cy="4855464"/>
          </a:xfrm>
        </p:spPr>
        <p:txBody>
          <a:bodyPr>
            <a:normAutofit fontScale="85000" lnSpcReduction="20000"/>
          </a:bodyPr>
          <a:lstStyle/>
          <a:p>
            <a:pPr latinLnBrk="1"/>
            <a:r>
              <a:rPr lang="zh-CN" altLang="en-US"/>
              <a:t>类型：</a:t>
            </a:r>
            <a:r>
              <a:rPr lang="en-US" altLang="zh-CN"/>
              <a:t>Win32API</a:t>
            </a:r>
          </a:p>
          <a:p>
            <a:pPr latinLnBrk="1"/>
            <a:r>
              <a:rPr lang="zh-CN" altLang="en-US"/>
              <a:t>原型：</a:t>
            </a:r>
            <a:r>
              <a:rPr lang="en-US" altLang="zh-CN"/>
              <a:t>BOOL QueryPerformanceFrequency(LARGE_INTEGER *lpFrequency);</a:t>
            </a:r>
          </a:p>
          <a:p>
            <a:pPr latinLnBrk="1"/>
            <a:r>
              <a:rPr lang="zh-CN" altLang="en-US"/>
              <a:t>作用：返回硬件支持的高精度计数器的频率。</a:t>
            </a:r>
          </a:p>
          <a:p>
            <a:pPr latinLnBrk="1"/>
            <a:r>
              <a:rPr lang="zh-CN" altLang="en-US"/>
              <a:t>返回值：非零，硬件支持高精度计数器；零，硬件不支持，读取失败。</a:t>
            </a:r>
          </a:p>
          <a:p>
            <a:pPr latinLnBrk="1"/>
            <a:r>
              <a:rPr lang="zh-CN" altLang="en-US"/>
              <a:t>数据类型</a:t>
            </a:r>
            <a:r>
              <a:rPr lang="en-US" altLang="zh-CN"/>
              <a:t>LARGEINTEGER</a:t>
            </a:r>
            <a:r>
              <a:rPr lang="zh-CN" altLang="en-US"/>
              <a:t>既可以是一个作为</a:t>
            </a:r>
            <a:r>
              <a:rPr lang="en-US" altLang="zh-CN"/>
              <a:t>8</a:t>
            </a:r>
            <a:r>
              <a:rPr lang="zh-CN" altLang="en-US"/>
              <a:t>字节长的整数，也可以是作为两个</a:t>
            </a:r>
            <a:r>
              <a:rPr lang="en-US" altLang="zh-CN"/>
              <a:t>4</a:t>
            </a:r>
            <a:r>
              <a:rPr lang="zh-CN" altLang="en-US"/>
              <a:t>字节长的整数的联合结构，其具体用法根据编译器是否支持</a:t>
            </a:r>
            <a:r>
              <a:rPr lang="en-US" altLang="zh-CN"/>
              <a:t>64</a:t>
            </a:r>
            <a:r>
              <a:rPr lang="zh-CN" altLang="en-US"/>
              <a:t>位而定。该类型的定义如下：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typeef union _ LARGE_INTEGER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</a:t>
            </a:r>
            <a:br>
              <a:rPr lang="en-US" altLang="zh-CN"/>
            </a:br>
            <a:r>
              <a:rPr lang="zh-CN" altLang="en-US"/>
              <a:t>　　 </a:t>
            </a:r>
            <a:r>
              <a:rPr lang="en-US" altLang="zh-CN"/>
              <a:t>struct</a:t>
            </a:r>
            <a:br>
              <a:rPr lang="en-US" altLang="zh-CN"/>
            </a:br>
            <a:r>
              <a:rPr lang="zh-CN" altLang="en-US"/>
              <a:t>　　 </a:t>
            </a:r>
            <a:r>
              <a:rPr lang="en-US" altLang="zh-CN"/>
              <a:t>{</a:t>
            </a:r>
            <a:br>
              <a:rPr lang="en-US" altLang="zh-CN"/>
            </a:br>
            <a:r>
              <a:rPr lang="zh-CN" altLang="en-US"/>
              <a:t>　　 </a:t>
            </a:r>
            <a:r>
              <a:rPr lang="en-US" altLang="zh-CN"/>
              <a:t>DWORD LowPart;</a:t>
            </a:r>
            <a:br>
              <a:rPr lang="en-US" altLang="zh-CN"/>
            </a:br>
            <a:r>
              <a:rPr lang="zh-CN" altLang="en-US"/>
              <a:t>　　 </a:t>
            </a:r>
            <a:r>
              <a:rPr lang="en-US" altLang="zh-CN"/>
              <a:t>LONG HighPart;</a:t>
            </a:r>
            <a:br>
              <a:rPr lang="en-US" altLang="zh-CN"/>
            </a:br>
            <a:r>
              <a:rPr lang="zh-CN" altLang="en-US"/>
              <a:t>　　 </a:t>
            </a:r>
            <a:r>
              <a:rPr lang="en-US" altLang="zh-CN"/>
              <a:t>};</a:t>
            </a:r>
            <a:br>
              <a:rPr lang="en-US" altLang="zh-CN"/>
            </a:br>
            <a:r>
              <a:rPr lang="zh-CN" altLang="en-US"/>
              <a:t>　　 </a:t>
            </a:r>
            <a:r>
              <a:rPr lang="en-US" altLang="zh-CN"/>
              <a:t>LONGLONG QuadPart;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LARGE_INTEGER;</a:t>
            </a:r>
          </a:p>
          <a:p>
            <a:pPr latinLnBrk="1"/>
            <a:r>
              <a:rPr lang="zh-CN" altLang="en-US"/>
              <a:t>在定时前应该先调用</a:t>
            </a:r>
            <a:r>
              <a:rPr lang="en-US" altLang="zh-CN"/>
              <a:t>QueryPerformanceFrequency()</a:t>
            </a:r>
            <a:r>
              <a:rPr lang="zh-CN" altLang="en-US"/>
              <a:t>函数获得机器内部计时器的时钟频率。接着在需要严格计时的事件发生前和发生之后分别调用</a:t>
            </a:r>
            <a:r>
              <a:rPr lang="en-US" altLang="zh-CN"/>
              <a:t>QueryPerformanceCounter()</a:t>
            </a:r>
            <a:r>
              <a:rPr lang="zh-CN" altLang="en-US"/>
              <a:t>，利用两次获得的计数之差和时钟频率，就可以计算出事件经历的精确时间。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5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精确时间的获取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645920"/>
            <a:ext cx="9720073" cy="5102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i="1" smtClean="0"/>
              <a:t> </a:t>
            </a:r>
            <a:r>
              <a:rPr lang="en-US" altLang="zh-CN" i="1"/>
              <a:t>#include &lt;windows.h&gt;</a:t>
            </a:r>
            <a:endParaRPr lang="zh-CN" altLang="zh-CN"/>
          </a:p>
          <a:p>
            <a:r>
              <a:rPr lang="en-US" altLang="zh-CN" b="1" i="1" smtClean="0"/>
              <a:t>            LARGE_INTEGER </a:t>
            </a:r>
            <a:r>
              <a:rPr lang="en-US" altLang="zh-CN" b="1" i="1"/>
              <a:t>now;</a:t>
            </a:r>
            <a:endParaRPr lang="zh-CN" altLang="zh-CN"/>
          </a:p>
          <a:p>
            <a:r>
              <a:rPr lang="en-US" altLang="zh-CN" b="1" i="1"/>
              <a:t>	LARGE_INTEGER then;</a:t>
            </a:r>
            <a:endParaRPr lang="zh-CN" altLang="zh-CN"/>
          </a:p>
          <a:p>
            <a:r>
              <a:rPr lang="en-US" altLang="zh-CN" b="1" i="1"/>
              <a:t>	LARGE_INTEGER fr;</a:t>
            </a:r>
            <a:endParaRPr lang="zh-CN" altLang="zh-CN"/>
          </a:p>
          <a:p>
            <a:r>
              <a:rPr lang="en-US" altLang="zh-CN" smtClean="0"/>
              <a:t>……</a:t>
            </a:r>
          </a:p>
          <a:p>
            <a:r>
              <a:rPr lang="en-US" altLang="zh-CN" b="1" i="1"/>
              <a:t>	QueryPerformanceFrequency(&amp;fr);</a:t>
            </a:r>
            <a:endParaRPr lang="zh-CN" altLang="zh-CN"/>
          </a:p>
          <a:p>
            <a:r>
              <a:rPr lang="en-US" altLang="zh-CN" b="1" i="1"/>
              <a:t>	QueryPerformanceCounter(&amp;now</a:t>
            </a:r>
            <a:r>
              <a:rPr lang="en-US" altLang="zh-CN" b="1" i="1" smtClean="0"/>
              <a:t>);</a:t>
            </a:r>
          </a:p>
          <a:p>
            <a:r>
              <a:rPr lang="en-US" altLang="zh-CN" b="1" i="1" smtClean="0"/>
              <a:t>……</a:t>
            </a:r>
          </a:p>
          <a:p>
            <a:r>
              <a:rPr lang="en-US" altLang="zh-CN" b="1" i="1" smtClean="0"/>
              <a:t>            QueryPerformanceCounter</a:t>
            </a:r>
            <a:r>
              <a:rPr lang="en-US" altLang="zh-CN" b="1" i="1"/>
              <a:t>(&amp;then</a:t>
            </a:r>
            <a:r>
              <a:rPr lang="en-US" altLang="zh-CN" b="1" i="1" smtClean="0"/>
              <a:t>);</a:t>
            </a:r>
          </a:p>
          <a:p>
            <a:r>
              <a:rPr lang="en-US" altLang="zh-CN" b="1" i="1" smtClean="0"/>
              <a:t>……</a:t>
            </a:r>
          </a:p>
          <a:p>
            <a:r>
              <a:rPr lang="en-US" altLang="zh-CN" b="1" i="1" smtClean="0"/>
              <a:t>            printf</a:t>
            </a:r>
            <a:r>
              <a:rPr lang="en-US" altLang="zh-CN" b="1" i="1"/>
              <a:t>("CPU</a:t>
            </a:r>
            <a:r>
              <a:rPr lang="zh-CN" altLang="zh-CN" b="1" i="1"/>
              <a:t>耗时：</a:t>
            </a:r>
            <a:r>
              <a:rPr lang="en-US" altLang="zh-CN" b="1" i="1"/>
              <a:t>%f</a:t>
            </a:r>
            <a:r>
              <a:rPr lang="zh-CN" altLang="zh-CN" b="1" i="1"/>
              <a:t>毫秒</a:t>
            </a:r>
            <a:r>
              <a:rPr lang="en-US" altLang="zh-CN" b="1" i="1"/>
              <a:t>\n", (double)(then.QuadPart - now.QuadPart) * 1000 / (double)(fr.QuadPart));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8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/>
              <a:t>（</a:t>
            </a:r>
            <a:r>
              <a:rPr lang="en-US" altLang="zh-CN" sz="3200"/>
              <a:t>1</a:t>
            </a:r>
            <a:r>
              <a:rPr lang="zh-CN" altLang="zh-CN" sz="3200"/>
              <a:t>）独立完成实验内容；</a:t>
            </a:r>
          </a:p>
          <a:p>
            <a:r>
              <a:rPr lang="zh-CN" altLang="zh-CN" sz="3200"/>
              <a:t>（</a:t>
            </a:r>
            <a:r>
              <a:rPr lang="en-US" altLang="zh-CN" sz="3200"/>
              <a:t>2</a:t>
            </a:r>
            <a:r>
              <a:rPr lang="zh-CN" altLang="zh-CN" sz="3200"/>
              <a:t>）独立完成实验报告，分别完成在不同的函数求解区域（起始值和终止值，以及不同函数）和不同插值数的计算耗时比较，并通过数据图表对比在不同维度下不同计算方式的计算耗时，分析两种程序的设计思路差异，以及带来的计算性能的差异，要求在实验报告最后附出源代码及注释。</a:t>
            </a:r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121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计算面积积分的离散方法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4626864" cy="4023360"/>
              </a:xfrm>
            </p:spPr>
            <p:txBody>
              <a:bodyPr/>
              <a:lstStyle/>
              <a:p>
                <a:r>
                  <a:rPr lang="zh-CN" altLang="en-US" smtClean="0"/>
                  <a:t>如右图，连续函数</a:t>
                </a:r>
                <a:r>
                  <a:rPr lang="en-US" altLang="zh-CN" smtClean="0"/>
                  <a:t>f(x)</a:t>
                </a:r>
                <a:r>
                  <a:rPr lang="zh-CN" altLang="en-US" smtClean="0"/>
                  <a:t>在区间</a:t>
                </a:r>
                <a:r>
                  <a:rPr lang="en-US" altLang="zh-CN" smtClean="0"/>
                  <a:t>[a,b]</a:t>
                </a:r>
                <a:r>
                  <a:rPr lang="zh-CN" altLang="en-US" smtClean="0"/>
                  <a:t>之间的面积计算方式为将区间切割为若干均匀的子区间，当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smtClean="0"/>
                  <a:t>足够小的时候，每一个子区间的面积可以近似采用梯形、矩形、圆弧等方式计算，而后将所有子区间的面积累加即可得到总面积。</a:t>
                </a:r>
                <a:endParaRPr lang="en-US" altLang="zh-CN" smtClean="0"/>
              </a:p>
              <a:p>
                <a:r>
                  <a:rPr lang="zh-CN" altLang="en-US" smtClean="0"/>
                  <a:t>显然，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smtClean="0"/>
                  <a:t>越小，总面积越精确，但是无法求得面积的精确值，只能无限逼近。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4626864" cy="4023360"/>
              </a:xfrm>
              <a:blipFill rotWithShape="0">
                <a:blip r:embed="rId2"/>
                <a:stretch>
                  <a:fillRect l="-659" t="-1970" r="-3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gss2.bdstatic.com/-fo3dSag_xI4khGkpoWK1HF6hhy/baike/c0%3Dbaike80%2C5%2C5%2C80%2C26/sign=e4ba412c0a24ab18f41be96554938da8/f7246b600c3387445d248b76520fd9f9d62aa0d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79" y="2676461"/>
            <a:ext cx="43910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9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728216"/>
                <a:ext cx="10808208" cy="4581144"/>
              </a:xfrm>
            </p:spPr>
            <p:txBody>
              <a:bodyPr>
                <a:noAutofit/>
              </a:bodyPr>
              <a:lstStyle/>
              <a:p>
                <a:r>
                  <a:rPr lang="zh-CN" altLang="zh-CN" sz="2800"/>
                  <a:t>（</a:t>
                </a:r>
                <a:r>
                  <a:rPr lang="en-US" altLang="zh-CN" sz="2800"/>
                  <a:t>1</a:t>
                </a:r>
                <a:r>
                  <a:rPr lang="zh-CN" altLang="zh-CN" sz="2800"/>
                  <a:t>）理解近似积分求面积的方法；</a:t>
                </a:r>
              </a:p>
              <a:p>
                <a:r>
                  <a:rPr lang="zh-CN" altLang="zh-CN" sz="2800"/>
                  <a:t>（</a:t>
                </a:r>
                <a:r>
                  <a:rPr lang="en-US" altLang="zh-CN" sz="2800"/>
                  <a:t>2</a:t>
                </a:r>
                <a:r>
                  <a:rPr lang="zh-CN" altLang="zh-CN" sz="2800"/>
                  <a:t>）采用传统串行方法计算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=3.0+2.345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+0.98372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+0.3221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zh-CN" sz="2800"/>
                  <a:t>的指定区域面积，记录求解所消耗的时间（要求在不少于</a:t>
                </a:r>
                <a:r>
                  <a:rPr lang="en-US" altLang="zh-CN" sz="2800"/>
                  <a:t>10</a:t>
                </a:r>
                <a:r>
                  <a:rPr lang="zh-CN" altLang="zh-CN" sz="2800"/>
                  <a:t>种不同插样值下比较）；</a:t>
                </a:r>
              </a:p>
              <a:p>
                <a:r>
                  <a:rPr lang="zh-CN" altLang="zh-CN" sz="2800"/>
                  <a:t>（</a:t>
                </a:r>
                <a:r>
                  <a:rPr lang="en-US" altLang="zh-CN" sz="2800"/>
                  <a:t>3</a:t>
                </a:r>
                <a:r>
                  <a:rPr lang="zh-CN" altLang="zh-CN" sz="2800"/>
                  <a:t>）采用</a:t>
                </a:r>
                <a:r>
                  <a:rPr lang="en-US" altLang="zh-CN" sz="2800"/>
                  <a:t>MPI</a:t>
                </a:r>
                <a:r>
                  <a:rPr lang="zh-CN" altLang="zh-CN" sz="2800"/>
                  <a:t>方法计算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=3.0+2.345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+0.98372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+0.3221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zh-CN" sz="2800"/>
                  <a:t>的指定区域面积，记录求解所消耗的时间（要求在不少于</a:t>
                </a:r>
                <a:r>
                  <a:rPr lang="en-US" altLang="zh-CN" sz="2800"/>
                  <a:t>10</a:t>
                </a:r>
                <a:r>
                  <a:rPr lang="zh-CN" altLang="zh-CN" sz="2800"/>
                  <a:t>种不同插样值下比较，该</a:t>
                </a:r>
                <a:r>
                  <a:rPr lang="en-US" altLang="zh-CN" sz="2800"/>
                  <a:t>10</a:t>
                </a:r>
                <a:r>
                  <a:rPr lang="zh-CN" altLang="zh-CN" sz="2800"/>
                  <a:t>种插样值与步骤（</a:t>
                </a:r>
                <a:r>
                  <a:rPr lang="en-US" altLang="zh-CN" sz="2800"/>
                  <a:t>2</a:t>
                </a:r>
                <a:r>
                  <a:rPr lang="zh-CN" altLang="zh-CN" sz="2800"/>
                  <a:t>）种保持一致）；</a:t>
                </a:r>
              </a:p>
              <a:p>
                <a:r>
                  <a:rPr lang="zh-CN" altLang="zh-CN" sz="2800"/>
                  <a:t>（</a:t>
                </a:r>
                <a:r>
                  <a:rPr lang="en-US" altLang="zh-CN" sz="2800"/>
                  <a:t>4</a:t>
                </a:r>
                <a:r>
                  <a:rPr lang="zh-CN" altLang="zh-CN" sz="2800"/>
                  <a:t>）通过图表的方式对比两种方式的时间消耗曲线图，分析其背后的影响因素，分析两种版本计算得到的面积值为何存在差异</a:t>
                </a:r>
                <a:r>
                  <a:rPr lang="zh-CN" altLang="zh-CN" sz="2800" smtClean="0"/>
                  <a:t>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728216"/>
                <a:ext cx="10808208" cy="4581144"/>
              </a:xfrm>
              <a:blipFill rotWithShape="0">
                <a:blip r:embed="rId2"/>
                <a:stretch>
                  <a:fillRect l="-733" t="-2530" r="-4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5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程序示范代码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167128"/>
            <a:ext cx="9720073" cy="4352544"/>
          </a:xfrm>
        </p:spPr>
        <p:txBody>
          <a:bodyPr>
            <a:normAutofit/>
          </a:bodyPr>
          <a:lstStyle/>
          <a:p>
            <a:r>
              <a:rPr lang="zh-CN" altLang="en-US" smtClean="0"/>
              <a:t>参见讲义中的相关内容</a:t>
            </a:r>
            <a:endParaRPr lang="en-US" altLang="zh-CN" smtClean="0"/>
          </a:p>
          <a:p>
            <a:r>
              <a:rPr lang="zh-CN" altLang="en-US" smtClean="0"/>
              <a:t>说明：讲义中代码包含了串行计算和并行计算两部分代码，实验过程需要将其拆分为两个代码，分别实现串行与并行计算。</a:t>
            </a:r>
            <a:endParaRPr lang="zh-CN" altLang="en-US"/>
          </a:p>
        </p:txBody>
      </p:sp>
      <p:graphicFrame>
        <p:nvGraphicFramePr>
          <p:cNvPr id="4" name="对象 3" title="64位WIN7下安装MPICH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77570"/>
              </p:ext>
            </p:extLst>
          </p:nvPr>
        </p:nvGraphicFramePr>
        <p:xfrm>
          <a:off x="1185672" y="372706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showAsIcon="1" r:id="rId3" imgW="914400" imgH="792360" progId="Word.Document.12">
                  <p:embed/>
                </p:oleObj>
              </mc:Choice>
              <mc:Fallback>
                <p:oleObj name="文档" showAsIcon="1" r:id="rId3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672" y="372706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80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串行代码实现</a:t>
            </a:r>
            <a:endParaRPr lang="zh-CN" altLang="en-US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023938" y="1755775"/>
            <a:ext cx="10991278" cy="50844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800" b="1" i="1"/>
              <a:t>LARGE_INTEGER now;</a:t>
            </a:r>
            <a:endParaRPr lang="zh-CN" altLang="zh-CN" sz="1800"/>
          </a:p>
          <a:p>
            <a:r>
              <a:rPr lang="en-US" altLang="zh-CN" sz="1800" b="1" i="1"/>
              <a:t>	LARGE_INTEGER then;</a:t>
            </a:r>
            <a:endParaRPr lang="zh-CN" altLang="zh-CN" sz="1800"/>
          </a:p>
          <a:p>
            <a:r>
              <a:rPr lang="en-US" altLang="zh-CN" sz="1800" b="1" i="1"/>
              <a:t>	LARGE_INTEGER fr;</a:t>
            </a:r>
            <a:endParaRPr lang="zh-CN" altLang="zh-CN" sz="1800"/>
          </a:p>
          <a:p>
            <a:r>
              <a:rPr lang="en-US" altLang="zh-CN" sz="1800" b="1" i="1"/>
              <a:t>	double estimat = 0.0;</a:t>
            </a:r>
            <a:endParaRPr lang="zh-CN" altLang="zh-CN" sz="1800"/>
          </a:p>
          <a:p>
            <a:r>
              <a:rPr lang="en-US" altLang="zh-CN" sz="1800" b="1" i="1"/>
              <a:t>	double delta = 0.0;</a:t>
            </a:r>
            <a:endParaRPr lang="zh-CN" altLang="zh-CN" sz="1800"/>
          </a:p>
          <a:p>
            <a:r>
              <a:rPr lang="en-US" altLang="zh-CN" sz="1800" b="1" i="1"/>
              <a:t>	const int fre = 50000000;</a:t>
            </a:r>
            <a:endParaRPr lang="zh-CN" altLang="zh-CN" sz="1800"/>
          </a:p>
          <a:p>
            <a:r>
              <a:rPr lang="en-US" altLang="zh-CN" sz="1800" b="1" i="1"/>
              <a:t>	QueryPerformanceFrequency(&amp;fr);</a:t>
            </a:r>
            <a:endParaRPr lang="zh-CN" altLang="zh-CN" sz="1800"/>
          </a:p>
          <a:p>
            <a:r>
              <a:rPr lang="en-US" altLang="zh-CN" sz="1800" b="1" i="1"/>
              <a:t>	printf("CPU version begins at %d!\n", fre</a:t>
            </a:r>
            <a:r>
              <a:rPr lang="en-US" altLang="zh-CN" sz="1800" b="1" i="1" smtClean="0"/>
              <a:t>);</a:t>
            </a:r>
            <a:endParaRPr lang="zh-CN" altLang="zh-CN" sz="1800"/>
          </a:p>
          <a:p>
            <a:r>
              <a:rPr lang="en-US" altLang="zh-CN" sz="1800" b="1" i="1"/>
              <a:t>	QueryPerformanceCounter(&amp;now);</a:t>
            </a:r>
            <a:endParaRPr lang="zh-CN" altLang="zh-CN" sz="1800"/>
          </a:p>
          <a:p>
            <a:r>
              <a:rPr lang="en-US" altLang="zh-CN" sz="1800" b="1" i="1"/>
              <a:t>	delta = (end - start) / fre;</a:t>
            </a:r>
            <a:endParaRPr lang="zh-CN" altLang="zh-CN" sz="1800"/>
          </a:p>
          <a:p>
            <a:r>
              <a:rPr lang="en-US" altLang="zh-CN" sz="1800" b="1" i="1"/>
              <a:t>	for (int i = 0; i &lt; fre; i++)</a:t>
            </a:r>
            <a:endParaRPr lang="zh-CN" altLang="zh-CN" sz="1800"/>
          </a:p>
          <a:p>
            <a:r>
              <a:rPr lang="en-US" altLang="zh-CN" sz="1800" b="1" i="1"/>
              <a:t>	{</a:t>
            </a:r>
            <a:endParaRPr lang="zh-CN" altLang="zh-CN" sz="1800"/>
          </a:p>
          <a:p>
            <a:r>
              <a:rPr lang="en-US" altLang="zh-CN" sz="1800" b="1" i="1"/>
              <a:t>		estimat = estimat + abs(delta*(f(delta*i) + f(delta*(i+1))) / 2);</a:t>
            </a:r>
            <a:endParaRPr lang="zh-CN" altLang="zh-CN" sz="1800"/>
          </a:p>
          <a:p>
            <a:r>
              <a:rPr lang="en-US" altLang="zh-CN" sz="1800" b="1" i="1"/>
              <a:t>	</a:t>
            </a:r>
            <a:r>
              <a:rPr lang="en-US" altLang="zh-CN" sz="1800" b="1" i="1" smtClean="0"/>
              <a:t>}</a:t>
            </a:r>
            <a:r>
              <a:rPr lang="en-US" altLang="zh-CN" sz="1800" b="1" i="1"/>
              <a:t> </a:t>
            </a:r>
            <a:endParaRPr lang="zh-CN" altLang="zh-CN" sz="1800"/>
          </a:p>
          <a:p>
            <a:r>
              <a:rPr lang="en-US" altLang="zh-CN" sz="1800" b="1" i="1"/>
              <a:t>	QueryPerformanceCounter(&amp;then);</a:t>
            </a:r>
            <a:endParaRPr lang="zh-CN" altLang="zh-CN" sz="1800"/>
          </a:p>
          <a:p>
            <a:r>
              <a:rPr lang="en-US" altLang="zh-CN" sz="1800" b="1" i="1"/>
              <a:t>	printf("Area is %f.\n", estimat);</a:t>
            </a:r>
            <a:endParaRPr lang="zh-CN" altLang="zh-CN" sz="1800"/>
          </a:p>
          <a:p>
            <a:r>
              <a:rPr lang="en-US" altLang="zh-CN" sz="1800" b="1" i="1"/>
              <a:t>	printf("CPU</a:t>
            </a:r>
            <a:r>
              <a:rPr lang="zh-CN" altLang="zh-CN" sz="1800" b="1" i="1"/>
              <a:t>耗时：</a:t>
            </a:r>
            <a:r>
              <a:rPr lang="en-US" altLang="zh-CN" sz="1800" b="1" i="1"/>
              <a:t>%f</a:t>
            </a:r>
            <a:r>
              <a:rPr lang="zh-CN" altLang="zh-CN" sz="1800" b="1" i="1"/>
              <a:t>毫秒</a:t>
            </a:r>
            <a:r>
              <a:rPr lang="en-US" altLang="zh-CN" sz="1800" b="1" i="1"/>
              <a:t>\n", (double)(then.QuadPart - now.QuadPart) * 1000 / (double)(fr.QuadPart));</a:t>
            </a:r>
            <a:endParaRPr lang="zh-CN" altLang="zh-CN" sz="1800"/>
          </a:p>
          <a:p>
            <a:r>
              <a:rPr lang="en-US" altLang="zh-CN" sz="1800" b="1" i="1"/>
              <a:t> </a:t>
            </a:r>
            <a:endParaRPr lang="zh-CN" altLang="zh-CN" sz="1800"/>
          </a:p>
          <a:p>
            <a:r>
              <a:rPr lang="en-US" altLang="zh-CN" sz="1800" b="1" i="1"/>
              <a:t>	system("pause");</a:t>
            </a:r>
            <a:endParaRPr lang="zh-CN" altLang="zh-CN" sz="1800"/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5952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MPI</a:t>
            </a:r>
            <a:r>
              <a:rPr lang="zh-CN" altLang="en-US" smtClean="0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728216"/>
            <a:ext cx="9720073" cy="5020056"/>
          </a:xfrm>
        </p:spPr>
        <p:txBody>
          <a:bodyPr numCol="2">
            <a:normAutofit fontScale="70000" lnSpcReduction="20000"/>
          </a:bodyPr>
          <a:lstStyle/>
          <a:p>
            <a:r>
              <a:rPr lang="en-US" altLang="zh-CN" b="1" i="1"/>
              <a:t>printf("MPI version begins at %d!\n", fre);</a:t>
            </a:r>
            <a:endParaRPr lang="zh-CN" altLang="zh-CN"/>
          </a:p>
          <a:p>
            <a:r>
              <a:rPr lang="en-US" altLang="zh-CN" b="1" i="1"/>
              <a:t>	QueryPerformanceCounter(&amp;now</a:t>
            </a:r>
            <a:r>
              <a:rPr lang="en-US" altLang="zh-CN" b="1" i="1" smtClean="0"/>
              <a:t>);</a:t>
            </a:r>
            <a:r>
              <a:rPr lang="en-US" altLang="zh-CN" b="1" i="1"/>
              <a:t> </a:t>
            </a:r>
            <a:endParaRPr lang="zh-CN" altLang="zh-CN"/>
          </a:p>
          <a:p>
            <a:r>
              <a:rPr lang="en-US" altLang="zh-CN" b="1" i="1"/>
              <a:t>	MPI_Initialized(&amp;flag);</a:t>
            </a:r>
            <a:endParaRPr lang="zh-CN" altLang="zh-CN"/>
          </a:p>
          <a:p>
            <a:r>
              <a:rPr lang="en-US" altLang="zh-CN" b="1" i="1"/>
              <a:t>	if (flag)</a:t>
            </a:r>
            <a:endParaRPr lang="zh-CN" altLang="zh-CN"/>
          </a:p>
          <a:p>
            <a:r>
              <a:rPr lang="en-US" altLang="zh-CN" b="1" i="1"/>
              <a:t>	{</a:t>
            </a:r>
            <a:endParaRPr lang="zh-CN" altLang="zh-CN"/>
          </a:p>
          <a:p>
            <a:r>
              <a:rPr lang="en-US" altLang="zh-CN" b="1" i="1"/>
              <a:t>		printf("MPI cannot be initlized! Exit...\n");</a:t>
            </a:r>
            <a:endParaRPr lang="zh-CN" altLang="zh-CN"/>
          </a:p>
          <a:p>
            <a:r>
              <a:rPr lang="en-US" altLang="zh-CN" b="1" i="1"/>
              <a:t>		return 0;</a:t>
            </a:r>
            <a:endParaRPr lang="zh-CN" altLang="zh-CN"/>
          </a:p>
          <a:p>
            <a:r>
              <a:rPr lang="en-US" altLang="zh-CN" b="1" i="1"/>
              <a:t>	</a:t>
            </a:r>
            <a:r>
              <a:rPr lang="en-US" altLang="zh-CN" b="1" i="1" smtClean="0"/>
              <a:t>}</a:t>
            </a:r>
            <a:r>
              <a:rPr lang="en-US" altLang="zh-CN" b="1" i="1"/>
              <a:t> </a:t>
            </a:r>
            <a:endParaRPr lang="zh-CN" altLang="zh-CN"/>
          </a:p>
          <a:p>
            <a:r>
              <a:rPr lang="en-US" altLang="zh-CN" b="1" i="1"/>
              <a:t>	int local_n;</a:t>
            </a:r>
            <a:endParaRPr lang="zh-CN" altLang="zh-CN"/>
          </a:p>
          <a:p>
            <a:r>
              <a:rPr lang="en-US" altLang="zh-CN" b="1" i="1"/>
              <a:t>	double h, local_a, local_b;</a:t>
            </a:r>
            <a:endParaRPr lang="zh-CN" altLang="zh-CN"/>
          </a:p>
          <a:p>
            <a:r>
              <a:rPr lang="en-US" altLang="zh-CN" b="1" i="1"/>
              <a:t>	double local_int, total_int;</a:t>
            </a:r>
            <a:endParaRPr lang="zh-CN" altLang="zh-CN"/>
          </a:p>
          <a:p>
            <a:r>
              <a:rPr lang="en-US" altLang="zh-CN" b="1" i="1"/>
              <a:t>	int source</a:t>
            </a:r>
            <a:r>
              <a:rPr lang="en-US" altLang="zh-CN" b="1" i="1" smtClean="0"/>
              <a:t>;</a:t>
            </a:r>
            <a:r>
              <a:rPr lang="en-US" altLang="zh-CN" b="1" i="1"/>
              <a:t> </a:t>
            </a:r>
            <a:endParaRPr lang="zh-CN" altLang="zh-CN"/>
          </a:p>
          <a:p>
            <a:r>
              <a:rPr lang="en-US" altLang="zh-CN" b="1" i="1"/>
              <a:t>	MPI_Init(NULL, NULL);</a:t>
            </a:r>
            <a:endParaRPr lang="zh-CN" altLang="zh-CN"/>
          </a:p>
          <a:p>
            <a:r>
              <a:rPr lang="en-US" altLang="zh-CN" b="1" i="1"/>
              <a:t>	MPI_Comm_rank(MPI_COMM_WORLD, &amp;myrank);</a:t>
            </a:r>
            <a:endParaRPr lang="zh-CN" altLang="zh-CN"/>
          </a:p>
          <a:p>
            <a:r>
              <a:rPr lang="en-US" altLang="zh-CN" b="1" i="1"/>
              <a:t>	MPI_Comm_size(MPI_COMM_WORLD, &amp;nprocs);</a:t>
            </a:r>
            <a:endParaRPr lang="zh-CN" altLang="zh-CN"/>
          </a:p>
          <a:p>
            <a:r>
              <a:rPr lang="en-US" altLang="zh-CN" b="1" i="1"/>
              <a:t> 	// </a:t>
            </a:r>
            <a:r>
              <a:rPr lang="zh-CN" altLang="zh-CN" b="1" i="1"/>
              <a:t>区间大小，所有进程一样</a:t>
            </a:r>
            <a:endParaRPr lang="zh-CN" altLang="zh-CN"/>
          </a:p>
          <a:p>
            <a:r>
              <a:rPr lang="en-US" altLang="zh-CN" b="1" i="1"/>
              <a:t>	h = (end - start) / fre;</a:t>
            </a:r>
            <a:endParaRPr lang="zh-CN" altLang="zh-CN"/>
          </a:p>
          <a:p>
            <a:r>
              <a:rPr lang="en-US" altLang="zh-CN" b="1" i="1"/>
              <a:t>	local_n = fre / nprocs;  // </a:t>
            </a:r>
            <a:r>
              <a:rPr lang="zh-CN" altLang="zh-CN" b="1" i="1"/>
              <a:t>每个</a:t>
            </a:r>
            <a:r>
              <a:rPr lang="en-US" altLang="zh-CN" b="1" i="1"/>
              <a:t>processor</a:t>
            </a:r>
            <a:r>
              <a:rPr lang="zh-CN" altLang="zh-CN" b="1" i="1"/>
              <a:t>需要处理的梯形的</a:t>
            </a:r>
            <a:r>
              <a:rPr lang="zh-CN" altLang="zh-CN" b="1" i="1" smtClean="0"/>
              <a:t>数目</a:t>
            </a:r>
            <a:r>
              <a:rPr lang="en-US" altLang="zh-CN" b="1" i="1"/>
              <a:t> </a:t>
            </a:r>
            <a:endParaRPr lang="zh-CN" altLang="zh-CN"/>
          </a:p>
          <a:p>
            <a:r>
              <a:rPr lang="en-US" altLang="zh-CN" b="1" i="1"/>
              <a:t>	/* Length of each process' interval of</a:t>
            </a:r>
            <a:endParaRPr lang="zh-CN" altLang="zh-CN"/>
          </a:p>
          <a:p>
            <a:r>
              <a:rPr lang="en-US" altLang="zh-CN" b="1" i="1"/>
              <a:t>	* integration = local_n*h.  So my interval</a:t>
            </a:r>
            <a:endParaRPr lang="zh-CN" altLang="zh-CN"/>
          </a:p>
          <a:p>
            <a:r>
              <a:rPr lang="en-US" altLang="zh-CN" b="1" i="1"/>
              <a:t>	* starts at: */</a:t>
            </a:r>
            <a:endParaRPr lang="zh-CN" altLang="zh-CN"/>
          </a:p>
          <a:p>
            <a:r>
              <a:rPr lang="en-US" altLang="zh-CN" b="1" i="1"/>
              <a:t>	local_a = start + myrank*local_n*h;</a:t>
            </a:r>
            <a:endParaRPr lang="zh-CN" altLang="zh-CN"/>
          </a:p>
          <a:p>
            <a:r>
              <a:rPr lang="en-US" altLang="zh-CN" b="1" i="1"/>
              <a:t>	local_b = local_a + local_n*h;</a:t>
            </a:r>
            <a:endParaRPr lang="zh-CN" altLang="zh-CN"/>
          </a:p>
          <a:p>
            <a:r>
              <a:rPr lang="en-US" altLang="zh-CN" b="1" i="1"/>
              <a:t>	local_int = Trap(local_a, local_b, local_n, h);</a:t>
            </a:r>
            <a:endParaRPr lang="zh-CN" altLang="zh-CN"/>
          </a:p>
          <a:p>
            <a:r>
              <a:rPr lang="en-US" altLang="zh-CN" b="1" i="1"/>
              <a:t> </a:t>
            </a:r>
            <a:endParaRPr lang="zh-CN" altLang="zh-CN"/>
          </a:p>
          <a:p>
            <a:r>
              <a:rPr lang="en-US" altLang="zh-CN" b="1" i="1"/>
              <a:t>	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5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</a:t>
            </a:r>
            <a:r>
              <a:rPr lang="zh-CN" altLang="en-US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altLang="zh-CN" b="1" i="1"/>
              <a:t>// </a:t>
            </a:r>
            <a:r>
              <a:rPr lang="zh-CN" altLang="zh-CN" b="1" i="1"/>
              <a:t>将所有的进程的结果相加</a:t>
            </a:r>
            <a:endParaRPr lang="zh-CN" altLang="zh-CN"/>
          </a:p>
          <a:p>
            <a:r>
              <a:rPr lang="en-US" altLang="zh-CN" b="1" i="1"/>
              <a:t>	</a:t>
            </a:r>
            <a:r>
              <a:rPr lang="en-US" altLang="zh-CN" b="1" i="1">
                <a:solidFill>
                  <a:srgbClr val="FF0000"/>
                </a:solidFill>
              </a:rPr>
              <a:t>if (myrank != 0) {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MPI_Send(&amp;local_int, 1, MPI_DOUBLE, 0, 0,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	MPI_COMM_WORLD);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}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// </a:t>
            </a:r>
            <a:r>
              <a:rPr lang="zh-CN" altLang="zh-CN" b="1" i="1">
                <a:solidFill>
                  <a:srgbClr val="FF0000"/>
                </a:solidFill>
              </a:rPr>
              <a:t>每个进程单独计算梯形面积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else {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total_int = local_int;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for (source = 1; source &lt; nprocs; source++) {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	MPI_Recv(&amp;local_int, 1, MPI_DOUBLE, source, 0,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		MPI_COMM_WORLD, MPI_STATUS_IGNORE);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	total_int += local_int;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}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} 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/>
              <a:t>	// </a:t>
            </a:r>
            <a:r>
              <a:rPr lang="zh-CN" altLang="zh-CN" b="1" i="1"/>
              <a:t>进程</a:t>
            </a:r>
            <a:r>
              <a:rPr lang="en-US" altLang="zh-CN" b="1" i="1"/>
              <a:t>0</a:t>
            </a:r>
            <a:r>
              <a:rPr lang="zh-CN" altLang="zh-CN" b="1" i="1"/>
              <a:t>打印结果</a:t>
            </a:r>
            <a:endParaRPr lang="zh-CN" altLang="zh-CN"/>
          </a:p>
          <a:p>
            <a:r>
              <a:rPr lang="en-US" altLang="zh-CN" b="1" i="1"/>
              <a:t>	if (myrank == 0) {</a:t>
            </a:r>
            <a:endParaRPr lang="zh-CN" altLang="zh-CN"/>
          </a:p>
          <a:p>
            <a:r>
              <a:rPr lang="en-US" altLang="zh-CN" b="1" i="1"/>
              <a:t>		printf("Area from %f to %f = %f\n",</a:t>
            </a:r>
            <a:endParaRPr lang="zh-CN" altLang="zh-CN"/>
          </a:p>
          <a:p>
            <a:r>
              <a:rPr lang="en-US" altLang="zh-CN" b="1" i="1"/>
              <a:t>			start, end, total_int);</a:t>
            </a:r>
            <a:endParaRPr lang="zh-CN" altLang="zh-CN"/>
          </a:p>
          <a:p>
            <a:r>
              <a:rPr lang="en-US" altLang="zh-CN" b="1" i="1"/>
              <a:t>	}</a:t>
            </a:r>
            <a:endParaRPr lang="zh-CN" altLang="zh-CN"/>
          </a:p>
          <a:p>
            <a:r>
              <a:rPr lang="en-US" altLang="zh-CN" b="1" i="1"/>
              <a:t>	MPI_Finalize(); </a:t>
            </a:r>
            <a:endParaRPr lang="zh-CN" altLang="zh-CN"/>
          </a:p>
          <a:p>
            <a:r>
              <a:rPr lang="en-US" altLang="zh-CN" b="1" i="1"/>
              <a:t>	QueryPerformanceCounter(&amp;then);</a:t>
            </a:r>
            <a:endParaRPr lang="zh-CN" altLang="zh-CN"/>
          </a:p>
          <a:p>
            <a:r>
              <a:rPr lang="en-US" altLang="zh-CN" b="1" i="1"/>
              <a:t>	printf("MPI</a:t>
            </a:r>
            <a:r>
              <a:rPr lang="zh-CN" altLang="zh-CN" b="1" i="1"/>
              <a:t>耗时：</a:t>
            </a:r>
            <a:r>
              <a:rPr lang="en-US" altLang="zh-CN" b="1" i="1"/>
              <a:t>%f</a:t>
            </a:r>
            <a:r>
              <a:rPr lang="zh-CN" altLang="zh-CN" b="1" i="1"/>
              <a:t>毫秒</a:t>
            </a:r>
            <a:r>
              <a:rPr lang="en-US" altLang="zh-CN" b="1" i="1"/>
              <a:t>\n", (double)(then.QuadPart - now.QuadPart) * 1000 / (double)(fr.QuadPart));</a:t>
            </a:r>
            <a:endParaRPr lang="zh-CN" altLang="zh-CN"/>
          </a:p>
          <a:p>
            <a:r>
              <a:rPr lang="en-US" altLang="zh-CN" b="1" i="1"/>
              <a:t>	return 0;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0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代码核心思路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solidFill>
                  <a:srgbClr val="FF0000"/>
                </a:solidFill>
              </a:rPr>
              <a:t>if (myrank != 0) </a:t>
            </a:r>
            <a:r>
              <a:rPr lang="en-US" altLang="zh-CN" b="1" i="1" smtClean="0">
                <a:solidFill>
                  <a:srgbClr val="FF0000"/>
                </a:solidFill>
              </a:rPr>
              <a:t>{……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zh-CN" altLang="en-US" smtClean="0"/>
              <a:t>这句代码意味着当主进程（序号为</a:t>
            </a:r>
            <a:r>
              <a:rPr lang="en-US" altLang="zh-CN" smtClean="0"/>
              <a:t>0</a:t>
            </a:r>
            <a:r>
              <a:rPr lang="zh-CN" altLang="en-US" smtClean="0"/>
              <a:t>）从其他进程读取计算得到的近似面积，而后求和，所用采用</a:t>
            </a:r>
            <a:r>
              <a:rPr lang="en-US" altLang="zh-CN" b="1" i="1" smtClean="0">
                <a:solidFill>
                  <a:srgbClr val="FF0000"/>
                </a:solidFill>
              </a:rPr>
              <a:t>MPI_Recv</a:t>
            </a:r>
            <a:r>
              <a:rPr lang="zh-CN" altLang="en-US" b="1" i="1" smtClean="0">
                <a:solidFill>
                  <a:srgbClr val="FF0000"/>
                </a:solidFill>
              </a:rPr>
              <a:t>（）</a:t>
            </a:r>
            <a:r>
              <a:rPr lang="zh-CN" altLang="en-US" smtClean="0"/>
              <a:t>函数；其他进程则负责计算近似面积，将精算结果发送到主进程，故采用</a:t>
            </a:r>
            <a:r>
              <a:rPr lang="en-US" altLang="zh-CN" b="1" i="1" smtClean="0">
                <a:solidFill>
                  <a:srgbClr val="FF0000"/>
                </a:solidFill>
              </a:rPr>
              <a:t>MPI_Send</a:t>
            </a:r>
            <a:r>
              <a:rPr lang="zh-CN" altLang="en-US" b="1" i="1" smtClean="0">
                <a:solidFill>
                  <a:srgbClr val="FF0000"/>
                </a:solidFill>
              </a:rPr>
              <a:t>（）</a:t>
            </a:r>
            <a:r>
              <a:rPr lang="zh-CN" altLang="en-US"/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253415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精确时间的获取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965960"/>
            <a:ext cx="9720073" cy="4343400"/>
          </a:xfrm>
        </p:spPr>
        <p:txBody>
          <a:bodyPr>
            <a:normAutofit lnSpcReduction="10000"/>
          </a:bodyPr>
          <a:lstStyle/>
          <a:p>
            <a:pPr latinLnBrk="1"/>
            <a:r>
              <a:rPr lang="zh-CN" altLang="en-US"/>
              <a:t>精确的时间计时，有时候是非常必要的。比如播放多媒体时视频与音频的时间同步，还有在测试代码的性能时，也需要使用到非常精确的时间计时</a:t>
            </a:r>
            <a:r>
              <a:rPr lang="zh-CN" altLang="en-US" smtClean="0"/>
              <a:t>。测试</a:t>
            </a:r>
            <a:r>
              <a:rPr lang="zh-CN" altLang="en-US"/>
              <a:t>硬件的性能时，也需要精确的时间计时。这时就需要使用</a:t>
            </a:r>
            <a:r>
              <a:rPr lang="en-US" altLang="zh-CN">
                <a:solidFill>
                  <a:srgbClr val="FF0000"/>
                </a:solidFill>
              </a:rPr>
              <a:t>QueryPerformanceCounter</a:t>
            </a:r>
            <a:r>
              <a:rPr lang="zh-CN" altLang="en-US"/>
              <a:t>来查询定时器的计数值，如果硬件里有定时器，它就会启动这个定时器，并且不断获取定时器的值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其定时器精度与硬件</a:t>
            </a:r>
            <a:r>
              <a:rPr lang="zh-CN" altLang="en-US">
                <a:solidFill>
                  <a:srgbClr val="FF0000"/>
                </a:solidFill>
              </a:rPr>
              <a:t>时钟的晶振一样</a:t>
            </a:r>
            <a:r>
              <a:rPr lang="zh-CN" altLang="en-US" smtClean="0">
                <a:solidFill>
                  <a:srgbClr val="FF0000"/>
                </a:solidFill>
              </a:rPr>
              <a:t>精确</a:t>
            </a:r>
            <a:r>
              <a:rPr lang="zh-CN" altLang="en-US" smtClean="0"/>
              <a:t>。</a:t>
            </a:r>
            <a:endParaRPr lang="zh-CN" altLang="en-US"/>
          </a:p>
          <a:p>
            <a:pPr latinLnBrk="1"/>
            <a:r>
              <a:rPr lang="en-US" altLang="zh-CN"/>
              <a:t>QueryPerformanceCounter            </a:t>
            </a:r>
            <a:r>
              <a:rPr lang="zh-CN" altLang="en-US"/>
              <a:t>查询性能计数器 </a:t>
            </a:r>
            <a:br>
              <a:rPr lang="zh-CN" altLang="en-US"/>
            </a:br>
            <a:r>
              <a:rPr lang="en-US" altLang="zh-CN"/>
              <a:t>The QueryPerformanceCounter function retrieves the current value of the high-resolution performance counter, if one exists. </a:t>
            </a:r>
            <a:br>
              <a:rPr lang="en-US" altLang="zh-CN"/>
            </a:br>
            <a:r>
              <a:rPr lang="zh-CN" altLang="en-US"/>
              <a:t>此函数用于获取精确的性能计数器数值</a:t>
            </a:r>
            <a:r>
              <a:rPr lang="en-US" altLang="zh-CN"/>
              <a:t>,</a:t>
            </a:r>
            <a:r>
              <a:rPr lang="zh-CN" altLang="en-US"/>
              <a:t>如果存在</a:t>
            </a:r>
            <a:r>
              <a:rPr lang="en-US" altLang="zh-CN"/>
              <a:t>. </a:t>
            </a:r>
            <a:br>
              <a:rPr lang="en-US" altLang="zh-CN"/>
            </a:br>
            <a:r>
              <a:rPr lang="en-US" altLang="zh-CN"/>
              <a:t>BOOL QueryPerformanceCounter(</a:t>
            </a:r>
          </a:p>
          <a:p>
            <a:pPr latinLnBrk="1"/>
            <a:r>
              <a:rPr lang="en-US" altLang="zh-CN"/>
              <a:t>    LARGE_INTEGER *lpPerformanceCount  // address of current counter value   </a:t>
            </a:r>
            <a:r>
              <a:rPr lang="zh-CN" altLang="en-US"/>
              <a:t>当前计数器值的地址 </a:t>
            </a:r>
            <a:br>
              <a:rPr lang="zh-CN" altLang="en-US"/>
            </a:br>
            <a:r>
              <a:rPr lang="zh-CN" altLang="en-US"/>
              <a:t>   </a:t>
            </a:r>
            <a:r>
              <a:rPr lang="en-US" altLang="zh-CN"/>
              <a:t>); 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4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559</Words>
  <Application>Microsoft Office PowerPoint</Application>
  <PresentationFormat>宽屏</PresentationFormat>
  <Paragraphs>113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华文仿宋</vt:lpstr>
      <vt:lpstr>Cambria Math</vt:lpstr>
      <vt:lpstr>Tw Cen MT</vt:lpstr>
      <vt:lpstr>Tw Cen MT Condensed</vt:lpstr>
      <vt:lpstr>Wingdings 3</vt:lpstr>
      <vt:lpstr>积分</vt:lpstr>
      <vt:lpstr>Microsoft Word 文档</vt:lpstr>
      <vt:lpstr>MPI程序设计</vt:lpstr>
      <vt:lpstr>计算面积积分的离散方法</vt:lpstr>
      <vt:lpstr>实验内容</vt:lpstr>
      <vt:lpstr>程序示范代码</vt:lpstr>
      <vt:lpstr>串行代码实现</vt:lpstr>
      <vt:lpstr>MPI代码实现</vt:lpstr>
      <vt:lpstr>MPI代码实现</vt:lpstr>
      <vt:lpstr>代码核心思路</vt:lpstr>
      <vt:lpstr>精确时间的获取</vt:lpstr>
      <vt:lpstr>精确时间的获取</vt:lpstr>
      <vt:lpstr>精确时间的获取</vt:lpstr>
      <vt:lpstr>实验要求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MPI程序设计</dc:title>
  <dc:creator>pc</dc:creator>
  <cp:lastModifiedBy>pc</cp:lastModifiedBy>
  <cp:revision>26</cp:revision>
  <dcterms:created xsi:type="dcterms:W3CDTF">2018-07-31T01:33:37Z</dcterms:created>
  <dcterms:modified xsi:type="dcterms:W3CDTF">2018-07-31T02:09:49Z</dcterms:modified>
</cp:coreProperties>
</file>