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F22FC7-E4C1-40EF-8A70-F4FE4E020E8B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2622-AC65-47EA-973C-B8281EED0A6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2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FC7-E4C1-40EF-8A70-F4FE4E020E8B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2622-AC65-47EA-973C-B8281EED0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7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FC7-E4C1-40EF-8A70-F4FE4E020E8B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2622-AC65-47EA-973C-B8281EED0A6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4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FC7-E4C1-40EF-8A70-F4FE4E020E8B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2622-AC65-47EA-973C-B8281EED0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FC7-E4C1-40EF-8A70-F4FE4E020E8B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2622-AC65-47EA-973C-B8281EED0A6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4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FC7-E4C1-40EF-8A70-F4FE4E020E8B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2622-AC65-47EA-973C-B8281EED0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FC7-E4C1-40EF-8A70-F4FE4E020E8B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2622-AC65-47EA-973C-B8281EED0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0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FC7-E4C1-40EF-8A70-F4FE4E020E8B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2622-AC65-47EA-973C-B8281EED0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5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FC7-E4C1-40EF-8A70-F4FE4E020E8B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2622-AC65-47EA-973C-B8281EED0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1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FC7-E4C1-40EF-8A70-F4FE4E020E8B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2622-AC65-47EA-973C-B8281EED0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9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FC7-E4C1-40EF-8A70-F4FE4E020E8B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2622-AC65-47EA-973C-B8281EED0A6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9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F22FC7-E4C1-40EF-8A70-F4FE4E020E8B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D322622-AC65-47EA-973C-B8281EED0A6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9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GPU</a:t>
            </a:r>
            <a:r>
              <a:rPr lang="zh-CN" altLang="zh-CN"/>
              <a:t>加速矩阵计算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实验三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0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CPU</a:t>
            </a:r>
            <a:r>
              <a:rPr lang="zh-CN" altLang="en-US" smtClean="0"/>
              <a:t>与</a:t>
            </a:r>
            <a:r>
              <a:rPr lang="en-US" altLang="zh-CN" smtClean="0"/>
              <a:t>GPU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645920"/>
            <a:ext cx="9720073" cy="4663440"/>
          </a:xfrm>
        </p:spPr>
        <p:txBody>
          <a:bodyPr>
            <a:normAutofit/>
          </a:bodyPr>
          <a:lstStyle/>
          <a:p>
            <a:r>
              <a:rPr lang="zh-CN" altLang="zh-CN"/>
              <a:t>科学计算都需要求解大规模单精度</a:t>
            </a:r>
            <a:r>
              <a:rPr lang="en-US" altLang="zh-CN"/>
              <a:t>/</a:t>
            </a:r>
            <a:r>
              <a:rPr lang="zh-CN" altLang="zh-CN"/>
              <a:t>双精度浮点矩阵方程，随着计算区域网格精度的增加，以及求解问题本身复杂程度增加，矩阵规模会急剧增加，单纯使用</a:t>
            </a:r>
            <a:r>
              <a:rPr lang="en-US" altLang="zh-CN"/>
              <a:t>CPU</a:t>
            </a:r>
            <a:r>
              <a:rPr lang="zh-CN" altLang="zh-CN"/>
              <a:t>（</a:t>
            </a:r>
            <a:r>
              <a:rPr lang="en-US" altLang="zh-CN"/>
              <a:t>Central Processing Unit</a:t>
            </a:r>
            <a:r>
              <a:rPr lang="zh-CN" altLang="zh-CN"/>
              <a:t>，中央处理器）求解矩阵消耗的时间会急剧增加。</a:t>
            </a:r>
            <a:r>
              <a:rPr lang="en-US" altLang="zh-CN"/>
              <a:t>GPU</a:t>
            </a:r>
            <a:r>
              <a:rPr lang="zh-CN" altLang="zh-CN"/>
              <a:t>（</a:t>
            </a:r>
            <a:r>
              <a:rPr lang="en-US" altLang="zh-CN"/>
              <a:t>Graphic Processing Unit</a:t>
            </a:r>
            <a:r>
              <a:rPr lang="zh-CN" altLang="zh-CN"/>
              <a:t>，图形处理器）是相对于</a:t>
            </a:r>
            <a:r>
              <a:rPr lang="en-US" altLang="zh-CN"/>
              <a:t>CPU</a:t>
            </a:r>
            <a:r>
              <a:rPr lang="zh-CN" altLang="zh-CN"/>
              <a:t>的一个概念，</a:t>
            </a:r>
            <a:r>
              <a:rPr lang="en-US" altLang="zh-CN"/>
              <a:t>GPU</a:t>
            </a:r>
            <a:r>
              <a:rPr lang="zh-CN" altLang="zh-CN"/>
              <a:t>通用计算技术发展已经引起业界不少的关注，事实证明在浮点运算、并行计算等部分计算方面，</a:t>
            </a:r>
            <a:r>
              <a:rPr lang="en-US" altLang="zh-CN"/>
              <a:t>GPU</a:t>
            </a:r>
            <a:r>
              <a:rPr lang="zh-CN" altLang="zh-CN"/>
              <a:t>可以提供数十倍乃至于上百倍于</a:t>
            </a:r>
            <a:r>
              <a:rPr lang="en-US" altLang="zh-CN"/>
              <a:t>CPU</a:t>
            </a:r>
            <a:r>
              <a:rPr lang="zh-CN" altLang="zh-CN"/>
              <a:t>的计算能力，其应用已经不再局限于图形图像处理，已经从单纯图像处理扩展到了计算密集的领域，尤其在科学计算、深度学习等领域应用广泛。</a:t>
            </a:r>
          </a:p>
          <a:p>
            <a:r>
              <a:rPr lang="zh-CN" altLang="zh-CN"/>
              <a:t>将矩阵求解从单纯</a:t>
            </a:r>
            <a:r>
              <a:rPr lang="en-US" altLang="zh-CN"/>
              <a:t>CPU</a:t>
            </a:r>
            <a:r>
              <a:rPr lang="zh-CN" altLang="zh-CN"/>
              <a:t>计算架构扩展到</a:t>
            </a:r>
            <a:r>
              <a:rPr lang="en-US" altLang="zh-CN"/>
              <a:t>CPU/GPU</a:t>
            </a:r>
            <a:r>
              <a:rPr lang="zh-CN" altLang="zh-CN"/>
              <a:t>混合计算架构，其优点在于可以充分发挥两者的长处，例如，</a:t>
            </a:r>
            <a:r>
              <a:rPr lang="en-US" altLang="zh-CN"/>
              <a:t>CPU</a:t>
            </a:r>
            <a:r>
              <a:rPr lang="zh-CN" altLang="zh-CN"/>
              <a:t>长于计算和逻辑处理，</a:t>
            </a:r>
            <a:r>
              <a:rPr lang="en-US" altLang="zh-CN"/>
              <a:t>GPU</a:t>
            </a:r>
            <a:r>
              <a:rPr lang="zh-CN" altLang="zh-CN"/>
              <a:t>长于细颗粒的高密度单</a:t>
            </a:r>
            <a:r>
              <a:rPr lang="en-US" altLang="zh-CN"/>
              <a:t>/</a:t>
            </a:r>
            <a:r>
              <a:rPr lang="zh-CN" altLang="zh-CN"/>
              <a:t>双精度浮点计算，可将数值求解中涉及到逻辑处理的放在</a:t>
            </a:r>
            <a:r>
              <a:rPr lang="en-US" altLang="zh-CN"/>
              <a:t>CPU</a:t>
            </a:r>
            <a:r>
              <a:rPr lang="zh-CN" altLang="zh-CN"/>
              <a:t>上运算，将大规模的单</a:t>
            </a:r>
            <a:r>
              <a:rPr lang="en-US" altLang="zh-CN"/>
              <a:t>/</a:t>
            </a:r>
            <a:r>
              <a:rPr lang="zh-CN" altLang="zh-CN"/>
              <a:t>双精度浮点放在</a:t>
            </a:r>
            <a:r>
              <a:rPr lang="en-US" altLang="zh-CN"/>
              <a:t>GPU</a:t>
            </a:r>
            <a:r>
              <a:rPr lang="zh-CN" altLang="zh-CN"/>
              <a:t>端进行，会极大提升求解的效率与速度。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5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/>
              <a:t>矩阵元素是科学计算中基本的运算，其计算效率的高低直接决定了科学计算的时间成本，因此采用新的方法来加速矩阵运算是研究的一个重要方向，这其中包括了矩阵求解方法本身的研究，以及硬件加速求解的技术。</a:t>
            </a:r>
          </a:p>
          <a:p>
            <a:r>
              <a:rPr lang="zh-CN" altLang="zh-CN"/>
              <a:t>相对于</a:t>
            </a:r>
            <a:r>
              <a:rPr lang="en-US" altLang="zh-CN"/>
              <a:t>CPU</a:t>
            </a:r>
            <a:r>
              <a:rPr lang="zh-CN" altLang="zh-CN"/>
              <a:t>，</a:t>
            </a:r>
            <a:r>
              <a:rPr lang="en-US" altLang="zh-CN"/>
              <a:t>GPU</a:t>
            </a:r>
            <a:r>
              <a:rPr lang="zh-CN" altLang="zh-CN"/>
              <a:t>的结构更适合于大规模的浮点矩阵运算，理论上可以做到上百倍的加速比。本实验主要讲</a:t>
            </a:r>
            <a:r>
              <a:rPr lang="en-US" altLang="zh-CN"/>
              <a:t>GPU</a:t>
            </a:r>
            <a:r>
              <a:rPr lang="zh-CN" altLang="zh-CN"/>
              <a:t>引入到科学计算中，实现硬件加速矩阵求解。求解的矩阵方程如下：</a:t>
            </a:r>
          </a:p>
          <a:p>
            <a:r>
              <a:rPr lang="en-US" altLang="zh-CN"/>
              <a:t>aA+bB=C</a:t>
            </a:r>
            <a:endParaRPr lang="zh-CN" altLang="zh-CN"/>
          </a:p>
          <a:p>
            <a:r>
              <a:rPr lang="zh-CN" altLang="zh-CN"/>
              <a:t>其中，</a:t>
            </a:r>
            <a:r>
              <a:rPr lang="en-US" altLang="zh-CN"/>
              <a:t>a</a:t>
            </a:r>
            <a:r>
              <a:rPr lang="zh-CN" altLang="zh-CN"/>
              <a:t>与</a:t>
            </a:r>
            <a:r>
              <a:rPr lang="en-US" altLang="zh-CN"/>
              <a:t>b</a:t>
            </a:r>
            <a:r>
              <a:rPr lang="zh-CN" altLang="zh-CN"/>
              <a:t>是矩阵的常系数，</a:t>
            </a:r>
            <a:r>
              <a:rPr lang="en-US" altLang="zh-CN"/>
              <a:t>A</a:t>
            </a:r>
            <a:r>
              <a:rPr lang="zh-CN" altLang="zh-CN"/>
              <a:t>和</a:t>
            </a:r>
            <a:r>
              <a:rPr lang="en-US" altLang="zh-CN"/>
              <a:t>B</a:t>
            </a:r>
            <a:r>
              <a:rPr lang="zh-CN" altLang="zh-CN"/>
              <a:t>是两个同维度的矩阵，</a:t>
            </a:r>
            <a:r>
              <a:rPr lang="en-US" altLang="zh-CN"/>
              <a:t>C</a:t>
            </a:r>
            <a:r>
              <a:rPr lang="zh-CN" altLang="zh-CN"/>
              <a:t>是存放求解结果的矩阵。</a:t>
            </a:r>
          </a:p>
          <a:p>
            <a:r>
              <a:rPr lang="zh-CN" altLang="zh-CN"/>
              <a:t>分别使用</a:t>
            </a:r>
            <a:r>
              <a:rPr lang="en-US" altLang="zh-CN"/>
              <a:t>CPU</a:t>
            </a:r>
            <a:r>
              <a:rPr lang="zh-CN" altLang="zh-CN"/>
              <a:t>和</a:t>
            </a:r>
            <a:r>
              <a:rPr lang="en-US" altLang="zh-CN"/>
              <a:t>GPU</a:t>
            </a:r>
            <a:r>
              <a:rPr lang="zh-CN" altLang="zh-CN"/>
              <a:t>完成该矩阵方程的计算过程，比较两种方式得到的结果矩阵是否一致，比较在不同矩阵维度下</a:t>
            </a:r>
            <a:r>
              <a:rPr lang="en-US" altLang="zh-CN"/>
              <a:t>GPU</a:t>
            </a:r>
            <a:r>
              <a:rPr lang="zh-CN" altLang="zh-CN"/>
              <a:t>的加速率，而后分析影响该加速率的影响因素。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3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CUDA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cudatoolkit_4.2.9_win_64.msi</a:t>
            </a:r>
            <a:r>
              <a:rPr lang="zh-CN" altLang="en-US" smtClean="0"/>
              <a:t>与</a:t>
            </a:r>
            <a:r>
              <a:rPr lang="en-US" altLang="zh-CN" smtClean="0"/>
              <a:t>gpucomputingsdk_4.2.9_win_64.exe</a:t>
            </a:r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8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演示代码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参见讲义中的相关内容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773936"/>
            <a:ext cx="9720073" cy="4535424"/>
          </a:xfrm>
        </p:spPr>
        <p:txBody>
          <a:bodyPr>
            <a:normAutofit/>
          </a:bodyPr>
          <a:lstStyle/>
          <a:p>
            <a:r>
              <a:rPr lang="zh-CN" altLang="zh-CN" sz="3200"/>
              <a:t>（</a:t>
            </a:r>
            <a:r>
              <a:rPr lang="en-US" altLang="zh-CN" sz="3200"/>
              <a:t>1</a:t>
            </a:r>
            <a:r>
              <a:rPr lang="zh-CN" altLang="zh-CN" sz="3200"/>
              <a:t>）教师讲解基本的矩阵运算；</a:t>
            </a:r>
          </a:p>
          <a:p>
            <a:r>
              <a:rPr lang="zh-CN" altLang="zh-CN" sz="3200"/>
              <a:t>（</a:t>
            </a:r>
            <a:r>
              <a:rPr lang="en-US" altLang="zh-CN" sz="3200"/>
              <a:t>2</a:t>
            </a:r>
            <a:r>
              <a:rPr lang="zh-CN" altLang="zh-CN" sz="3200"/>
              <a:t>）完成</a:t>
            </a:r>
            <a:r>
              <a:rPr lang="en-US" altLang="zh-CN" sz="3200"/>
              <a:t>CPU</a:t>
            </a:r>
            <a:r>
              <a:rPr lang="zh-CN" altLang="zh-CN" sz="3200"/>
              <a:t>版的矩阵运算代码；</a:t>
            </a:r>
          </a:p>
          <a:p>
            <a:r>
              <a:rPr lang="zh-CN" altLang="zh-CN" sz="3200"/>
              <a:t>（</a:t>
            </a:r>
            <a:r>
              <a:rPr lang="en-US" altLang="zh-CN" sz="3200"/>
              <a:t>3</a:t>
            </a:r>
            <a:r>
              <a:rPr lang="zh-CN" altLang="zh-CN" sz="3200"/>
              <a:t>）完成</a:t>
            </a:r>
            <a:r>
              <a:rPr lang="en-US" altLang="zh-CN" sz="3200"/>
              <a:t>GPU</a:t>
            </a:r>
            <a:r>
              <a:rPr lang="zh-CN" altLang="zh-CN" sz="3200"/>
              <a:t>版的矩阵运算代码；</a:t>
            </a:r>
          </a:p>
          <a:p>
            <a:r>
              <a:rPr lang="zh-CN" altLang="zh-CN" sz="3200"/>
              <a:t>（</a:t>
            </a:r>
            <a:r>
              <a:rPr lang="en-US" altLang="zh-CN" sz="3200"/>
              <a:t>4</a:t>
            </a:r>
            <a:r>
              <a:rPr lang="zh-CN" altLang="zh-CN" sz="3200"/>
              <a:t>）完成对于两个版本的计算结果的演算；</a:t>
            </a:r>
          </a:p>
          <a:p>
            <a:r>
              <a:rPr lang="zh-CN" altLang="zh-CN" sz="3200"/>
              <a:t>（</a:t>
            </a:r>
            <a:r>
              <a:rPr lang="en-US" altLang="zh-CN" sz="3200"/>
              <a:t>5</a:t>
            </a:r>
            <a:r>
              <a:rPr lang="zh-CN" altLang="zh-CN" sz="3200"/>
              <a:t>）分别比较在不同维度下两种计算方式的耗时及原因。</a:t>
            </a:r>
          </a:p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04953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/>
              <a:t>（</a:t>
            </a:r>
            <a:r>
              <a:rPr lang="en-US" altLang="zh-CN" sz="2800"/>
              <a:t>1</a:t>
            </a:r>
            <a:r>
              <a:rPr lang="zh-CN" altLang="zh-CN" sz="2800"/>
              <a:t>）</a:t>
            </a:r>
            <a:r>
              <a:rPr lang="en-US" altLang="zh-CN" sz="2800"/>
              <a:t>1-2</a:t>
            </a:r>
            <a:r>
              <a:rPr lang="zh-CN" altLang="zh-CN" sz="2800"/>
              <a:t>人每组完成实验内容；</a:t>
            </a:r>
          </a:p>
          <a:p>
            <a:r>
              <a:rPr lang="zh-CN" altLang="zh-CN" sz="2800"/>
              <a:t>（</a:t>
            </a:r>
            <a:r>
              <a:rPr lang="en-US" altLang="zh-CN" sz="2800"/>
              <a:t>2</a:t>
            </a:r>
            <a:r>
              <a:rPr lang="zh-CN" altLang="zh-CN" sz="2800"/>
              <a:t>）独立完成实验报告，要求完成</a:t>
            </a:r>
            <a:r>
              <a:rPr lang="en-US" altLang="zh-CN" sz="2800"/>
              <a:t>5</a:t>
            </a:r>
            <a:r>
              <a:rPr lang="zh-CN" altLang="zh-CN" sz="2800"/>
              <a:t>种维度以上（</a:t>
            </a:r>
            <a:r>
              <a:rPr lang="en-US" altLang="zh-CN" sz="2800"/>
              <a:t>32</a:t>
            </a:r>
            <a:r>
              <a:rPr lang="zh-CN" altLang="zh-CN" sz="2800"/>
              <a:t>位操作系统的维度不大于</a:t>
            </a:r>
            <a:r>
              <a:rPr lang="en-US" altLang="zh-CN" sz="2800"/>
              <a:t>1.2</a:t>
            </a:r>
            <a:r>
              <a:rPr lang="zh-CN" altLang="zh-CN" sz="2800"/>
              <a:t>万）的串行程序与</a:t>
            </a:r>
            <a:r>
              <a:rPr lang="en-US" altLang="zh-CN" sz="2800"/>
              <a:t>GPU</a:t>
            </a:r>
            <a:r>
              <a:rPr lang="zh-CN" altLang="zh-CN" sz="2800"/>
              <a:t>计算程序的矩阵加运算，并通过数据图表对比在不同维度下不同计算方式的计算耗时，分析两种程序的设计思路差异，以及带来的计算性能的差异，要求在实验报告最后附出源代码及注释。</a:t>
            </a:r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636481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588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华文仿宋</vt:lpstr>
      <vt:lpstr>Tw Cen MT</vt:lpstr>
      <vt:lpstr>Tw Cen MT Condensed</vt:lpstr>
      <vt:lpstr>Wingdings 3</vt:lpstr>
      <vt:lpstr>积分</vt:lpstr>
      <vt:lpstr>GPU加速矩阵计算</vt:lpstr>
      <vt:lpstr>CPU与GPU</vt:lpstr>
      <vt:lpstr>实验内容</vt:lpstr>
      <vt:lpstr>安装CUDA</vt:lpstr>
      <vt:lpstr>演示代码</vt:lpstr>
      <vt:lpstr>实验内容</vt:lpstr>
      <vt:lpstr>实验要求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GPU加速矩阵计算</dc:title>
  <dc:creator>pc</dc:creator>
  <cp:lastModifiedBy>pc</cp:lastModifiedBy>
  <cp:revision>13</cp:revision>
  <dcterms:created xsi:type="dcterms:W3CDTF">2018-07-31T02:00:33Z</dcterms:created>
  <dcterms:modified xsi:type="dcterms:W3CDTF">2018-07-31T02:15:16Z</dcterms:modified>
</cp:coreProperties>
</file>