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5" r:id="rId6"/>
    <p:sldId id="263" r:id="rId7"/>
    <p:sldId id="266" r:id="rId8"/>
    <p:sldId id="264" r:id="rId9"/>
    <p:sldId id="259" r:id="rId10"/>
    <p:sldId id="261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3EF55A4-C306-4750-91A3-DE7EE9B3D305}" type="datetimeFigureOut">
              <a:rPr lang="zh-CN" altLang="en-US" smtClean="0"/>
              <a:t>2018.09.25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7711-923D-4D79-9E84-3631A62C449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91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55A4-C306-4750-91A3-DE7EE9B3D305}" type="datetimeFigureOut">
              <a:rPr lang="zh-CN" altLang="en-US" smtClean="0"/>
              <a:t>2018.09.25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7711-923D-4D79-9E84-3631A62C4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40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55A4-C306-4750-91A3-DE7EE9B3D305}" type="datetimeFigureOut">
              <a:rPr lang="zh-CN" altLang="en-US" smtClean="0"/>
              <a:t>2018.09.25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7711-923D-4D79-9E84-3631A62C449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40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55A4-C306-4750-91A3-DE7EE9B3D305}" type="datetimeFigureOut">
              <a:rPr lang="zh-CN" altLang="en-US" smtClean="0"/>
              <a:t>2018.09.25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7711-923D-4D79-9E84-3631A62C4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2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55A4-C306-4750-91A3-DE7EE9B3D305}" type="datetimeFigureOut">
              <a:rPr lang="zh-CN" altLang="en-US" smtClean="0"/>
              <a:t>2018.09.25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7711-923D-4D79-9E84-3631A62C449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74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55A4-C306-4750-91A3-DE7EE9B3D305}" type="datetimeFigureOut">
              <a:rPr lang="zh-CN" altLang="en-US" smtClean="0"/>
              <a:t>2018.09.25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7711-923D-4D79-9E84-3631A62C4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93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55A4-C306-4750-91A3-DE7EE9B3D305}" type="datetimeFigureOut">
              <a:rPr lang="zh-CN" altLang="en-US" smtClean="0"/>
              <a:t>2018.09.25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7711-923D-4D79-9E84-3631A62C4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30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55A4-C306-4750-91A3-DE7EE9B3D305}" type="datetimeFigureOut">
              <a:rPr lang="zh-CN" altLang="en-US" smtClean="0"/>
              <a:t>2018.09.25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7711-923D-4D79-9E84-3631A62C4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55A4-C306-4750-91A3-DE7EE9B3D305}" type="datetimeFigureOut">
              <a:rPr lang="zh-CN" altLang="en-US" smtClean="0"/>
              <a:t>2018.09.25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7711-923D-4D79-9E84-3631A62C4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9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55A4-C306-4750-91A3-DE7EE9B3D305}" type="datetimeFigureOut">
              <a:rPr lang="zh-CN" altLang="en-US" smtClean="0"/>
              <a:t>2018.09.25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7711-923D-4D79-9E84-3631A62C4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75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55A4-C306-4750-91A3-DE7EE9B3D305}" type="datetimeFigureOut">
              <a:rPr lang="zh-CN" altLang="en-US" smtClean="0"/>
              <a:t>2018.09.25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7711-923D-4D79-9E84-3631A62C449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18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EF55A4-C306-4750-91A3-DE7EE9B3D305}" type="datetimeFigureOut">
              <a:rPr lang="zh-CN" altLang="en-US" smtClean="0"/>
              <a:t>2018.09.25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227711-923D-4D79-9E84-3631A62C449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49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/>
              <a:t>热扩散方程求解与模拟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实验四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87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可视化后处理结果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77" y="2286000"/>
            <a:ext cx="7316184" cy="4022725"/>
          </a:xfrm>
        </p:spPr>
      </p:pic>
    </p:spTree>
    <p:extLst>
      <p:ext uri="{BB962C8B-B14F-4D97-AF65-F5344CB8AC3E}">
        <p14:creationId xmlns:p14="http://schemas.microsoft.com/office/powerpoint/2010/main" val="13961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/>
              <a:t>（</a:t>
            </a:r>
            <a:r>
              <a:rPr lang="en-US" altLang="zh-CN" sz="2800"/>
              <a:t>1</a:t>
            </a:r>
            <a:r>
              <a:rPr lang="zh-CN" altLang="zh-CN" sz="2800"/>
              <a:t>）</a:t>
            </a:r>
            <a:r>
              <a:rPr lang="en-US" altLang="zh-CN" sz="2800"/>
              <a:t>1-2</a:t>
            </a:r>
            <a:r>
              <a:rPr lang="zh-CN" altLang="zh-CN" sz="2800"/>
              <a:t>人每组完成实验内容；</a:t>
            </a:r>
          </a:p>
          <a:p>
            <a:r>
              <a:rPr lang="zh-CN" altLang="zh-CN" sz="2800"/>
              <a:t>（</a:t>
            </a:r>
            <a:r>
              <a:rPr lang="en-US" altLang="zh-CN" sz="2800"/>
              <a:t>2</a:t>
            </a:r>
            <a:r>
              <a:rPr lang="zh-CN" altLang="zh-CN" sz="2800"/>
              <a:t>）独立完成实验报告，要求在实验报告最后附出源代码及注释。</a:t>
            </a:r>
          </a:p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70570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实验内容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286000"/>
                <a:ext cx="5166360" cy="4023360"/>
              </a:xfrm>
            </p:spPr>
            <p:txBody>
              <a:bodyPr/>
              <a:lstStyle/>
              <a:p>
                <a:r>
                  <a:rPr lang="zh-CN" altLang="zh-CN"/>
                  <a:t>假设一个二维空腔中充满空气，且上壁面为恒定低温，下壁面为恒定高温，忽略重力作用，热传导控制方程如下：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zh-CN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86000"/>
                <a:ext cx="5166360" cy="4023360"/>
              </a:xfrm>
              <a:blipFill rotWithShape="0">
                <a:blip r:embed="rId2"/>
                <a:stretch>
                  <a:fillRect l="-590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981" y="2595308"/>
            <a:ext cx="3118485" cy="247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0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演示代码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参见参考文献相关内容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5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空间离散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286000"/>
                <a:ext cx="8257032" cy="402336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zh-CN"/>
                  <a:t>将正方形区域离散为如上图所示的网格，</a:t>
                </a:r>
                <a:r>
                  <a:rPr lang="en-US" altLang="zh-CN"/>
                  <a:t>x</a:t>
                </a:r>
                <a:r>
                  <a:rPr lang="zh-CN" altLang="zh-CN"/>
                  <a:t>轴方向的距离步进值为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zh-CN"/>
                  <a:t>，</a:t>
                </a:r>
                <a:r>
                  <a:rPr lang="en-US" altLang="zh-CN"/>
                  <a:t>y</a:t>
                </a:r>
                <a:r>
                  <a:rPr lang="zh-CN" altLang="zh-CN"/>
                  <a:t>轴方向为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zh-CN"/>
                  <a:t>。</a:t>
                </a:r>
              </a:p>
              <a:p>
                <a:r>
                  <a:rPr lang="zh-CN" altLang="zh-CN"/>
                  <a:t>内部节点的离散格式如下：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86000"/>
                <a:ext cx="8257032" cy="4023360"/>
              </a:xfrm>
              <a:blipFill rotWithShape="0">
                <a:blip r:embed="rId2"/>
                <a:stretch>
                  <a:fillRect l="-221" t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628" y="2891663"/>
            <a:ext cx="2187575" cy="19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4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边界条件、初始条件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819656"/>
            <a:ext cx="9720073" cy="4489704"/>
          </a:xfrm>
        </p:spPr>
        <p:txBody>
          <a:bodyPr>
            <a:normAutofit/>
          </a:bodyPr>
          <a:lstStyle/>
          <a:p>
            <a:r>
              <a:rPr lang="zh-CN" altLang="zh-CN" sz="3200"/>
              <a:t>对于边界节点而言，在本问题中均为一类边界条件，即定值，故在计算循环之前，将其设定固定值即可。很显然，上边界的所有边界点被设定</a:t>
            </a:r>
            <a:r>
              <a:rPr lang="zh-CN" altLang="zh-CN" sz="3200" smtClean="0"/>
              <a:t>为</a:t>
            </a:r>
            <a:r>
              <a:rPr lang="en-US" altLang="zh-CN" sz="3200" smtClean="0"/>
              <a:t>310K</a:t>
            </a:r>
            <a:r>
              <a:rPr lang="zh-CN" altLang="zh-CN" sz="3200"/>
              <a:t>，下边界和左右边界的边界点均</a:t>
            </a:r>
            <a:r>
              <a:rPr lang="zh-CN" altLang="zh-CN" sz="3200" smtClean="0"/>
              <a:t>为</a:t>
            </a:r>
            <a:r>
              <a:rPr lang="en-US" altLang="zh-CN" sz="3200" smtClean="0"/>
              <a:t>290K</a:t>
            </a:r>
            <a:r>
              <a:rPr lang="zh-CN" altLang="zh-CN" sz="3200"/>
              <a:t>。</a:t>
            </a:r>
          </a:p>
          <a:p>
            <a:r>
              <a:rPr lang="zh-CN" altLang="zh-CN" sz="3200"/>
              <a:t>初次之外，在计算之前，还应该对内部所有的节点赋予初值，其物理意义为在</a:t>
            </a:r>
            <a:r>
              <a:rPr lang="en-US" altLang="zh-CN" sz="3200"/>
              <a:t>0</a:t>
            </a:r>
            <a:r>
              <a:rPr lang="zh-CN" altLang="zh-CN" sz="3200"/>
              <a:t>时刻时，计算域内部物理量的初始分布。很显然，根据题设，内部所有节点的温度初值均为</a:t>
            </a:r>
            <a:r>
              <a:rPr lang="en-US" altLang="zh-CN" sz="3200"/>
              <a:t>300K</a:t>
            </a:r>
            <a:r>
              <a:rPr lang="zh-CN" altLang="zh-CN" sz="3200"/>
              <a:t>。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90969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时间离散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700784"/>
                <a:ext cx="9720073" cy="4608576"/>
              </a:xfrm>
            </p:spPr>
            <p:txBody>
              <a:bodyPr/>
              <a:lstStyle/>
              <a:p>
                <a:r>
                  <a:rPr lang="zh-CN" altLang="zh-CN"/>
                  <a:t>控制方程中左侧为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zh-CN"/>
                  <a:t>，一般而言，时间项的离散最多为二阶，在这里，为了简单起见，采用一阶显示来离散时间项，如下：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CN" altLang="zh-CN"/>
              </a:p>
              <a:p>
                <a:endParaRPr lang="en-US" altLang="zh-CN" smtClean="0"/>
              </a:p>
              <a:p>
                <a:r>
                  <a:rPr lang="zh-CN" altLang="zh-CN"/>
                  <a:t>整理带入原控制方程，得到离散后的代数方程，如下：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ρc</m:t>
                        </m:r>
                      </m:den>
                    </m:f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∆</m:t>
                            </m:r>
                            <m:sSup>
                              <m:sSup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bSup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∆</m:t>
                            </m:r>
                            <m:sSup>
                              <m:sSup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bSup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zh-CN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700784"/>
                <a:ext cx="9720073" cy="4608576"/>
              </a:xfrm>
              <a:blipFill rotWithShape="0">
                <a:blip r:embed="rId2"/>
                <a:stretch>
                  <a:fillRect l="-313" r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0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注意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691640"/>
                <a:ext cx="9720073" cy="46177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ρc</m:t>
                        </m:r>
                      </m:den>
                    </m:f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∆</m:t>
                            </m:r>
                            <m:sSup>
                              <m:sSup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bSup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∆</m:t>
                            </m:r>
                            <m:sSup>
                              <m:sSup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bSup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zh-CN" smtClean="0"/>
                  <a:t>请</a:t>
                </a:r>
                <a:r>
                  <a:rPr lang="zh-CN" altLang="zh-CN"/>
                  <a:t>注意方程左侧，为下一个时刻（经过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zh-CN"/>
                  <a:t>）的温度值，方程右侧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zh-CN" altLang="zh-CN"/>
                  <a:t>则为当前计算时刻的温度值。</a:t>
                </a:r>
              </a:p>
              <a:p>
                <a:r>
                  <a:rPr lang="zh-CN" altLang="zh-CN"/>
                  <a:t>该离散方程为显式求解，在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zh-CN"/>
                  <a:t>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zh-CN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zh-CN"/>
                  <a:t>之间存在一定的比例关系，否则整个方程随着时间的发展，计算的温度值会溢出，这就是在前面讲到的显示计算格式的条件稳定性，也就是说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zh-CN"/>
                  <a:t>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zh-CN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zh-CN"/>
                  <a:t>之间一定要满足一定关系，此离散方程才不是发散，而是收敛的，这是采用显示求解需要密切关注的问题之一。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691640"/>
                <a:ext cx="9720073" cy="4617720"/>
              </a:xfrm>
              <a:blipFill rotWithShape="0">
                <a:blip r:embed="rId2"/>
                <a:stretch>
                  <a:fillRect l="-313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28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核心计算代码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for (int timeRound = 1; timeRound &lt;= timeR; timeRound++)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	{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		for (int i = 1; i &lt; demention; i++)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		{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			for (int j = 1; j &lt; demention; j++)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			{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				</a:t>
            </a:r>
            <a:r>
              <a:rPr lang="en-US" altLang="zh-CN" b="1" i="1" u="heavy">
                <a:solidFill>
                  <a:srgbClr val="FF0000"/>
                </a:solidFill>
              </a:rPr>
              <a:t>T[i][j] = T[i][j] + deltaT*(conductCoff / (GasDensity*br))*((T[i + 1][j] + T[i - 1][j] - 2 * T[i][j]) / (deltaX*deltaX) + (T[i][j + 1] + T[i][j - 1] - 2 * T[i][j]) / (deltaY*deltaY));</a:t>
            </a:r>
            <a:endParaRPr lang="zh-CN" altLang="zh-CN" u="heavy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			}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		}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		printf("%d/%d\n", timeRound, timeR);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		saveDataFile(T, timeRound, demention);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	}</a:t>
            </a:r>
            <a:endParaRPr lang="zh-CN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可视化后处理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691640"/>
            <a:ext cx="9720073" cy="4617720"/>
          </a:xfrm>
        </p:spPr>
        <p:txBody>
          <a:bodyPr numCol="2">
            <a:normAutofit fontScale="47500" lnSpcReduction="20000"/>
          </a:bodyPr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）自行编制后处理软件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）采用</a:t>
            </a:r>
            <a:r>
              <a:rPr lang="en-US" altLang="zh-CN" smtClean="0"/>
              <a:t>Matlab</a:t>
            </a:r>
            <a:r>
              <a:rPr lang="zh-CN" altLang="en-US" smtClean="0"/>
              <a:t>软件来处理</a:t>
            </a:r>
            <a:endParaRPr lang="en-US" altLang="zh-CN" smtClean="0"/>
          </a:p>
          <a:p>
            <a:r>
              <a:rPr lang="en-US" altLang="zh-CN" sz="2400" i="1">
                <a:solidFill>
                  <a:srgbClr val="FF0000"/>
                </a:solidFill>
              </a:rPr>
              <a:t>function[] = getAlljpg(a,b,c) 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%a-</a:t>
            </a:r>
            <a:r>
              <a:rPr lang="zh-CN" altLang="zh-CN" sz="2400" i="1">
                <a:solidFill>
                  <a:srgbClr val="FF0000"/>
                </a:solidFill>
              </a:rPr>
              <a:t>为存储</a:t>
            </a:r>
            <a:r>
              <a:rPr lang="en-US" altLang="zh-CN" sz="2400" i="1">
                <a:solidFill>
                  <a:srgbClr val="FF0000"/>
                </a:solidFill>
              </a:rPr>
              <a:t>csv</a:t>
            </a:r>
            <a:r>
              <a:rPr lang="zh-CN" altLang="zh-CN" sz="2400" i="1">
                <a:solidFill>
                  <a:srgbClr val="FF0000"/>
                </a:solidFill>
              </a:rPr>
              <a:t>文件的目录，以</a:t>
            </a:r>
            <a:r>
              <a:rPr lang="en-US" altLang="zh-CN" sz="2400" i="1">
                <a:solidFill>
                  <a:srgbClr val="FF0000"/>
                </a:solidFill>
              </a:rPr>
              <a:t>\</a:t>
            </a:r>
            <a:r>
              <a:rPr lang="zh-CN" altLang="zh-CN" sz="2400" i="1">
                <a:solidFill>
                  <a:srgbClr val="FF0000"/>
                </a:solidFill>
              </a:rPr>
              <a:t>结尾，</a:t>
            </a:r>
            <a:r>
              <a:rPr lang="en-US" altLang="zh-CN" sz="2400" i="1">
                <a:solidFill>
                  <a:srgbClr val="FF0000"/>
                </a:solidFill>
              </a:rPr>
              <a:t>b</a:t>
            </a:r>
            <a:r>
              <a:rPr lang="zh-CN" altLang="zh-CN" sz="2400" i="1">
                <a:solidFill>
                  <a:srgbClr val="FF0000"/>
                </a:solidFill>
              </a:rPr>
              <a:t>为</a:t>
            </a:r>
            <a:r>
              <a:rPr lang="en-US" altLang="zh-CN" sz="2400" i="1">
                <a:solidFill>
                  <a:srgbClr val="FF0000"/>
                </a:solidFill>
              </a:rPr>
              <a:t>csv</a:t>
            </a:r>
            <a:r>
              <a:rPr lang="zh-CN" altLang="zh-CN" sz="2400" i="1">
                <a:solidFill>
                  <a:srgbClr val="FF0000"/>
                </a:solidFill>
              </a:rPr>
              <a:t>文件数量</a:t>
            </a:r>
            <a:r>
              <a:rPr lang="en-US" altLang="zh-CN" sz="2400" i="1">
                <a:solidFill>
                  <a:srgbClr val="FF0000"/>
                </a:solidFill>
              </a:rPr>
              <a:t>,c-</a:t>
            </a:r>
            <a:r>
              <a:rPr lang="zh-CN" altLang="zh-CN" sz="2400" i="1">
                <a:solidFill>
                  <a:srgbClr val="FF0000"/>
                </a:solidFill>
              </a:rPr>
              <a:t>循环增量，即间隔几个时间点处理数据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for i=0:b:c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if i&lt;10 f=[a,'000000',num2str(i),'.csv'];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elseif i&lt;100 f=[a,'00000',num2str(i),'.csv'];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elseif i&lt;1000 f=[a,'0000',num2str(i),'.csv'];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elseif i&lt;10000 f=[a,'000',num2str(i),'.csv'];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elseif i&lt;100000 f=[a,'00',num2str(i),'.csv'];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end;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m=csvread(f);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pcolor(m);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shading interp;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colorbar;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if i&lt;10 saveas(gcf,[a,'wenduchang000000',num2str(i),'.jpg']);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elseif i&lt;100 saveas(gcf,[a,'wenduchang00000',num2str(i),'.jpg']);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elseif i&lt;1000 saveas(gcf,[a,'wenduchang0000',num2str(i),'.jpg']);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elseif i&lt;10000 saveas(gcf,[a,'wenduchang000',num2str(i),'.jpg']);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elseif i&lt;100000 saveas(gcf,[a,'wenduchang00',num2str(i),'.jpg']);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end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contourf(m,20);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colorbar;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if i&lt;10 saveas(gcf,[a,'dengshixian000000',num2str(i),'.jpg']);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elseif i&lt;100 saveas(gcf,[a,'dengshixian00000',num2str(i),'.jpg']);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elseif i&lt;1000 saveas(gcf,[a,'dengshixian0000',num2str(i),'.jpg']);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elseif i&lt;10000 saveas(gcf,[a,'dengshixian000',num2str(i),'.jpg']);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elseif i&lt;100000 saveas(gcf,[a,'dengshixian00',num2str(i),'.jpg']);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end</a:t>
            </a:r>
            <a:endParaRPr lang="zh-CN" altLang="zh-CN" sz="2400">
              <a:solidFill>
                <a:srgbClr val="FF0000"/>
              </a:solidFill>
            </a:endParaRPr>
          </a:p>
          <a:p>
            <a:r>
              <a:rPr lang="en-US" altLang="zh-CN" sz="2400" i="1">
                <a:solidFill>
                  <a:srgbClr val="FF0000"/>
                </a:solidFill>
              </a:rPr>
              <a:t>end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79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</TotalTime>
  <Words>518</Words>
  <Application>Microsoft Office PowerPoint</Application>
  <PresentationFormat>宽屏</PresentationFormat>
  <Paragraphs>76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华文仿宋</vt:lpstr>
      <vt:lpstr>Cambria Math</vt:lpstr>
      <vt:lpstr>Tw Cen MT</vt:lpstr>
      <vt:lpstr>Tw Cen MT Condensed</vt:lpstr>
      <vt:lpstr>Wingdings 3</vt:lpstr>
      <vt:lpstr>积分</vt:lpstr>
      <vt:lpstr>热扩散方程求解与模拟</vt:lpstr>
      <vt:lpstr>实验内容</vt:lpstr>
      <vt:lpstr>演示代码</vt:lpstr>
      <vt:lpstr>空间离散</vt:lpstr>
      <vt:lpstr>边界条件、初始条件</vt:lpstr>
      <vt:lpstr>时间离散</vt:lpstr>
      <vt:lpstr>注意</vt:lpstr>
      <vt:lpstr>核心计算代码</vt:lpstr>
      <vt:lpstr>可视化后处理</vt:lpstr>
      <vt:lpstr>可视化后处理结果</vt:lpstr>
      <vt:lpstr>实验要求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热扩散方程求解与模拟</dc:title>
  <dc:creator>pc</dc:creator>
  <cp:lastModifiedBy>pc</cp:lastModifiedBy>
  <cp:revision>16</cp:revision>
  <dcterms:created xsi:type="dcterms:W3CDTF">2018-07-31T02:20:06Z</dcterms:created>
  <dcterms:modified xsi:type="dcterms:W3CDTF">2018-09-25T00:39:50Z</dcterms:modified>
</cp:coreProperties>
</file>