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6" r:id="rId9"/>
    <p:sldId id="267" r:id="rId10"/>
    <p:sldId id="263" r:id="rId11"/>
    <p:sldId id="265" r:id="rId12"/>
    <p:sldId id="269"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An Annotation-free Restoration Network for Cataractous Fundus Images</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D.Selection of source domain</a:t>
            </a:r>
            <a:endParaRPr lang="en-US" altLang="zh-CN"/>
          </a:p>
        </p:txBody>
      </p:sp>
      <p:pic>
        <p:nvPicPr>
          <p:cNvPr id="6" name="内容占位符 5"/>
          <p:cNvPicPr>
            <a:picLocks noChangeAspect="1"/>
          </p:cNvPicPr>
          <p:nvPr>
            <p:ph idx="1"/>
          </p:nvPr>
        </p:nvPicPr>
        <p:blipFill>
          <a:blip r:embed="rId1"/>
          <a:stretch>
            <a:fillRect/>
          </a:stretch>
        </p:blipFill>
        <p:spPr>
          <a:xfrm>
            <a:off x="6350000" y="1691005"/>
            <a:ext cx="5657850" cy="4267200"/>
          </a:xfrm>
          <a:prstGeom prst="rect">
            <a:avLst/>
          </a:prstGeom>
        </p:spPr>
      </p:pic>
      <p:pic>
        <p:nvPicPr>
          <p:cNvPr id="7" name="图片 6"/>
          <p:cNvPicPr>
            <a:picLocks noChangeAspect="1"/>
          </p:cNvPicPr>
          <p:nvPr/>
        </p:nvPicPr>
        <p:blipFill>
          <a:blip r:embed="rId2"/>
          <a:stretch>
            <a:fillRect/>
          </a:stretch>
        </p:blipFill>
        <p:spPr>
          <a:xfrm>
            <a:off x="978535" y="2834005"/>
            <a:ext cx="5309870" cy="2174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E.Clinical Image Restoration and Diagnosis</a:t>
            </a:r>
            <a:endParaRPr lang="en-US" altLang="zh-CN"/>
          </a:p>
        </p:txBody>
      </p:sp>
      <p:pic>
        <p:nvPicPr>
          <p:cNvPr id="4" name="内容占位符 3"/>
          <p:cNvPicPr>
            <a:picLocks noChangeAspect="1"/>
          </p:cNvPicPr>
          <p:nvPr/>
        </p:nvPicPr>
        <p:blipFill>
          <a:blip r:embed="rId1"/>
          <a:stretch>
            <a:fillRect/>
          </a:stretch>
        </p:blipFill>
        <p:spPr>
          <a:xfrm>
            <a:off x="6786245" y="1294765"/>
            <a:ext cx="5044440" cy="5563235"/>
          </a:xfrm>
          <a:prstGeom prst="rect">
            <a:avLst/>
          </a:prstGeom>
        </p:spPr>
      </p:pic>
      <p:pic>
        <p:nvPicPr>
          <p:cNvPr id="5" name="内容占位符 4"/>
          <p:cNvPicPr>
            <a:picLocks noChangeAspect="1"/>
          </p:cNvPicPr>
          <p:nvPr>
            <p:ph idx="1"/>
          </p:nvPr>
        </p:nvPicPr>
        <p:blipFill>
          <a:blip r:embed="rId2"/>
          <a:stretch>
            <a:fillRect/>
          </a:stretch>
        </p:blipFill>
        <p:spPr>
          <a:xfrm>
            <a:off x="1331595" y="2644775"/>
            <a:ext cx="4424680" cy="2863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t>
            </a:r>
            <a:r>
              <a:rPr lang="zh-CN" altLang="en-US"/>
              <a:t>Model setting analysis</a:t>
            </a:r>
            <a:endParaRPr lang="zh-CN" altLang="en-US"/>
          </a:p>
        </p:txBody>
      </p:sp>
      <p:pic>
        <p:nvPicPr>
          <p:cNvPr id="5" name="内容占位符 4"/>
          <p:cNvPicPr>
            <a:picLocks noChangeAspect="1"/>
          </p:cNvPicPr>
          <p:nvPr>
            <p:ph idx="1"/>
          </p:nvPr>
        </p:nvPicPr>
        <p:blipFill>
          <a:blip r:embed="rId1"/>
          <a:stretch>
            <a:fillRect/>
          </a:stretch>
        </p:blipFill>
        <p:spPr>
          <a:xfrm>
            <a:off x="913130" y="1691005"/>
            <a:ext cx="5153025" cy="3305175"/>
          </a:xfrm>
          <a:prstGeom prst="rect">
            <a:avLst/>
          </a:prstGeom>
        </p:spPr>
      </p:pic>
      <p:pic>
        <p:nvPicPr>
          <p:cNvPr id="6" name="图片 5"/>
          <p:cNvPicPr>
            <a:picLocks noChangeAspect="1"/>
          </p:cNvPicPr>
          <p:nvPr/>
        </p:nvPicPr>
        <p:blipFill>
          <a:blip r:embed="rId2"/>
          <a:stretch>
            <a:fillRect/>
          </a:stretch>
        </p:blipFill>
        <p:spPr>
          <a:xfrm>
            <a:off x="6354445" y="2321560"/>
            <a:ext cx="5320665" cy="1586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背景</a:t>
            </a:r>
            <a:endParaRPr lang="zh-CN" altLang="en-US"/>
          </a:p>
        </p:txBody>
      </p:sp>
      <p:sp>
        <p:nvSpPr>
          <p:cNvPr id="3" name="内容占位符 2"/>
          <p:cNvSpPr>
            <a:spLocks noGrp="1"/>
          </p:cNvSpPr>
          <p:nvPr>
            <p:ph idx="1"/>
          </p:nvPr>
        </p:nvSpPr>
        <p:spPr/>
        <p:txBody>
          <a:bodyPr/>
          <a:p>
            <a:r>
              <a:rPr lang="zh-CN" altLang="en-US"/>
              <a:t>1.1白内障是失明的重要原因</a:t>
            </a:r>
            <a:endParaRPr lang="zh-CN" altLang="en-US"/>
          </a:p>
          <a:p>
            <a:r>
              <a:rPr lang="zh-CN" altLang="en-US"/>
              <a:t>1.2手术是治疗白内障的重要手段，但直接对患有其他眼底疾病的白内障患者进行白内障手术可能导致其视力进一步衰退，甚至失明（如对糖尿病视网膜病患者手术，会增加黄斑水肿的可能）</a:t>
            </a:r>
            <a:endParaRPr lang="zh-CN" altLang="en-US"/>
          </a:p>
          <a:p>
            <a:r>
              <a:rPr lang="zh-CN" altLang="en-US"/>
              <a:t>1.3然而由于白内障患者的眼底图像模糊，对其他眼底疾病的诊断十分困难，极为依赖医生本身的经验。</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337820"/>
            <a:ext cx="12191365" cy="4351655"/>
          </a:xfrm>
        </p:spPr>
        <p:txBody>
          <a:bodyPr/>
          <a:p>
            <a:r>
              <a:rPr lang="zh-CN" altLang="en-US"/>
              <a:t>1.4其他的去噪算法在白内障去噪领域效果不佳</a:t>
            </a:r>
            <a:endParaRPr lang="zh-CN" altLang="en-US"/>
          </a:p>
          <a:p>
            <a:r>
              <a:rPr lang="zh-CN" altLang="en-US"/>
              <a:t>        主要原因：</a:t>
            </a:r>
            <a:endParaRPr lang="zh-CN" altLang="en-US"/>
          </a:p>
          <a:p>
            <a:r>
              <a:rPr lang="zh-CN" altLang="en-US"/>
              <a:t>                        1.4.1 收集配对的带标注的白内障患者眼底图像困难</a:t>
            </a:r>
            <a:endParaRPr lang="zh-CN" altLang="en-US"/>
          </a:p>
          <a:p>
            <a:r>
              <a:rPr lang="zh-CN" altLang="en-US"/>
              <a:t>                        1.4.2 通过分割来保持结构不仅增加了注释的成本，更可能损失</a:t>
            </a:r>
            <a:r>
              <a:rPr lang="en-US" altLang="zh-CN"/>
              <a:t>				   </a:t>
            </a:r>
            <a:r>
              <a:rPr lang="zh-CN" altLang="en-US"/>
              <a:t>病理特征</a:t>
            </a:r>
            <a:endParaRPr lang="zh-CN" altLang="en-US"/>
          </a:p>
          <a:p>
            <a:r>
              <a:rPr lang="zh-CN" altLang="en-US"/>
              <a:t>                        1.4.3 在使用模拟数据训练模型时，由于模拟数据与真实数据之</a:t>
            </a:r>
            <a:r>
              <a:rPr lang="en-US" altLang="zh-CN"/>
              <a:t>				   </a:t>
            </a:r>
            <a:r>
              <a:rPr lang="zh-CN" altLang="en-US"/>
              <a:t>间的域偏移，传统算法的性能有明显地下降</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731135" y="3555365"/>
            <a:ext cx="7044690" cy="3302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28775" y="85090"/>
            <a:ext cx="9611995" cy="6688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loss function</a:t>
            </a:r>
            <a:endParaRPr lang="en-US" altLang="zh-CN"/>
          </a:p>
        </p:txBody>
      </p:sp>
      <p:pic>
        <p:nvPicPr>
          <p:cNvPr id="4" name="内容占位符 3"/>
          <p:cNvPicPr>
            <a:picLocks noChangeAspect="1"/>
          </p:cNvPicPr>
          <p:nvPr>
            <p:ph idx="1"/>
          </p:nvPr>
        </p:nvPicPr>
        <p:blipFill>
          <a:blip r:embed="rId1"/>
          <a:stretch>
            <a:fillRect/>
          </a:stretch>
        </p:blipFill>
        <p:spPr>
          <a:xfrm>
            <a:off x="916940" y="2524125"/>
            <a:ext cx="2628900" cy="352425"/>
          </a:xfrm>
          <a:prstGeom prst="rect">
            <a:avLst/>
          </a:prstGeom>
        </p:spPr>
      </p:pic>
      <p:pic>
        <p:nvPicPr>
          <p:cNvPr id="5" name="图片 4"/>
          <p:cNvPicPr>
            <a:picLocks noChangeAspect="1"/>
          </p:cNvPicPr>
          <p:nvPr/>
        </p:nvPicPr>
        <p:blipFill>
          <a:blip r:embed="rId2"/>
          <a:stretch>
            <a:fillRect/>
          </a:stretch>
        </p:blipFill>
        <p:spPr>
          <a:xfrm>
            <a:off x="916940" y="3046730"/>
            <a:ext cx="2457450" cy="400050"/>
          </a:xfrm>
          <a:prstGeom prst="rect">
            <a:avLst/>
          </a:prstGeom>
        </p:spPr>
      </p:pic>
      <p:pic>
        <p:nvPicPr>
          <p:cNvPr id="6" name="图片 5"/>
          <p:cNvPicPr>
            <a:picLocks noChangeAspect="1"/>
          </p:cNvPicPr>
          <p:nvPr/>
        </p:nvPicPr>
        <p:blipFill>
          <a:blip r:embed="rId3"/>
          <a:stretch>
            <a:fillRect/>
          </a:stretch>
        </p:blipFill>
        <p:spPr>
          <a:xfrm>
            <a:off x="735965" y="3565525"/>
            <a:ext cx="2819400" cy="447675"/>
          </a:xfrm>
          <a:prstGeom prst="rect">
            <a:avLst/>
          </a:prstGeom>
        </p:spPr>
      </p:pic>
      <p:pic>
        <p:nvPicPr>
          <p:cNvPr id="7" name="图片 6"/>
          <p:cNvPicPr>
            <a:picLocks noChangeAspect="1"/>
          </p:cNvPicPr>
          <p:nvPr/>
        </p:nvPicPr>
        <p:blipFill>
          <a:blip r:embed="rId4"/>
          <a:stretch>
            <a:fillRect/>
          </a:stretch>
        </p:blipFill>
        <p:spPr>
          <a:xfrm>
            <a:off x="916940" y="4872355"/>
            <a:ext cx="3305175" cy="342900"/>
          </a:xfrm>
          <a:prstGeom prst="rect">
            <a:avLst/>
          </a:prstGeom>
        </p:spPr>
      </p:pic>
      <p:pic>
        <p:nvPicPr>
          <p:cNvPr id="8" name="图片 7"/>
          <p:cNvPicPr>
            <a:picLocks noChangeAspect="1"/>
          </p:cNvPicPr>
          <p:nvPr/>
        </p:nvPicPr>
        <p:blipFill>
          <a:blip r:embed="rId5"/>
          <a:stretch>
            <a:fillRect/>
          </a:stretch>
        </p:blipFill>
        <p:spPr>
          <a:xfrm>
            <a:off x="916940" y="4139565"/>
            <a:ext cx="3848100" cy="504825"/>
          </a:xfrm>
          <a:prstGeom prst="rect">
            <a:avLst/>
          </a:prstGeom>
        </p:spPr>
      </p:pic>
      <p:pic>
        <p:nvPicPr>
          <p:cNvPr id="9" name="图片 8"/>
          <p:cNvPicPr>
            <a:picLocks noChangeAspect="1"/>
          </p:cNvPicPr>
          <p:nvPr/>
        </p:nvPicPr>
        <p:blipFill>
          <a:blip r:embed="rId6"/>
          <a:stretch>
            <a:fillRect/>
          </a:stretch>
        </p:blipFill>
        <p:spPr>
          <a:xfrm>
            <a:off x="916940" y="1915795"/>
            <a:ext cx="4714875" cy="438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9545"/>
            <a:ext cx="10515600" cy="1250950"/>
          </a:xfrm>
        </p:spPr>
        <p:txBody>
          <a:bodyPr vert="horz" lIns="91440" tIns="45720" rIns="91440" bIns="45720" rtlCol="0" anchor="ctr">
            <a:normAutofit/>
          </a:bodyPr>
          <a:p>
            <a:pPr lvl="0" algn="l">
              <a:buClrTx/>
              <a:buSzTx/>
              <a:buFontTx/>
            </a:pPr>
            <a:r>
              <a:rPr lang="en-US" altLang="zh-CN">
                <a:sym typeface="+mn-ea"/>
              </a:rPr>
              <a:t>expe</a:t>
            </a:r>
            <a:r>
              <a:rPr lang="en-US" altLang="zh-CN">
                <a:sym typeface="+mn-ea"/>
              </a:rPr>
              <a:t>rimen</a:t>
            </a:r>
            <a:r>
              <a:rPr lang="en-US" altLang="zh-CN">
                <a:sym typeface="+mn-ea"/>
              </a:rPr>
              <a:t>t</a:t>
            </a:r>
            <a:endParaRPr lang="en-US" altLang="zh-CN">
              <a:sym typeface="+mn-ea"/>
            </a:endParaRPr>
          </a:p>
        </p:txBody>
      </p:sp>
      <p:pic>
        <p:nvPicPr>
          <p:cNvPr id="4" name="内容占位符 3"/>
          <p:cNvPicPr>
            <a:picLocks noChangeAspect="1"/>
          </p:cNvPicPr>
          <p:nvPr>
            <p:ph idx="1"/>
          </p:nvPr>
        </p:nvPicPr>
        <p:blipFill>
          <a:blip r:embed="rId1"/>
          <a:stretch>
            <a:fillRect/>
          </a:stretch>
        </p:blipFill>
        <p:spPr>
          <a:xfrm>
            <a:off x="1772920" y="3745230"/>
            <a:ext cx="8313420" cy="2527300"/>
          </a:xfrm>
          <a:prstGeom prst="rect">
            <a:avLst/>
          </a:prstGeom>
        </p:spPr>
      </p:pic>
      <p:sp>
        <p:nvSpPr>
          <p:cNvPr id="7" name="文本框 6"/>
          <p:cNvSpPr txBox="1"/>
          <p:nvPr/>
        </p:nvSpPr>
        <p:spPr>
          <a:xfrm>
            <a:off x="909320" y="1290955"/>
            <a:ext cx="8990965" cy="583565"/>
          </a:xfrm>
          <a:prstGeom prst="rect">
            <a:avLst/>
          </a:prstGeom>
          <a:noFill/>
        </p:spPr>
        <p:txBody>
          <a:bodyPr wrap="square" rtlCol="0">
            <a:spAutoFit/>
          </a:bodyPr>
          <a:p>
            <a:r>
              <a:rPr lang="en-US" altLang="zh-CN" sz="3200"/>
              <a:t>A.Structure guidance for ArcNet</a:t>
            </a:r>
            <a:endParaRPr lang="en-US" altLang="zh-CN" sz="3200"/>
          </a:p>
        </p:txBody>
      </p:sp>
      <p:pic>
        <p:nvPicPr>
          <p:cNvPr id="8" name="图片 7"/>
          <p:cNvPicPr>
            <a:picLocks noChangeAspect="1"/>
          </p:cNvPicPr>
          <p:nvPr/>
        </p:nvPicPr>
        <p:blipFill>
          <a:blip r:embed="rId2"/>
          <a:stretch>
            <a:fillRect/>
          </a:stretch>
        </p:blipFill>
        <p:spPr>
          <a:xfrm>
            <a:off x="3529330" y="2526030"/>
            <a:ext cx="4552950" cy="121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B.Ablation study of ArcNet</a:t>
            </a:r>
            <a:endParaRPr lang="en-US" altLang="zh-CN"/>
          </a:p>
        </p:txBody>
      </p:sp>
      <p:pic>
        <p:nvPicPr>
          <p:cNvPr id="5" name="内容占位符 4"/>
          <p:cNvPicPr>
            <a:picLocks noChangeAspect="1"/>
          </p:cNvPicPr>
          <p:nvPr>
            <p:ph idx="1"/>
          </p:nvPr>
        </p:nvPicPr>
        <p:blipFill>
          <a:blip r:embed="rId1"/>
          <a:stretch>
            <a:fillRect/>
          </a:stretch>
        </p:blipFill>
        <p:spPr>
          <a:xfrm>
            <a:off x="6604635" y="2141855"/>
            <a:ext cx="4352925" cy="2743200"/>
          </a:xfrm>
          <a:prstGeom prst="rect">
            <a:avLst/>
          </a:prstGeom>
        </p:spPr>
      </p:pic>
      <p:pic>
        <p:nvPicPr>
          <p:cNvPr id="4" name="图片 3"/>
          <p:cNvPicPr>
            <a:picLocks noChangeAspect="1"/>
          </p:cNvPicPr>
          <p:nvPr/>
        </p:nvPicPr>
        <p:blipFill>
          <a:blip r:embed="rId2"/>
          <a:stretch>
            <a:fillRect/>
          </a:stretch>
        </p:blipFill>
        <p:spPr>
          <a:xfrm>
            <a:off x="1487805" y="2700020"/>
            <a:ext cx="4448175" cy="1457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C.Comparison with existing methods</a:t>
            </a:r>
            <a:endParaRPr lang="en-US" altLang="zh-CN"/>
          </a:p>
        </p:txBody>
      </p:sp>
      <p:pic>
        <p:nvPicPr>
          <p:cNvPr id="4" name="内容占位符 3"/>
          <p:cNvPicPr>
            <a:picLocks noChangeAspect="1"/>
          </p:cNvPicPr>
          <p:nvPr>
            <p:ph idx="1"/>
          </p:nvPr>
        </p:nvPicPr>
        <p:blipFill>
          <a:blip r:embed="rId1"/>
          <a:stretch>
            <a:fillRect/>
          </a:stretch>
        </p:blipFill>
        <p:spPr>
          <a:xfrm>
            <a:off x="930275" y="1316355"/>
            <a:ext cx="9745345" cy="2772410"/>
          </a:xfrm>
          <a:prstGeom prst="rect">
            <a:avLst/>
          </a:prstGeom>
        </p:spPr>
      </p:pic>
      <p:pic>
        <p:nvPicPr>
          <p:cNvPr id="5" name="图片 4"/>
          <p:cNvPicPr>
            <a:picLocks noChangeAspect="1"/>
          </p:cNvPicPr>
          <p:nvPr/>
        </p:nvPicPr>
        <p:blipFill>
          <a:blip r:embed="rId2"/>
          <a:stretch>
            <a:fillRect/>
          </a:stretch>
        </p:blipFill>
        <p:spPr>
          <a:xfrm>
            <a:off x="883920" y="4088765"/>
            <a:ext cx="9791700" cy="2769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 name="内容占位符 6"/>
          <p:cNvPicPr>
            <a:picLocks noChangeAspect="1"/>
          </p:cNvPicPr>
          <p:nvPr>
            <p:ph idx="1"/>
          </p:nvPr>
        </p:nvPicPr>
        <p:blipFill>
          <a:blip r:embed="rId1"/>
          <a:stretch>
            <a:fillRect/>
          </a:stretch>
        </p:blipFill>
        <p:spPr>
          <a:xfrm>
            <a:off x="2612390" y="2091055"/>
            <a:ext cx="6845300" cy="328422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264,&quot;width&quot;:66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Words>
  <Application>WPS 演示</Application>
  <PresentationFormat>宽屏</PresentationFormat>
  <Paragraphs>30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高云舒</dc:creator>
  <cp:lastModifiedBy>不吃猫的鱼</cp:lastModifiedBy>
  <cp:revision>2</cp:revision>
  <dcterms:created xsi:type="dcterms:W3CDTF">2022-03-29T01:54:00Z</dcterms:created>
  <dcterms:modified xsi:type="dcterms:W3CDTF">2022-03-29T11:45:36Z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BF7FCF3B22B74A66BB6BEC52D378749E</vt:lpwstr>
  </property>
  <property fmtid="{D5CDD505-2E9C-101B-9397-08002B2CF9AE}" pid="3" name="KSOProductBuildVer">
    <vt:lpwstr>2052-11.1.0.11365</vt:lpwstr>
  </property>
</Properties>
</file>