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0.svg" ContentType="image/svg+xml"/>
  <Override PartName="/ppt/media/image13.svg" ContentType="image/svg+xml"/>
  <Override PartName="/ppt/media/image15.svg" ContentType="image/svg+xml"/>
  <Override PartName="/ppt/media/image17.svg" ContentType="image/svg+xml"/>
  <Override PartName="/ppt/media/image19.svg" ContentType="image/svg+xml"/>
  <Override PartName="/ppt/media/image2.svg" ContentType="image/svg+xml"/>
  <Override PartName="/ppt/media/image27.svg" ContentType="image/svg+xml"/>
  <Override PartName="/ppt/media/image29.svg" ContentType="image/svg+xml"/>
  <Override PartName="/ppt/media/image31.svg" ContentType="image/svg+xml"/>
  <Override PartName="/ppt/media/image34.svg" ContentType="image/svg+xml"/>
  <Override PartName="/ppt/media/image36.svg" ContentType="image/svg+xml"/>
  <Override PartName="/ppt/media/image39.svg" ContentType="image/svg+xml"/>
  <Override PartName="/ppt/media/image4.svg" ContentType="image/svg+xml"/>
  <Override PartName="/ppt/media/image42.svg" ContentType="image/svg+xml"/>
  <Override PartName="/ppt/media/image44.svg" ContentType="image/svg+xml"/>
  <Override PartName="/ppt/media/image46.svg" ContentType="image/svg+xml"/>
  <Override PartName="/ppt/media/image48.svg" ContentType="image/svg+xml"/>
  <Override PartName="/ppt/media/image50.svg" ContentType="image/svg+xml"/>
  <Override PartName="/ppt/media/image52.svg" ContentType="image/svg+xml"/>
  <Override PartName="/ppt/media/image54.svg" ContentType="image/svg+xml"/>
  <Override PartName="/ppt/media/image56.svg" ContentType="image/svg+xml"/>
  <Override PartName="/ppt/media/image6.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Lst>
  <p:sldIdLst>
    <p:sldId id="268" r:id="rId4"/>
    <p:sldId id="271" r:id="rId5"/>
    <p:sldId id="269" r:id="rId6"/>
    <p:sldId id="270" r:id="rId7"/>
    <p:sldId id="273" r:id="rId8"/>
    <p:sldId id="274" r:id="rId9"/>
    <p:sldId id="278" r:id="rId10"/>
    <p:sldId id="293" r:id="rId11"/>
    <p:sldId id="275" r:id="rId12"/>
    <p:sldId id="272" r:id="rId13"/>
    <p:sldId id="277" r:id="rId14"/>
    <p:sldId id="276" r:id="rId15"/>
    <p:sldId id="294" r:id="rId16"/>
    <p:sldId id="281" r:id="rId17"/>
    <p:sldId id="286" r:id="rId18"/>
    <p:sldId id="287" r:id="rId19"/>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6C00"/>
    <a:srgbClr val="2BB7B3"/>
    <a:srgbClr val="003F43"/>
    <a:srgbClr val="0638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06" autoAdjust="0"/>
    <p:restoredTop sz="94660"/>
  </p:normalViewPr>
  <p:slideViewPr>
    <p:cSldViewPr snapToGrid="0" showGuides="1">
      <p:cViewPr varScale="1">
        <p:scale>
          <a:sx n="77" d="100"/>
          <a:sy n="77" d="100"/>
        </p:scale>
        <p:origin x="662" y="58"/>
      </p:cViewPr>
      <p:guideLst>
        <p:guide orient="horz" pos="2260"/>
        <p:guide pos="3820"/>
        <p:guide orient="horz" pos="353"/>
        <p:guide orient="horz" pos="3988"/>
        <p:guide pos="325"/>
        <p:guide pos="735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gs" Target="tags/tag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进阶设计）">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进阶设计）">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3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36.svg"/><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39.svg"/><Relationship Id="rId1" Type="http://schemas.openxmlformats.org/officeDocument/2006/relationships/image" Target="../media/image38.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0.jpeg"/><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42.svg"/><Relationship Id="rId1" Type="http://schemas.openxmlformats.org/officeDocument/2006/relationships/image" Target="../media/image41.pn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5.svg"/><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9" Type="http://schemas.openxmlformats.org/officeDocument/2006/relationships/image" Target="../media/image51.png"/><Relationship Id="rId8" Type="http://schemas.openxmlformats.org/officeDocument/2006/relationships/image" Target="../media/image50.svg"/><Relationship Id="rId7" Type="http://schemas.openxmlformats.org/officeDocument/2006/relationships/image" Target="../media/image49.png"/><Relationship Id="rId6" Type="http://schemas.openxmlformats.org/officeDocument/2006/relationships/image" Target="../media/image35.png"/><Relationship Id="rId5" Type="http://schemas.openxmlformats.org/officeDocument/2006/relationships/image" Target="../media/image48.svg"/><Relationship Id="rId4" Type="http://schemas.openxmlformats.org/officeDocument/2006/relationships/image" Target="../media/image47.png"/><Relationship Id="rId3" Type="http://schemas.openxmlformats.org/officeDocument/2006/relationships/image" Target="../media/image46.svg"/><Relationship Id="rId2" Type="http://schemas.openxmlformats.org/officeDocument/2006/relationships/image" Target="../media/image45.png"/><Relationship Id="rId13" Type="http://schemas.openxmlformats.org/officeDocument/2006/relationships/slideLayout" Target="../slideLayouts/slideLayout1.xml"/><Relationship Id="rId12" Type="http://schemas.openxmlformats.org/officeDocument/2006/relationships/image" Target="../media/image54.svg"/><Relationship Id="rId11" Type="http://schemas.openxmlformats.org/officeDocument/2006/relationships/image" Target="../media/image53.png"/><Relationship Id="rId10" Type="http://schemas.openxmlformats.org/officeDocument/2006/relationships/image" Target="../media/image52.sv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6.svg"/><Relationship Id="rId3" Type="http://schemas.openxmlformats.org/officeDocument/2006/relationships/image" Target="../media/image55.png"/><Relationship Id="rId2" Type="http://schemas.openxmlformats.org/officeDocument/2006/relationships/image" Target="../media/image5.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8.svg"/><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5.svg"/><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20.jpeg"/><Relationship Id="rId7" Type="http://schemas.openxmlformats.org/officeDocument/2006/relationships/tags" Target="../tags/tag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 Id="rId3" Type="http://schemas.openxmlformats.org/officeDocument/2006/relationships/image" Target="../media/image16.png"/><Relationship Id="rId2" Type="http://schemas.openxmlformats.org/officeDocument/2006/relationships/image" Target="../media/image6.sv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25.jpeg"/><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image" Target="../media/image22.jpeg"/><Relationship Id="rId3" Type="http://schemas.openxmlformats.org/officeDocument/2006/relationships/image" Target="../media/image21.jpeg"/><Relationship Id="rId2" Type="http://schemas.openxmlformats.org/officeDocument/2006/relationships/image" Target="../media/image6.sv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27.svg"/><Relationship Id="rId1" Type="http://schemas.openxmlformats.org/officeDocument/2006/relationships/image" Target="../media/image26.pn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5.svg"/><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32.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29.svg"/><Relationship Id="rId1"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形 10"/>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2536" y="4697875"/>
            <a:ext cx="12214536" cy="2171700"/>
          </a:xfrm>
          <a:prstGeom prst="rect">
            <a:avLst/>
          </a:prstGeom>
        </p:spPr>
      </p:pic>
      <p:pic>
        <p:nvPicPr>
          <p:cNvPr id="3" name="图形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865848" y="550338"/>
            <a:ext cx="7140668" cy="5782243"/>
          </a:xfrm>
          <a:prstGeom prst="rect">
            <a:avLst/>
          </a:prstGeom>
        </p:spPr>
      </p:pic>
      <p:sp>
        <p:nvSpPr>
          <p:cNvPr id="2" name="矩形 1"/>
          <p:cNvSpPr/>
          <p:nvPr/>
        </p:nvSpPr>
        <p:spPr>
          <a:xfrm>
            <a:off x="519430" y="2501432"/>
            <a:ext cx="1089660" cy="68580"/>
          </a:xfrm>
          <a:prstGeom prst="rect">
            <a:avLst/>
          </a:prstGeom>
          <a:solidFill>
            <a:srgbClr val="003F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4" name="图形 3"/>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9467" y="5746995"/>
            <a:ext cx="3057110" cy="561730"/>
          </a:xfrm>
          <a:prstGeom prst="rect">
            <a:avLst/>
          </a:prstGeom>
        </p:spPr>
      </p:pic>
      <p:sp>
        <p:nvSpPr>
          <p:cNvPr id="5" name="文本框 4"/>
          <p:cNvSpPr txBox="1"/>
          <p:nvPr/>
        </p:nvSpPr>
        <p:spPr>
          <a:xfrm>
            <a:off x="-22225" y="784225"/>
            <a:ext cx="4779010" cy="1568450"/>
          </a:xfrm>
          <a:prstGeom prst="rect">
            <a:avLst/>
          </a:prstGeom>
          <a:noFill/>
        </p:spPr>
        <p:txBody>
          <a:bodyPr wrap="square" rtlCol="0">
            <a:spAutoFit/>
          </a:bodyPr>
          <a:p>
            <a:r>
              <a:rPr lang="zh-CN" altLang="en-US" sz="4800" dirty="0">
                <a:solidFill>
                  <a:schemeClr val="bg2">
                    <a:lumMod val="10000"/>
                  </a:schemeClr>
                </a:solidFill>
                <a:latin typeface="HelveticaInserat-Roman-SemiB" pitchFamily="2" charset="0"/>
              </a:rPr>
              <a:t>白内障眼底图像增强算法研究</a:t>
            </a:r>
            <a:endParaRPr lang="zh-CN" altLang="en-US" sz="4800" dirty="0">
              <a:solidFill>
                <a:schemeClr val="bg2">
                  <a:lumMod val="10000"/>
                </a:schemeClr>
              </a:solidFill>
              <a:latin typeface="HelveticaInserat-Roman-SemiB" pitchFamily="2" charset="0"/>
            </a:endParaRPr>
          </a:p>
        </p:txBody>
      </p:sp>
      <p:sp>
        <p:nvSpPr>
          <p:cNvPr id="8" name="文本框 7"/>
          <p:cNvSpPr txBox="1"/>
          <p:nvPr/>
        </p:nvSpPr>
        <p:spPr>
          <a:xfrm>
            <a:off x="156210" y="2718435"/>
            <a:ext cx="1945640" cy="1753235"/>
          </a:xfrm>
          <a:prstGeom prst="rect">
            <a:avLst/>
          </a:prstGeom>
          <a:noFill/>
        </p:spPr>
        <p:txBody>
          <a:bodyPr wrap="square" rtlCol="0">
            <a:spAutoFit/>
          </a:bodyPr>
          <a:p>
            <a:r>
              <a:rPr lang="zh-CN" altLang="en-US">
                <a:solidFill>
                  <a:schemeClr val="bg2">
                    <a:lumMod val="10000"/>
                  </a:schemeClr>
                </a:solidFill>
              </a:rPr>
              <a:t>导师：刘江</a:t>
            </a:r>
            <a:r>
              <a:rPr lang="en-US" altLang="zh-CN">
                <a:solidFill>
                  <a:schemeClr val="bg2">
                    <a:lumMod val="10000"/>
                  </a:schemeClr>
                </a:solidFill>
              </a:rPr>
              <a:t> </a:t>
            </a:r>
            <a:r>
              <a:rPr lang="zh-CN" altLang="en-US">
                <a:solidFill>
                  <a:schemeClr val="bg2">
                    <a:lumMod val="10000"/>
                  </a:schemeClr>
                </a:solidFill>
              </a:rPr>
              <a:t>教授</a:t>
            </a:r>
            <a:endParaRPr lang="zh-CN" altLang="en-US">
              <a:solidFill>
                <a:schemeClr val="bg2">
                  <a:lumMod val="10000"/>
                </a:schemeClr>
              </a:solidFill>
            </a:endParaRPr>
          </a:p>
          <a:p>
            <a:endParaRPr lang="zh-CN" altLang="en-US">
              <a:solidFill>
                <a:schemeClr val="bg2">
                  <a:lumMod val="10000"/>
                </a:schemeClr>
              </a:solidFill>
            </a:endParaRPr>
          </a:p>
          <a:p>
            <a:endParaRPr lang="zh-CN" altLang="en-US">
              <a:solidFill>
                <a:schemeClr val="bg2">
                  <a:lumMod val="10000"/>
                </a:schemeClr>
              </a:solidFill>
            </a:endParaRPr>
          </a:p>
          <a:p>
            <a:r>
              <a:rPr lang="zh-CN" altLang="en-US">
                <a:solidFill>
                  <a:schemeClr val="bg2">
                    <a:lumMod val="10000"/>
                  </a:schemeClr>
                </a:solidFill>
              </a:rPr>
              <a:t>报告人：李子南</a:t>
            </a:r>
            <a:endParaRPr lang="zh-CN" altLang="en-US">
              <a:solidFill>
                <a:schemeClr val="bg2">
                  <a:lumMod val="10000"/>
                </a:schemeClr>
              </a:solidFill>
            </a:endParaRPr>
          </a:p>
          <a:p>
            <a:r>
              <a:rPr lang="en-US" altLang="zh-CN">
                <a:solidFill>
                  <a:schemeClr val="bg2">
                    <a:lumMod val="10000"/>
                  </a:schemeClr>
                </a:solidFill>
              </a:rPr>
              <a:t>               </a:t>
            </a:r>
            <a:r>
              <a:rPr lang="zh-CN" altLang="en-US">
                <a:solidFill>
                  <a:schemeClr val="bg2">
                    <a:lumMod val="10000"/>
                  </a:schemeClr>
                </a:solidFill>
              </a:rPr>
              <a:t>张霄天</a:t>
            </a:r>
            <a:endParaRPr lang="zh-CN" altLang="en-US">
              <a:solidFill>
                <a:schemeClr val="bg2">
                  <a:lumMod val="10000"/>
                </a:schemeClr>
              </a:solidFill>
            </a:endParaRPr>
          </a:p>
          <a:p>
            <a:r>
              <a:rPr lang="en-US" altLang="zh-CN">
                <a:solidFill>
                  <a:schemeClr val="bg2">
                    <a:lumMod val="10000"/>
                  </a:schemeClr>
                </a:solidFill>
              </a:rPr>
              <a:t>               </a:t>
            </a:r>
            <a:r>
              <a:rPr lang="zh-CN" altLang="en-US">
                <a:solidFill>
                  <a:schemeClr val="bg2">
                    <a:lumMod val="10000"/>
                  </a:schemeClr>
                </a:solidFill>
              </a:rPr>
              <a:t>高云舒</a:t>
            </a:r>
            <a:endParaRPr lang="zh-CN" altLang="en-US">
              <a:solidFill>
                <a:schemeClr val="bg2">
                  <a:lumMod val="1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形 9"/>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9612002" y="4262810"/>
            <a:ext cx="3405806" cy="4164853"/>
          </a:xfrm>
          <a:prstGeom prst="rect">
            <a:avLst/>
          </a:prstGeom>
        </p:spPr>
      </p:pic>
      <p:pic>
        <p:nvPicPr>
          <p:cNvPr id="17" name="图形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349115" y="5522220"/>
            <a:ext cx="1564957" cy="1335780"/>
          </a:xfrm>
          <a:prstGeom prst="rect">
            <a:avLst/>
          </a:prstGeom>
        </p:spPr>
      </p:pic>
      <p:pic>
        <p:nvPicPr>
          <p:cNvPr id="11" name="图形 10"/>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18952" y="469432"/>
            <a:ext cx="3057110" cy="561730"/>
          </a:xfrm>
          <a:prstGeom prst="rect">
            <a:avLst/>
          </a:prstGeom>
        </p:spPr>
      </p:pic>
      <p:sp>
        <p:nvSpPr>
          <p:cNvPr id="21" name="ïşļïďè"/>
          <p:cNvSpPr/>
          <p:nvPr/>
        </p:nvSpPr>
        <p:spPr bwMode="auto">
          <a:xfrm>
            <a:off x="3687063" y="1657118"/>
            <a:ext cx="2507968" cy="1478279"/>
          </a:xfrm>
          <a:custGeom>
            <a:avLst/>
            <a:gdLst>
              <a:gd name="T0" fmla="*/ 0 w 1692"/>
              <a:gd name="T1" fmla="*/ 809 h 1026"/>
              <a:gd name="T2" fmla="*/ 353 w 1692"/>
              <a:gd name="T3" fmla="*/ 222 h 1026"/>
              <a:gd name="T4" fmla="*/ 1692 w 1692"/>
              <a:gd name="T5" fmla="*/ 495 h 1026"/>
              <a:gd name="T6" fmla="*/ 732 w 1692"/>
              <a:gd name="T7" fmla="*/ 350 h 1026"/>
              <a:gd name="T8" fmla="*/ 418 w 1692"/>
              <a:gd name="T9" fmla="*/ 1026 h 1026"/>
              <a:gd name="T10" fmla="*/ 0 w 1692"/>
              <a:gd name="T11" fmla="*/ 809 h 1026"/>
            </a:gdLst>
            <a:ahLst/>
            <a:cxnLst>
              <a:cxn ang="0">
                <a:pos x="T0" y="T1"/>
              </a:cxn>
              <a:cxn ang="0">
                <a:pos x="T2" y="T3"/>
              </a:cxn>
              <a:cxn ang="0">
                <a:pos x="T4" y="T5"/>
              </a:cxn>
              <a:cxn ang="0">
                <a:pos x="T6" y="T7"/>
              </a:cxn>
              <a:cxn ang="0">
                <a:pos x="T8" y="T9"/>
              </a:cxn>
              <a:cxn ang="0">
                <a:pos x="T10" y="T11"/>
              </a:cxn>
            </a:cxnLst>
            <a:rect l="0" t="0" r="r" b="b"/>
            <a:pathLst>
              <a:path w="1692" h="1026">
                <a:moveTo>
                  <a:pt x="0" y="809"/>
                </a:moveTo>
                <a:cubicBezTo>
                  <a:pt x="22" y="557"/>
                  <a:pt x="136" y="350"/>
                  <a:pt x="353" y="222"/>
                </a:cubicBezTo>
                <a:cubicBezTo>
                  <a:pt x="729" y="0"/>
                  <a:pt x="1234" y="135"/>
                  <a:pt x="1692" y="495"/>
                </a:cubicBezTo>
                <a:cubicBezTo>
                  <a:pt x="1358" y="265"/>
                  <a:pt x="1002" y="190"/>
                  <a:pt x="732" y="350"/>
                </a:cubicBezTo>
                <a:cubicBezTo>
                  <a:pt x="511" y="481"/>
                  <a:pt x="406" y="731"/>
                  <a:pt x="418" y="1026"/>
                </a:cubicBezTo>
                <a:lnTo>
                  <a:pt x="0" y="809"/>
                </a:lnTo>
                <a:close/>
              </a:path>
            </a:pathLst>
          </a:custGeom>
          <a:gradFill>
            <a:gsLst>
              <a:gs pos="100000">
                <a:srgbClr val="2BB7B3">
                  <a:alpha val="80000"/>
                </a:srgbClr>
              </a:gs>
              <a:gs pos="0">
                <a:srgbClr val="28A9A6">
                  <a:alpha val="90000"/>
                </a:srgbClr>
              </a:gs>
            </a:gsLst>
            <a:lin ang="1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a:solidFill>
                <a:schemeClr val="lt1"/>
              </a:solidFill>
            </a:endParaRPr>
          </a:p>
        </p:txBody>
      </p:sp>
      <p:sp>
        <p:nvSpPr>
          <p:cNvPr id="22" name="ísḻïďè"/>
          <p:cNvSpPr/>
          <p:nvPr/>
        </p:nvSpPr>
        <p:spPr bwMode="auto">
          <a:xfrm>
            <a:off x="3664301" y="2904014"/>
            <a:ext cx="1139985" cy="1813828"/>
          </a:xfrm>
          <a:custGeom>
            <a:avLst/>
            <a:gdLst>
              <a:gd name="T0" fmla="*/ 482 w 769"/>
              <a:gd name="T1" fmla="*/ 1260 h 1260"/>
              <a:gd name="T2" fmla="*/ 19 w 769"/>
              <a:gd name="T3" fmla="*/ 0 h 1260"/>
              <a:gd name="T4" fmla="*/ 443 w 769"/>
              <a:gd name="T5" fmla="*/ 220 h 1260"/>
              <a:gd name="T6" fmla="*/ 767 w 769"/>
              <a:gd name="T7" fmla="*/ 1044 h 1260"/>
              <a:gd name="T8" fmla="*/ 769 w 769"/>
              <a:gd name="T9" fmla="*/ 1048 h 1260"/>
              <a:gd name="T10" fmla="*/ 482 w 769"/>
              <a:gd name="T11" fmla="*/ 1260 h 1260"/>
            </a:gdLst>
            <a:ahLst/>
            <a:cxnLst>
              <a:cxn ang="0">
                <a:pos x="T0" y="T1"/>
              </a:cxn>
              <a:cxn ang="0">
                <a:pos x="T2" y="T3"/>
              </a:cxn>
              <a:cxn ang="0">
                <a:pos x="T4" y="T5"/>
              </a:cxn>
              <a:cxn ang="0">
                <a:pos x="T6" y="T7"/>
              </a:cxn>
              <a:cxn ang="0">
                <a:pos x="T8" y="T9"/>
              </a:cxn>
              <a:cxn ang="0">
                <a:pos x="T10" y="T11"/>
              </a:cxn>
            </a:cxnLst>
            <a:rect l="0" t="0" r="r" b="b"/>
            <a:pathLst>
              <a:path w="769" h="1260">
                <a:moveTo>
                  <a:pt x="482" y="1260"/>
                </a:moveTo>
                <a:cubicBezTo>
                  <a:pt x="167" y="821"/>
                  <a:pt x="0" y="367"/>
                  <a:pt x="19" y="0"/>
                </a:cubicBezTo>
                <a:lnTo>
                  <a:pt x="443" y="220"/>
                </a:lnTo>
                <a:cubicBezTo>
                  <a:pt x="463" y="481"/>
                  <a:pt x="571" y="772"/>
                  <a:pt x="767" y="1044"/>
                </a:cubicBezTo>
                <a:lnTo>
                  <a:pt x="769" y="1048"/>
                </a:lnTo>
                <a:lnTo>
                  <a:pt x="482" y="1260"/>
                </a:lnTo>
                <a:close/>
              </a:path>
            </a:pathLst>
          </a:custGeom>
          <a:gradFill>
            <a:gsLst>
              <a:gs pos="100000">
                <a:srgbClr val="2BB7B3">
                  <a:alpha val="80000"/>
                </a:srgbClr>
              </a:gs>
              <a:gs pos="0">
                <a:srgbClr val="28A9A6">
                  <a:alpha val="90000"/>
                </a:srgbClr>
              </a:gs>
            </a:gsLst>
            <a:lin ang="1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a:solidFill>
                <a:schemeClr val="lt1"/>
              </a:solidFill>
            </a:endParaRPr>
          </a:p>
        </p:txBody>
      </p:sp>
      <p:sp>
        <p:nvSpPr>
          <p:cNvPr id="23" name="ïṧḷiḓé"/>
          <p:cNvSpPr/>
          <p:nvPr/>
        </p:nvSpPr>
        <p:spPr bwMode="auto">
          <a:xfrm>
            <a:off x="4409602" y="4453130"/>
            <a:ext cx="1479107" cy="1480143"/>
          </a:xfrm>
          <a:custGeom>
            <a:avLst/>
            <a:gdLst>
              <a:gd name="T0" fmla="*/ 979 w 998"/>
              <a:gd name="T1" fmla="*/ 1027 h 1027"/>
              <a:gd name="T2" fmla="*/ 0 w 998"/>
              <a:gd name="T3" fmla="*/ 212 h 1027"/>
              <a:gd name="T4" fmla="*/ 287 w 998"/>
              <a:gd name="T5" fmla="*/ 0 h 1027"/>
              <a:gd name="T6" fmla="*/ 998 w 998"/>
              <a:gd name="T7" fmla="*/ 585 h 1027"/>
              <a:gd name="T8" fmla="*/ 979 w 998"/>
              <a:gd name="T9" fmla="*/ 1027 h 1027"/>
            </a:gdLst>
            <a:ahLst/>
            <a:cxnLst>
              <a:cxn ang="0">
                <a:pos x="T0" y="T1"/>
              </a:cxn>
              <a:cxn ang="0">
                <a:pos x="T2" y="T3"/>
              </a:cxn>
              <a:cxn ang="0">
                <a:pos x="T4" y="T5"/>
              </a:cxn>
              <a:cxn ang="0">
                <a:pos x="T6" y="T7"/>
              </a:cxn>
              <a:cxn ang="0">
                <a:pos x="T8" y="T9"/>
              </a:cxn>
            </a:cxnLst>
            <a:rect l="0" t="0" r="r" b="b"/>
            <a:pathLst>
              <a:path w="998" h="1027">
                <a:moveTo>
                  <a:pt x="979" y="1027"/>
                </a:moveTo>
                <a:cubicBezTo>
                  <a:pt x="635" y="881"/>
                  <a:pt x="284" y="598"/>
                  <a:pt x="0" y="212"/>
                </a:cubicBezTo>
                <a:lnTo>
                  <a:pt x="287" y="0"/>
                </a:lnTo>
                <a:cubicBezTo>
                  <a:pt x="488" y="269"/>
                  <a:pt x="742" y="470"/>
                  <a:pt x="998" y="585"/>
                </a:cubicBezTo>
                <a:lnTo>
                  <a:pt x="979" y="1027"/>
                </a:lnTo>
                <a:close/>
              </a:path>
            </a:pathLst>
          </a:custGeom>
          <a:solidFill>
            <a:srgbClr val="FFC4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a:highlight>
                <a:srgbClr val="FF0000"/>
              </a:highlight>
            </a:endParaRPr>
          </a:p>
        </p:txBody>
      </p:sp>
      <p:sp>
        <p:nvSpPr>
          <p:cNvPr id="24" name="îSľîdè"/>
          <p:cNvSpPr/>
          <p:nvPr/>
        </p:nvSpPr>
        <p:spPr bwMode="auto">
          <a:xfrm>
            <a:off x="5913616" y="5252855"/>
            <a:ext cx="1672618" cy="898525"/>
          </a:xfrm>
          <a:custGeom>
            <a:avLst/>
            <a:gdLst>
              <a:gd name="T0" fmla="*/ 1128 w 1128"/>
              <a:gd name="T1" fmla="*/ 199 h 624"/>
              <a:gd name="T2" fmla="*/ 844 w 1128"/>
              <a:gd name="T3" fmla="*/ 504 h 624"/>
              <a:gd name="T4" fmla="*/ 0 w 1128"/>
              <a:gd name="T5" fmla="*/ 487 h 624"/>
              <a:gd name="T6" fmla="*/ 19 w 1128"/>
              <a:gd name="T7" fmla="*/ 45 h 624"/>
              <a:gd name="T8" fmla="*/ 802 w 1128"/>
              <a:gd name="T9" fmla="*/ 46 h 624"/>
              <a:gd name="T10" fmla="*/ 868 w 1128"/>
              <a:gd name="T11" fmla="*/ 0 h 624"/>
              <a:gd name="T12" fmla="*/ 1128 w 1128"/>
              <a:gd name="T13" fmla="*/ 199 h 624"/>
            </a:gdLst>
            <a:ahLst/>
            <a:cxnLst>
              <a:cxn ang="0">
                <a:pos x="T0" y="T1"/>
              </a:cxn>
              <a:cxn ang="0">
                <a:pos x="T2" y="T3"/>
              </a:cxn>
              <a:cxn ang="0">
                <a:pos x="T4" y="T5"/>
              </a:cxn>
              <a:cxn ang="0">
                <a:pos x="T6" y="T7"/>
              </a:cxn>
              <a:cxn ang="0">
                <a:pos x="T8" y="T9"/>
              </a:cxn>
              <a:cxn ang="0">
                <a:pos x="T10" y="T11"/>
              </a:cxn>
              <a:cxn ang="0">
                <a:pos x="T12" y="T13"/>
              </a:cxn>
            </a:cxnLst>
            <a:rect l="0" t="0" r="r" b="b"/>
            <a:pathLst>
              <a:path w="1128" h="624">
                <a:moveTo>
                  <a:pt x="1128" y="199"/>
                </a:moveTo>
                <a:cubicBezTo>
                  <a:pt x="1069" y="332"/>
                  <a:pt x="975" y="438"/>
                  <a:pt x="844" y="504"/>
                </a:cubicBezTo>
                <a:cubicBezTo>
                  <a:pt x="607" y="624"/>
                  <a:pt x="307" y="610"/>
                  <a:pt x="0" y="487"/>
                </a:cubicBezTo>
                <a:lnTo>
                  <a:pt x="19" y="45"/>
                </a:lnTo>
                <a:cubicBezTo>
                  <a:pt x="303" y="163"/>
                  <a:pt x="587" y="173"/>
                  <a:pt x="802" y="46"/>
                </a:cubicBezTo>
                <a:cubicBezTo>
                  <a:pt x="826" y="32"/>
                  <a:pt x="848" y="16"/>
                  <a:pt x="868" y="0"/>
                </a:cubicBezTo>
                <a:lnTo>
                  <a:pt x="1128" y="199"/>
                </a:lnTo>
                <a:close/>
              </a:path>
            </a:pathLst>
          </a:custGeom>
          <a:gradFill>
            <a:gsLst>
              <a:gs pos="100000">
                <a:srgbClr val="2BB7B3">
                  <a:alpha val="80000"/>
                </a:srgbClr>
              </a:gs>
              <a:gs pos="0">
                <a:srgbClr val="28A9A6">
                  <a:alpha val="90000"/>
                </a:srgbClr>
              </a:gs>
            </a:gsLst>
            <a:lin ang="1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a:solidFill>
                <a:schemeClr val="lt1"/>
              </a:solidFill>
            </a:endParaRPr>
          </a:p>
        </p:txBody>
      </p:sp>
      <p:sp>
        <p:nvSpPr>
          <p:cNvPr id="25" name="文本框 24"/>
          <p:cNvSpPr txBox="1"/>
          <p:nvPr/>
        </p:nvSpPr>
        <p:spPr>
          <a:xfrm>
            <a:off x="3929589" y="1704959"/>
            <a:ext cx="609408" cy="646331"/>
          </a:xfrm>
          <a:prstGeom prst="rect">
            <a:avLst/>
          </a:prstGeom>
          <a:noFill/>
        </p:spPr>
        <p:txBody>
          <a:bodyPr wrap="square" rtlCol="0">
            <a:spAutoFit/>
          </a:bodyPr>
          <a:p>
            <a:pPr algn="ctr"/>
            <a:r>
              <a:rPr lang="en-US" altLang="zh-CN" sz="3600" dirty="0">
                <a:solidFill>
                  <a:schemeClr val="tx2">
                    <a:lumMod val="25000"/>
                    <a:lumOff val="75000"/>
                  </a:schemeClr>
                </a:solidFill>
                <a:latin typeface="HelveticaInserat-Roman-SemiB" pitchFamily="2" charset="0"/>
              </a:rPr>
              <a:t>01</a:t>
            </a:r>
            <a:endParaRPr lang="en-US" altLang="zh-CN" sz="3600" dirty="0">
              <a:solidFill>
                <a:schemeClr val="tx2">
                  <a:lumMod val="25000"/>
                  <a:lumOff val="75000"/>
                </a:schemeClr>
              </a:solidFill>
              <a:latin typeface="HelveticaInserat-Roman-SemiB" pitchFamily="2" charset="0"/>
            </a:endParaRPr>
          </a:p>
        </p:txBody>
      </p:sp>
      <p:sp>
        <p:nvSpPr>
          <p:cNvPr id="26" name="文本框 25"/>
          <p:cNvSpPr txBox="1"/>
          <p:nvPr/>
        </p:nvSpPr>
        <p:spPr>
          <a:xfrm>
            <a:off x="3887431" y="3464924"/>
            <a:ext cx="609408" cy="646331"/>
          </a:xfrm>
          <a:prstGeom prst="rect">
            <a:avLst/>
          </a:prstGeom>
          <a:noFill/>
        </p:spPr>
        <p:txBody>
          <a:bodyPr wrap="square" rtlCol="0">
            <a:spAutoFit/>
          </a:bodyPr>
          <a:p>
            <a:pPr algn="ctr"/>
            <a:r>
              <a:rPr lang="en-US" altLang="zh-CN" sz="3600" dirty="0">
                <a:solidFill>
                  <a:schemeClr val="tx2">
                    <a:lumMod val="25000"/>
                    <a:lumOff val="75000"/>
                  </a:schemeClr>
                </a:solidFill>
                <a:latin typeface="HelveticaInserat-Roman-SemiB" pitchFamily="2" charset="0"/>
              </a:rPr>
              <a:t>02</a:t>
            </a:r>
            <a:endParaRPr lang="en-US" altLang="zh-CN" sz="3600" dirty="0">
              <a:solidFill>
                <a:schemeClr val="tx2">
                  <a:lumMod val="25000"/>
                  <a:lumOff val="75000"/>
                </a:schemeClr>
              </a:solidFill>
              <a:latin typeface="HelveticaInserat-Roman-SemiB" pitchFamily="2" charset="0"/>
            </a:endParaRPr>
          </a:p>
        </p:txBody>
      </p:sp>
      <p:pic>
        <p:nvPicPr>
          <p:cNvPr id="28" name="图片 4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a:xfrm>
            <a:off x="4651375" y="2036763"/>
            <a:ext cx="4908550" cy="1942465"/>
          </a:xfrm>
          <a:prstGeom prst="rect">
            <a:avLst/>
          </a:prstGeom>
          <a:noFill/>
        </p:spPr>
      </p:pic>
      <p:sp>
        <p:nvSpPr>
          <p:cNvPr id="29" name="文本框 28"/>
          <p:cNvSpPr txBox="1"/>
          <p:nvPr/>
        </p:nvSpPr>
        <p:spPr>
          <a:xfrm>
            <a:off x="4603115" y="3980180"/>
            <a:ext cx="5750560" cy="368300"/>
          </a:xfrm>
          <a:prstGeom prst="rect">
            <a:avLst/>
          </a:prstGeom>
          <a:noFill/>
        </p:spPr>
        <p:txBody>
          <a:bodyPr wrap="square" rtlCol="0">
            <a:spAutoFit/>
          </a:bodyPr>
          <a:p>
            <a:r>
              <a:rPr lang="zh-CN" altLang="en-US">
                <a:solidFill>
                  <a:schemeClr val="accent4"/>
                </a:solidFill>
              </a:rPr>
              <a:t>图3：白内障眼底图像增强的领域泛化算法</a:t>
            </a:r>
            <a:endParaRPr lang="zh-CN" altLang="en-US">
              <a:solidFill>
                <a:schemeClr val="accent4"/>
              </a:solidFill>
            </a:endParaRPr>
          </a:p>
        </p:txBody>
      </p:sp>
      <p:sp>
        <p:nvSpPr>
          <p:cNvPr id="2" name="îsļïḍê"/>
          <p:cNvSpPr/>
          <p:nvPr/>
        </p:nvSpPr>
        <p:spPr bwMode="auto">
          <a:xfrm>
            <a:off x="7270573" y="3643675"/>
            <a:ext cx="547961" cy="1828741"/>
          </a:xfrm>
          <a:custGeom>
            <a:avLst/>
            <a:gdLst>
              <a:gd name="T0" fmla="*/ 41 w 370"/>
              <a:gd name="T1" fmla="*/ 0 h 1269"/>
              <a:gd name="T2" fmla="*/ 245 w 370"/>
              <a:gd name="T3" fmla="*/ 1269 h 1269"/>
              <a:gd name="T4" fmla="*/ 0 w 370"/>
              <a:gd name="T5" fmla="*/ 1081 h 1269"/>
              <a:gd name="T6" fmla="*/ 41 w 370"/>
              <a:gd name="T7" fmla="*/ 0 h 1269"/>
            </a:gdLst>
            <a:ahLst/>
            <a:cxnLst>
              <a:cxn ang="0">
                <a:pos x="T0" y="T1"/>
              </a:cxn>
              <a:cxn ang="0">
                <a:pos x="T2" y="T3"/>
              </a:cxn>
              <a:cxn ang="0">
                <a:pos x="T4" y="T5"/>
              </a:cxn>
              <a:cxn ang="0">
                <a:pos x="T6" y="T7"/>
              </a:cxn>
            </a:cxnLst>
            <a:rect l="0" t="0" r="r" b="b"/>
            <a:pathLst>
              <a:path w="370" h="1269">
                <a:moveTo>
                  <a:pt x="41" y="0"/>
                </a:moveTo>
                <a:cubicBezTo>
                  <a:pt x="296" y="467"/>
                  <a:pt x="370" y="943"/>
                  <a:pt x="245" y="1269"/>
                </a:cubicBezTo>
                <a:lnTo>
                  <a:pt x="0" y="1081"/>
                </a:lnTo>
                <a:cubicBezTo>
                  <a:pt x="252" y="854"/>
                  <a:pt x="250" y="437"/>
                  <a:pt x="41" y="0"/>
                </a:cubicBezTo>
                <a:close/>
              </a:path>
            </a:pathLst>
          </a:custGeom>
          <a:gradFill>
            <a:gsLst>
              <a:gs pos="100000">
                <a:srgbClr val="2BB7B3">
                  <a:alpha val="80000"/>
                </a:srgbClr>
              </a:gs>
              <a:gs pos="0">
                <a:srgbClr val="28A9A6">
                  <a:alpha val="90000"/>
                </a:srgbClr>
              </a:gs>
            </a:gsLst>
            <a:lin ang="1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a:solidFill>
                <a:schemeClr val="lt1"/>
              </a:solidFill>
            </a:endParaRPr>
          </a:p>
        </p:txBody>
      </p:sp>
      <p:sp>
        <p:nvSpPr>
          <p:cNvPr id="27" name="文本框 26"/>
          <p:cNvSpPr txBox="1"/>
          <p:nvPr/>
        </p:nvSpPr>
        <p:spPr>
          <a:xfrm>
            <a:off x="7359012" y="4301393"/>
            <a:ext cx="609408" cy="1198880"/>
          </a:xfrm>
          <a:prstGeom prst="rect">
            <a:avLst/>
          </a:prstGeom>
          <a:noFill/>
        </p:spPr>
        <p:txBody>
          <a:bodyPr wrap="square" rtlCol="0">
            <a:spAutoFit/>
          </a:bodyPr>
          <a:p>
            <a:pPr algn="ctr"/>
            <a:r>
              <a:rPr lang="en-US" altLang="zh-CN" sz="3600" dirty="0">
                <a:solidFill>
                  <a:schemeClr val="tx2">
                    <a:lumMod val="25000"/>
                    <a:lumOff val="75000"/>
                  </a:schemeClr>
                </a:solidFill>
                <a:latin typeface="Helvetica-Narrow" pitchFamily="2" charset="0"/>
              </a:rPr>
              <a:t>03</a:t>
            </a:r>
            <a:endParaRPr lang="en-US" altLang="zh-CN" sz="3600" dirty="0">
              <a:solidFill>
                <a:schemeClr val="tx2">
                  <a:lumMod val="25000"/>
                  <a:lumOff val="75000"/>
                </a:schemeClr>
              </a:solidFill>
              <a:latin typeface="Helvetica-Narrow" pitchFamily="2" charset="0"/>
            </a:endParaRPr>
          </a:p>
        </p:txBody>
      </p:sp>
      <p:sp>
        <p:nvSpPr>
          <p:cNvPr id="4" name="文本框 3"/>
          <p:cNvSpPr txBox="1"/>
          <p:nvPr/>
        </p:nvSpPr>
        <p:spPr>
          <a:xfrm>
            <a:off x="1215708" y="96030"/>
            <a:ext cx="4854715" cy="398780"/>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F2BB49"/>
                </a:solidFill>
                <a:effectLst/>
                <a:uLnTx/>
                <a:uFillTx/>
                <a:latin typeface="华文琥珀" panose="02010800040101010101" charset="-122"/>
                <a:ea typeface="华文琥珀" panose="02010800040101010101" charset="-122"/>
                <a:cs typeface="+mn-cs"/>
              </a:rPr>
              <a:t>白内障眼底图像增强的领域泛化算法</a:t>
            </a:r>
            <a:endParaRPr kumimoji="0" lang="en-US" altLang="zh-CN" sz="2000" b="0" i="0" u="none" strike="noStrike" kern="1200" cap="none" spc="0" normalizeH="0" baseline="0" noProof="0" dirty="0">
              <a:ln>
                <a:noFill/>
              </a:ln>
              <a:solidFill>
                <a:srgbClr val="F2BB49"/>
              </a:solidFill>
              <a:effectLst/>
              <a:uLnTx/>
              <a:uFillTx/>
              <a:latin typeface="华文琥珀" panose="02010800040101010101" charset="-122"/>
              <a:ea typeface="华文琥珀" panose="02010800040101010101" charset="-122"/>
              <a:cs typeface="+mn-cs"/>
            </a:endParaRPr>
          </a:p>
        </p:txBody>
      </p:sp>
      <p:sp>
        <p:nvSpPr>
          <p:cNvPr id="18" name="文本框 17"/>
          <p:cNvSpPr txBox="1"/>
          <p:nvPr/>
        </p:nvSpPr>
        <p:spPr>
          <a:xfrm>
            <a:off x="353060" y="1190625"/>
            <a:ext cx="3362960" cy="1753235"/>
          </a:xfrm>
          <a:prstGeom prst="rect">
            <a:avLst/>
          </a:prstGeom>
          <a:noFill/>
        </p:spPr>
        <p:txBody>
          <a:bodyPr wrap="square" rtlCol="0">
            <a:spAutoFit/>
          </a:bodyPr>
          <a:p>
            <a:r>
              <a:rPr lang="zh-CN" altLang="en-US">
                <a:solidFill>
                  <a:schemeClr val="bg2">
                    <a:lumMod val="10000"/>
                  </a:schemeClr>
                </a:solidFill>
              </a:rPr>
              <a:t>（1）结合领域随机化的白内障眼底图像质量衰退模型C(⋅)和高频成分提取器H(⋅)：利用衰退模型的随机性构造数据对，再利用高频成分提取器提取领域不变特征</a:t>
            </a:r>
            <a:endParaRPr lang="zh-CN" altLang="en-US">
              <a:solidFill>
                <a:schemeClr val="bg2">
                  <a:lumMod val="10000"/>
                </a:schemeClr>
              </a:solidFill>
            </a:endParaRPr>
          </a:p>
        </p:txBody>
      </p:sp>
      <p:sp>
        <p:nvSpPr>
          <p:cNvPr id="3" name="文本框 2"/>
          <p:cNvSpPr txBox="1"/>
          <p:nvPr/>
        </p:nvSpPr>
        <p:spPr>
          <a:xfrm>
            <a:off x="459105" y="3319145"/>
            <a:ext cx="3150235" cy="1198880"/>
          </a:xfrm>
          <a:prstGeom prst="rect">
            <a:avLst/>
          </a:prstGeom>
          <a:noFill/>
        </p:spPr>
        <p:txBody>
          <a:bodyPr wrap="square" rtlCol="0">
            <a:spAutoFit/>
          </a:bodyPr>
          <a:p>
            <a:r>
              <a:rPr lang="zh-CN" altLang="en-US">
                <a:solidFill>
                  <a:schemeClr val="bg2">
                    <a:lumMod val="10000"/>
                  </a:schemeClr>
                </a:solidFill>
              </a:rPr>
              <a:t>（2）高频空间上的增强模块：在高频成分上进行领域对齐，提高模型提取领域不变特征的能力以提高鲁棒性；</a:t>
            </a:r>
            <a:endParaRPr lang="zh-CN" altLang="en-US">
              <a:solidFill>
                <a:schemeClr val="bg2">
                  <a:lumMod val="10000"/>
                </a:schemeClr>
              </a:solidFill>
            </a:endParaRPr>
          </a:p>
        </p:txBody>
      </p:sp>
      <p:sp>
        <p:nvSpPr>
          <p:cNvPr id="9" name="文本框 8"/>
          <p:cNvSpPr txBox="1"/>
          <p:nvPr/>
        </p:nvSpPr>
        <p:spPr>
          <a:xfrm>
            <a:off x="7950200" y="4617720"/>
            <a:ext cx="3569970" cy="922020"/>
          </a:xfrm>
          <a:prstGeom prst="rect">
            <a:avLst/>
          </a:prstGeom>
          <a:noFill/>
        </p:spPr>
        <p:txBody>
          <a:bodyPr wrap="square" rtlCol="0">
            <a:spAutoFit/>
          </a:bodyPr>
          <a:p>
            <a:r>
              <a:rPr lang="zh-CN" altLang="en-US">
                <a:solidFill>
                  <a:schemeClr val="bg2">
                    <a:lumMod val="10000"/>
                  </a:schemeClr>
                </a:solidFill>
              </a:rPr>
              <a:t>（3）端对端的白内障眼底图像重构模块：结合增强的高频特征，重构图像至清晰眼底的图像风格</a:t>
            </a:r>
            <a:endParaRPr lang="zh-CN" altLang="en-US">
              <a:solidFill>
                <a:schemeClr val="bg2">
                  <a:lumMod val="10000"/>
                </a:schemeClr>
              </a:solidFill>
            </a:endParaRPr>
          </a:p>
        </p:txBody>
      </p:sp>
      <p:sp>
        <p:nvSpPr>
          <p:cNvPr id="30" name="文本框 29"/>
          <p:cNvSpPr txBox="1"/>
          <p:nvPr/>
        </p:nvSpPr>
        <p:spPr>
          <a:xfrm>
            <a:off x="986155" y="4827905"/>
            <a:ext cx="3344545" cy="1814830"/>
          </a:xfrm>
          <a:prstGeom prst="rect">
            <a:avLst/>
          </a:prstGeom>
          <a:noFill/>
        </p:spPr>
        <p:txBody>
          <a:bodyPr wrap="square" rtlCol="0">
            <a:spAutoFit/>
          </a:bodyPr>
          <a:p>
            <a:r>
              <a:rPr lang="zh-CN" altLang="en-US" sz="1400">
                <a:solidFill>
                  <a:schemeClr val="accent2">
                    <a:lumMod val="40000"/>
                    <a:lumOff val="60000"/>
                  </a:schemeClr>
                </a:solidFill>
              </a:rPr>
              <a:t>为了使白内障眼底图像增强模型适用于临床场景，模型需要减少对临床数据的依赖；模型需要提升模型的泛化性能；模型需要基于增强的高频成分重构眼底图像的能力，将其推广至低质量眼底图像中。根据以上要求，拟开发白内障眼底图像增强的领域泛化算法，其大致结构如图3所示：</a:t>
            </a:r>
            <a:endParaRPr lang="zh-CN" altLang="en-US" sz="1400">
              <a:solidFill>
                <a:schemeClr val="accent2">
                  <a:lumMod val="40000"/>
                  <a:lumOff val="6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î$ḻiḓè"/>
          <p:cNvSpPr/>
          <p:nvPr/>
        </p:nvSpPr>
        <p:spPr>
          <a:xfrm flipV="1">
            <a:off x="0" y="3274997"/>
            <a:ext cx="12192000" cy="358300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1" fmla="*/ 0 w 21600"/>
              <a:gd name="connsiteY0-2" fmla="*/ 0 h 28567"/>
              <a:gd name="connsiteX1-3" fmla="*/ 21600 w 21600"/>
              <a:gd name="connsiteY1-4" fmla="*/ 0 h 28567"/>
              <a:gd name="connsiteX2-5" fmla="*/ 21600 w 21600"/>
              <a:gd name="connsiteY2-6" fmla="*/ 17322 h 28567"/>
              <a:gd name="connsiteX3-7" fmla="*/ 0 w 21600"/>
              <a:gd name="connsiteY3-8" fmla="*/ 20172 h 28567"/>
              <a:gd name="connsiteX4-9" fmla="*/ 0 w 21600"/>
              <a:gd name="connsiteY4-10" fmla="*/ 0 h 2856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1600" h="28567">
                <a:moveTo>
                  <a:pt x="0" y="0"/>
                </a:moveTo>
                <a:lnTo>
                  <a:pt x="21600" y="0"/>
                </a:lnTo>
                <a:lnTo>
                  <a:pt x="21600" y="17322"/>
                </a:lnTo>
                <a:cubicBezTo>
                  <a:pt x="10800" y="17322"/>
                  <a:pt x="10058" y="40601"/>
                  <a:pt x="0" y="20172"/>
                </a:cubicBezTo>
                <a:lnTo>
                  <a:pt x="0" y="0"/>
                </a:ln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a:solidFill>
                <a:prstClr val="white"/>
              </a:solidFill>
              <a:latin typeface="等线" panose="02010600030101010101" charset="-122"/>
              <a:ea typeface="等线" panose="02010600030101010101" charset="-122"/>
            </a:endParaRPr>
          </a:p>
        </p:txBody>
      </p:sp>
      <p:pic>
        <p:nvPicPr>
          <p:cNvPr id="49" name="图形 48"/>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5767844" y="797850"/>
            <a:ext cx="8172450" cy="5534025"/>
          </a:xfrm>
          <a:prstGeom prst="rect">
            <a:avLst/>
          </a:prstGeom>
        </p:spPr>
      </p:pic>
      <p:pic>
        <p:nvPicPr>
          <p:cNvPr id="47" name="图形 46"/>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938" y="469432"/>
            <a:ext cx="3057110" cy="561730"/>
          </a:xfrm>
          <a:prstGeom prst="rect">
            <a:avLst/>
          </a:prstGeom>
        </p:spPr>
      </p:pic>
      <p:sp>
        <p:nvSpPr>
          <p:cNvPr id="52" name="任意多边形: 形状 51"/>
          <p:cNvSpPr/>
          <p:nvPr/>
        </p:nvSpPr>
        <p:spPr>
          <a:xfrm>
            <a:off x="8252745" y="972048"/>
            <a:ext cx="2389381" cy="5234585"/>
          </a:xfrm>
          <a:custGeom>
            <a:avLst/>
            <a:gdLst>
              <a:gd name="connsiteX0" fmla="*/ 235975 w 2389381"/>
              <a:gd name="connsiteY0" fmla="*/ 0 h 5234585"/>
              <a:gd name="connsiteX1" fmla="*/ 521590 w 2389381"/>
              <a:gd name="connsiteY1" fmla="*/ 0 h 5234585"/>
              <a:gd name="connsiteX2" fmla="*/ 521590 w 2389381"/>
              <a:gd name="connsiteY2" fmla="*/ 39458 h 5234585"/>
              <a:gd name="connsiteX3" fmla="*/ 693724 w 2389381"/>
              <a:gd name="connsiteY3" fmla="*/ 211592 h 5234585"/>
              <a:gd name="connsiteX4" fmla="*/ 1695656 w 2389381"/>
              <a:gd name="connsiteY4" fmla="*/ 211592 h 5234585"/>
              <a:gd name="connsiteX5" fmla="*/ 1867790 w 2389381"/>
              <a:gd name="connsiteY5" fmla="*/ 39458 h 5234585"/>
              <a:gd name="connsiteX6" fmla="*/ 1867790 w 2389381"/>
              <a:gd name="connsiteY6" fmla="*/ 0 h 5234585"/>
              <a:gd name="connsiteX7" fmla="*/ 2153405 w 2389381"/>
              <a:gd name="connsiteY7" fmla="*/ 0 h 5234585"/>
              <a:gd name="connsiteX8" fmla="*/ 2389381 w 2389381"/>
              <a:gd name="connsiteY8" fmla="*/ 239653 h 5234585"/>
              <a:gd name="connsiteX9" fmla="*/ 2389381 w 2389381"/>
              <a:gd name="connsiteY9" fmla="*/ 4994932 h 5234585"/>
              <a:gd name="connsiteX10" fmla="*/ 2153405 w 2389381"/>
              <a:gd name="connsiteY10" fmla="*/ 5234585 h 5234585"/>
              <a:gd name="connsiteX11" fmla="*/ 235975 w 2389381"/>
              <a:gd name="connsiteY11" fmla="*/ 5234585 h 5234585"/>
              <a:gd name="connsiteX12" fmla="*/ 0 w 2389381"/>
              <a:gd name="connsiteY12" fmla="*/ 4994932 h 5234585"/>
              <a:gd name="connsiteX13" fmla="*/ 0 w 2389381"/>
              <a:gd name="connsiteY13" fmla="*/ 239653 h 5234585"/>
              <a:gd name="connsiteX14" fmla="*/ 235975 w 2389381"/>
              <a:gd name="connsiteY14" fmla="*/ 0 h 5234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89381" h="5234585">
                <a:moveTo>
                  <a:pt x="235975" y="0"/>
                </a:moveTo>
                <a:lnTo>
                  <a:pt x="521590" y="0"/>
                </a:lnTo>
                <a:lnTo>
                  <a:pt x="521590" y="39458"/>
                </a:lnTo>
                <a:cubicBezTo>
                  <a:pt x="521590" y="134525"/>
                  <a:pt x="598657" y="211592"/>
                  <a:pt x="693724" y="211592"/>
                </a:cubicBezTo>
                <a:lnTo>
                  <a:pt x="1695656" y="211592"/>
                </a:lnTo>
                <a:cubicBezTo>
                  <a:pt x="1790723" y="211592"/>
                  <a:pt x="1867790" y="134525"/>
                  <a:pt x="1867790" y="39458"/>
                </a:cubicBezTo>
                <a:lnTo>
                  <a:pt x="1867790" y="0"/>
                </a:lnTo>
                <a:lnTo>
                  <a:pt x="2153405" y="0"/>
                </a:lnTo>
                <a:cubicBezTo>
                  <a:pt x="2283731" y="0"/>
                  <a:pt x="2389381" y="107297"/>
                  <a:pt x="2389381" y="239653"/>
                </a:cubicBezTo>
                <a:lnTo>
                  <a:pt x="2389381" y="4994932"/>
                </a:lnTo>
                <a:cubicBezTo>
                  <a:pt x="2389381" y="5127289"/>
                  <a:pt x="2283731" y="5234585"/>
                  <a:pt x="2153405" y="5234585"/>
                </a:cubicBezTo>
                <a:lnTo>
                  <a:pt x="235975" y="5234585"/>
                </a:lnTo>
                <a:cubicBezTo>
                  <a:pt x="105650" y="5234585"/>
                  <a:pt x="0" y="5127289"/>
                  <a:pt x="0" y="4994932"/>
                </a:cubicBezTo>
                <a:lnTo>
                  <a:pt x="0" y="239653"/>
                </a:lnTo>
                <a:cubicBezTo>
                  <a:pt x="0" y="107297"/>
                  <a:pt x="105650" y="0"/>
                  <a:pt x="235975" y="0"/>
                </a:cubicBezTo>
                <a:close/>
              </a:path>
            </a:pathLst>
          </a:custGeom>
          <a:blipFill dpi="0" rotWithShape="1">
            <a:blip r:embed="rId5"/>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sp>
        <p:nvSpPr>
          <p:cNvPr id="8" name="文本框 7"/>
          <p:cNvSpPr txBox="1"/>
          <p:nvPr/>
        </p:nvSpPr>
        <p:spPr>
          <a:xfrm>
            <a:off x="712470" y="2249805"/>
            <a:ext cx="4389120" cy="3138170"/>
          </a:xfrm>
          <a:prstGeom prst="rect">
            <a:avLst/>
          </a:prstGeom>
          <a:noFill/>
        </p:spPr>
        <p:txBody>
          <a:bodyPr wrap="square" rtlCol="0">
            <a:spAutoFit/>
          </a:bodyPr>
          <a:p>
            <a:r>
              <a:rPr lang="zh-CN" altLang="en-US">
                <a:solidFill>
                  <a:schemeClr val="bg2">
                    <a:lumMod val="10000"/>
                  </a:schemeClr>
                </a:solidFill>
              </a:rPr>
              <a:t>基于以上两种模型，本项目计划将其进行整合优化并建立一个简单易用的白内障眼底图像增强系统，通过无标签增强算法和领域泛化算法达成临床级别的快速实时增强效果，并包含实现图片批量增强，多层次对照等功能，同时在系统中提供医生反馈功能，医生可以根据自己的临床经验对眼底图片增强效果进行反馈，以便进一步优化系统。同时该系统可以在经过医生同意后采集眼底图像并上传，用于进一步的科研需求。</a:t>
            </a:r>
            <a:endParaRPr lang="zh-CN" altLang="en-US">
              <a:solidFill>
                <a:schemeClr val="bg2">
                  <a:lumMod val="1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ïṧḻíḋé"/>
          <p:cNvSpPr txBox="1"/>
          <p:nvPr/>
        </p:nvSpPr>
        <p:spPr bwMode="auto">
          <a:xfrm>
            <a:off x="495300" y="1983967"/>
            <a:ext cx="11188700" cy="412880"/>
          </a:xfrm>
          <a:prstGeom prst="rect">
            <a:avLst/>
          </a:prstGeom>
          <a:solidFill>
            <a:srgbClr val="2BB7B3"/>
          </a:solidFill>
          <a:ln w="9525">
            <a:noFill/>
            <a:miter lim="800000"/>
          </a:ln>
        </p:spPr>
        <p:txBody>
          <a:bodyPr wrap="square" lIns="91440" tIns="45720" rIns="91440" bIns="45720" anchor="ctr">
            <a:normAutofit/>
          </a:bodyPr>
          <a:lstStyle/>
          <a:p>
            <a:r>
              <a:rPr lang="en-US" altLang="zh-CN" dirty="0">
                <a:solidFill>
                  <a:schemeClr val="bg1"/>
                </a:solidFill>
                <a:latin typeface="思源黑体 CN Bold" panose="020B0800000000000000" pitchFamily="34" charset="-122"/>
                <a:ea typeface="思源黑体 CN Bold" panose="020B0800000000000000" pitchFamily="34" charset="-122"/>
                <a:cs typeface="Open Sans" panose="020B0606030504020204" pitchFamily="34" charset="0"/>
              </a:rPr>
              <a:t>  </a:t>
            </a:r>
            <a:r>
              <a:rPr lang="zh-CN" altLang="en-US" dirty="0">
                <a:solidFill>
                  <a:schemeClr val="bg1"/>
                </a:solidFill>
                <a:latin typeface="思源黑体 CN Bold" panose="020B0800000000000000" pitchFamily="34" charset="-122"/>
                <a:ea typeface="思源黑体 CN Bold" panose="020B0800000000000000" pitchFamily="34" charset="-122"/>
                <a:cs typeface="Open Sans" panose="020B0606030504020204" pitchFamily="34" charset="0"/>
              </a:rPr>
              <a:t>相关图片</a:t>
            </a:r>
            <a:endParaRPr lang="en-US" altLang="zh-CN" dirty="0">
              <a:solidFill>
                <a:schemeClr val="bg1"/>
              </a:solidFill>
              <a:latin typeface="思源黑体 CN Bold" panose="020B0800000000000000" pitchFamily="34" charset="-122"/>
              <a:ea typeface="思源黑体 CN Bold" panose="020B0800000000000000" pitchFamily="34" charset="-122"/>
              <a:cs typeface="Open Sans" panose="020B0606030504020204" pitchFamily="34" charset="0"/>
            </a:endParaRPr>
          </a:p>
        </p:txBody>
      </p:sp>
      <p:cxnSp>
        <p:nvCxnSpPr>
          <p:cNvPr id="9" name="直接连接符 8"/>
          <p:cNvCxnSpPr/>
          <p:nvPr/>
        </p:nvCxnSpPr>
        <p:spPr>
          <a:xfrm>
            <a:off x="4138397" y="5020730"/>
            <a:ext cx="0" cy="1287995"/>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053988" y="5020730"/>
            <a:ext cx="0" cy="1287995"/>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íṣḻïḍè"/>
          <p:cNvSpPr txBox="1"/>
          <p:nvPr/>
        </p:nvSpPr>
        <p:spPr bwMode="auto">
          <a:xfrm>
            <a:off x="495300" y="4128789"/>
            <a:ext cx="11188700" cy="412880"/>
          </a:xfrm>
          <a:prstGeom prst="rect">
            <a:avLst/>
          </a:prstGeom>
          <a:solidFill>
            <a:srgbClr val="003F43"/>
          </a:solidFill>
          <a:ln w="9525">
            <a:noFill/>
            <a:miter lim="800000"/>
          </a:ln>
        </p:spPr>
        <p:txBody>
          <a:bodyPr wrap="square" lIns="91440" tIns="45720" rIns="91440" bIns="45720" anchor="ctr">
            <a:normAutofit/>
          </a:bodyPr>
          <a:lstStyle/>
          <a:p>
            <a:r>
              <a:rPr lang="en-US" altLang="zh-CN" dirty="0">
                <a:solidFill>
                  <a:prstClr val="white"/>
                </a:solidFill>
                <a:latin typeface="思源黑体 CN Bold" panose="020B0800000000000000" pitchFamily="34" charset="-122"/>
                <a:ea typeface="思源黑体 CN Bold" panose="020B0800000000000000" pitchFamily="34" charset="-122"/>
                <a:cs typeface="Open Sans" panose="020B0606030504020204" pitchFamily="34" charset="0"/>
              </a:rPr>
              <a:t> </a:t>
            </a:r>
            <a:r>
              <a:rPr lang="zh-CN" altLang="en-US" dirty="0">
                <a:solidFill>
                  <a:prstClr val="white"/>
                </a:solidFill>
                <a:latin typeface="思源黑体 CN Bold" panose="020B0800000000000000" pitchFamily="34" charset="-122"/>
                <a:ea typeface="思源黑体 CN Bold" panose="020B0800000000000000" pitchFamily="34" charset="-122"/>
                <a:cs typeface="Open Sans" panose="020B0606030504020204" pitchFamily="34" charset="0"/>
              </a:rPr>
              <a:t>项目中的问题</a:t>
            </a:r>
            <a:endParaRPr lang="zh-CN" altLang="en-US" dirty="0">
              <a:solidFill>
                <a:prstClr val="white"/>
              </a:solidFill>
              <a:latin typeface="思源黑体 CN Bold" panose="020B0800000000000000" pitchFamily="34" charset="-122"/>
              <a:ea typeface="思源黑体 CN Bold" panose="020B0800000000000000" pitchFamily="34" charset="-122"/>
              <a:cs typeface="Open Sans" panose="020B0606030504020204" pitchFamily="34" charset="0"/>
            </a:endParaRPr>
          </a:p>
        </p:txBody>
      </p:sp>
      <p:sp>
        <p:nvSpPr>
          <p:cNvPr id="43" name="îṣḷîḋê"/>
          <p:cNvSpPr/>
          <p:nvPr/>
        </p:nvSpPr>
        <p:spPr bwMode="auto">
          <a:xfrm>
            <a:off x="2057537" y="4728552"/>
            <a:ext cx="246128" cy="302879"/>
          </a:xfrm>
          <a:custGeom>
            <a:avLst/>
            <a:gdLst>
              <a:gd name="connsiteX0" fmla="*/ 408101 w 493958"/>
              <a:gd name="connsiteY0" fmla="*/ 197442 h 607851"/>
              <a:gd name="connsiteX1" fmla="*/ 474265 w 493958"/>
              <a:gd name="connsiteY1" fmla="*/ 364168 h 607851"/>
              <a:gd name="connsiteX2" fmla="*/ 425332 w 493958"/>
              <a:gd name="connsiteY2" fmla="*/ 510408 h 607851"/>
              <a:gd name="connsiteX3" fmla="*/ 473967 w 493958"/>
              <a:gd name="connsiteY3" fmla="*/ 510408 h 607851"/>
              <a:gd name="connsiteX4" fmla="*/ 493958 w 493958"/>
              <a:gd name="connsiteY4" fmla="*/ 530373 h 607851"/>
              <a:gd name="connsiteX5" fmla="*/ 493958 w 493958"/>
              <a:gd name="connsiteY5" fmla="*/ 587886 h 607851"/>
              <a:gd name="connsiteX6" fmla="*/ 473967 w 493958"/>
              <a:gd name="connsiteY6" fmla="*/ 607851 h 607851"/>
              <a:gd name="connsiteX7" fmla="*/ 19991 w 493958"/>
              <a:gd name="connsiteY7" fmla="*/ 607851 h 607851"/>
              <a:gd name="connsiteX8" fmla="*/ 0 w 493958"/>
              <a:gd name="connsiteY8" fmla="*/ 587886 h 607851"/>
              <a:gd name="connsiteX9" fmla="*/ 0 w 493958"/>
              <a:gd name="connsiteY9" fmla="*/ 530373 h 607851"/>
              <a:gd name="connsiteX10" fmla="*/ 19991 w 493958"/>
              <a:gd name="connsiteY10" fmla="*/ 510408 h 607851"/>
              <a:gd name="connsiteX11" fmla="*/ 223184 w 493958"/>
              <a:gd name="connsiteY11" fmla="*/ 510408 h 607851"/>
              <a:gd name="connsiteX12" fmla="*/ 138818 w 493958"/>
              <a:gd name="connsiteY12" fmla="*/ 461686 h 607851"/>
              <a:gd name="connsiteX13" fmla="*/ 103909 w 493958"/>
              <a:gd name="connsiteY13" fmla="*/ 461686 h 607851"/>
              <a:gd name="connsiteX14" fmla="*/ 83918 w 493958"/>
              <a:gd name="connsiteY14" fmla="*/ 441646 h 607851"/>
              <a:gd name="connsiteX15" fmla="*/ 83918 w 493958"/>
              <a:gd name="connsiteY15" fmla="*/ 384134 h 607851"/>
              <a:gd name="connsiteX16" fmla="*/ 103909 w 493958"/>
              <a:gd name="connsiteY16" fmla="*/ 364168 h 607851"/>
              <a:gd name="connsiteX17" fmla="*/ 259063 w 493958"/>
              <a:gd name="connsiteY17" fmla="*/ 364168 h 607851"/>
              <a:gd name="connsiteX18" fmla="*/ 279129 w 493958"/>
              <a:gd name="connsiteY18" fmla="*/ 384134 h 607851"/>
              <a:gd name="connsiteX19" fmla="*/ 279129 w 493958"/>
              <a:gd name="connsiteY19" fmla="*/ 423767 h 607851"/>
              <a:gd name="connsiteX20" fmla="*/ 317768 w 493958"/>
              <a:gd name="connsiteY20" fmla="*/ 481354 h 607851"/>
              <a:gd name="connsiteX21" fmla="*/ 376697 w 493958"/>
              <a:gd name="connsiteY21" fmla="*/ 364168 h 607851"/>
              <a:gd name="connsiteX22" fmla="*/ 322617 w 493958"/>
              <a:gd name="connsiteY22" fmla="*/ 250857 h 607851"/>
              <a:gd name="connsiteX23" fmla="*/ 331270 w 493958"/>
              <a:gd name="connsiteY23" fmla="*/ 251304 h 607851"/>
              <a:gd name="connsiteX24" fmla="*/ 389005 w 493958"/>
              <a:gd name="connsiteY24" fmla="*/ 227465 h 607851"/>
              <a:gd name="connsiteX25" fmla="*/ 408101 w 493958"/>
              <a:gd name="connsiteY25" fmla="*/ 197442 h 607851"/>
              <a:gd name="connsiteX26" fmla="*/ 331270 w 493958"/>
              <a:gd name="connsiteY26" fmla="*/ 118268 h 607851"/>
              <a:gd name="connsiteX27" fmla="*/ 382888 w 493958"/>
              <a:gd name="connsiteY27" fmla="*/ 169816 h 607851"/>
              <a:gd name="connsiteX28" fmla="*/ 382664 w 493958"/>
              <a:gd name="connsiteY28" fmla="*/ 174062 h 607851"/>
              <a:gd name="connsiteX29" fmla="*/ 331270 w 493958"/>
              <a:gd name="connsiteY29" fmla="*/ 221364 h 607851"/>
              <a:gd name="connsiteX30" fmla="*/ 279651 w 493958"/>
              <a:gd name="connsiteY30" fmla="*/ 169816 h 607851"/>
              <a:gd name="connsiteX31" fmla="*/ 298299 w 493958"/>
              <a:gd name="connsiteY31" fmla="*/ 130187 h 607851"/>
              <a:gd name="connsiteX32" fmla="*/ 331270 w 493958"/>
              <a:gd name="connsiteY32" fmla="*/ 118268 h 607851"/>
              <a:gd name="connsiteX33" fmla="*/ 139155 w 493958"/>
              <a:gd name="connsiteY33" fmla="*/ 65485 h 607851"/>
              <a:gd name="connsiteX34" fmla="*/ 251919 w 493958"/>
              <a:gd name="connsiteY34" fmla="*/ 65485 h 607851"/>
              <a:gd name="connsiteX35" fmla="*/ 251919 w 493958"/>
              <a:gd name="connsiteY35" fmla="*/ 150697 h 607851"/>
              <a:gd name="connsiteX36" fmla="*/ 251919 w 493958"/>
              <a:gd name="connsiteY36" fmla="*/ 188983 h 607851"/>
              <a:gd name="connsiteX37" fmla="*/ 251919 w 493958"/>
              <a:gd name="connsiteY37" fmla="*/ 334975 h 607851"/>
              <a:gd name="connsiteX38" fmla="*/ 139155 w 493958"/>
              <a:gd name="connsiteY38" fmla="*/ 334975 h 607851"/>
              <a:gd name="connsiteX39" fmla="*/ 173048 w 493958"/>
              <a:gd name="connsiteY39" fmla="*/ 0 h 607851"/>
              <a:gd name="connsiteX40" fmla="*/ 217954 w 493958"/>
              <a:gd name="connsiteY40" fmla="*/ 0 h 607851"/>
              <a:gd name="connsiteX41" fmla="*/ 237946 w 493958"/>
              <a:gd name="connsiteY41" fmla="*/ 19974 h 607851"/>
              <a:gd name="connsiteX42" fmla="*/ 237946 w 493958"/>
              <a:gd name="connsiteY42" fmla="*/ 41140 h 607851"/>
              <a:gd name="connsiteX43" fmla="*/ 153056 w 493958"/>
              <a:gd name="connsiteY43" fmla="*/ 41140 h 607851"/>
              <a:gd name="connsiteX44" fmla="*/ 153056 w 493958"/>
              <a:gd name="connsiteY44" fmla="*/ 19974 h 607851"/>
              <a:gd name="connsiteX45" fmla="*/ 173048 w 493958"/>
              <a:gd name="connsiteY45"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493958" h="607851">
                <a:moveTo>
                  <a:pt x="408101" y="197442"/>
                </a:moveTo>
                <a:cubicBezTo>
                  <a:pt x="449127" y="241098"/>
                  <a:pt x="474265" y="299728"/>
                  <a:pt x="474265" y="364168"/>
                </a:cubicBezTo>
                <a:cubicBezTo>
                  <a:pt x="474265" y="418999"/>
                  <a:pt x="456064" y="469657"/>
                  <a:pt x="425332" y="510408"/>
                </a:cubicBezTo>
                <a:lnTo>
                  <a:pt x="473967" y="510408"/>
                </a:lnTo>
                <a:cubicBezTo>
                  <a:pt x="485007" y="510408"/>
                  <a:pt x="493958" y="519347"/>
                  <a:pt x="493958" y="530373"/>
                </a:cubicBezTo>
                <a:lnTo>
                  <a:pt x="493958" y="587886"/>
                </a:lnTo>
                <a:cubicBezTo>
                  <a:pt x="493958" y="598911"/>
                  <a:pt x="485007" y="607851"/>
                  <a:pt x="473967" y="607851"/>
                </a:cubicBezTo>
                <a:lnTo>
                  <a:pt x="19991" y="607851"/>
                </a:lnTo>
                <a:cubicBezTo>
                  <a:pt x="8951" y="607851"/>
                  <a:pt x="0" y="598911"/>
                  <a:pt x="0" y="587886"/>
                </a:cubicBezTo>
                <a:lnTo>
                  <a:pt x="0" y="530373"/>
                </a:lnTo>
                <a:cubicBezTo>
                  <a:pt x="0" y="519347"/>
                  <a:pt x="8951" y="510408"/>
                  <a:pt x="19991" y="510408"/>
                </a:cubicBezTo>
                <a:lnTo>
                  <a:pt x="223184" y="510408"/>
                </a:lnTo>
                <a:cubicBezTo>
                  <a:pt x="206326" y="481279"/>
                  <a:pt x="174847" y="461686"/>
                  <a:pt x="138818" y="461686"/>
                </a:cubicBezTo>
                <a:lnTo>
                  <a:pt x="103909" y="461686"/>
                </a:lnTo>
                <a:cubicBezTo>
                  <a:pt x="92869" y="461686"/>
                  <a:pt x="83918" y="452672"/>
                  <a:pt x="83918" y="441646"/>
                </a:cubicBezTo>
                <a:lnTo>
                  <a:pt x="83918" y="384134"/>
                </a:lnTo>
                <a:cubicBezTo>
                  <a:pt x="83918" y="373108"/>
                  <a:pt x="92869" y="364168"/>
                  <a:pt x="103909" y="364168"/>
                </a:cubicBezTo>
                <a:lnTo>
                  <a:pt x="259063" y="364168"/>
                </a:lnTo>
                <a:cubicBezTo>
                  <a:pt x="270178" y="364168"/>
                  <a:pt x="279129" y="373108"/>
                  <a:pt x="279129" y="384134"/>
                </a:cubicBezTo>
                <a:lnTo>
                  <a:pt x="279129" y="423767"/>
                </a:lnTo>
                <a:cubicBezTo>
                  <a:pt x="295166" y="440454"/>
                  <a:pt x="308369" y="459898"/>
                  <a:pt x="317768" y="481354"/>
                </a:cubicBezTo>
                <a:cubicBezTo>
                  <a:pt x="353498" y="454683"/>
                  <a:pt x="376697" y="412070"/>
                  <a:pt x="376697" y="364168"/>
                </a:cubicBezTo>
                <a:cubicBezTo>
                  <a:pt x="376697" y="318501"/>
                  <a:pt x="355587" y="277676"/>
                  <a:pt x="322617" y="250857"/>
                </a:cubicBezTo>
                <a:cubicBezTo>
                  <a:pt x="325451" y="251155"/>
                  <a:pt x="328360" y="251304"/>
                  <a:pt x="331270" y="251304"/>
                </a:cubicBezTo>
                <a:cubicBezTo>
                  <a:pt x="353051" y="251304"/>
                  <a:pt x="373564" y="242811"/>
                  <a:pt x="389005" y="227465"/>
                </a:cubicBezTo>
                <a:cubicBezTo>
                  <a:pt x="397583" y="218823"/>
                  <a:pt x="404073" y="208617"/>
                  <a:pt x="408101" y="197442"/>
                </a:cubicBezTo>
                <a:close/>
                <a:moveTo>
                  <a:pt x="331270" y="118268"/>
                </a:moveTo>
                <a:cubicBezTo>
                  <a:pt x="359764" y="118268"/>
                  <a:pt x="382888" y="141360"/>
                  <a:pt x="382888" y="169816"/>
                </a:cubicBezTo>
                <a:cubicBezTo>
                  <a:pt x="382888" y="171231"/>
                  <a:pt x="382813" y="172647"/>
                  <a:pt x="382664" y="174062"/>
                </a:cubicBezTo>
                <a:cubicBezTo>
                  <a:pt x="380501" y="200506"/>
                  <a:pt x="358347" y="221364"/>
                  <a:pt x="331270" y="221364"/>
                </a:cubicBezTo>
                <a:cubicBezTo>
                  <a:pt x="302775" y="221364"/>
                  <a:pt x="279651" y="198272"/>
                  <a:pt x="279651" y="169816"/>
                </a:cubicBezTo>
                <a:cubicBezTo>
                  <a:pt x="279651" y="153875"/>
                  <a:pt x="286961" y="139647"/>
                  <a:pt x="298299" y="130187"/>
                </a:cubicBezTo>
                <a:cubicBezTo>
                  <a:pt x="307250" y="122737"/>
                  <a:pt x="318738" y="118268"/>
                  <a:pt x="331270" y="118268"/>
                </a:cubicBezTo>
                <a:close/>
                <a:moveTo>
                  <a:pt x="139155" y="65485"/>
                </a:moveTo>
                <a:lnTo>
                  <a:pt x="251919" y="65485"/>
                </a:lnTo>
                <a:lnTo>
                  <a:pt x="251919" y="150697"/>
                </a:lnTo>
                <a:lnTo>
                  <a:pt x="251919" y="188983"/>
                </a:lnTo>
                <a:lnTo>
                  <a:pt x="251919" y="334975"/>
                </a:lnTo>
                <a:lnTo>
                  <a:pt x="139155" y="334975"/>
                </a:lnTo>
                <a:close/>
                <a:moveTo>
                  <a:pt x="173048" y="0"/>
                </a:moveTo>
                <a:lnTo>
                  <a:pt x="217954" y="0"/>
                </a:lnTo>
                <a:cubicBezTo>
                  <a:pt x="228995" y="0"/>
                  <a:pt x="237946" y="8943"/>
                  <a:pt x="237946" y="19974"/>
                </a:cubicBezTo>
                <a:lnTo>
                  <a:pt x="237946" y="41140"/>
                </a:lnTo>
                <a:lnTo>
                  <a:pt x="153056" y="41140"/>
                </a:lnTo>
                <a:lnTo>
                  <a:pt x="153056" y="19974"/>
                </a:lnTo>
                <a:cubicBezTo>
                  <a:pt x="153056" y="8943"/>
                  <a:pt x="162007" y="0"/>
                  <a:pt x="173048" y="0"/>
                </a:cubicBezTo>
                <a:close/>
              </a:path>
            </a:pathLst>
          </a:custGeom>
          <a:solidFill>
            <a:srgbClr val="ED6C00"/>
          </a:solidFill>
          <a:ln>
            <a:noFill/>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p>
        </p:txBody>
      </p:sp>
      <p:sp>
        <p:nvSpPr>
          <p:cNvPr id="44" name="iṧļïďê"/>
          <p:cNvSpPr/>
          <p:nvPr/>
        </p:nvSpPr>
        <p:spPr bwMode="auto">
          <a:xfrm>
            <a:off x="5944090" y="4728552"/>
            <a:ext cx="291121" cy="302879"/>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 name="T44" fmla="*/ 372171 w 604011"/>
              <a:gd name="T45" fmla="*/ 372171 w 604011"/>
              <a:gd name="T46" fmla="*/ 372171 w 604011"/>
              <a:gd name="T47" fmla="*/ 372171 w 604011"/>
              <a:gd name="T48" fmla="*/ 372171 w 604011"/>
              <a:gd name="T49" fmla="*/ 372171 w 604011"/>
              <a:gd name="T50" fmla="*/ 372171 w 604011"/>
              <a:gd name="T51" fmla="*/ 372171 w 604011"/>
              <a:gd name="T52" fmla="*/ 372171 w 604011"/>
              <a:gd name="T53" fmla="*/ 372171 w 604011"/>
              <a:gd name="T54" fmla="*/ 372171 w 604011"/>
              <a:gd name="T55" fmla="*/ 372171 w 604011"/>
              <a:gd name="T56" fmla="*/ 372171 w 604011"/>
              <a:gd name="T57" fmla="*/ 372171 w 604011"/>
              <a:gd name="T58" fmla="*/ 372171 w 604011"/>
              <a:gd name="T59" fmla="*/ 372171 w 604011"/>
              <a:gd name="T60" fmla="*/ 372171 w 604011"/>
              <a:gd name="T61" fmla="*/ 372171 w 604011"/>
              <a:gd name="T62" fmla="*/ 372171 w 604011"/>
              <a:gd name="T63" fmla="*/ 372171 w 604011"/>
              <a:gd name="T64" fmla="*/ 372171 w 604011"/>
              <a:gd name="T65" fmla="*/ 372171 w 604011"/>
              <a:gd name="T66" fmla="*/ 372171 w 604011"/>
              <a:gd name="T67" fmla="*/ 372171 w 604011"/>
              <a:gd name="T68" fmla="*/ 372171 w 604011"/>
              <a:gd name="T69" fmla="*/ 372171 w 604011"/>
              <a:gd name="T70" fmla="*/ 372171 w 604011"/>
              <a:gd name="T71" fmla="*/ 372171 w 604011"/>
              <a:gd name="T72" fmla="*/ 372171 w 604011"/>
              <a:gd name="T73"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54" h="2662">
                <a:moveTo>
                  <a:pt x="2304" y="643"/>
                </a:moveTo>
                <a:cubicBezTo>
                  <a:pt x="2442" y="643"/>
                  <a:pt x="2554" y="531"/>
                  <a:pt x="2554" y="394"/>
                </a:cubicBezTo>
                <a:cubicBezTo>
                  <a:pt x="2554" y="256"/>
                  <a:pt x="2442" y="144"/>
                  <a:pt x="2304" y="144"/>
                </a:cubicBezTo>
                <a:cubicBezTo>
                  <a:pt x="2167" y="144"/>
                  <a:pt x="2055" y="256"/>
                  <a:pt x="2055" y="394"/>
                </a:cubicBezTo>
                <a:cubicBezTo>
                  <a:pt x="2055" y="466"/>
                  <a:pt x="2086" y="531"/>
                  <a:pt x="2136" y="577"/>
                </a:cubicBezTo>
                <a:lnTo>
                  <a:pt x="1935" y="971"/>
                </a:lnTo>
                <a:cubicBezTo>
                  <a:pt x="1881" y="951"/>
                  <a:pt x="1823" y="941"/>
                  <a:pt x="1762" y="941"/>
                </a:cubicBezTo>
                <a:cubicBezTo>
                  <a:pt x="1623" y="941"/>
                  <a:pt x="1497" y="996"/>
                  <a:pt x="1405" y="1086"/>
                </a:cubicBezTo>
                <a:lnTo>
                  <a:pt x="555" y="414"/>
                </a:lnTo>
                <a:cubicBezTo>
                  <a:pt x="573" y="377"/>
                  <a:pt x="582" y="335"/>
                  <a:pt x="582" y="291"/>
                </a:cubicBezTo>
                <a:cubicBezTo>
                  <a:pt x="582" y="131"/>
                  <a:pt x="452" y="0"/>
                  <a:pt x="291" y="0"/>
                </a:cubicBezTo>
                <a:cubicBezTo>
                  <a:pt x="131" y="0"/>
                  <a:pt x="0" y="131"/>
                  <a:pt x="0" y="291"/>
                </a:cubicBezTo>
                <a:cubicBezTo>
                  <a:pt x="0" y="451"/>
                  <a:pt x="131" y="582"/>
                  <a:pt x="291" y="582"/>
                </a:cubicBezTo>
                <a:cubicBezTo>
                  <a:pt x="360" y="582"/>
                  <a:pt x="422" y="558"/>
                  <a:pt x="472" y="519"/>
                </a:cubicBezTo>
                <a:lnTo>
                  <a:pt x="1322" y="1191"/>
                </a:lnTo>
                <a:cubicBezTo>
                  <a:pt x="1276" y="1268"/>
                  <a:pt x="1249" y="1358"/>
                  <a:pt x="1249" y="1454"/>
                </a:cubicBezTo>
                <a:cubicBezTo>
                  <a:pt x="1249" y="1544"/>
                  <a:pt x="1272" y="1628"/>
                  <a:pt x="1313" y="1702"/>
                </a:cubicBezTo>
                <a:lnTo>
                  <a:pt x="704" y="2150"/>
                </a:lnTo>
                <a:cubicBezTo>
                  <a:pt x="653" y="2106"/>
                  <a:pt x="588" y="2080"/>
                  <a:pt x="516" y="2080"/>
                </a:cubicBezTo>
                <a:cubicBezTo>
                  <a:pt x="355" y="2080"/>
                  <a:pt x="225" y="2211"/>
                  <a:pt x="225" y="2371"/>
                </a:cubicBezTo>
                <a:cubicBezTo>
                  <a:pt x="225" y="2531"/>
                  <a:pt x="355" y="2662"/>
                  <a:pt x="516" y="2662"/>
                </a:cubicBezTo>
                <a:cubicBezTo>
                  <a:pt x="676" y="2662"/>
                  <a:pt x="807" y="2531"/>
                  <a:pt x="807" y="2371"/>
                </a:cubicBezTo>
                <a:cubicBezTo>
                  <a:pt x="807" y="2331"/>
                  <a:pt x="798" y="2292"/>
                  <a:pt x="783" y="2257"/>
                </a:cubicBezTo>
                <a:lnTo>
                  <a:pt x="1392" y="1809"/>
                </a:lnTo>
                <a:cubicBezTo>
                  <a:pt x="1486" y="1907"/>
                  <a:pt x="1617" y="1967"/>
                  <a:pt x="1762" y="1967"/>
                </a:cubicBezTo>
                <a:cubicBezTo>
                  <a:pt x="1816" y="1967"/>
                  <a:pt x="1868" y="1959"/>
                  <a:pt x="1916" y="1944"/>
                </a:cubicBezTo>
                <a:lnTo>
                  <a:pt x="2072" y="2278"/>
                </a:lnTo>
                <a:cubicBezTo>
                  <a:pt x="2037" y="2313"/>
                  <a:pt x="2015" y="2362"/>
                  <a:pt x="2015" y="2416"/>
                </a:cubicBezTo>
                <a:cubicBezTo>
                  <a:pt x="2015" y="2523"/>
                  <a:pt x="2102" y="2610"/>
                  <a:pt x="2209" y="2610"/>
                </a:cubicBezTo>
                <a:cubicBezTo>
                  <a:pt x="2316" y="2610"/>
                  <a:pt x="2403" y="2523"/>
                  <a:pt x="2403" y="2416"/>
                </a:cubicBezTo>
                <a:cubicBezTo>
                  <a:pt x="2403" y="2308"/>
                  <a:pt x="2316" y="2221"/>
                  <a:pt x="2209" y="2221"/>
                </a:cubicBezTo>
                <a:cubicBezTo>
                  <a:pt x="2204" y="2221"/>
                  <a:pt x="2198" y="2222"/>
                  <a:pt x="2193" y="2222"/>
                </a:cubicBezTo>
                <a:lnTo>
                  <a:pt x="2037" y="1887"/>
                </a:lnTo>
                <a:cubicBezTo>
                  <a:pt x="2180" y="1796"/>
                  <a:pt x="2276" y="1636"/>
                  <a:pt x="2276" y="1454"/>
                </a:cubicBezTo>
                <a:cubicBezTo>
                  <a:pt x="2276" y="1279"/>
                  <a:pt x="2188" y="1124"/>
                  <a:pt x="2053" y="1031"/>
                </a:cubicBezTo>
                <a:lnTo>
                  <a:pt x="2254" y="638"/>
                </a:lnTo>
                <a:cubicBezTo>
                  <a:pt x="2270" y="641"/>
                  <a:pt x="2287" y="643"/>
                  <a:pt x="2304" y="643"/>
                </a:cubicBezTo>
                <a:close/>
              </a:path>
            </a:pathLst>
          </a:custGeom>
          <a:solidFill>
            <a:srgbClr val="ED6C00"/>
          </a:solidFill>
          <a:ln>
            <a:noFill/>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p>
        </p:txBody>
      </p:sp>
      <p:sp>
        <p:nvSpPr>
          <p:cNvPr id="45" name="íṥľiďe"/>
          <p:cNvSpPr/>
          <p:nvPr/>
        </p:nvSpPr>
        <p:spPr bwMode="auto">
          <a:xfrm>
            <a:off x="9915961" y="4728552"/>
            <a:ext cx="165474" cy="302879"/>
          </a:xfrm>
          <a:custGeom>
            <a:avLst/>
            <a:gdLst>
              <a:gd name="T0" fmla="*/ 2400 w 2400"/>
              <a:gd name="T1" fmla="*/ 1200 h 4400"/>
              <a:gd name="T2" fmla="*/ 2400 w 2400"/>
              <a:gd name="T3" fmla="*/ 200 h 4400"/>
              <a:gd name="T4" fmla="*/ 2200 w 2400"/>
              <a:gd name="T5" fmla="*/ 0 h 4400"/>
              <a:gd name="T6" fmla="*/ 2000 w 2400"/>
              <a:gd name="T7" fmla="*/ 200 h 4400"/>
              <a:gd name="T8" fmla="*/ 2000 w 2400"/>
              <a:gd name="T9" fmla="*/ 400 h 4400"/>
              <a:gd name="T10" fmla="*/ 400 w 2400"/>
              <a:gd name="T11" fmla="*/ 400 h 4400"/>
              <a:gd name="T12" fmla="*/ 400 w 2400"/>
              <a:gd name="T13" fmla="*/ 200 h 4400"/>
              <a:gd name="T14" fmla="*/ 200 w 2400"/>
              <a:gd name="T15" fmla="*/ 0 h 4400"/>
              <a:gd name="T16" fmla="*/ 0 w 2400"/>
              <a:gd name="T17" fmla="*/ 200 h 4400"/>
              <a:gd name="T18" fmla="*/ 0 w 2400"/>
              <a:gd name="T19" fmla="*/ 1200 h 4400"/>
              <a:gd name="T20" fmla="*/ 537 w 2400"/>
              <a:gd name="T21" fmla="*/ 2200 h 4400"/>
              <a:gd name="T22" fmla="*/ 0 w 2400"/>
              <a:gd name="T23" fmla="*/ 3200 h 4400"/>
              <a:gd name="T24" fmla="*/ 0 w 2400"/>
              <a:gd name="T25" fmla="*/ 4200 h 4400"/>
              <a:gd name="T26" fmla="*/ 200 w 2400"/>
              <a:gd name="T27" fmla="*/ 4400 h 4400"/>
              <a:gd name="T28" fmla="*/ 400 w 2400"/>
              <a:gd name="T29" fmla="*/ 4200 h 4400"/>
              <a:gd name="T30" fmla="*/ 400 w 2400"/>
              <a:gd name="T31" fmla="*/ 4000 h 4400"/>
              <a:gd name="T32" fmla="*/ 2000 w 2400"/>
              <a:gd name="T33" fmla="*/ 4000 h 4400"/>
              <a:gd name="T34" fmla="*/ 2000 w 2400"/>
              <a:gd name="T35" fmla="*/ 4200 h 4400"/>
              <a:gd name="T36" fmla="*/ 2200 w 2400"/>
              <a:gd name="T37" fmla="*/ 4400 h 4400"/>
              <a:gd name="T38" fmla="*/ 2400 w 2400"/>
              <a:gd name="T39" fmla="*/ 4200 h 4400"/>
              <a:gd name="T40" fmla="*/ 2400 w 2400"/>
              <a:gd name="T41" fmla="*/ 3200 h 4400"/>
              <a:gd name="T42" fmla="*/ 1863 w 2400"/>
              <a:gd name="T43" fmla="*/ 2200 h 4400"/>
              <a:gd name="T44" fmla="*/ 2400 w 2400"/>
              <a:gd name="T45" fmla="*/ 1200 h 4400"/>
              <a:gd name="T46" fmla="*/ 2000 w 2400"/>
              <a:gd name="T47" fmla="*/ 3600 h 4400"/>
              <a:gd name="T48" fmla="*/ 400 w 2400"/>
              <a:gd name="T49" fmla="*/ 3600 h 4400"/>
              <a:gd name="T50" fmla="*/ 400 w 2400"/>
              <a:gd name="T51" fmla="*/ 3200 h 4400"/>
              <a:gd name="T52" fmla="*/ 2000 w 2400"/>
              <a:gd name="T53" fmla="*/ 3200 h 4400"/>
              <a:gd name="T54" fmla="*/ 2000 w 2400"/>
              <a:gd name="T55" fmla="*/ 3600 h 4400"/>
              <a:gd name="T56" fmla="*/ 1892 w 2400"/>
              <a:gd name="T57" fmla="*/ 2800 h 4400"/>
              <a:gd name="T58" fmla="*/ 508 w 2400"/>
              <a:gd name="T59" fmla="*/ 2800 h 4400"/>
              <a:gd name="T60" fmla="*/ 1200 w 2400"/>
              <a:gd name="T61" fmla="*/ 2400 h 4400"/>
              <a:gd name="T62" fmla="*/ 1892 w 2400"/>
              <a:gd name="T63" fmla="*/ 2800 h 4400"/>
              <a:gd name="T64" fmla="*/ 1200 w 2400"/>
              <a:gd name="T65" fmla="*/ 2000 h 4400"/>
              <a:gd name="T66" fmla="*/ 508 w 2400"/>
              <a:gd name="T67" fmla="*/ 1600 h 4400"/>
              <a:gd name="T68" fmla="*/ 1892 w 2400"/>
              <a:gd name="T69" fmla="*/ 1600 h 4400"/>
              <a:gd name="T70" fmla="*/ 1200 w 2400"/>
              <a:gd name="T71" fmla="*/ 2000 h 4400"/>
              <a:gd name="T72" fmla="*/ 2000 w 2400"/>
              <a:gd name="T73" fmla="*/ 1200 h 4400"/>
              <a:gd name="T74" fmla="*/ 400 w 2400"/>
              <a:gd name="T75" fmla="*/ 1200 h 4400"/>
              <a:gd name="T76" fmla="*/ 400 w 2400"/>
              <a:gd name="T77" fmla="*/ 800 h 4400"/>
              <a:gd name="T78" fmla="*/ 2000 w 2400"/>
              <a:gd name="T79" fmla="*/ 800 h 4400"/>
              <a:gd name="T80" fmla="*/ 2000 w 2400"/>
              <a:gd name="T81" fmla="*/ 1200 h 4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00" h="4400">
                <a:moveTo>
                  <a:pt x="2400" y="1200"/>
                </a:moveTo>
                <a:lnTo>
                  <a:pt x="2400" y="200"/>
                </a:lnTo>
                <a:cubicBezTo>
                  <a:pt x="2400" y="90"/>
                  <a:pt x="2310" y="0"/>
                  <a:pt x="2200" y="0"/>
                </a:cubicBezTo>
                <a:cubicBezTo>
                  <a:pt x="2090" y="0"/>
                  <a:pt x="2000" y="90"/>
                  <a:pt x="2000" y="200"/>
                </a:cubicBezTo>
                <a:lnTo>
                  <a:pt x="2000" y="400"/>
                </a:lnTo>
                <a:lnTo>
                  <a:pt x="400" y="400"/>
                </a:lnTo>
                <a:lnTo>
                  <a:pt x="400" y="200"/>
                </a:lnTo>
                <a:cubicBezTo>
                  <a:pt x="400" y="90"/>
                  <a:pt x="310" y="0"/>
                  <a:pt x="200" y="0"/>
                </a:cubicBezTo>
                <a:cubicBezTo>
                  <a:pt x="90" y="0"/>
                  <a:pt x="0" y="90"/>
                  <a:pt x="0" y="200"/>
                </a:cubicBezTo>
                <a:lnTo>
                  <a:pt x="0" y="1200"/>
                </a:lnTo>
                <a:cubicBezTo>
                  <a:pt x="0" y="1617"/>
                  <a:pt x="214" y="1985"/>
                  <a:pt x="537" y="2200"/>
                </a:cubicBezTo>
                <a:cubicBezTo>
                  <a:pt x="214" y="2415"/>
                  <a:pt x="0" y="2783"/>
                  <a:pt x="0" y="3200"/>
                </a:cubicBezTo>
                <a:lnTo>
                  <a:pt x="0" y="4200"/>
                </a:lnTo>
                <a:cubicBezTo>
                  <a:pt x="0" y="4310"/>
                  <a:pt x="90" y="4400"/>
                  <a:pt x="200" y="4400"/>
                </a:cubicBezTo>
                <a:cubicBezTo>
                  <a:pt x="310" y="4400"/>
                  <a:pt x="400" y="4310"/>
                  <a:pt x="400" y="4200"/>
                </a:cubicBezTo>
                <a:lnTo>
                  <a:pt x="400" y="4000"/>
                </a:lnTo>
                <a:lnTo>
                  <a:pt x="2000" y="4000"/>
                </a:lnTo>
                <a:lnTo>
                  <a:pt x="2000" y="4200"/>
                </a:lnTo>
                <a:cubicBezTo>
                  <a:pt x="2000" y="4310"/>
                  <a:pt x="2090" y="4400"/>
                  <a:pt x="2200" y="4400"/>
                </a:cubicBezTo>
                <a:cubicBezTo>
                  <a:pt x="2310" y="4400"/>
                  <a:pt x="2400" y="4310"/>
                  <a:pt x="2400" y="4200"/>
                </a:cubicBezTo>
                <a:lnTo>
                  <a:pt x="2400" y="3200"/>
                </a:lnTo>
                <a:cubicBezTo>
                  <a:pt x="2400" y="2783"/>
                  <a:pt x="2186" y="2415"/>
                  <a:pt x="1863" y="2200"/>
                </a:cubicBezTo>
                <a:cubicBezTo>
                  <a:pt x="2186" y="1985"/>
                  <a:pt x="2400" y="1617"/>
                  <a:pt x="2400" y="1200"/>
                </a:cubicBezTo>
                <a:close/>
                <a:moveTo>
                  <a:pt x="2000" y="3600"/>
                </a:moveTo>
                <a:lnTo>
                  <a:pt x="400" y="3600"/>
                </a:lnTo>
                <a:lnTo>
                  <a:pt x="400" y="3200"/>
                </a:lnTo>
                <a:lnTo>
                  <a:pt x="2000" y="3200"/>
                </a:lnTo>
                <a:lnTo>
                  <a:pt x="2000" y="3600"/>
                </a:lnTo>
                <a:close/>
                <a:moveTo>
                  <a:pt x="1892" y="2800"/>
                </a:moveTo>
                <a:lnTo>
                  <a:pt x="508" y="2800"/>
                </a:lnTo>
                <a:cubicBezTo>
                  <a:pt x="646" y="2561"/>
                  <a:pt x="905" y="2400"/>
                  <a:pt x="1200" y="2400"/>
                </a:cubicBezTo>
                <a:cubicBezTo>
                  <a:pt x="1495" y="2400"/>
                  <a:pt x="1754" y="2561"/>
                  <a:pt x="1892" y="2800"/>
                </a:cubicBezTo>
                <a:close/>
                <a:moveTo>
                  <a:pt x="1200" y="2000"/>
                </a:moveTo>
                <a:cubicBezTo>
                  <a:pt x="905" y="2000"/>
                  <a:pt x="646" y="1839"/>
                  <a:pt x="508" y="1600"/>
                </a:cubicBezTo>
                <a:lnTo>
                  <a:pt x="1892" y="1600"/>
                </a:lnTo>
                <a:cubicBezTo>
                  <a:pt x="1754" y="1839"/>
                  <a:pt x="1495" y="2000"/>
                  <a:pt x="1200" y="2000"/>
                </a:cubicBezTo>
                <a:close/>
                <a:moveTo>
                  <a:pt x="2000" y="1200"/>
                </a:moveTo>
                <a:lnTo>
                  <a:pt x="400" y="1200"/>
                </a:lnTo>
                <a:lnTo>
                  <a:pt x="400" y="800"/>
                </a:lnTo>
                <a:lnTo>
                  <a:pt x="2000" y="800"/>
                </a:lnTo>
                <a:lnTo>
                  <a:pt x="2000" y="1200"/>
                </a:lnTo>
                <a:close/>
              </a:path>
            </a:pathLst>
          </a:custGeom>
          <a:solidFill>
            <a:srgbClr val="ED6C00"/>
          </a:solidFill>
          <a:ln>
            <a:noFill/>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p>
        </p:txBody>
      </p:sp>
      <p:pic>
        <p:nvPicPr>
          <p:cNvPr id="36" name="图形 35"/>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989499" y="2581048"/>
            <a:ext cx="1687882" cy="1850178"/>
          </a:xfrm>
          <a:prstGeom prst="rect">
            <a:avLst/>
          </a:prstGeom>
        </p:spPr>
      </p:pic>
      <p:pic>
        <p:nvPicPr>
          <p:cNvPr id="38" name="图形 37"/>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18952" y="469432"/>
            <a:ext cx="3057110" cy="561730"/>
          </a:xfrm>
          <a:prstGeom prst="rect">
            <a:avLst/>
          </a:prstGeom>
        </p:spPr>
      </p:pic>
      <p:sp>
        <p:nvSpPr>
          <p:cNvPr id="40" name="矩形 39"/>
          <p:cNvSpPr/>
          <p:nvPr/>
        </p:nvSpPr>
        <p:spPr>
          <a:xfrm>
            <a:off x="666490" y="5207884"/>
            <a:ext cx="3028221" cy="875665"/>
          </a:xfrm>
          <a:prstGeom prst="rect">
            <a:avLst/>
          </a:prstGeom>
        </p:spPr>
        <p:txBody>
          <a:bodyPr wrap="square">
            <a:spAutoFit/>
          </a:bodyPr>
          <a:lstStyle/>
          <a:p>
            <a:pPr lvl="0" algn="ctr">
              <a:spcBef>
                <a:spcPts val="600"/>
              </a:spcBef>
            </a:pPr>
            <a:r>
              <a:rPr kumimoji="0" lang="zh-CN" sz="1800" b="0" i="0" u="none" strike="noStrike" kern="1200" cap="none" spc="0" normalizeH="0" baseline="0" noProof="0" dirty="0">
                <a:ln>
                  <a:noFill/>
                </a:ln>
                <a:solidFill>
                  <a:srgbClr val="F2F2F2">
                    <a:lumMod val="25000"/>
                  </a:srgbClr>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rPr>
              <a:t>问题</a:t>
            </a:r>
            <a:r>
              <a:rPr kumimoji="0" lang="en-US" altLang="zh-CN" sz="1800" b="0" i="0" u="none" strike="noStrike" kern="1200" cap="none" spc="0" normalizeH="0" baseline="0" noProof="0" dirty="0">
                <a:ln>
                  <a:noFill/>
                </a:ln>
                <a:solidFill>
                  <a:srgbClr val="F2F2F2">
                    <a:lumMod val="25000"/>
                  </a:srgbClr>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rPr>
              <a:t>1</a:t>
            </a:r>
            <a:endParaRPr kumimoji="0" lang="en-US" altLang="zh-CN" sz="1800" b="0" i="0" u="none" strike="noStrike" kern="1200" cap="none" spc="0" normalizeH="0" baseline="0" noProof="0" dirty="0">
              <a:ln>
                <a:noFill/>
              </a:ln>
              <a:solidFill>
                <a:srgbClr val="F2F2F2">
                  <a:lumMod val="25000"/>
                </a:srgbClr>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endParaRPr>
          </a:p>
          <a:p>
            <a:pPr lvl="0" algn="ctr">
              <a:spcBef>
                <a:spcPts val="600"/>
              </a:spcBef>
            </a:pPr>
            <a:r>
              <a:rPr lang="zh-CN" altLang="en-US" sz="1400">
                <a:solidFill>
                  <a:schemeClr val="bg2">
                    <a:lumMod val="10000"/>
                  </a:schemeClr>
                </a:solidFill>
                <a:sym typeface="+mn-ea"/>
              </a:rPr>
              <a:t>（1）白内障患者配对的术前模糊眼底图像和术后清晰眼底图像难以获得。</a:t>
            </a:r>
            <a:endParaRPr kumimoji="0" lang="zh-CN" altLang="en-US" sz="1400" b="0" i="0" u="none" strike="noStrike" kern="1200" cap="none" spc="0" normalizeH="0" baseline="0" noProof="0" dirty="0">
              <a:ln>
                <a:noFill/>
              </a:ln>
              <a:solidFill>
                <a:schemeClr val="bg2">
                  <a:lumMod val="10000"/>
                </a:schemeClr>
              </a:solidFill>
              <a:effectLst/>
              <a:uLnTx/>
              <a:uFillTx/>
              <a:latin typeface="思源黑体 CN Light" panose="020B0300000000000000" pitchFamily="34" charset="-122"/>
              <a:ea typeface="思源黑体 CN Light" panose="020B0300000000000000" pitchFamily="34" charset="-122"/>
              <a:cs typeface="Open Sans" panose="020B0606030504020204" pitchFamily="34" charset="0"/>
              <a:sym typeface="+mn-ea"/>
            </a:endParaRPr>
          </a:p>
        </p:txBody>
      </p:sp>
      <p:sp>
        <p:nvSpPr>
          <p:cNvPr id="41" name="矩形 40"/>
          <p:cNvSpPr/>
          <p:nvPr/>
        </p:nvSpPr>
        <p:spPr>
          <a:xfrm>
            <a:off x="4575539" y="5207884"/>
            <a:ext cx="3028221" cy="1306830"/>
          </a:xfrm>
          <a:prstGeom prst="rect">
            <a:avLst/>
          </a:prstGeom>
        </p:spPr>
        <p:txBody>
          <a:bodyPr wrap="square">
            <a:spAutoFit/>
          </a:bodyPr>
          <a:lstStyle/>
          <a:p>
            <a:pPr lvl="0" algn="ctr">
              <a:spcBef>
                <a:spcPts val="600"/>
              </a:spcBef>
            </a:pPr>
            <a:r>
              <a:rPr kumimoji="0" lang="zh-CN" sz="1800" b="0" i="0" u="none" strike="noStrike" kern="1200" cap="none" spc="0" normalizeH="0" baseline="0" noProof="0" dirty="0">
                <a:ln>
                  <a:noFill/>
                </a:ln>
                <a:solidFill>
                  <a:srgbClr val="F2F2F2">
                    <a:lumMod val="25000"/>
                  </a:srgbClr>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rPr>
              <a:t>问题</a:t>
            </a:r>
            <a:r>
              <a:rPr kumimoji="0" lang="en-US" altLang="zh-CN" sz="1800" b="0" i="0" u="none" strike="noStrike" kern="1200" cap="none" spc="0" normalizeH="0" baseline="0" noProof="0" dirty="0">
                <a:ln>
                  <a:noFill/>
                </a:ln>
                <a:solidFill>
                  <a:srgbClr val="F2F2F2">
                    <a:lumMod val="25000"/>
                  </a:srgbClr>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rPr>
              <a:t>2</a:t>
            </a:r>
            <a:endParaRPr kumimoji="0" lang="en-US" altLang="zh-CN" sz="1800" b="0" i="0" u="none" strike="noStrike" kern="1200" cap="none" spc="0" normalizeH="0" baseline="0" noProof="0" dirty="0">
              <a:ln>
                <a:noFill/>
              </a:ln>
              <a:solidFill>
                <a:srgbClr val="F2F2F2">
                  <a:lumMod val="25000"/>
                </a:srgbClr>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endParaRPr>
          </a:p>
          <a:p>
            <a:pPr lvl="0" algn="ctr">
              <a:spcBef>
                <a:spcPts val="600"/>
              </a:spcBef>
            </a:pPr>
            <a:r>
              <a:rPr lang="zh-CN" altLang="en-US" sz="1400">
                <a:solidFill>
                  <a:schemeClr val="bg2">
                    <a:lumMod val="10000"/>
                  </a:schemeClr>
                </a:solidFill>
                <a:sym typeface="+mn-ea"/>
              </a:rPr>
              <a:t>（2）已有的研究提出的白内障噪声模拟算法合成的模拟噪声与真实的白内障噪声有一定的差距，可能导致模型在实际应用中性能不佳。</a:t>
            </a:r>
            <a:endParaRPr kumimoji="0" lang="zh-CN" altLang="en-US" sz="1400" b="0" i="0" u="none" strike="noStrike" kern="1200" cap="none" spc="0" normalizeH="0" baseline="0" noProof="0" dirty="0">
              <a:ln>
                <a:noFill/>
              </a:ln>
              <a:solidFill>
                <a:schemeClr val="bg2">
                  <a:lumMod val="10000"/>
                </a:schemeClr>
              </a:solidFill>
              <a:effectLst/>
              <a:uLnTx/>
              <a:uFillTx/>
              <a:latin typeface="思源黑体 CN Light" panose="020B0300000000000000" pitchFamily="34" charset="-122"/>
              <a:ea typeface="思源黑体 CN Light" panose="020B0300000000000000" pitchFamily="34" charset="-122"/>
              <a:cs typeface="Open Sans" panose="020B0606030504020204" pitchFamily="34" charset="0"/>
              <a:sym typeface="+mn-ea"/>
            </a:endParaRPr>
          </a:p>
        </p:txBody>
      </p:sp>
      <p:sp>
        <p:nvSpPr>
          <p:cNvPr id="42" name="矩形 41"/>
          <p:cNvSpPr/>
          <p:nvPr/>
        </p:nvSpPr>
        <p:spPr>
          <a:xfrm>
            <a:off x="8475388" y="5207884"/>
            <a:ext cx="3028221" cy="1383665"/>
          </a:xfrm>
          <a:prstGeom prst="rect">
            <a:avLst/>
          </a:prstGeom>
        </p:spPr>
        <p:txBody>
          <a:bodyPr wrap="square">
            <a:spAutoFit/>
          </a:bodyPr>
          <a:lstStyle/>
          <a:p>
            <a:pPr lvl="0" algn="ctr">
              <a:spcBef>
                <a:spcPts val="600"/>
              </a:spcBef>
            </a:pPr>
            <a:r>
              <a:rPr kumimoji="0" lang="zh-CN" sz="1800" b="0" i="0" u="none" strike="noStrike" kern="1200" cap="none" spc="0" normalizeH="0" baseline="0" noProof="0" dirty="0">
                <a:ln>
                  <a:noFill/>
                </a:ln>
                <a:solidFill>
                  <a:srgbClr val="F2F2F2">
                    <a:lumMod val="25000"/>
                  </a:srgbClr>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rPr>
              <a:t>问题</a:t>
            </a:r>
            <a:r>
              <a:rPr kumimoji="0" lang="en-US" altLang="zh-CN" sz="1800" b="0" i="0" u="none" strike="noStrike" kern="1200" cap="none" spc="0" normalizeH="0" baseline="0" noProof="0" dirty="0">
                <a:ln>
                  <a:noFill/>
                </a:ln>
                <a:solidFill>
                  <a:srgbClr val="F2F2F2">
                    <a:lumMod val="25000"/>
                  </a:srgbClr>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rPr>
              <a:t>3</a:t>
            </a:r>
            <a:endParaRPr kumimoji="0" lang="en-US" altLang="zh-CN" sz="1800" b="0" i="0" u="none" strike="noStrike" kern="1200" cap="none" spc="0" normalizeH="0" baseline="0" noProof="0" dirty="0">
              <a:ln>
                <a:noFill/>
              </a:ln>
              <a:solidFill>
                <a:srgbClr val="F2F2F2">
                  <a:lumMod val="25000"/>
                </a:srgbClr>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endParaRPr>
          </a:p>
          <a:p>
            <a:pPr lvl="0" algn="ctr">
              <a:spcBef>
                <a:spcPts val="600"/>
              </a:spcBef>
            </a:pPr>
            <a:r>
              <a:rPr lang="zh-CN" altLang="en-US" sz="1400">
                <a:solidFill>
                  <a:schemeClr val="bg2">
                    <a:lumMod val="10000"/>
                  </a:schemeClr>
                </a:solidFill>
                <a:sym typeface="+mn-ea"/>
              </a:rPr>
              <a:t>（3）在实际应用时，由于环境因素和操作因素等主客观因素影响，拍摄出的图像的质量存在一定的差异。</a:t>
            </a:r>
            <a:endParaRPr lang="zh-CN" altLang="en-US" sz="1400">
              <a:solidFill>
                <a:schemeClr val="bg2">
                  <a:lumMod val="10000"/>
                </a:schemeClr>
              </a:solidFill>
            </a:endParaRPr>
          </a:p>
          <a:p>
            <a:pPr lvl="0" algn="ctr">
              <a:spcBef>
                <a:spcPts val="600"/>
              </a:spcBef>
            </a:pPr>
            <a:endParaRPr kumimoji="0" lang="zh-CN" altLang="en-US" sz="1400" b="0" i="0" u="none" strike="noStrike" kern="1200" cap="none" spc="0" normalizeH="0" baseline="0" noProof="0" dirty="0">
              <a:ln>
                <a:noFill/>
              </a:ln>
              <a:solidFill>
                <a:schemeClr val="bg2">
                  <a:lumMod val="10000"/>
                </a:schemeClr>
              </a:solidFill>
              <a:effectLst/>
              <a:uLnTx/>
              <a:uFillTx/>
              <a:latin typeface="思源黑体 CN Light" panose="020B0300000000000000" pitchFamily="34" charset="-122"/>
              <a:ea typeface="思源黑体 CN Light" panose="020B0300000000000000" pitchFamily="34" charset="-122"/>
              <a:cs typeface="Open Sans" panose="020B0606030504020204" pitchFamily="34" charset="0"/>
            </a:endParaRPr>
          </a:p>
        </p:txBody>
      </p:sp>
      <p:sp>
        <p:nvSpPr>
          <p:cNvPr id="5" name="文本框 4"/>
          <p:cNvSpPr txBox="1"/>
          <p:nvPr/>
        </p:nvSpPr>
        <p:spPr>
          <a:xfrm>
            <a:off x="515938" y="560850"/>
            <a:ext cx="4854715" cy="460375"/>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F2BB49"/>
                </a:solidFill>
                <a:effectLst/>
                <a:uLnTx/>
                <a:uFillTx/>
                <a:latin typeface="华文琥珀" panose="02010800040101010101" charset="-122"/>
                <a:ea typeface="华文琥珀" panose="02010800040101010101" charset="-122"/>
                <a:cs typeface="+mn-cs"/>
              </a:rPr>
              <a:t>拟解决的关键问题</a:t>
            </a:r>
            <a:endParaRPr kumimoji="0" lang="en-US" altLang="zh-CN" sz="2400" b="0" i="0" u="none" strike="noStrike" kern="1200" cap="none" spc="0" normalizeH="0" baseline="0" noProof="0" dirty="0">
              <a:ln>
                <a:noFill/>
              </a:ln>
              <a:solidFill>
                <a:srgbClr val="F2BB49"/>
              </a:solidFill>
              <a:effectLst/>
              <a:uLnTx/>
              <a:uFillTx/>
              <a:latin typeface="华文琥珀" panose="02010800040101010101" charset="-122"/>
              <a:ea typeface="华文琥珀" panose="02010800040101010101" charset="-122"/>
              <a:cs typeface="+mn-cs"/>
            </a:endParaRPr>
          </a:p>
        </p:txBody>
      </p:sp>
      <p:pic>
        <p:nvPicPr>
          <p:cNvPr id="2" name="图片 1" descr="R-C"/>
          <p:cNvPicPr>
            <a:picLocks noChangeAspect="1"/>
          </p:cNvPicPr>
          <p:nvPr/>
        </p:nvPicPr>
        <p:blipFill>
          <a:blip r:embed="rId5"/>
          <a:stretch>
            <a:fillRect/>
          </a:stretch>
        </p:blipFill>
        <p:spPr>
          <a:xfrm>
            <a:off x="779145" y="2477135"/>
            <a:ext cx="3648075" cy="15944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形状 12"/>
          <p:cNvSpPr/>
          <p:nvPr/>
        </p:nvSpPr>
        <p:spPr>
          <a:xfrm>
            <a:off x="9589743" y="0"/>
            <a:ext cx="2602257" cy="6858000"/>
          </a:xfrm>
          <a:custGeom>
            <a:avLst/>
            <a:gdLst>
              <a:gd name="connsiteX0" fmla="*/ 835116 w 2602257"/>
              <a:gd name="connsiteY0" fmla="*/ 0 h 6858000"/>
              <a:gd name="connsiteX1" fmla="*/ 2602257 w 2602257"/>
              <a:gd name="connsiteY1" fmla="*/ 0 h 6858000"/>
              <a:gd name="connsiteX2" fmla="*/ 2602257 w 2602257"/>
              <a:gd name="connsiteY2" fmla="*/ 6858000 h 6858000"/>
              <a:gd name="connsiteX3" fmla="*/ 550208 w 2602257"/>
              <a:gd name="connsiteY3" fmla="*/ 6858000 h 6858000"/>
              <a:gd name="connsiteX4" fmla="*/ 523092 w 2602257"/>
              <a:gd name="connsiteY4" fmla="*/ 6809833 h 6858000"/>
              <a:gd name="connsiteX5" fmla="*/ 1208 w 2602257"/>
              <a:gd name="connsiteY5" fmla="*/ 5196679 h 6858000"/>
              <a:gd name="connsiteX6" fmla="*/ 1281368 w 2602257"/>
              <a:gd name="connsiteY6" fmla="*/ 2179159 h 6858000"/>
              <a:gd name="connsiteX7" fmla="*/ 892108 w 2602257"/>
              <a:gd name="connsiteY7" fmla="*/ 1687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2257" h="6858000">
                <a:moveTo>
                  <a:pt x="835116" y="0"/>
                </a:moveTo>
                <a:lnTo>
                  <a:pt x="2602257" y="0"/>
                </a:lnTo>
                <a:lnTo>
                  <a:pt x="2602257" y="6858000"/>
                </a:lnTo>
                <a:lnTo>
                  <a:pt x="550208" y="6858000"/>
                </a:lnTo>
                <a:lnTo>
                  <a:pt x="523092" y="6809833"/>
                </a:lnTo>
                <a:cubicBezTo>
                  <a:pt x="246864" y="6308783"/>
                  <a:pt x="-20223" y="5718173"/>
                  <a:pt x="1208" y="5196679"/>
                </a:cubicBezTo>
                <a:cubicBezTo>
                  <a:pt x="39308" y="4269579"/>
                  <a:pt x="1177228" y="3167219"/>
                  <a:pt x="1281368" y="2179159"/>
                </a:cubicBezTo>
                <a:cubicBezTo>
                  <a:pt x="1346456" y="1561622"/>
                  <a:pt x="1101981" y="792279"/>
                  <a:pt x="892108" y="168789"/>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椭圆 6"/>
          <p:cNvSpPr/>
          <p:nvPr/>
        </p:nvSpPr>
        <p:spPr>
          <a:xfrm>
            <a:off x="515938" y="2645070"/>
            <a:ext cx="1874720" cy="1874720"/>
          </a:xfrm>
          <a:prstGeom prst="ellipse">
            <a:avLst/>
          </a:prstGeom>
          <a:solidFill>
            <a:srgbClr val="003F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9FBDFE"/>
              </a:solidFill>
              <a:effectLst/>
              <a:uLnTx/>
              <a:uFillTx/>
              <a:latin typeface="等线" panose="02010600030101010101" charset="-122"/>
              <a:ea typeface="等线" panose="02010600030101010101" charset="-122"/>
              <a:cs typeface="+mn-cs"/>
            </a:endParaRPr>
          </a:p>
        </p:txBody>
      </p:sp>
      <p:sp>
        <p:nvSpPr>
          <p:cNvPr id="5" name="文本框 4"/>
          <p:cNvSpPr txBox="1"/>
          <p:nvPr/>
        </p:nvSpPr>
        <p:spPr>
          <a:xfrm>
            <a:off x="842394" y="1216832"/>
            <a:ext cx="2557780" cy="40309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56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charset="-122"/>
                <a:cs typeface="+mn-cs"/>
              </a:rPr>
              <a:t>3</a:t>
            </a:r>
            <a:endParaRPr kumimoji="0" lang="en-US" altLang="zh-CN" sz="256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charset="-122"/>
              <a:cs typeface="+mn-cs"/>
            </a:endParaRPr>
          </a:p>
        </p:txBody>
      </p:sp>
      <p:pic>
        <p:nvPicPr>
          <p:cNvPr id="14" name="图形 1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flipH="1">
            <a:off x="-1610788" y="5500298"/>
            <a:ext cx="4570413" cy="964971"/>
          </a:xfrm>
          <a:prstGeom prst="rect">
            <a:avLst/>
          </a:prstGeom>
        </p:spPr>
      </p:pic>
      <p:pic>
        <p:nvPicPr>
          <p:cNvPr id="16" name="图形 1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61134" y="3582430"/>
            <a:ext cx="5584214" cy="4031872"/>
          </a:xfrm>
          <a:prstGeom prst="rect">
            <a:avLst/>
          </a:prstGeom>
        </p:spPr>
      </p:pic>
      <p:pic>
        <p:nvPicPr>
          <p:cNvPr id="15" name="图形 14"/>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18952" y="469432"/>
            <a:ext cx="3057110" cy="561730"/>
          </a:xfrm>
          <a:prstGeom prst="rect">
            <a:avLst/>
          </a:prstGeom>
        </p:spPr>
      </p:pic>
      <p:sp>
        <p:nvSpPr>
          <p:cNvPr id="2" name="文本框 1"/>
          <p:cNvSpPr txBox="1"/>
          <p:nvPr/>
        </p:nvSpPr>
        <p:spPr>
          <a:xfrm>
            <a:off x="2884170" y="3093085"/>
            <a:ext cx="3431540" cy="2306955"/>
          </a:xfrm>
          <a:prstGeom prst="rect">
            <a:avLst/>
          </a:prstGeom>
          <a:noFill/>
        </p:spPr>
        <p:txBody>
          <a:bodyPr wrap="square" rtlCol="0">
            <a:spAutoFit/>
          </a:bodyPr>
          <a:p>
            <a:r>
              <a:rPr lang="zh-CN" altLang="en-US" sz="4800">
                <a:solidFill>
                  <a:schemeClr val="bg2">
                    <a:lumMod val="10000"/>
                  </a:schemeClr>
                </a:solidFill>
                <a:latin typeface="华文行楷" panose="02010800040101010101" charset="-122"/>
                <a:ea typeface="华文行楷" panose="02010800040101010101" charset="-122"/>
                <a:sym typeface="+mn-ea"/>
              </a:rPr>
              <a:t>预期结果及进度安排</a:t>
            </a:r>
            <a:endParaRPr lang="zh-CN" altLang="en-US" sz="4800">
              <a:solidFill>
                <a:schemeClr val="bg2">
                  <a:lumMod val="10000"/>
                </a:schemeClr>
              </a:solidFill>
              <a:latin typeface="华文行楷" panose="02010800040101010101" charset="-122"/>
              <a:ea typeface="华文行楷" panose="02010800040101010101" charset="-122"/>
            </a:endParaRPr>
          </a:p>
          <a:p>
            <a:endParaRPr lang="zh-CN" altLang="en-US" sz="4800">
              <a:solidFill>
                <a:schemeClr val="bg2">
                  <a:lumMod val="10000"/>
                </a:schemeClr>
              </a:solidFill>
              <a:latin typeface="华文行楷" panose="02010800040101010101" charset="-122"/>
              <a:ea typeface="华文行楷" panose="02010800040101010101" charset="-122"/>
            </a:endParaRPr>
          </a:p>
        </p:txBody>
      </p:sp>
      <p:sp>
        <p:nvSpPr>
          <p:cNvPr id="3" name="文本框 2"/>
          <p:cNvSpPr txBox="1"/>
          <p:nvPr/>
        </p:nvSpPr>
        <p:spPr>
          <a:xfrm>
            <a:off x="516255" y="4855210"/>
            <a:ext cx="3574415" cy="645160"/>
          </a:xfrm>
          <a:prstGeom prst="rect">
            <a:avLst/>
          </a:prstGeom>
          <a:noFill/>
        </p:spPr>
        <p:txBody>
          <a:bodyPr wrap="square" rtlCol="0">
            <a:spAutoFit/>
          </a:bodyPr>
          <a:p>
            <a:r>
              <a:rPr lang="zh-CN" altLang="en-US" dirty="0">
                <a:solidFill>
                  <a:schemeClr val="bg2">
                    <a:lumMod val="10000"/>
                  </a:schemeClr>
                </a:solidFill>
                <a:latin typeface="HelveticaInserat-Roman-SemiB" pitchFamily="2" charset="0"/>
                <a:sym typeface="+mn-ea"/>
              </a:rPr>
              <a:t>白内障眼底图像增强算法研究</a:t>
            </a:r>
            <a:endParaRPr lang="zh-CN" altLang="en-US" dirty="0">
              <a:solidFill>
                <a:schemeClr val="bg2">
                  <a:lumMod val="10000"/>
                </a:schemeClr>
              </a:solidFill>
              <a:latin typeface="Lato" panose="020F0502020204030203" pitchFamily="34" charset="0"/>
            </a:endParaRPr>
          </a:p>
          <a:p>
            <a:endParaRPr lang="zh-CN" altLang="en-US" dirty="0">
              <a:solidFill>
                <a:schemeClr val="bg2">
                  <a:lumMod val="10000"/>
                </a:schemeClr>
              </a:solidFill>
              <a:latin typeface="Lato" panose="020F0502020204030203"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515938" y="557509"/>
            <a:ext cx="2519680" cy="70675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600" normalizeH="0" baseline="0" noProof="0" dirty="0">
                <a:ln>
                  <a:noFill/>
                </a:ln>
                <a:solidFill>
                  <a:srgbClr val="ED6C00"/>
                </a:solidFill>
                <a:effectLst/>
                <a:uLnTx/>
                <a:uFillTx/>
                <a:latin typeface="华文琥珀" panose="02010800040101010101" charset="-122"/>
                <a:ea typeface="华文琥珀" panose="02010800040101010101" charset="-122"/>
                <a:cs typeface="+mn-cs"/>
              </a:rPr>
              <a:t>进程安排</a:t>
            </a:r>
            <a:endParaRPr kumimoji="0" lang="zh-CN" altLang="en-US" sz="4000" b="0" i="0" u="none" strike="noStrike" kern="1200" cap="none" spc="600" normalizeH="0" baseline="0" noProof="0" dirty="0">
              <a:ln>
                <a:noFill/>
              </a:ln>
              <a:solidFill>
                <a:srgbClr val="ED6C00"/>
              </a:solidFill>
              <a:effectLst/>
              <a:uLnTx/>
              <a:uFillTx/>
              <a:latin typeface="华文琥珀" panose="02010800040101010101" charset="-122"/>
              <a:ea typeface="华文琥珀" panose="02010800040101010101" charset="-122"/>
              <a:cs typeface="+mn-cs"/>
            </a:endParaRPr>
          </a:p>
        </p:txBody>
      </p:sp>
      <p:pic>
        <p:nvPicPr>
          <p:cNvPr id="37" name="图形 36"/>
          <p:cNvPicPr>
            <a:picLocks noChangeAspect="1"/>
          </p:cNvPicPr>
          <p:nvPr/>
        </p:nvPicPr>
        <p:blipFill>
          <a:blip r:embed="rId1"/>
          <a:stretch>
            <a:fillRect/>
          </a:stretch>
        </p:blipFill>
        <p:spPr>
          <a:xfrm>
            <a:off x="8618952" y="469432"/>
            <a:ext cx="3057110" cy="561730"/>
          </a:xfrm>
          <a:prstGeom prst="rect">
            <a:avLst/>
          </a:prstGeom>
        </p:spPr>
      </p:pic>
      <p:grpSp>
        <p:nvGrpSpPr>
          <p:cNvPr id="46" name="组合 45"/>
          <p:cNvGrpSpPr/>
          <p:nvPr/>
        </p:nvGrpSpPr>
        <p:grpSpPr>
          <a:xfrm>
            <a:off x="514731" y="2095017"/>
            <a:ext cx="11161332" cy="4213707"/>
            <a:chOff x="514731" y="2095017"/>
            <a:chExt cx="11024489" cy="4213707"/>
          </a:xfrm>
        </p:grpSpPr>
        <p:sp>
          <p:nvSpPr>
            <p:cNvPr id="4" name="íslídè"/>
            <p:cNvSpPr/>
            <p:nvPr/>
          </p:nvSpPr>
          <p:spPr>
            <a:xfrm>
              <a:off x="514731" y="5757664"/>
              <a:ext cx="11024471" cy="541481"/>
            </a:xfrm>
            <a:prstGeom prst="rect">
              <a:avLst/>
            </a:prstGeom>
            <a:solidFill>
              <a:srgbClr val="2BB7B3">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5" name="ïṡḻíḍé"/>
            <p:cNvSpPr/>
            <p:nvPr/>
          </p:nvSpPr>
          <p:spPr>
            <a:xfrm>
              <a:off x="514731" y="4506069"/>
              <a:ext cx="11024471" cy="541481"/>
            </a:xfrm>
            <a:prstGeom prst="rect">
              <a:avLst/>
            </a:prstGeom>
            <a:solidFill>
              <a:srgbClr val="2BB7B3">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6" name="îs1ide"/>
            <p:cNvSpPr/>
            <p:nvPr/>
          </p:nvSpPr>
          <p:spPr>
            <a:xfrm>
              <a:off x="514731" y="3254474"/>
              <a:ext cx="11024471" cy="541481"/>
            </a:xfrm>
            <a:prstGeom prst="rect">
              <a:avLst/>
            </a:prstGeom>
            <a:solidFill>
              <a:srgbClr val="2BB7B3">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7" name="îşļidè"/>
            <p:cNvSpPr/>
            <p:nvPr/>
          </p:nvSpPr>
          <p:spPr>
            <a:xfrm>
              <a:off x="1892794" y="2100210"/>
              <a:ext cx="9646420" cy="346819"/>
            </a:xfrm>
            <a:prstGeom prst="rect">
              <a:avLst/>
            </a:prstGeom>
            <a:solidFill>
              <a:srgbClr val="2BB7B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lnSpcReduction="10000"/>
            </a:bodyPr>
            <a:lstStyle/>
            <a:p>
              <a:pPr algn="ctr"/>
              <a:endParaRPr lang="zh-CN" altLang="en-US"/>
            </a:p>
          </p:txBody>
        </p:sp>
        <p:sp>
          <p:nvSpPr>
            <p:cNvPr id="8" name="íṧļidê"/>
            <p:cNvSpPr txBox="1"/>
            <p:nvPr/>
          </p:nvSpPr>
          <p:spPr bwMode="auto">
            <a:xfrm>
              <a:off x="2075643" y="2104981"/>
              <a:ext cx="1012360" cy="33727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zh-CN" altLang="en-US" sz="1400" b="1" dirty="0">
                  <a:solidFill>
                    <a:schemeClr val="bg1"/>
                  </a:solidFill>
                  <a:latin typeface="思源黑体 CN Bold" panose="020B0800000000000000" pitchFamily="34" charset="-122"/>
                  <a:ea typeface="思源黑体 CN Bold" panose="020B0800000000000000" pitchFamily="34" charset="-122"/>
                </a:rPr>
                <a:t>周一</a:t>
              </a:r>
              <a:endParaRPr lang="en-US" altLang="zh-CN" sz="1400" b="1" dirty="0">
                <a:solidFill>
                  <a:schemeClr val="bg1"/>
                </a:solidFill>
                <a:latin typeface="思源黑体 CN Bold" panose="020B0800000000000000" pitchFamily="34" charset="-122"/>
                <a:ea typeface="思源黑体 CN Bold" panose="020B0800000000000000" pitchFamily="34" charset="-122"/>
              </a:endParaRPr>
            </a:p>
          </p:txBody>
        </p:sp>
        <p:cxnSp>
          <p:nvCxnSpPr>
            <p:cNvPr id="9" name="直接连接符 8"/>
            <p:cNvCxnSpPr/>
            <p:nvPr/>
          </p:nvCxnSpPr>
          <p:spPr>
            <a:xfrm flipH="1">
              <a:off x="514732" y="2447029"/>
              <a:ext cx="9646428" cy="0"/>
            </a:xfrm>
            <a:prstGeom prst="line">
              <a:avLst/>
            </a:prstGeom>
            <a:ln w="3175" cap="rnd">
              <a:solidFill>
                <a:srgbClr val="2BB7B3"/>
              </a:solidFill>
              <a:round/>
            </a:ln>
          </p:spPr>
          <p:style>
            <a:lnRef idx="1">
              <a:schemeClr val="accent1"/>
            </a:lnRef>
            <a:fillRef idx="0">
              <a:schemeClr val="accent1"/>
            </a:fillRef>
            <a:effectRef idx="0">
              <a:schemeClr val="accent1"/>
            </a:effectRef>
            <a:fontRef idx="minor">
              <a:schemeClr val="tx1"/>
            </a:fontRef>
          </p:style>
        </p:cxnSp>
        <p:sp>
          <p:nvSpPr>
            <p:cNvPr id="10" name="iṧľiḋe"/>
            <p:cNvSpPr txBox="1"/>
            <p:nvPr/>
          </p:nvSpPr>
          <p:spPr bwMode="auto">
            <a:xfrm>
              <a:off x="8783099" y="2100210"/>
              <a:ext cx="1378061" cy="34681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zh-CN" altLang="en-US" sz="1400" b="1" dirty="0">
                  <a:solidFill>
                    <a:schemeClr val="bg1"/>
                  </a:solidFill>
                  <a:latin typeface="思源黑体 CN Bold" panose="020B0800000000000000" pitchFamily="34" charset="-122"/>
                  <a:ea typeface="思源黑体 CN Bold" panose="020B0800000000000000" pitchFamily="34" charset="-122"/>
                </a:rPr>
                <a:t>周六</a:t>
              </a:r>
              <a:endParaRPr lang="en-US" altLang="zh-CN" sz="1400" b="1" dirty="0">
                <a:solidFill>
                  <a:schemeClr val="bg1"/>
                </a:solidFill>
                <a:latin typeface="思源黑体 CN Bold" panose="020B0800000000000000" pitchFamily="34" charset="-122"/>
                <a:ea typeface="思源黑体 CN Bold" panose="020B0800000000000000" pitchFamily="34" charset="-122"/>
              </a:endParaRPr>
            </a:p>
          </p:txBody>
        </p:sp>
        <p:sp>
          <p:nvSpPr>
            <p:cNvPr id="11" name="ïS1ïďé"/>
            <p:cNvSpPr txBox="1"/>
            <p:nvPr/>
          </p:nvSpPr>
          <p:spPr bwMode="auto">
            <a:xfrm>
              <a:off x="3270854" y="2100210"/>
              <a:ext cx="1378061" cy="34681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zh-CN" altLang="en-US" sz="1400" b="1" dirty="0">
                  <a:solidFill>
                    <a:schemeClr val="bg1"/>
                  </a:solidFill>
                  <a:latin typeface="思源黑体 CN Bold" panose="020B0800000000000000" pitchFamily="34" charset="-122"/>
                  <a:ea typeface="思源黑体 CN Bold" panose="020B0800000000000000" pitchFamily="34" charset="-122"/>
                </a:rPr>
                <a:t>周二</a:t>
              </a:r>
              <a:endParaRPr lang="en-US" altLang="zh-CN" sz="1400" b="1" dirty="0">
                <a:solidFill>
                  <a:schemeClr val="bg1"/>
                </a:solidFill>
                <a:latin typeface="思源黑体 CN Bold" panose="020B0800000000000000" pitchFamily="34" charset="-122"/>
                <a:ea typeface="思源黑体 CN Bold" panose="020B0800000000000000" pitchFamily="34" charset="-122"/>
              </a:endParaRPr>
            </a:p>
          </p:txBody>
        </p:sp>
        <p:sp>
          <p:nvSpPr>
            <p:cNvPr id="12" name="ïśľïḋê"/>
            <p:cNvSpPr txBox="1"/>
            <p:nvPr/>
          </p:nvSpPr>
          <p:spPr bwMode="auto">
            <a:xfrm>
              <a:off x="4648915" y="2100210"/>
              <a:ext cx="1378061" cy="34681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zh-CN" altLang="en-US" sz="1400" b="1" dirty="0">
                  <a:solidFill>
                    <a:schemeClr val="bg1"/>
                  </a:solidFill>
                  <a:latin typeface="思源黑体 CN Bold" panose="020B0800000000000000" pitchFamily="34" charset="-122"/>
                  <a:ea typeface="思源黑体 CN Bold" panose="020B0800000000000000" pitchFamily="34" charset="-122"/>
                </a:rPr>
                <a:t>周三</a:t>
              </a:r>
              <a:endParaRPr lang="en-US" altLang="zh-CN" sz="1400" b="1" dirty="0">
                <a:solidFill>
                  <a:schemeClr val="bg1"/>
                </a:solidFill>
                <a:latin typeface="思源黑体 CN Bold" panose="020B0800000000000000" pitchFamily="34" charset="-122"/>
                <a:ea typeface="思源黑体 CN Bold" panose="020B0800000000000000" pitchFamily="34" charset="-122"/>
              </a:endParaRPr>
            </a:p>
          </p:txBody>
        </p:sp>
        <p:sp>
          <p:nvSpPr>
            <p:cNvPr id="13" name="îS1îḑè"/>
            <p:cNvSpPr txBox="1"/>
            <p:nvPr/>
          </p:nvSpPr>
          <p:spPr bwMode="auto">
            <a:xfrm>
              <a:off x="6026976" y="2100210"/>
              <a:ext cx="1378061" cy="34681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zh-CN" altLang="en-US" sz="1400" b="1" dirty="0">
                  <a:solidFill>
                    <a:schemeClr val="bg1"/>
                  </a:solidFill>
                  <a:latin typeface="思源黑体 CN Bold" panose="020B0800000000000000" pitchFamily="34" charset="-122"/>
                  <a:ea typeface="思源黑体 CN Bold" panose="020B0800000000000000" pitchFamily="34" charset="-122"/>
                </a:rPr>
                <a:t>周四</a:t>
              </a:r>
              <a:endParaRPr lang="en-US" altLang="zh-CN" sz="1400" b="1" dirty="0">
                <a:solidFill>
                  <a:schemeClr val="bg1"/>
                </a:solidFill>
                <a:latin typeface="思源黑体 CN Bold" panose="020B0800000000000000" pitchFamily="34" charset="-122"/>
                <a:ea typeface="思源黑体 CN Bold" panose="020B0800000000000000" pitchFamily="34" charset="-122"/>
              </a:endParaRPr>
            </a:p>
          </p:txBody>
        </p:sp>
        <p:sp>
          <p:nvSpPr>
            <p:cNvPr id="14" name="íṡ1ïďè"/>
            <p:cNvSpPr txBox="1"/>
            <p:nvPr/>
          </p:nvSpPr>
          <p:spPr bwMode="auto">
            <a:xfrm>
              <a:off x="7405037" y="2100210"/>
              <a:ext cx="1378061" cy="34681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zh-CN" altLang="en-US" sz="1400" b="1" dirty="0">
                  <a:solidFill>
                    <a:schemeClr val="bg1"/>
                  </a:solidFill>
                  <a:latin typeface="思源黑体 CN Bold" panose="020B0800000000000000" pitchFamily="34" charset="-122"/>
                  <a:ea typeface="思源黑体 CN Bold" panose="020B0800000000000000" pitchFamily="34" charset="-122"/>
                </a:rPr>
                <a:t>周五</a:t>
              </a:r>
              <a:endParaRPr lang="en-US" altLang="zh-CN" sz="1400" b="1" dirty="0">
                <a:solidFill>
                  <a:schemeClr val="bg1"/>
                </a:solidFill>
                <a:latin typeface="思源黑体 CN Bold" panose="020B0800000000000000" pitchFamily="34" charset="-122"/>
                <a:ea typeface="思源黑体 CN Bold" panose="020B0800000000000000" pitchFamily="34" charset="-122"/>
              </a:endParaRPr>
            </a:p>
          </p:txBody>
        </p:sp>
        <p:sp>
          <p:nvSpPr>
            <p:cNvPr id="15" name="ïṣľïdé"/>
            <p:cNvSpPr txBox="1"/>
            <p:nvPr/>
          </p:nvSpPr>
          <p:spPr bwMode="auto">
            <a:xfrm>
              <a:off x="514732" y="2726008"/>
              <a:ext cx="1378061" cy="34681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sz="1400" b="1" dirty="0">
                  <a:solidFill>
                    <a:srgbClr val="003F43"/>
                  </a:solidFill>
                  <a:latin typeface="思源黑体 CN Bold" panose="020B0800000000000000" pitchFamily="34" charset="-122"/>
                  <a:ea typeface="思源黑体 CN Bold" panose="020B0800000000000000" pitchFamily="34" charset="-122"/>
                </a:rPr>
                <a:t>第一周</a:t>
              </a:r>
              <a:endParaRPr lang="en-US" altLang="zh-CN" sz="1400" b="1" dirty="0">
                <a:solidFill>
                  <a:srgbClr val="003F43"/>
                </a:solidFill>
                <a:latin typeface="思源黑体 CN Bold" panose="020B0800000000000000" pitchFamily="34" charset="-122"/>
                <a:ea typeface="思源黑体 CN Bold" panose="020B0800000000000000" pitchFamily="34" charset="-122"/>
              </a:endParaRPr>
            </a:p>
          </p:txBody>
        </p:sp>
        <p:sp>
          <p:nvSpPr>
            <p:cNvPr id="16" name="iṥḻïḋe"/>
            <p:cNvSpPr txBox="1"/>
            <p:nvPr/>
          </p:nvSpPr>
          <p:spPr bwMode="auto">
            <a:xfrm>
              <a:off x="1892793" y="2619098"/>
              <a:ext cx="1378061" cy="56064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endParaRPr lang="en-US" altLang="zh-CN" sz="1400" dirty="0">
                <a:latin typeface="思源黑体 CN Light" panose="020B0300000000000000" pitchFamily="34" charset="-122"/>
                <a:ea typeface="思源黑体 CN Light" panose="020B0300000000000000" pitchFamily="34" charset="-122"/>
              </a:endParaRPr>
            </a:p>
          </p:txBody>
        </p:sp>
        <p:sp>
          <p:nvSpPr>
            <p:cNvPr id="17" name="ïṣ1ïdê"/>
            <p:cNvSpPr txBox="1"/>
            <p:nvPr/>
          </p:nvSpPr>
          <p:spPr bwMode="auto">
            <a:xfrm>
              <a:off x="514732" y="3351805"/>
              <a:ext cx="1378061" cy="34681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sz="1400" b="1" dirty="0">
                  <a:solidFill>
                    <a:srgbClr val="003F43"/>
                  </a:solidFill>
                  <a:latin typeface="思源黑体 CN Bold" panose="020B0800000000000000" pitchFamily="34" charset="-122"/>
                  <a:ea typeface="思源黑体 CN Bold" panose="020B0800000000000000" pitchFamily="34" charset="-122"/>
                </a:rPr>
                <a:t>第二周</a:t>
              </a:r>
              <a:endParaRPr lang="en-US" altLang="zh-CN" sz="1400" b="1" dirty="0">
                <a:solidFill>
                  <a:srgbClr val="003F43"/>
                </a:solidFill>
                <a:latin typeface="思源黑体 CN Bold" panose="020B0800000000000000" pitchFamily="34" charset="-122"/>
                <a:ea typeface="思源黑体 CN Bold" panose="020B0800000000000000" pitchFamily="34" charset="-122"/>
              </a:endParaRPr>
            </a:p>
          </p:txBody>
        </p:sp>
        <p:sp>
          <p:nvSpPr>
            <p:cNvPr id="18" name="ïṡļîḑe"/>
            <p:cNvSpPr txBox="1"/>
            <p:nvPr/>
          </p:nvSpPr>
          <p:spPr bwMode="auto">
            <a:xfrm>
              <a:off x="4648915" y="3244895"/>
              <a:ext cx="1378061" cy="56064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endParaRPr lang="en-US" altLang="zh-CN" sz="1400" dirty="0">
                <a:latin typeface="思源黑体 CN Light" panose="020B0300000000000000" pitchFamily="34" charset="-122"/>
                <a:ea typeface="思源黑体 CN Light" panose="020B0300000000000000" pitchFamily="34" charset="-122"/>
              </a:endParaRPr>
            </a:p>
          </p:txBody>
        </p:sp>
        <p:sp>
          <p:nvSpPr>
            <p:cNvPr id="19" name="îṣliḑê"/>
            <p:cNvSpPr txBox="1"/>
            <p:nvPr/>
          </p:nvSpPr>
          <p:spPr bwMode="auto">
            <a:xfrm>
              <a:off x="514732" y="3977602"/>
              <a:ext cx="1378061" cy="34681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sz="1400" b="1" dirty="0">
                  <a:solidFill>
                    <a:srgbClr val="003F43"/>
                  </a:solidFill>
                  <a:latin typeface="思源黑体 CN Bold" panose="020B0800000000000000" pitchFamily="34" charset="-122"/>
                  <a:ea typeface="思源黑体 CN Bold" panose="020B0800000000000000" pitchFamily="34" charset="-122"/>
                </a:rPr>
                <a:t>第三周</a:t>
              </a:r>
              <a:endParaRPr lang="en-US" altLang="zh-CN" sz="1400" b="1" dirty="0">
                <a:solidFill>
                  <a:srgbClr val="003F43"/>
                </a:solidFill>
                <a:latin typeface="思源黑体 CN Bold" panose="020B0800000000000000" pitchFamily="34" charset="-122"/>
                <a:ea typeface="思源黑体 CN Bold" panose="020B0800000000000000" pitchFamily="34" charset="-122"/>
              </a:endParaRPr>
            </a:p>
          </p:txBody>
        </p:sp>
        <p:sp>
          <p:nvSpPr>
            <p:cNvPr id="20" name="iS1ïde"/>
            <p:cNvSpPr txBox="1"/>
            <p:nvPr/>
          </p:nvSpPr>
          <p:spPr bwMode="auto">
            <a:xfrm>
              <a:off x="8783099" y="3870692"/>
              <a:ext cx="1378061" cy="56064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endParaRPr lang="en-US" altLang="zh-CN" sz="1400" dirty="0">
                <a:latin typeface="思源黑体 CN Light" panose="020B0300000000000000" pitchFamily="34" charset="-122"/>
                <a:ea typeface="思源黑体 CN Light" panose="020B0300000000000000" pitchFamily="34" charset="-122"/>
              </a:endParaRPr>
            </a:p>
          </p:txBody>
        </p:sp>
        <p:sp>
          <p:nvSpPr>
            <p:cNvPr id="21" name="íşlïḓé"/>
            <p:cNvSpPr txBox="1"/>
            <p:nvPr/>
          </p:nvSpPr>
          <p:spPr bwMode="auto">
            <a:xfrm>
              <a:off x="514732" y="4603400"/>
              <a:ext cx="1378061" cy="34681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sz="1400" b="1" dirty="0">
                  <a:solidFill>
                    <a:srgbClr val="003F43"/>
                  </a:solidFill>
                  <a:latin typeface="思源黑体 CN Bold" panose="020B0800000000000000" pitchFamily="34" charset="-122"/>
                  <a:ea typeface="思源黑体 CN Bold" panose="020B0800000000000000" pitchFamily="34" charset="-122"/>
                </a:rPr>
                <a:t>第四周</a:t>
              </a:r>
              <a:endParaRPr lang="en-US" altLang="zh-CN" sz="1400" b="1" dirty="0">
                <a:solidFill>
                  <a:srgbClr val="003F43"/>
                </a:solidFill>
                <a:latin typeface="思源黑体 CN Bold" panose="020B0800000000000000" pitchFamily="34" charset="-122"/>
                <a:ea typeface="思源黑体 CN Bold" panose="020B0800000000000000" pitchFamily="34" charset="-122"/>
              </a:endParaRPr>
            </a:p>
          </p:txBody>
        </p:sp>
        <p:sp>
          <p:nvSpPr>
            <p:cNvPr id="22" name="iṣḷiḑê"/>
            <p:cNvSpPr txBox="1"/>
            <p:nvPr/>
          </p:nvSpPr>
          <p:spPr bwMode="auto">
            <a:xfrm>
              <a:off x="4648915" y="4496490"/>
              <a:ext cx="1378061" cy="56064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endParaRPr lang="en-US" altLang="zh-CN" sz="1400" dirty="0">
                <a:latin typeface="思源黑体 CN Light" panose="020B0300000000000000" pitchFamily="34" charset="-122"/>
                <a:ea typeface="思源黑体 CN Light" panose="020B0300000000000000" pitchFamily="34" charset="-122"/>
              </a:endParaRPr>
            </a:p>
          </p:txBody>
        </p:sp>
        <p:sp>
          <p:nvSpPr>
            <p:cNvPr id="23" name="iṩlíďé"/>
            <p:cNvSpPr txBox="1"/>
            <p:nvPr/>
          </p:nvSpPr>
          <p:spPr bwMode="auto">
            <a:xfrm>
              <a:off x="514732" y="5229198"/>
              <a:ext cx="1378061" cy="34681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sz="1400" b="1" dirty="0">
                  <a:solidFill>
                    <a:srgbClr val="003F43"/>
                  </a:solidFill>
                  <a:latin typeface="思源黑体 CN Bold" panose="020B0800000000000000" pitchFamily="34" charset="-122"/>
                  <a:ea typeface="思源黑体 CN Bold" panose="020B0800000000000000" pitchFamily="34" charset="-122"/>
                </a:rPr>
                <a:t>第五周</a:t>
              </a:r>
              <a:endParaRPr lang="en-US" altLang="zh-CN" sz="1400" b="1" dirty="0">
                <a:solidFill>
                  <a:srgbClr val="003F43"/>
                </a:solidFill>
                <a:latin typeface="思源黑体 CN Bold" panose="020B0800000000000000" pitchFamily="34" charset="-122"/>
                <a:ea typeface="思源黑体 CN Bold" panose="020B0800000000000000" pitchFamily="34" charset="-122"/>
              </a:endParaRPr>
            </a:p>
          </p:txBody>
        </p:sp>
        <p:sp>
          <p:nvSpPr>
            <p:cNvPr id="24" name="î$1íḋè"/>
            <p:cNvSpPr txBox="1"/>
            <p:nvPr/>
          </p:nvSpPr>
          <p:spPr bwMode="auto">
            <a:xfrm>
              <a:off x="514732" y="5854994"/>
              <a:ext cx="1378061" cy="34681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sz="1400" b="1" dirty="0">
                  <a:solidFill>
                    <a:srgbClr val="003F43"/>
                  </a:solidFill>
                  <a:latin typeface="思源黑体 CN Bold" panose="020B0800000000000000" pitchFamily="34" charset="-122"/>
                  <a:ea typeface="思源黑体 CN Bold" panose="020B0800000000000000" pitchFamily="34" charset="-122"/>
                </a:rPr>
                <a:t>第六周</a:t>
              </a:r>
              <a:endParaRPr lang="en-US" altLang="zh-CN" sz="1400" b="1" dirty="0">
                <a:solidFill>
                  <a:srgbClr val="003F43"/>
                </a:solidFill>
                <a:latin typeface="思源黑体 CN Bold" panose="020B0800000000000000" pitchFamily="34" charset="-122"/>
                <a:ea typeface="思源黑体 CN Bold" panose="020B0800000000000000" pitchFamily="34" charset="-122"/>
              </a:endParaRPr>
            </a:p>
          </p:txBody>
        </p:sp>
        <p:sp>
          <p:nvSpPr>
            <p:cNvPr id="25" name="í$ḻïďe"/>
            <p:cNvSpPr txBox="1"/>
            <p:nvPr/>
          </p:nvSpPr>
          <p:spPr bwMode="auto">
            <a:xfrm>
              <a:off x="3270854" y="5748084"/>
              <a:ext cx="1378061" cy="56064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endParaRPr lang="en-US" altLang="zh-CN" sz="1400" dirty="0">
                <a:latin typeface="思源黑体 CN Light" panose="020B0300000000000000" pitchFamily="34" charset="-122"/>
                <a:ea typeface="思源黑体 CN Light" panose="020B0300000000000000" pitchFamily="34" charset="-122"/>
              </a:endParaRPr>
            </a:p>
          </p:txBody>
        </p:sp>
        <p:cxnSp>
          <p:nvCxnSpPr>
            <p:cNvPr id="26" name="直接连接符 25"/>
            <p:cNvCxnSpPr/>
            <p:nvPr/>
          </p:nvCxnSpPr>
          <p:spPr>
            <a:xfrm>
              <a:off x="3270854" y="2095017"/>
              <a:ext cx="0" cy="4183374"/>
            </a:xfrm>
            <a:prstGeom prst="line">
              <a:avLst/>
            </a:prstGeom>
            <a:ln w="3175" cap="rnd">
              <a:solidFill>
                <a:srgbClr val="2BB7B3"/>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4648915" y="2095017"/>
              <a:ext cx="0" cy="4183374"/>
            </a:xfrm>
            <a:prstGeom prst="line">
              <a:avLst/>
            </a:prstGeom>
            <a:ln w="3175" cap="rnd">
              <a:solidFill>
                <a:srgbClr val="2BB7B3"/>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026976" y="2095017"/>
              <a:ext cx="0" cy="4183374"/>
            </a:xfrm>
            <a:prstGeom prst="line">
              <a:avLst/>
            </a:prstGeom>
            <a:ln w="3175" cap="rnd">
              <a:solidFill>
                <a:srgbClr val="2BB7B3"/>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7405037" y="2095017"/>
              <a:ext cx="0" cy="4183374"/>
            </a:xfrm>
            <a:prstGeom prst="line">
              <a:avLst/>
            </a:prstGeom>
            <a:ln w="3175" cap="rnd">
              <a:solidFill>
                <a:srgbClr val="2BB7B3"/>
              </a:solidFill>
              <a:roun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8783099" y="2095017"/>
              <a:ext cx="0" cy="4183374"/>
            </a:xfrm>
            <a:prstGeom prst="line">
              <a:avLst/>
            </a:prstGeom>
            <a:ln w="3175" cap="rnd">
              <a:solidFill>
                <a:srgbClr val="2BB7B3"/>
              </a:solidFill>
              <a:roun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892793" y="2095017"/>
              <a:ext cx="0" cy="4183374"/>
            </a:xfrm>
            <a:prstGeom prst="line">
              <a:avLst/>
            </a:prstGeom>
            <a:ln w="3175" cap="rnd">
              <a:solidFill>
                <a:srgbClr val="2BB7B3"/>
              </a:solidFill>
              <a:round/>
            </a:ln>
          </p:spPr>
          <p:style>
            <a:lnRef idx="1">
              <a:schemeClr val="accent1"/>
            </a:lnRef>
            <a:fillRef idx="0">
              <a:schemeClr val="accent1"/>
            </a:fillRef>
            <a:effectRef idx="0">
              <a:schemeClr val="accent1"/>
            </a:effectRef>
            <a:fontRef idx="minor">
              <a:schemeClr val="tx1"/>
            </a:fontRef>
          </p:style>
        </p:cxnSp>
        <p:sp>
          <p:nvSpPr>
            <p:cNvPr id="34" name="iṣ1iďe"/>
            <p:cNvSpPr txBox="1"/>
            <p:nvPr/>
          </p:nvSpPr>
          <p:spPr bwMode="auto">
            <a:xfrm>
              <a:off x="7405037" y="5122287"/>
              <a:ext cx="1378061" cy="56064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endParaRPr lang="en-US" altLang="zh-CN" sz="1400" dirty="0">
                <a:latin typeface="思源黑体 CN Light" panose="020B0300000000000000" pitchFamily="34" charset="-122"/>
                <a:ea typeface="思源黑体 CN Light" panose="020B0300000000000000" pitchFamily="34" charset="-122"/>
              </a:endParaRPr>
            </a:p>
          </p:txBody>
        </p:sp>
        <p:sp>
          <p:nvSpPr>
            <p:cNvPr id="43" name="iṧľiḋe"/>
            <p:cNvSpPr txBox="1"/>
            <p:nvPr/>
          </p:nvSpPr>
          <p:spPr bwMode="auto">
            <a:xfrm>
              <a:off x="10161159" y="2100210"/>
              <a:ext cx="1378061" cy="35639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zh-CN" altLang="en-US" sz="1400" b="1" dirty="0">
                  <a:solidFill>
                    <a:schemeClr val="bg1"/>
                  </a:solidFill>
                  <a:latin typeface="思源黑体 CN Bold" panose="020B0800000000000000" pitchFamily="34" charset="-122"/>
                  <a:ea typeface="思源黑体 CN Bold" panose="020B0800000000000000" pitchFamily="34" charset="-122"/>
                </a:rPr>
                <a:t>周日</a:t>
              </a:r>
              <a:endParaRPr lang="en-US" altLang="zh-CN" sz="1400" b="1" dirty="0">
                <a:solidFill>
                  <a:schemeClr val="bg1"/>
                </a:solidFill>
                <a:latin typeface="思源黑体 CN Bold" panose="020B0800000000000000" pitchFamily="34" charset="-122"/>
                <a:ea typeface="思源黑体 CN Bold" panose="020B0800000000000000" pitchFamily="34" charset="-122"/>
              </a:endParaRPr>
            </a:p>
          </p:txBody>
        </p:sp>
        <p:cxnSp>
          <p:nvCxnSpPr>
            <p:cNvPr id="44" name="直接连接符 43"/>
            <p:cNvCxnSpPr/>
            <p:nvPr/>
          </p:nvCxnSpPr>
          <p:spPr>
            <a:xfrm>
              <a:off x="10161159" y="2095017"/>
              <a:ext cx="0" cy="4183374"/>
            </a:xfrm>
            <a:prstGeom prst="line">
              <a:avLst/>
            </a:prstGeom>
            <a:ln w="3175" cap="rnd">
              <a:solidFill>
                <a:srgbClr val="2BB7B3"/>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1539202" y="2095017"/>
              <a:ext cx="0" cy="4183374"/>
            </a:xfrm>
            <a:prstGeom prst="line">
              <a:avLst/>
            </a:prstGeom>
            <a:ln w="3175" cap="rnd">
              <a:solidFill>
                <a:srgbClr val="2BB7B3"/>
              </a:solidFill>
              <a:round/>
            </a:ln>
          </p:spPr>
          <p:style>
            <a:lnRef idx="1">
              <a:schemeClr val="accent1"/>
            </a:lnRef>
            <a:fillRef idx="0">
              <a:schemeClr val="accent1"/>
            </a:fillRef>
            <a:effectRef idx="0">
              <a:schemeClr val="accent1"/>
            </a:effectRef>
            <a:fontRef idx="minor">
              <a:schemeClr val="tx1"/>
            </a:fontRef>
          </p:style>
        </p:cxnSp>
      </p:grpSp>
      <p:sp>
        <p:nvSpPr>
          <p:cNvPr id="47" name="矩形 46"/>
          <p:cNvSpPr/>
          <p:nvPr/>
        </p:nvSpPr>
        <p:spPr>
          <a:xfrm>
            <a:off x="3305067" y="3795955"/>
            <a:ext cx="1395134" cy="719694"/>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solidFill>
                <a:schemeClr val="bg1"/>
              </a:solidFill>
              <a:latin typeface="思源黑体 CN Light" panose="020B0300000000000000" pitchFamily="34" charset="-122"/>
              <a:ea typeface="思源黑体 CN Light" panose="020B0300000000000000" pitchFamily="34" charset="-122"/>
            </a:endParaRPr>
          </a:p>
        </p:txBody>
      </p:sp>
      <p:sp>
        <p:nvSpPr>
          <p:cNvPr id="48" name="矩形 47"/>
          <p:cNvSpPr/>
          <p:nvPr/>
        </p:nvSpPr>
        <p:spPr>
          <a:xfrm>
            <a:off x="10280877" y="5033180"/>
            <a:ext cx="1395134" cy="719694"/>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solidFill>
                <a:schemeClr val="bg1"/>
              </a:solidFill>
              <a:latin typeface="思源黑体 CN Light" panose="020B0300000000000000" pitchFamily="34" charset="-122"/>
              <a:ea typeface="思源黑体 CN Light" panose="020B0300000000000000" pitchFamily="34" charset="-122"/>
            </a:endParaRPr>
          </a:p>
        </p:txBody>
      </p:sp>
      <p:sp>
        <p:nvSpPr>
          <p:cNvPr id="49" name="矩形 48"/>
          <p:cNvSpPr/>
          <p:nvPr/>
        </p:nvSpPr>
        <p:spPr>
          <a:xfrm>
            <a:off x="6095365" y="3260750"/>
            <a:ext cx="1395134" cy="1772430"/>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solidFill>
                <a:schemeClr val="bg1"/>
              </a:solidFill>
              <a:latin typeface="思源黑体 CN Light" panose="020B0300000000000000" pitchFamily="34" charset="-122"/>
              <a:ea typeface="思源黑体 CN Light" panose="020B0300000000000000" pitchFamily="34" charset="-122"/>
            </a:endParaRPr>
          </a:p>
        </p:txBody>
      </p:sp>
      <p:pic>
        <p:nvPicPr>
          <p:cNvPr id="52" name="图形 5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71595" y="803861"/>
            <a:ext cx="2514203" cy="127563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p:cNvSpPr/>
          <p:nvPr/>
        </p:nvSpPr>
        <p:spPr>
          <a:xfrm>
            <a:off x="0" y="4051497"/>
            <a:ext cx="12192000" cy="2806502"/>
          </a:xfrm>
          <a:custGeom>
            <a:avLst/>
            <a:gdLst>
              <a:gd name="connsiteX0" fmla="*/ 12192000 w 12192000"/>
              <a:gd name="connsiteY0" fmla="*/ 0 h 2806502"/>
              <a:gd name="connsiteX1" fmla="*/ 12192000 w 12192000"/>
              <a:gd name="connsiteY1" fmla="*/ 2806502 h 2806502"/>
              <a:gd name="connsiteX2" fmla="*/ 0 w 12192000"/>
              <a:gd name="connsiteY2" fmla="*/ 2806502 h 2806502"/>
              <a:gd name="connsiteX3" fmla="*/ 0 w 12192000"/>
              <a:gd name="connsiteY3" fmla="*/ 1 h 2806502"/>
              <a:gd name="connsiteX4" fmla="*/ 213360 w 12192000"/>
              <a:gd name="connsiteY4" fmla="*/ 93931 h 2806502"/>
              <a:gd name="connsiteX5" fmla="*/ 6095999 w 12192000"/>
              <a:gd name="connsiteY5" fmla="*/ 930468 h 2806502"/>
              <a:gd name="connsiteX6" fmla="*/ 11978638 w 12192000"/>
              <a:gd name="connsiteY6" fmla="*/ 93931 h 280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806502">
                <a:moveTo>
                  <a:pt x="12192000" y="0"/>
                </a:moveTo>
                <a:lnTo>
                  <a:pt x="12192000" y="2806502"/>
                </a:lnTo>
                <a:lnTo>
                  <a:pt x="0" y="2806502"/>
                </a:lnTo>
                <a:lnTo>
                  <a:pt x="0" y="1"/>
                </a:lnTo>
                <a:lnTo>
                  <a:pt x="213360" y="93931"/>
                </a:lnTo>
                <a:cubicBezTo>
                  <a:pt x="1488243" y="598638"/>
                  <a:pt x="3647231" y="930468"/>
                  <a:pt x="6095999" y="930468"/>
                </a:cubicBezTo>
                <a:cubicBezTo>
                  <a:pt x="8544768" y="930468"/>
                  <a:pt x="10703755" y="598638"/>
                  <a:pt x="11978638" y="93931"/>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white"/>
              </a:solidFill>
              <a:latin typeface="等线" panose="02010600030101010101" charset="-122"/>
              <a:ea typeface="等线" panose="02010600030101010101" charset="-122"/>
            </a:endParaRPr>
          </a:p>
        </p:txBody>
      </p:sp>
      <p:sp>
        <p:nvSpPr>
          <p:cNvPr id="3" name="文本框 2"/>
          <p:cNvSpPr txBox="1"/>
          <p:nvPr/>
        </p:nvSpPr>
        <p:spPr>
          <a:xfrm>
            <a:off x="5080401" y="1143261"/>
            <a:ext cx="2031197" cy="1277273"/>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4800" spc="300" dirty="0">
                <a:solidFill>
                  <a:srgbClr val="2F2E41"/>
                </a:solidFill>
                <a:latin typeface="思源黑体 CN Bold" panose="020B0800000000000000" pitchFamily="34" charset="-122"/>
                <a:ea typeface="思源黑体 CN Bold" panose="020B0800000000000000" pitchFamily="34" charset="-122"/>
              </a:rPr>
              <a:t>总结</a:t>
            </a:r>
            <a:endParaRPr lang="en-US" altLang="zh-CN" sz="4800" spc="300" dirty="0">
              <a:solidFill>
                <a:srgbClr val="2F2E41"/>
              </a:solidFill>
              <a:latin typeface="思源黑体 CN Bold" panose="020B0800000000000000" pitchFamily="34" charset="-122"/>
              <a:ea typeface="思源黑体 CN Bold" panose="020B0800000000000000" pitchFamily="34" charset="-122"/>
            </a:endParaRPr>
          </a:p>
          <a:p>
            <a:pPr marL="0" marR="0" lvl="0" indent="0" algn="ctr" defTabSz="914400" rtl="0" eaLnBrk="1" fontAlgn="auto" latinLnBrk="0" hangingPunct="1">
              <a:lnSpc>
                <a:spcPct val="100000"/>
              </a:lnSpc>
              <a:spcBef>
                <a:spcPts val="600"/>
              </a:spcBef>
              <a:spcAft>
                <a:spcPts val="0"/>
              </a:spcAft>
              <a:buClrTx/>
              <a:buSzTx/>
              <a:buFontTx/>
              <a:buNone/>
              <a:defRPr/>
            </a:pPr>
            <a:r>
              <a:rPr kumimoji="0" lang="en-US" altLang="zh-CN" sz="2400" b="0" i="0" u="none" strike="noStrike" kern="1200" cap="none" spc="300" normalizeH="0" baseline="0" noProof="0" dirty="0">
                <a:ln>
                  <a:noFill/>
                </a:ln>
                <a:solidFill>
                  <a:srgbClr val="E6551A"/>
                </a:solidFill>
                <a:effectLst/>
                <a:uLnTx/>
                <a:uFillTx/>
                <a:latin typeface="Akrobat" panose="00000800000000000000" pitchFamily="50" charset="0"/>
                <a:ea typeface="思源黑体 CN Bold" panose="020B0800000000000000" pitchFamily="34" charset="-122"/>
                <a:cs typeface="+mn-cs"/>
              </a:rPr>
              <a:t>CONCLUSION</a:t>
            </a:r>
            <a:endParaRPr kumimoji="0" lang="zh-CN" altLang="en-US" sz="2400" b="0" i="0" u="none" strike="noStrike" kern="1200" cap="none" spc="300" normalizeH="0" baseline="0" noProof="0" dirty="0">
              <a:ln>
                <a:noFill/>
              </a:ln>
              <a:solidFill>
                <a:srgbClr val="E6551A"/>
              </a:solidFill>
              <a:effectLst/>
              <a:uLnTx/>
              <a:uFillTx/>
              <a:latin typeface="Akrobat" panose="00000800000000000000" pitchFamily="50" charset="0"/>
              <a:ea typeface="思源黑体 CN Bold" panose="020B0800000000000000" pitchFamily="34" charset="-122"/>
              <a:cs typeface="+mn-cs"/>
            </a:endParaRPr>
          </a:p>
        </p:txBody>
      </p:sp>
      <p:pic>
        <p:nvPicPr>
          <p:cNvPr id="5" name="图形 4"/>
          <p:cNvPicPr>
            <a:picLocks noChangeAspect="1"/>
          </p:cNvPicPr>
          <p:nvPr/>
        </p:nvPicPr>
        <p:blipFill>
          <a:blip r:embed="rId1"/>
          <a:stretch>
            <a:fillRect/>
          </a:stretch>
        </p:blipFill>
        <p:spPr>
          <a:xfrm>
            <a:off x="4567445" y="5746995"/>
            <a:ext cx="3057110" cy="561730"/>
          </a:xfrm>
          <a:prstGeom prst="rect">
            <a:avLst/>
          </a:prstGeom>
        </p:spPr>
      </p:pic>
      <p:pic>
        <p:nvPicPr>
          <p:cNvPr id="8" name="图形 7"/>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79497" y="3306938"/>
            <a:ext cx="1213326" cy="2072638"/>
          </a:xfrm>
          <a:prstGeom prst="rect">
            <a:avLst/>
          </a:prstGeom>
        </p:spPr>
      </p:pic>
      <p:pic>
        <p:nvPicPr>
          <p:cNvPr id="12" name="图形 11"/>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30329" y="4773266"/>
            <a:ext cx="499982" cy="681482"/>
          </a:xfrm>
          <a:prstGeom prst="rect">
            <a:avLst/>
          </a:prstGeom>
        </p:spPr>
      </p:pic>
      <p:pic>
        <p:nvPicPr>
          <p:cNvPr id="13" name="图形 12"/>
          <p:cNvPicPr>
            <a:picLocks noChangeAspect="1"/>
          </p:cNvPicPr>
          <p:nvPr/>
        </p:nvPicPr>
        <p:blipFill>
          <a:blip r:embed="rId6"/>
          <a:stretch>
            <a:fillRect/>
          </a:stretch>
        </p:blipFill>
        <p:spPr>
          <a:xfrm>
            <a:off x="11186160" y="5425296"/>
            <a:ext cx="822962" cy="702444"/>
          </a:xfrm>
          <a:prstGeom prst="rect">
            <a:avLst/>
          </a:prstGeom>
        </p:spPr>
      </p:pic>
      <p:pic>
        <p:nvPicPr>
          <p:cNvPr id="14" name="图形 13"/>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640046" y="4343257"/>
            <a:ext cx="767874" cy="1194974"/>
          </a:xfrm>
          <a:prstGeom prst="rect">
            <a:avLst/>
          </a:prstGeom>
        </p:spPr>
      </p:pic>
      <p:pic>
        <p:nvPicPr>
          <p:cNvPr id="15" name="图形 14"/>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69818" y="2389912"/>
            <a:ext cx="1591871" cy="2742095"/>
          </a:xfrm>
          <a:prstGeom prst="rect">
            <a:avLst/>
          </a:prstGeom>
        </p:spPr>
      </p:pic>
      <p:pic>
        <p:nvPicPr>
          <p:cNvPr id="16" name="图形 15"/>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8321618">
            <a:off x="3359325" y="4966784"/>
            <a:ext cx="281693" cy="479639"/>
          </a:xfrm>
          <a:prstGeom prst="rect">
            <a:avLst/>
          </a:prstGeom>
        </p:spPr>
      </p:pic>
      <p:sp>
        <p:nvSpPr>
          <p:cNvPr id="17" name="任意多边形: 形状 16"/>
          <p:cNvSpPr/>
          <p:nvPr/>
        </p:nvSpPr>
        <p:spPr>
          <a:xfrm rot="10800000">
            <a:off x="0" y="-1"/>
            <a:ext cx="12192000" cy="1070144"/>
          </a:xfrm>
          <a:custGeom>
            <a:avLst/>
            <a:gdLst>
              <a:gd name="connsiteX0" fmla="*/ 12192000 w 12192000"/>
              <a:gd name="connsiteY0" fmla="*/ 0 h 2806502"/>
              <a:gd name="connsiteX1" fmla="*/ 12192000 w 12192000"/>
              <a:gd name="connsiteY1" fmla="*/ 2806502 h 2806502"/>
              <a:gd name="connsiteX2" fmla="*/ 0 w 12192000"/>
              <a:gd name="connsiteY2" fmla="*/ 2806502 h 2806502"/>
              <a:gd name="connsiteX3" fmla="*/ 0 w 12192000"/>
              <a:gd name="connsiteY3" fmla="*/ 1 h 2806502"/>
              <a:gd name="connsiteX4" fmla="*/ 213360 w 12192000"/>
              <a:gd name="connsiteY4" fmla="*/ 93931 h 2806502"/>
              <a:gd name="connsiteX5" fmla="*/ 6095999 w 12192000"/>
              <a:gd name="connsiteY5" fmla="*/ 930468 h 2806502"/>
              <a:gd name="connsiteX6" fmla="*/ 11978638 w 12192000"/>
              <a:gd name="connsiteY6" fmla="*/ 93931 h 280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806502">
                <a:moveTo>
                  <a:pt x="12192000" y="0"/>
                </a:moveTo>
                <a:lnTo>
                  <a:pt x="12192000" y="2806502"/>
                </a:lnTo>
                <a:lnTo>
                  <a:pt x="0" y="2806502"/>
                </a:lnTo>
                <a:lnTo>
                  <a:pt x="0" y="1"/>
                </a:lnTo>
                <a:lnTo>
                  <a:pt x="213360" y="93931"/>
                </a:lnTo>
                <a:cubicBezTo>
                  <a:pt x="1488243" y="598638"/>
                  <a:pt x="3647231" y="930468"/>
                  <a:pt x="6095999" y="930468"/>
                </a:cubicBezTo>
                <a:cubicBezTo>
                  <a:pt x="8544768" y="930468"/>
                  <a:pt x="10703755" y="598638"/>
                  <a:pt x="11978638" y="93931"/>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white"/>
              </a:solidFill>
              <a:latin typeface="等线" panose="02010600030101010101" charset="-122"/>
              <a:ea typeface="等线" panose="02010600030101010101"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形 10"/>
          <p:cNvPicPr>
            <a:picLocks noChangeAspect="1"/>
          </p:cNvPicPr>
          <p:nvPr/>
        </p:nvPicPr>
        <p:blipFill>
          <a:blip r:embed="rId1"/>
          <a:stretch>
            <a:fillRect/>
          </a:stretch>
        </p:blipFill>
        <p:spPr>
          <a:xfrm>
            <a:off x="-22536" y="4697875"/>
            <a:ext cx="12214536" cy="2171700"/>
          </a:xfrm>
          <a:prstGeom prst="rect">
            <a:avLst/>
          </a:prstGeom>
        </p:spPr>
      </p:pic>
      <p:sp>
        <p:nvSpPr>
          <p:cNvPr id="6" name="文本框 5"/>
          <p:cNvSpPr txBox="1"/>
          <p:nvPr/>
        </p:nvSpPr>
        <p:spPr>
          <a:xfrm>
            <a:off x="6450209" y="1859340"/>
            <a:ext cx="3685624" cy="15696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6000" b="0" i="0" u="none" strike="noStrike" kern="1200" cap="none" spc="300" normalizeH="0" baseline="0" noProof="0" dirty="0">
                <a:ln>
                  <a:noFill/>
                </a:ln>
                <a:solidFill>
                  <a:srgbClr val="2BB7B3"/>
                </a:solidFill>
                <a:effectLst/>
                <a:uLnTx/>
                <a:uFillTx/>
                <a:latin typeface="思源黑体 CN Light" panose="020B0300000000000000" pitchFamily="34" charset="-122"/>
                <a:ea typeface="思源黑体 CN Light" panose="020B0300000000000000" pitchFamily="34" charset="-122"/>
              </a:rPr>
              <a:t>感谢</a:t>
            </a:r>
            <a:endParaRPr kumimoji="0" lang="en-US" altLang="zh-CN" sz="6000" b="0" i="0" u="none" strike="noStrike" kern="1200" cap="none" spc="300" normalizeH="0" baseline="0" noProof="0" dirty="0">
              <a:ln>
                <a:noFill/>
              </a:ln>
              <a:solidFill>
                <a:srgbClr val="2BB7B3"/>
              </a:solidFill>
              <a:effectLst/>
              <a:uLnTx/>
              <a:uFillTx/>
              <a:latin typeface="思源黑体 CN Light" panose="020B0300000000000000" pitchFamily="34" charset="-122"/>
              <a:ea typeface="思源黑体 CN Light" panose="020B0300000000000000"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1200" cap="none" spc="300" normalizeH="0" baseline="0" noProof="0" dirty="0">
                <a:ln>
                  <a:noFill/>
                </a:ln>
                <a:solidFill>
                  <a:srgbClr val="2F2E41"/>
                </a:solidFill>
                <a:effectLst/>
                <a:uLnTx/>
                <a:uFillTx/>
                <a:latin typeface="思源黑体 CN Bold" panose="020B0800000000000000" pitchFamily="34" charset="-122"/>
                <a:ea typeface="思源黑体 CN Bold" panose="020B0800000000000000" pitchFamily="34" charset="-122"/>
              </a:rPr>
              <a:t>您的观看和收听</a:t>
            </a:r>
            <a:endParaRPr kumimoji="0" lang="zh-CN" altLang="en-US" sz="3600" b="0" i="0" u="none" strike="noStrike" kern="1200" cap="none" spc="300" normalizeH="0" baseline="0" noProof="0" dirty="0">
              <a:ln>
                <a:noFill/>
              </a:ln>
              <a:solidFill>
                <a:srgbClr val="2F2E41"/>
              </a:solidFill>
              <a:effectLst/>
              <a:uLnTx/>
              <a:uFillTx/>
              <a:latin typeface="思源黑体 CN Bold" panose="020B0800000000000000" pitchFamily="34" charset="-122"/>
              <a:ea typeface="思源黑体 CN Bold" panose="020B0800000000000000" pitchFamily="34" charset="-122"/>
            </a:endParaRPr>
          </a:p>
        </p:txBody>
      </p:sp>
      <p:sp>
        <p:nvSpPr>
          <p:cNvPr id="2" name="矩形 1"/>
          <p:cNvSpPr/>
          <p:nvPr/>
        </p:nvSpPr>
        <p:spPr>
          <a:xfrm>
            <a:off x="6589105" y="3708221"/>
            <a:ext cx="1089660" cy="68580"/>
          </a:xfrm>
          <a:prstGeom prst="rect">
            <a:avLst/>
          </a:prstGeom>
          <a:solidFill>
            <a:srgbClr val="003F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9" name="图形 8"/>
          <p:cNvPicPr>
            <a:picLocks noChangeAspect="1"/>
          </p:cNvPicPr>
          <p:nvPr/>
        </p:nvPicPr>
        <p:blipFill>
          <a:blip r:embed="rId2"/>
          <a:stretch>
            <a:fillRect/>
          </a:stretch>
        </p:blipFill>
        <p:spPr>
          <a:xfrm>
            <a:off x="8618952" y="469432"/>
            <a:ext cx="3057110" cy="561730"/>
          </a:xfrm>
          <a:prstGeom prst="rect">
            <a:avLst/>
          </a:prstGeom>
        </p:spPr>
      </p:pic>
      <p:pic>
        <p:nvPicPr>
          <p:cNvPr id="5" name="图形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84208" y="925975"/>
            <a:ext cx="6299125" cy="50060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p:cNvSpPr/>
          <p:nvPr/>
        </p:nvSpPr>
        <p:spPr>
          <a:xfrm>
            <a:off x="5017162" y="2641857"/>
            <a:ext cx="7174838" cy="4216143"/>
          </a:xfrm>
          <a:custGeom>
            <a:avLst/>
            <a:gdLst>
              <a:gd name="connsiteX0" fmla="*/ 7174838 w 7174838"/>
              <a:gd name="connsiteY0" fmla="*/ 0 h 4216143"/>
              <a:gd name="connsiteX1" fmla="*/ 7174838 w 7174838"/>
              <a:gd name="connsiteY1" fmla="*/ 4216143 h 4216143"/>
              <a:gd name="connsiteX2" fmla="*/ 0 w 7174838"/>
              <a:gd name="connsiteY2" fmla="*/ 4216143 h 4216143"/>
              <a:gd name="connsiteX3" fmla="*/ 14784 w 7174838"/>
              <a:gd name="connsiteY3" fmla="*/ 4173405 h 4216143"/>
              <a:gd name="connsiteX4" fmla="*/ 1444696 w 7174838"/>
              <a:gd name="connsiteY4" fmla="*/ 2786670 h 4216143"/>
              <a:gd name="connsiteX5" fmla="*/ 4847653 w 7174838"/>
              <a:gd name="connsiteY5" fmla="*/ 1976442 h 4216143"/>
              <a:gd name="connsiteX6" fmla="*/ 7110594 w 7174838"/>
              <a:gd name="connsiteY6" fmla="*/ 57424 h 421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74838" h="4216143">
                <a:moveTo>
                  <a:pt x="7174838" y="0"/>
                </a:moveTo>
                <a:lnTo>
                  <a:pt x="7174838" y="4216143"/>
                </a:lnTo>
                <a:lnTo>
                  <a:pt x="0" y="4216143"/>
                </a:lnTo>
                <a:lnTo>
                  <a:pt x="14784" y="4173405"/>
                </a:lnTo>
                <a:cubicBezTo>
                  <a:pt x="214916" y="3712072"/>
                  <a:pt x="900927" y="3094364"/>
                  <a:pt x="1444696" y="2786670"/>
                </a:cubicBezTo>
                <a:cubicBezTo>
                  <a:pt x="2235633" y="2339116"/>
                  <a:pt x="3850301" y="2474153"/>
                  <a:pt x="4847653" y="1976442"/>
                </a:cubicBezTo>
                <a:cubicBezTo>
                  <a:pt x="5658002" y="1572052"/>
                  <a:pt x="6561317" y="564014"/>
                  <a:pt x="7110594" y="57424"/>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 name="文本框 5"/>
          <p:cNvSpPr txBox="1"/>
          <p:nvPr/>
        </p:nvSpPr>
        <p:spPr>
          <a:xfrm>
            <a:off x="515938" y="549275"/>
            <a:ext cx="1492716" cy="1277273"/>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4800" b="0" i="0" u="none" strike="noStrike" kern="1200" cap="none" spc="300" normalizeH="0" baseline="0" noProof="0" dirty="0">
                <a:ln>
                  <a:noFill/>
                </a:ln>
                <a:solidFill>
                  <a:srgbClr val="2F2E41"/>
                </a:solidFill>
                <a:effectLst/>
                <a:uLnTx/>
                <a:uFillTx/>
                <a:latin typeface="思源黑体 CN Bold" panose="020B0800000000000000" pitchFamily="34" charset="-122"/>
                <a:ea typeface="思源黑体 CN Bold" panose="020B0800000000000000" pitchFamily="34" charset="-122"/>
              </a:rPr>
              <a:t>概述</a:t>
            </a:r>
            <a:endParaRPr kumimoji="0" lang="en-US" altLang="zh-CN" sz="4800" b="0" i="0" u="none" strike="noStrike" kern="1200" cap="none" spc="300" normalizeH="0" baseline="0" noProof="0" dirty="0">
              <a:ln>
                <a:noFill/>
              </a:ln>
              <a:solidFill>
                <a:srgbClr val="2F2E41"/>
              </a:solidFill>
              <a:effectLst/>
              <a:uLnTx/>
              <a:uFillTx/>
              <a:latin typeface="思源黑体 CN Bold" panose="020B0800000000000000" pitchFamily="34" charset="-122"/>
              <a:ea typeface="思源黑体 CN Bold" panose="020B0800000000000000" pitchFamily="34" charset="-122"/>
            </a:endParaRPr>
          </a:p>
          <a:p>
            <a:pPr marL="0" marR="0" lvl="0" indent="0" defTabSz="914400" rtl="0" eaLnBrk="1" fontAlgn="auto" latinLnBrk="0" hangingPunct="1">
              <a:lnSpc>
                <a:spcPct val="100000"/>
              </a:lnSpc>
              <a:spcBef>
                <a:spcPts val="600"/>
              </a:spcBef>
              <a:spcAft>
                <a:spcPts val="0"/>
              </a:spcAft>
              <a:buClrTx/>
              <a:buSzTx/>
              <a:buFontTx/>
              <a:buNone/>
              <a:defRPr/>
            </a:pPr>
            <a:r>
              <a:rPr kumimoji="0" lang="en-US" altLang="zh-CN" sz="2400" b="0" i="0" u="none" strike="noStrike" kern="1200" cap="none" spc="300" normalizeH="0" baseline="0" noProof="0" dirty="0">
                <a:ln>
                  <a:noFill/>
                </a:ln>
                <a:solidFill>
                  <a:srgbClr val="E6551A"/>
                </a:solidFill>
                <a:effectLst/>
                <a:uLnTx/>
                <a:uFillTx/>
                <a:latin typeface="Akrobat" panose="00000800000000000000" pitchFamily="50" charset="0"/>
                <a:ea typeface="思源黑体 CN Bold" panose="020B0800000000000000" pitchFamily="34" charset="-122"/>
                <a:cs typeface="+mn-cs"/>
              </a:rPr>
              <a:t>OUTLINE</a:t>
            </a:r>
            <a:endParaRPr kumimoji="0" lang="zh-CN" altLang="en-US" sz="2400" b="0" i="0" u="none" strike="noStrike" kern="1200" cap="none" spc="300" normalizeH="0" baseline="0" noProof="0" dirty="0">
              <a:ln>
                <a:noFill/>
              </a:ln>
              <a:solidFill>
                <a:srgbClr val="E6551A"/>
              </a:solidFill>
              <a:effectLst/>
              <a:uLnTx/>
              <a:uFillTx/>
              <a:latin typeface="Akrobat" panose="00000800000000000000" pitchFamily="50" charset="0"/>
              <a:ea typeface="思源黑体 CN Bold" panose="020B0800000000000000" pitchFamily="34" charset="-122"/>
              <a:cs typeface="+mn-cs"/>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589370" y="4068549"/>
            <a:ext cx="5803750" cy="2518503"/>
          </a:xfrm>
          <a:prstGeom prst="rect">
            <a:avLst/>
          </a:prstGeom>
        </p:spPr>
      </p:pic>
      <p:sp>
        <p:nvSpPr>
          <p:cNvPr id="14" name="文本框 13"/>
          <p:cNvSpPr txBox="1"/>
          <p:nvPr/>
        </p:nvSpPr>
        <p:spPr>
          <a:xfrm>
            <a:off x="515937" y="1920757"/>
            <a:ext cx="9727658" cy="414020"/>
          </a:xfrm>
          <a:prstGeom prst="rect">
            <a:avLst/>
          </a:prstGeom>
          <a:noFill/>
        </p:spPr>
        <p:txBody>
          <a:bodyPr wrap="square" rtlCol="0">
            <a:spAutoFit/>
          </a:bodyPr>
          <a:lstStyle/>
          <a:p>
            <a:pPr lvl="0">
              <a:lnSpc>
                <a:spcPct val="150000"/>
              </a:lnSpc>
              <a:spcBef>
                <a:spcPts val="1200"/>
              </a:spcBef>
              <a:defRPr/>
            </a:pPr>
            <a:endParaRPr lang="zh-CN" altLang="en-US" sz="1400" dirty="0">
              <a:solidFill>
                <a:srgbClr val="F2F2F2">
                  <a:lumMod val="50000"/>
                </a:srgbClr>
              </a:solidFill>
              <a:latin typeface="思源黑体 CN Light" panose="020B0300000000000000" pitchFamily="34" charset="-122"/>
              <a:ea typeface="思源黑体 CN Light" panose="020B0300000000000000" pitchFamily="34" charset="-122"/>
              <a:cs typeface="Open Sans" panose="020B0606030504020204" pitchFamily="34" charset="0"/>
            </a:endParaRPr>
          </a:p>
        </p:txBody>
      </p:sp>
      <p:pic>
        <p:nvPicPr>
          <p:cNvPr id="8" name="图形 7"/>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18952" y="469432"/>
            <a:ext cx="3057110" cy="561730"/>
          </a:xfrm>
          <a:prstGeom prst="rect">
            <a:avLst/>
          </a:prstGeom>
        </p:spPr>
      </p:pic>
      <p:pic>
        <p:nvPicPr>
          <p:cNvPr id="2" name="图形 1"/>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57002" y="2447541"/>
            <a:ext cx="5805990" cy="320793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任意多边形: 形状 36"/>
          <p:cNvSpPr/>
          <p:nvPr/>
        </p:nvSpPr>
        <p:spPr>
          <a:xfrm>
            <a:off x="0" y="5894886"/>
            <a:ext cx="12192000" cy="963114"/>
          </a:xfrm>
          <a:custGeom>
            <a:avLst/>
            <a:gdLst>
              <a:gd name="connsiteX0" fmla="*/ 3113974 w 12192000"/>
              <a:gd name="connsiteY0" fmla="*/ 1134 h 963114"/>
              <a:gd name="connsiteX1" fmla="*/ 6842760 w 12192000"/>
              <a:gd name="connsiteY1" fmla="*/ 458697 h 963114"/>
              <a:gd name="connsiteX2" fmla="*/ 10683240 w 12192000"/>
              <a:gd name="connsiteY2" fmla="*/ 260577 h 963114"/>
              <a:gd name="connsiteX3" fmla="*/ 11894954 w 12192000"/>
              <a:gd name="connsiteY3" fmla="*/ 353848 h 963114"/>
              <a:gd name="connsiteX4" fmla="*/ 12192000 w 12192000"/>
              <a:gd name="connsiteY4" fmla="*/ 393981 h 963114"/>
              <a:gd name="connsiteX5" fmla="*/ 12192000 w 12192000"/>
              <a:gd name="connsiteY5" fmla="*/ 963114 h 963114"/>
              <a:gd name="connsiteX6" fmla="*/ 0 w 12192000"/>
              <a:gd name="connsiteY6" fmla="*/ 963114 h 963114"/>
              <a:gd name="connsiteX7" fmla="*/ 0 w 12192000"/>
              <a:gd name="connsiteY7" fmla="*/ 384727 h 963114"/>
              <a:gd name="connsiteX8" fmla="*/ 87764 w 12192000"/>
              <a:gd name="connsiteY8" fmla="*/ 366721 h 963114"/>
              <a:gd name="connsiteX9" fmla="*/ 2865120 w 12192000"/>
              <a:gd name="connsiteY9" fmla="*/ 1497 h 963114"/>
              <a:gd name="connsiteX10" fmla="*/ 3113974 w 12192000"/>
              <a:gd name="connsiteY10" fmla="*/ 1134 h 96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963114">
                <a:moveTo>
                  <a:pt x="3113974" y="1134"/>
                </a:moveTo>
                <a:cubicBezTo>
                  <a:pt x="4359414" y="25012"/>
                  <a:pt x="5621179" y="418216"/>
                  <a:pt x="6842760" y="458697"/>
                </a:cubicBezTo>
                <a:cubicBezTo>
                  <a:pt x="8145780" y="501877"/>
                  <a:pt x="9591040" y="235177"/>
                  <a:pt x="10683240" y="260577"/>
                </a:cubicBezTo>
                <a:cubicBezTo>
                  <a:pt x="11092815" y="270102"/>
                  <a:pt x="11509177" y="306416"/>
                  <a:pt x="11894954" y="353848"/>
                </a:cubicBezTo>
                <a:lnTo>
                  <a:pt x="12192000" y="393981"/>
                </a:lnTo>
                <a:lnTo>
                  <a:pt x="12192000" y="963114"/>
                </a:lnTo>
                <a:lnTo>
                  <a:pt x="0" y="963114"/>
                </a:lnTo>
                <a:lnTo>
                  <a:pt x="0" y="384727"/>
                </a:lnTo>
                <a:lnTo>
                  <a:pt x="87764" y="366721"/>
                </a:lnTo>
                <a:cubicBezTo>
                  <a:pt x="948809" y="194378"/>
                  <a:pt x="2036445" y="20547"/>
                  <a:pt x="2865120" y="1497"/>
                </a:cubicBezTo>
                <a:cubicBezTo>
                  <a:pt x="2947988" y="-408"/>
                  <a:pt x="3030945" y="-458"/>
                  <a:pt x="3113974" y="1134"/>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文本框 9"/>
          <p:cNvSpPr txBox="1"/>
          <p:nvPr/>
        </p:nvSpPr>
        <p:spPr>
          <a:xfrm>
            <a:off x="5910898" y="1250463"/>
            <a:ext cx="2695575" cy="127635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4800" spc="300" dirty="0">
              <a:solidFill>
                <a:srgbClr val="2F2E41"/>
              </a:solidFill>
              <a:latin typeface="思源黑体 CN Bold" panose="020B0800000000000000" pitchFamily="34" charset="-122"/>
              <a:ea typeface="思源黑体 CN Bold" panose="020B0800000000000000" pitchFamily="34" charset="-122"/>
            </a:endParaRPr>
          </a:p>
          <a:p>
            <a:pPr marL="0" marR="0" lvl="0" indent="0" algn="l" defTabSz="914400" rtl="0" eaLnBrk="1" fontAlgn="auto" latinLnBrk="0" hangingPunct="1">
              <a:lnSpc>
                <a:spcPct val="100000"/>
              </a:lnSpc>
              <a:spcBef>
                <a:spcPts val="600"/>
              </a:spcBef>
              <a:spcAft>
                <a:spcPts val="0"/>
              </a:spcAft>
              <a:buClrTx/>
              <a:buSzTx/>
              <a:buFontTx/>
              <a:buNone/>
              <a:defRPr/>
            </a:pPr>
            <a:r>
              <a:rPr kumimoji="0" lang="en-US" altLang="zh-CN" sz="2400" b="0" i="0" u="none" strike="noStrike" kern="1200" cap="none" spc="300" normalizeH="0" baseline="0" noProof="0" dirty="0">
                <a:ln>
                  <a:noFill/>
                </a:ln>
                <a:solidFill>
                  <a:srgbClr val="4285F4"/>
                </a:solidFill>
                <a:effectLst/>
                <a:uLnTx/>
                <a:uFillTx/>
                <a:latin typeface="Akrobat" panose="00000800000000000000" pitchFamily="50" charset="0"/>
                <a:ea typeface="思源黑体 CN Bold" panose="020B0800000000000000" pitchFamily="34" charset="-122"/>
                <a:cs typeface="+mn-cs"/>
              </a:rPr>
              <a:t> </a:t>
            </a:r>
            <a:r>
              <a:rPr kumimoji="0" lang="en-US" altLang="zh-CN" sz="2400" b="0" i="0" u="none" strike="noStrike" kern="1200" cap="none" spc="3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rPr>
              <a:t>CATALOGUE</a:t>
            </a:r>
            <a:endParaRPr kumimoji="0" lang="zh-CN" altLang="en-US" sz="2400" b="0" i="0" u="none" strike="noStrike" kern="1200" cap="none" spc="3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endParaRPr>
          </a:p>
        </p:txBody>
      </p:sp>
      <p:grpSp>
        <p:nvGrpSpPr>
          <p:cNvPr id="53" name="组合 52"/>
          <p:cNvGrpSpPr/>
          <p:nvPr/>
        </p:nvGrpSpPr>
        <p:grpSpPr>
          <a:xfrm>
            <a:off x="6112826" y="2859101"/>
            <a:ext cx="538481" cy="646099"/>
            <a:chOff x="6112826" y="2859101"/>
            <a:chExt cx="538481" cy="646099"/>
          </a:xfrm>
        </p:grpSpPr>
        <p:sp>
          <p:nvSpPr>
            <p:cNvPr id="47" name="文本框 46"/>
            <p:cNvSpPr txBox="1"/>
            <p:nvPr/>
          </p:nvSpPr>
          <p:spPr>
            <a:xfrm>
              <a:off x="6242883" y="2859101"/>
              <a:ext cx="235302" cy="646099"/>
            </a:xfrm>
            <a:custGeom>
              <a:avLst/>
              <a:gdLst>
                <a:gd name="connsiteX0" fmla="*/ 148753 w 235302"/>
                <a:gd name="connsiteY0" fmla="*/ 0 h 646099"/>
                <a:gd name="connsiteX1" fmla="*/ 235302 w 235302"/>
                <a:gd name="connsiteY1" fmla="*/ 0 h 646099"/>
                <a:gd name="connsiteX2" fmla="*/ 235302 w 235302"/>
                <a:gd name="connsiteY2" fmla="*/ 126082 h 646099"/>
                <a:gd name="connsiteX3" fmla="*/ 235302 w 235302"/>
                <a:gd name="connsiteY3" fmla="*/ 627636 h 646099"/>
                <a:gd name="connsiteX4" fmla="*/ 193444 w 235302"/>
                <a:gd name="connsiteY4" fmla="*/ 640629 h 646099"/>
                <a:gd name="connsiteX5" fmla="*/ 139183 w 235302"/>
                <a:gd name="connsiteY5" fmla="*/ 646099 h 646099"/>
                <a:gd name="connsiteX6" fmla="*/ 97841 w 235302"/>
                <a:gd name="connsiteY6" fmla="*/ 641931 h 646099"/>
                <a:gd name="connsiteX7" fmla="*/ 97841 w 235302"/>
                <a:gd name="connsiteY7" fmla="*/ 184440 h 646099"/>
                <a:gd name="connsiteX8" fmla="*/ 0 w 235302"/>
                <a:gd name="connsiteY8" fmla="*/ 240485 h 646099"/>
                <a:gd name="connsiteX9" fmla="*/ 0 w 235302"/>
                <a:gd name="connsiteY9" fmla="*/ 147439 h 646099"/>
                <a:gd name="connsiteX10" fmla="*/ 0 w 235302"/>
                <a:gd name="connsiteY10" fmla="*/ 91712 h 64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302" h="646099">
                  <a:moveTo>
                    <a:pt x="148753" y="0"/>
                  </a:moveTo>
                  <a:lnTo>
                    <a:pt x="235302" y="0"/>
                  </a:lnTo>
                  <a:lnTo>
                    <a:pt x="235302" y="126082"/>
                  </a:lnTo>
                  <a:lnTo>
                    <a:pt x="235302" y="627636"/>
                  </a:lnTo>
                  <a:lnTo>
                    <a:pt x="193444" y="640629"/>
                  </a:lnTo>
                  <a:cubicBezTo>
                    <a:pt x="175917" y="644215"/>
                    <a:pt x="157770" y="646099"/>
                    <a:pt x="139183" y="646099"/>
                  </a:cubicBezTo>
                  <a:lnTo>
                    <a:pt x="97841" y="641931"/>
                  </a:lnTo>
                  <a:lnTo>
                    <a:pt x="97841" y="184440"/>
                  </a:lnTo>
                  <a:lnTo>
                    <a:pt x="0" y="240485"/>
                  </a:lnTo>
                  <a:lnTo>
                    <a:pt x="0" y="147439"/>
                  </a:lnTo>
                  <a:lnTo>
                    <a:pt x="0" y="91712"/>
                  </a:lnTo>
                  <a:close/>
                </a:path>
              </a:pathLst>
            </a:custGeom>
            <a:solidFill>
              <a:srgbClr val="ED6C00"/>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80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charset="-122"/>
                <a:cs typeface="+mn-cs"/>
              </a:endParaRPr>
            </a:p>
          </p:txBody>
        </p:sp>
        <p:sp>
          <p:nvSpPr>
            <p:cNvPr id="35" name="文本框 34"/>
            <p:cNvSpPr txBox="1"/>
            <p:nvPr/>
          </p:nvSpPr>
          <p:spPr>
            <a:xfrm>
              <a:off x="6478186" y="2985183"/>
              <a:ext cx="173121" cy="501554"/>
            </a:xfrm>
            <a:custGeom>
              <a:avLst/>
              <a:gdLst/>
              <a:ahLst/>
              <a:cxnLst/>
              <a:rect l="l" t="t" r="r" b="b"/>
              <a:pathLst>
                <a:path w="173121" h="501554">
                  <a:moveTo>
                    <a:pt x="0" y="0"/>
                  </a:moveTo>
                  <a:lnTo>
                    <a:pt x="8681" y="2695"/>
                  </a:lnTo>
                  <a:cubicBezTo>
                    <a:pt x="105315" y="43568"/>
                    <a:pt x="173121" y="139254"/>
                    <a:pt x="173121" y="250777"/>
                  </a:cubicBezTo>
                  <a:cubicBezTo>
                    <a:pt x="173121" y="362300"/>
                    <a:pt x="105315" y="457986"/>
                    <a:pt x="8681" y="498859"/>
                  </a:cubicBezTo>
                  <a:lnTo>
                    <a:pt x="0" y="501554"/>
                  </a:lnTo>
                  <a:lnTo>
                    <a:pt x="0" y="0"/>
                  </a:lnTo>
                  <a:close/>
                </a:path>
              </a:pathLst>
            </a:custGeom>
            <a:solidFill>
              <a:srgbClr val="003F43"/>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80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charset="-122"/>
                <a:cs typeface="+mn-cs"/>
              </a:endParaRPr>
            </a:p>
          </p:txBody>
        </p:sp>
        <p:sp>
          <p:nvSpPr>
            <p:cNvPr id="34" name="文本框 33"/>
            <p:cNvSpPr txBox="1"/>
            <p:nvPr/>
          </p:nvSpPr>
          <p:spPr>
            <a:xfrm>
              <a:off x="6112826" y="3006540"/>
              <a:ext cx="227898" cy="494492"/>
            </a:xfrm>
            <a:custGeom>
              <a:avLst/>
              <a:gdLst/>
              <a:ahLst/>
              <a:cxnLst/>
              <a:rect l="l" t="t" r="r" b="b"/>
              <a:pathLst>
                <a:path w="227898" h="494492">
                  <a:moveTo>
                    <a:pt x="130057" y="0"/>
                  </a:moveTo>
                  <a:lnTo>
                    <a:pt x="130057" y="93046"/>
                  </a:lnTo>
                  <a:lnTo>
                    <a:pt x="227898" y="37001"/>
                  </a:lnTo>
                  <a:lnTo>
                    <a:pt x="227898" y="494492"/>
                  </a:lnTo>
                  <a:lnTo>
                    <a:pt x="214979" y="493190"/>
                  </a:lnTo>
                  <a:cubicBezTo>
                    <a:pt x="92290" y="468084"/>
                    <a:pt x="0" y="359530"/>
                    <a:pt x="0" y="229420"/>
                  </a:cubicBezTo>
                  <a:cubicBezTo>
                    <a:pt x="0" y="136484"/>
                    <a:pt x="47087" y="54546"/>
                    <a:pt x="118705" y="6162"/>
                  </a:cubicBezTo>
                  <a:lnTo>
                    <a:pt x="130057" y="0"/>
                  </a:lnTo>
                  <a:close/>
                </a:path>
              </a:pathLst>
            </a:custGeom>
            <a:solidFill>
              <a:srgbClr val="003F43"/>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80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charset="-122"/>
                <a:cs typeface="+mn-cs"/>
              </a:endParaRPr>
            </a:p>
          </p:txBody>
        </p:sp>
      </p:grpSp>
      <p:grpSp>
        <p:nvGrpSpPr>
          <p:cNvPr id="54" name="组合 53"/>
          <p:cNvGrpSpPr/>
          <p:nvPr/>
        </p:nvGrpSpPr>
        <p:grpSpPr>
          <a:xfrm>
            <a:off x="8884431" y="2850681"/>
            <a:ext cx="538480" cy="654519"/>
            <a:chOff x="8367622" y="2850681"/>
            <a:chExt cx="538480" cy="654519"/>
          </a:xfrm>
        </p:grpSpPr>
        <p:sp>
          <p:nvSpPr>
            <p:cNvPr id="49" name="文本框 48"/>
            <p:cNvSpPr txBox="1"/>
            <p:nvPr/>
          </p:nvSpPr>
          <p:spPr>
            <a:xfrm>
              <a:off x="8438107" y="2850681"/>
              <a:ext cx="385121" cy="654519"/>
            </a:xfrm>
            <a:custGeom>
              <a:avLst/>
              <a:gdLst>
                <a:gd name="connsiteX0" fmla="*/ 189499 w 385121"/>
                <a:gd name="connsiteY0" fmla="*/ 0 h 654519"/>
                <a:gd name="connsiteX1" fmla="*/ 300458 w 385121"/>
                <a:gd name="connsiteY1" fmla="*/ 28135 h 654519"/>
                <a:gd name="connsiteX2" fmla="*/ 364525 w 385121"/>
                <a:gd name="connsiteY2" fmla="*/ 97464 h 654519"/>
                <a:gd name="connsiteX3" fmla="*/ 385121 w 385121"/>
                <a:gd name="connsiteY3" fmla="*/ 185377 h 654519"/>
                <a:gd name="connsiteX4" fmla="*/ 383694 w 385121"/>
                <a:gd name="connsiteY4" fmla="*/ 194218 h 654519"/>
                <a:gd name="connsiteX5" fmla="*/ 383150 w 385121"/>
                <a:gd name="connsiteY5" fmla="*/ 193770 h 654519"/>
                <a:gd name="connsiteX6" fmla="*/ 374522 w 385121"/>
                <a:gd name="connsiteY6" fmla="*/ 247224 h 654519"/>
                <a:gd name="connsiteX7" fmla="*/ 346582 w 385121"/>
                <a:gd name="connsiteY7" fmla="*/ 307709 h 654519"/>
                <a:gd name="connsiteX8" fmla="*/ 261800 w 385121"/>
                <a:gd name="connsiteY8" fmla="*/ 415404 h 654519"/>
                <a:gd name="connsiteX9" fmla="*/ 177017 w 385121"/>
                <a:gd name="connsiteY9" fmla="*/ 509147 h 654519"/>
                <a:gd name="connsiteX10" fmla="*/ 138479 w 385121"/>
                <a:gd name="connsiteY10" fmla="*/ 593427 h 654519"/>
                <a:gd name="connsiteX11" fmla="*/ 367602 w 385121"/>
                <a:gd name="connsiteY11" fmla="*/ 593427 h 654519"/>
                <a:gd name="connsiteX12" fmla="*/ 349289 w 385121"/>
                <a:gd name="connsiteY12" fmla="*/ 608537 h 654519"/>
                <a:gd name="connsiteX13" fmla="*/ 198754 w 385121"/>
                <a:gd name="connsiteY13" fmla="*/ 654519 h 654519"/>
                <a:gd name="connsiteX14" fmla="*/ 8373 w 385121"/>
                <a:gd name="connsiteY14" fmla="*/ 575660 h 654519"/>
                <a:gd name="connsiteX15" fmla="*/ 2247 w 385121"/>
                <a:gd name="connsiteY15" fmla="*/ 568235 h 654519"/>
                <a:gd name="connsiteX16" fmla="*/ 3813 w 385121"/>
                <a:gd name="connsiteY16" fmla="*/ 556891 h 654519"/>
                <a:gd name="connsiteX17" fmla="*/ 32676 w 385121"/>
                <a:gd name="connsiteY17" fmla="*/ 487588 h 654519"/>
                <a:gd name="connsiteX18" fmla="*/ 120262 w 385121"/>
                <a:gd name="connsiteY18" fmla="*/ 372326 h 654519"/>
                <a:gd name="connsiteX19" fmla="*/ 207847 w 385121"/>
                <a:gd name="connsiteY19" fmla="*/ 277124 h 654519"/>
                <a:gd name="connsiteX20" fmla="*/ 247658 w 385121"/>
                <a:gd name="connsiteY20" fmla="*/ 188703 h 654519"/>
                <a:gd name="connsiteX21" fmla="*/ 234522 w 385121"/>
                <a:gd name="connsiteY21" fmla="*/ 146141 h 654519"/>
                <a:gd name="connsiteX22" fmla="*/ 191543 w 385121"/>
                <a:gd name="connsiteY22" fmla="*/ 126517 h 654519"/>
                <a:gd name="connsiteX23" fmla="*/ 147926 w 385121"/>
                <a:gd name="connsiteY23" fmla="*/ 145759 h 654519"/>
                <a:gd name="connsiteX24" fmla="*/ 130326 w 385121"/>
                <a:gd name="connsiteY24" fmla="*/ 200937 h 654519"/>
                <a:gd name="connsiteX25" fmla="*/ 6535 w 385121"/>
                <a:gd name="connsiteY25" fmla="*/ 200937 h 654519"/>
                <a:gd name="connsiteX26" fmla="*/ 3391 w 385121"/>
                <a:gd name="connsiteY26" fmla="*/ 204747 h 654519"/>
                <a:gd name="connsiteX27" fmla="*/ 0 w 385121"/>
                <a:gd name="connsiteY27" fmla="*/ 204747 h 654519"/>
                <a:gd name="connsiteX28" fmla="*/ 53851 w 385121"/>
                <a:gd name="connsiteY28" fmla="*/ 51557 h 654519"/>
                <a:gd name="connsiteX29" fmla="*/ 189499 w 385121"/>
                <a:gd name="connsiteY29" fmla="*/ 0 h 654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85121" h="654519">
                  <a:moveTo>
                    <a:pt x="189499" y="0"/>
                  </a:moveTo>
                  <a:cubicBezTo>
                    <a:pt x="234586" y="628"/>
                    <a:pt x="271572" y="10007"/>
                    <a:pt x="300458" y="28135"/>
                  </a:cubicBezTo>
                  <a:cubicBezTo>
                    <a:pt x="329344" y="46263"/>
                    <a:pt x="350700" y="69373"/>
                    <a:pt x="364525" y="97464"/>
                  </a:cubicBezTo>
                  <a:cubicBezTo>
                    <a:pt x="378351" y="125555"/>
                    <a:pt x="385216" y="154860"/>
                    <a:pt x="385121" y="185377"/>
                  </a:cubicBezTo>
                  <a:lnTo>
                    <a:pt x="383694" y="194218"/>
                  </a:lnTo>
                  <a:lnTo>
                    <a:pt x="383150" y="193770"/>
                  </a:lnTo>
                  <a:lnTo>
                    <a:pt x="374522" y="247224"/>
                  </a:lnTo>
                  <a:cubicBezTo>
                    <a:pt x="368099" y="268248"/>
                    <a:pt x="358785" y="288409"/>
                    <a:pt x="346582" y="307709"/>
                  </a:cubicBezTo>
                  <a:cubicBezTo>
                    <a:pt x="322175" y="346307"/>
                    <a:pt x="293914" y="382206"/>
                    <a:pt x="261800" y="415404"/>
                  </a:cubicBezTo>
                  <a:cubicBezTo>
                    <a:pt x="229685" y="448603"/>
                    <a:pt x="201424" y="479850"/>
                    <a:pt x="177017" y="509147"/>
                  </a:cubicBezTo>
                  <a:cubicBezTo>
                    <a:pt x="152610" y="538443"/>
                    <a:pt x="139764" y="566536"/>
                    <a:pt x="138479" y="593427"/>
                  </a:cubicBezTo>
                  <a:lnTo>
                    <a:pt x="367602" y="593427"/>
                  </a:lnTo>
                  <a:lnTo>
                    <a:pt x="349289" y="608537"/>
                  </a:lnTo>
                  <a:cubicBezTo>
                    <a:pt x="306318" y="637568"/>
                    <a:pt x="254515" y="654519"/>
                    <a:pt x="198754" y="654519"/>
                  </a:cubicBezTo>
                  <a:cubicBezTo>
                    <a:pt x="124405" y="654519"/>
                    <a:pt x="57095" y="624383"/>
                    <a:pt x="8373" y="575660"/>
                  </a:cubicBezTo>
                  <a:lnTo>
                    <a:pt x="2247" y="568235"/>
                  </a:lnTo>
                  <a:lnTo>
                    <a:pt x="3813" y="556891"/>
                  </a:lnTo>
                  <a:cubicBezTo>
                    <a:pt x="10448" y="532124"/>
                    <a:pt x="20069" y="509023"/>
                    <a:pt x="32676" y="487588"/>
                  </a:cubicBezTo>
                  <a:cubicBezTo>
                    <a:pt x="57890" y="444717"/>
                    <a:pt x="87085" y="406296"/>
                    <a:pt x="120262" y="372326"/>
                  </a:cubicBezTo>
                  <a:cubicBezTo>
                    <a:pt x="153438" y="338355"/>
                    <a:pt x="182633" y="306621"/>
                    <a:pt x="207847" y="277124"/>
                  </a:cubicBezTo>
                  <a:cubicBezTo>
                    <a:pt x="233061" y="247627"/>
                    <a:pt x="246331" y="218153"/>
                    <a:pt x="247658" y="188703"/>
                  </a:cubicBezTo>
                  <a:cubicBezTo>
                    <a:pt x="247807" y="172732"/>
                    <a:pt x="243428" y="158544"/>
                    <a:pt x="234522" y="146141"/>
                  </a:cubicBezTo>
                  <a:cubicBezTo>
                    <a:pt x="225616" y="133738"/>
                    <a:pt x="211289" y="127197"/>
                    <a:pt x="191543" y="126517"/>
                  </a:cubicBezTo>
                  <a:cubicBezTo>
                    <a:pt x="173050" y="126623"/>
                    <a:pt x="158511" y="133037"/>
                    <a:pt x="147926" y="145759"/>
                  </a:cubicBezTo>
                  <a:cubicBezTo>
                    <a:pt x="137340" y="158481"/>
                    <a:pt x="131474" y="176873"/>
                    <a:pt x="130326" y="200937"/>
                  </a:cubicBezTo>
                  <a:lnTo>
                    <a:pt x="6535" y="200937"/>
                  </a:lnTo>
                  <a:lnTo>
                    <a:pt x="3391" y="204747"/>
                  </a:lnTo>
                  <a:lnTo>
                    <a:pt x="0" y="204747"/>
                  </a:lnTo>
                  <a:cubicBezTo>
                    <a:pt x="3370" y="136930"/>
                    <a:pt x="21321" y="85867"/>
                    <a:pt x="53851" y="51557"/>
                  </a:cubicBezTo>
                  <a:cubicBezTo>
                    <a:pt x="86381" y="17248"/>
                    <a:pt x="131597" y="62"/>
                    <a:pt x="189499" y="0"/>
                  </a:cubicBezTo>
                  <a:close/>
                </a:path>
              </a:pathLst>
            </a:custGeom>
            <a:solidFill>
              <a:srgbClr val="ED6C00"/>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80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charset="-122"/>
                <a:cs typeface="+mn-cs"/>
              </a:endParaRPr>
            </a:p>
          </p:txBody>
        </p:sp>
        <p:sp>
          <p:nvSpPr>
            <p:cNvPr id="36" name="文本框 35"/>
            <p:cNvSpPr txBox="1"/>
            <p:nvPr/>
          </p:nvSpPr>
          <p:spPr>
            <a:xfrm>
              <a:off x="8367622" y="2977198"/>
              <a:ext cx="318147" cy="441718"/>
            </a:xfrm>
            <a:custGeom>
              <a:avLst/>
              <a:gdLst/>
              <a:ahLst/>
              <a:cxnLst/>
              <a:rect l="l" t="t" r="r" b="b"/>
              <a:pathLst>
                <a:path w="318147" h="441718">
                  <a:moveTo>
                    <a:pt x="262029" y="0"/>
                  </a:moveTo>
                  <a:cubicBezTo>
                    <a:pt x="281775" y="680"/>
                    <a:pt x="296102" y="7221"/>
                    <a:pt x="305008" y="19624"/>
                  </a:cubicBezTo>
                  <a:cubicBezTo>
                    <a:pt x="313914" y="32027"/>
                    <a:pt x="318293" y="46215"/>
                    <a:pt x="318144" y="62186"/>
                  </a:cubicBezTo>
                  <a:cubicBezTo>
                    <a:pt x="316817" y="91636"/>
                    <a:pt x="303547" y="121110"/>
                    <a:pt x="278333" y="150607"/>
                  </a:cubicBezTo>
                  <a:cubicBezTo>
                    <a:pt x="253119" y="180104"/>
                    <a:pt x="223924" y="211838"/>
                    <a:pt x="190748" y="245809"/>
                  </a:cubicBezTo>
                  <a:cubicBezTo>
                    <a:pt x="157571" y="279779"/>
                    <a:pt x="128376" y="318200"/>
                    <a:pt x="103162" y="361071"/>
                  </a:cubicBezTo>
                  <a:cubicBezTo>
                    <a:pt x="90555" y="382506"/>
                    <a:pt x="80934" y="405607"/>
                    <a:pt x="74299" y="430374"/>
                  </a:cubicBezTo>
                  <a:lnTo>
                    <a:pt x="72733" y="441718"/>
                  </a:lnTo>
                  <a:lnTo>
                    <a:pt x="45982" y="409297"/>
                  </a:lnTo>
                  <a:cubicBezTo>
                    <a:pt x="16952" y="366325"/>
                    <a:pt x="0" y="314523"/>
                    <a:pt x="0" y="258762"/>
                  </a:cubicBezTo>
                  <a:cubicBezTo>
                    <a:pt x="0" y="203000"/>
                    <a:pt x="16952" y="151198"/>
                    <a:pt x="45982" y="108227"/>
                  </a:cubicBezTo>
                  <a:lnTo>
                    <a:pt x="73876" y="74420"/>
                  </a:lnTo>
                  <a:lnTo>
                    <a:pt x="200812" y="74420"/>
                  </a:lnTo>
                  <a:cubicBezTo>
                    <a:pt x="201960" y="50356"/>
                    <a:pt x="207826" y="31964"/>
                    <a:pt x="218412" y="19242"/>
                  </a:cubicBezTo>
                  <a:cubicBezTo>
                    <a:pt x="228997" y="6520"/>
                    <a:pt x="243536" y="106"/>
                    <a:pt x="262029" y="0"/>
                  </a:cubicBezTo>
                  <a:close/>
                </a:path>
              </a:pathLst>
            </a:custGeom>
            <a:solidFill>
              <a:srgbClr val="003F43"/>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80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charset="-122"/>
                <a:cs typeface="+mn-cs"/>
              </a:endParaRPr>
            </a:p>
          </p:txBody>
        </p:sp>
        <p:sp>
          <p:nvSpPr>
            <p:cNvPr id="33" name="文本框 32"/>
            <p:cNvSpPr txBox="1"/>
            <p:nvPr/>
          </p:nvSpPr>
          <p:spPr>
            <a:xfrm>
              <a:off x="8576587" y="3041089"/>
              <a:ext cx="329515" cy="403019"/>
            </a:xfrm>
            <a:custGeom>
              <a:avLst/>
              <a:gdLst/>
              <a:ahLst/>
              <a:cxnLst/>
              <a:rect l="l" t="t" r="r" b="b"/>
              <a:pathLst>
                <a:path w="329515" h="403019">
                  <a:moveTo>
                    <a:pt x="245214" y="0"/>
                  </a:moveTo>
                  <a:lnTo>
                    <a:pt x="250656" y="4490"/>
                  </a:lnTo>
                  <a:cubicBezTo>
                    <a:pt x="299379" y="53212"/>
                    <a:pt x="329515" y="120522"/>
                    <a:pt x="329515" y="194871"/>
                  </a:cubicBezTo>
                  <a:cubicBezTo>
                    <a:pt x="329515" y="269219"/>
                    <a:pt x="299379" y="336529"/>
                    <a:pt x="250656" y="385252"/>
                  </a:cubicBezTo>
                  <a:lnTo>
                    <a:pt x="229123" y="403019"/>
                  </a:lnTo>
                  <a:lnTo>
                    <a:pt x="0" y="403019"/>
                  </a:lnTo>
                  <a:cubicBezTo>
                    <a:pt x="1285" y="376128"/>
                    <a:pt x="14131" y="348035"/>
                    <a:pt x="38538" y="318739"/>
                  </a:cubicBezTo>
                  <a:cubicBezTo>
                    <a:pt x="62945" y="289442"/>
                    <a:pt x="91206" y="258195"/>
                    <a:pt x="123321" y="224996"/>
                  </a:cubicBezTo>
                  <a:cubicBezTo>
                    <a:pt x="155435" y="191798"/>
                    <a:pt x="183696" y="155899"/>
                    <a:pt x="208103" y="117301"/>
                  </a:cubicBezTo>
                  <a:cubicBezTo>
                    <a:pt x="220306" y="98001"/>
                    <a:pt x="229620" y="77840"/>
                    <a:pt x="236043" y="56816"/>
                  </a:cubicBezTo>
                  <a:lnTo>
                    <a:pt x="245214" y="0"/>
                  </a:lnTo>
                  <a:close/>
                </a:path>
              </a:pathLst>
            </a:custGeom>
            <a:solidFill>
              <a:srgbClr val="003F43"/>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80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charset="-122"/>
                <a:cs typeface="+mn-cs"/>
              </a:endParaRPr>
            </a:p>
          </p:txBody>
        </p:sp>
      </p:grpSp>
      <p:grpSp>
        <p:nvGrpSpPr>
          <p:cNvPr id="56" name="组合 55"/>
          <p:cNvGrpSpPr/>
          <p:nvPr/>
        </p:nvGrpSpPr>
        <p:grpSpPr>
          <a:xfrm>
            <a:off x="6112826" y="4327569"/>
            <a:ext cx="538481" cy="642289"/>
            <a:chOff x="6112826" y="4421152"/>
            <a:chExt cx="538481" cy="642289"/>
          </a:xfrm>
        </p:grpSpPr>
        <p:sp>
          <p:nvSpPr>
            <p:cNvPr id="52" name="文本框 51"/>
            <p:cNvSpPr txBox="1"/>
            <p:nvPr/>
          </p:nvSpPr>
          <p:spPr>
            <a:xfrm>
              <a:off x="6163946" y="4421152"/>
              <a:ext cx="396332" cy="642289"/>
            </a:xfrm>
            <a:custGeom>
              <a:avLst/>
              <a:gdLst>
                <a:gd name="connsiteX0" fmla="*/ 24438 w 396332"/>
                <a:gd name="connsiteY0" fmla="*/ 0 h 642289"/>
                <a:gd name="connsiteX1" fmla="*/ 381059 w 396332"/>
                <a:gd name="connsiteY1" fmla="*/ 0 h 642289"/>
                <a:gd name="connsiteX2" fmla="*/ 381059 w 396332"/>
                <a:gd name="connsiteY2" fmla="*/ 90615 h 642289"/>
                <a:gd name="connsiteX3" fmla="*/ 349088 w 396332"/>
                <a:gd name="connsiteY3" fmla="*/ 142981 h 642289"/>
                <a:gd name="connsiteX4" fmla="*/ 347340 w 396332"/>
                <a:gd name="connsiteY4" fmla="*/ 142033 h 642289"/>
                <a:gd name="connsiteX5" fmla="*/ 269052 w 396332"/>
                <a:gd name="connsiteY5" fmla="*/ 270261 h 642289"/>
                <a:gd name="connsiteX6" fmla="*/ 362475 w 396332"/>
                <a:gd name="connsiteY6" fmla="*/ 332958 h 642289"/>
                <a:gd name="connsiteX7" fmla="*/ 396332 w 396332"/>
                <a:gd name="connsiteY7" fmla="*/ 450705 h 642289"/>
                <a:gd name="connsiteX8" fmla="*/ 396332 w 396332"/>
                <a:gd name="connsiteY8" fmla="*/ 494542 h 642289"/>
                <a:gd name="connsiteX9" fmla="*/ 386771 w 396332"/>
                <a:gd name="connsiteY9" fmla="*/ 581359 h 642289"/>
                <a:gd name="connsiteX10" fmla="*/ 368654 w 396332"/>
                <a:gd name="connsiteY10" fmla="*/ 596307 h 642289"/>
                <a:gd name="connsiteX11" fmla="*/ 218119 w 396332"/>
                <a:gd name="connsiteY11" fmla="*/ 642289 h 642289"/>
                <a:gd name="connsiteX12" fmla="*/ 27738 w 396332"/>
                <a:gd name="connsiteY12" fmla="*/ 563430 h 642289"/>
                <a:gd name="connsiteX13" fmla="*/ 3869 w 396332"/>
                <a:gd name="connsiteY13" fmla="*/ 534502 h 642289"/>
                <a:gd name="connsiteX14" fmla="*/ 0 w 396332"/>
                <a:gd name="connsiteY14" fmla="*/ 512892 h 642289"/>
                <a:gd name="connsiteX15" fmla="*/ 136442 w 396332"/>
                <a:gd name="connsiteY15" fmla="*/ 512892 h 642289"/>
                <a:gd name="connsiteX16" fmla="*/ 152893 w 396332"/>
                <a:gd name="connsiteY16" fmla="*/ 568452 h 642289"/>
                <a:gd name="connsiteX17" fmla="*/ 197657 w 396332"/>
                <a:gd name="connsiteY17" fmla="*/ 587312 h 642289"/>
                <a:gd name="connsiteX18" fmla="*/ 246118 w 396332"/>
                <a:gd name="connsiteY18" fmla="*/ 564247 h 642289"/>
                <a:gd name="connsiteX19" fmla="*/ 257851 w 396332"/>
                <a:gd name="connsiteY19" fmla="*/ 491483 h 642289"/>
                <a:gd name="connsiteX20" fmla="*/ 257851 w 396332"/>
                <a:gd name="connsiteY20" fmla="*/ 455802 h 642289"/>
                <a:gd name="connsiteX21" fmla="*/ 239614 w 396332"/>
                <a:gd name="connsiteY21" fmla="*/ 387881 h 642289"/>
                <a:gd name="connsiteX22" fmla="*/ 185414 w 396332"/>
                <a:gd name="connsiteY22" fmla="*/ 371187 h 642289"/>
                <a:gd name="connsiteX23" fmla="*/ 118114 w 396332"/>
                <a:gd name="connsiteY23" fmla="*/ 371187 h 642289"/>
                <a:gd name="connsiteX24" fmla="*/ 118114 w 396332"/>
                <a:gd name="connsiteY24" fmla="*/ 281475 h 642289"/>
                <a:gd name="connsiteX25" fmla="*/ 215001 w 396332"/>
                <a:gd name="connsiteY25" fmla="*/ 121422 h 642289"/>
                <a:gd name="connsiteX26" fmla="*/ 137014 w 396332"/>
                <a:gd name="connsiteY26" fmla="*/ 121422 h 642289"/>
                <a:gd name="connsiteX27" fmla="*/ 124740 w 396332"/>
                <a:gd name="connsiteY27" fmla="*/ 125232 h 642289"/>
                <a:gd name="connsiteX28" fmla="*/ 24438 w 396332"/>
                <a:gd name="connsiteY28" fmla="*/ 125232 h 642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96332" h="642289">
                  <a:moveTo>
                    <a:pt x="24438" y="0"/>
                  </a:moveTo>
                  <a:lnTo>
                    <a:pt x="381059" y="0"/>
                  </a:lnTo>
                  <a:lnTo>
                    <a:pt x="381059" y="90615"/>
                  </a:lnTo>
                  <a:lnTo>
                    <a:pt x="349088" y="142981"/>
                  </a:lnTo>
                  <a:lnTo>
                    <a:pt x="347340" y="142033"/>
                  </a:lnTo>
                  <a:lnTo>
                    <a:pt x="269052" y="270261"/>
                  </a:lnTo>
                  <a:cubicBezTo>
                    <a:pt x="309103" y="277780"/>
                    <a:pt x="340244" y="298679"/>
                    <a:pt x="362475" y="332958"/>
                  </a:cubicBezTo>
                  <a:cubicBezTo>
                    <a:pt x="384707" y="367237"/>
                    <a:pt x="395992" y="406486"/>
                    <a:pt x="396332" y="450705"/>
                  </a:cubicBezTo>
                  <a:lnTo>
                    <a:pt x="396332" y="494542"/>
                  </a:lnTo>
                  <a:lnTo>
                    <a:pt x="386771" y="581359"/>
                  </a:lnTo>
                  <a:lnTo>
                    <a:pt x="368654" y="596307"/>
                  </a:lnTo>
                  <a:cubicBezTo>
                    <a:pt x="325682" y="625338"/>
                    <a:pt x="273880" y="642289"/>
                    <a:pt x="218119" y="642289"/>
                  </a:cubicBezTo>
                  <a:cubicBezTo>
                    <a:pt x="143770" y="642289"/>
                    <a:pt x="76460" y="612153"/>
                    <a:pt x="27738" y="563430"/>
                  </a:cubicBezTo>
                  <a:lnTo>
                    <a:pt x="3869" y="534502"/>
                  </a:lnTo>
                  <a:lnTo>
                    <a:pt x="0" y="512892"/>
                  </a:lnTo>
                  <a:lnTo>
                    <a:pt x="136442" y="512892"/>
                  </a:lnTo>
                  <a:cubicBezTo>
                    <a:pt x="138164" y="537401"/>
                    <a:pt x="143647" y="555921"/>
                    <a:pt x="152893" y="568452"/>
                  </a:cubicBezTo>
                  <a:cubicBezTo>
                    <a:pt x="162139" y="580983"/>
                    <a:pt x="177061" y="587269"/>
                    <a:pt x="197657" y="587312"/>
                  </a:cubicBezTo>
                  <a:cubicBezTo>
                    <a:pt x="221590" y="587461"/>
                    <a:pt x="237744" y="579772"/>
                    <a:pt x="246118" y="564247"/>
                  </a:cubicBezTo>
                  <a:cubicBezTo>
                    <a:pt x="254493" y="548721"/>
                    <a:pt x="258404" y="524467"/>
                    <a:pt x="257851" y="491483"/>
                  </a:cubicBezTo>
                  <a:lnTo>
                    <a:pt x="257851" y="455802"/>
                  </a:lnTo>
                  <a:cubicBezTo>
                    <a:pt x="257830" y="422394"/>
                    <a:pt x="251751" y="399753"/>
                    <a:pt x="239614" y="387881"/>
                  </a:cubicBezTo>
                  <a:cubicBezTo>
                    <a:pt x="227478" y="376009"/>
                    <a:pt x="209411" y="370444"/>
                    <a:pt x="185414" y="371187"/>
                  </a:cubicBezTo>
                  <a:lnTo>
                    <a:pt x="118114" y="371187"/>
                  </a:lnTo>
                  <a:lnTo>
                    <a:pt x="118114" y="281475"/>
                  </a:lnTo>
                  <a:lnTo>
                    <a:pt x="215001" y="121422"/>
                  </a:lnTo>
                  <a:lnTo>
                    <a:pt x="137014" y="121422"/>
                  </a:lnTo>
                  <a:lnTo>
                    <a:pt x="124740" y="125232"/>
                  </a:lnTo>
                  <a:lnTo>
                    <a:pt x="24438" y="125232"/>
                  </a:lnTo>
                  <a:close/>
                </a:path>
              </a:pathLst>
            </a:custGeom>
            <a:solidFill>
              <a:srgbClr val="ED6C00"/>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80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charset="-122"/>
                <a:cs typeface="+mn-cs"/>
              </a:endParaRPr>
            </a:p>
          </p:txBody>
        </p:sp>
        <p:sp>
          <p:nvSpPr>
            <p:cNvPr id="27" name="文本框 26"/>
            <p:cNvSpPr txBox="1"/>
            <p:nvPr/>
          </p:nvSpPr>
          <p:spPr>
            <a:xfrm>
              <a:off x="6112826" y="4542574"/>
              <a:ext cx="309024" cy="465892"/>
            </a:xfrm>
            <a:custGeom>
              <a:avLst/>
              <a:gdLst/>
              <a:ahLst/>
              <a:cxnLst/>
              <a:rect l="l" t="t" r="r" b="b"/>
              <a:pathLst>
                <a:path w="309024" h="465892">
                  <a:moveTo>
                    <a:pt x="175860" y="0"/>
                  </a:moveTo>
                  <a:lnTo>
                    <a:pt x="266122" y="0"/>
                  </a:lnTo>
                  <a:lnTo>
                    <a:pt x="169235" y="160053"/>
                  </a:lnTo>
                  <a:lnTo>
                    <a:pt x="169235" y="249765"/>
                  </a:lnTo>
                  <a:lnTo>
                    <a:pt x="236535" y="249765"/>
                  </a:lnTo>
                  <a:cubicBezTo>
                    <a:pt x="260532" y="249022"/>
                    <a:pt x="278599" y="254587"/>
                    <a:pt x="290735" y="266459"/>
                  </a:cubicBezTo>
                  <a:cubicBezTo>
                    <a:pt x="302872" y="278331"/>
                    <a:pt x="308951" y="300972"/>
                    <a:pt x="308972" y="334380"/>
                  </a:cubicBezTo>
                  <a:lnTo>
                    <a:pt x="308972" y="370061"/>
                  </a:lnTo>
                  <a:cubicBezTo>
                    <a:pt x="309525" y="403045"/>
                    <a:pt x="305614" y="427299"/>
                    <a:pt x="297239" y="442825"/>
                  </a:cubicBezTo>
                  <a:cubicBezTo>
                    <a:pt x="288865" y="458350"/>
                    <a:pt x="272711" y="466039"/>
                    <a:pt x="248778" y="465890"/>
                  </a:cubicBezTo>
                  <a:cubicBezTo>
                    <a:pt x="228182" y="465847"/>
                    <a:pt x="213260" y="459561"/>
                    <a:pt x="204014" y="447030"/>
                  </a:cubicBezTo>
                  <a:cubicBezTo>
                    <a:pt x="194768" y="434499"/>
                    <a:pt x="189285" y="415979"/>
                    <a:pt x="187563" y="391470"/>
                  </a:cubicBezTo>
                  <a:lnTo>
                    <a:pt x="51121" y="391470"/>
                  </a:lnTo>
                  <a:lnTo>
                    <a:pt x="54990" y="413080"/>
                  </a:lnTo>
                  <a:lnTo>
                    <a:pt x="45982" y="402162"/>
                  </a:lnTo>
                  <a:cubicBezTo>
                    <a:pt x="16951" y="359191"/>
                    <a:pt x="0" y="307389"/>
                    <a:pt x="0" y="251627"/>
                  </a:cubicBezTo>
                  <a:cubicBezTo>
                    <a:pt x="0" y="140104"/>
                    <a:pt x="67805" y="44418"/>
                    <a:pt x="164440" y="3545"/>
                  </a:cubicBezTo>
                  <a:lnTo>
                    <a:pt x="175860" y="0"/>
                  </a:lnTo>
                  <a:close/>
                </a:path>
              </a:pathLst>
            </a:custGeom>
            <a:solidFill>
              <a:srgbClr val="003F43"/>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80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charset="-122"/>
                <a:cs typeface="+mn-cs"/>
              </a:endParaRPr>
            </a:p>
          </p:txBody>
        </p:sp>
        <p:sp>
          <p:nvSpPr>
            <p:cNvPr id="26" name="文本框 25"/>
            <p:cNvSpPr txBox="1"/>
            <p:nvPr/>
          </p:nvSpPr>
          <p:spPr>
            <a:xfrm>
              <a:off x="6433000" y="4560323"/>
              <a:ext cx="218307" cy="442188"/>
            </a:xfrm>
            <a:custGeom>
              <a:avLst/>
              <a:gdLst/>
              <a:ahLst/>
              <a:cxnLst/>
              <a:rect l="l" t="t" r="r" b="b"/>
              <a:pathLst>
                <a:path w="218307" h="442188">
                  <a:moveTo>
                    <a:pt x="80035" y="0"/>
                  </a:moveTo>
                  <a:lnTo>
                    <a:pt x="99602" y="10620"/>
                  </a:lnTo>
                  <a:cubicBezTo>
                    <a:pt x="171220" y="59005"/>
                    <a:pt x="218307" y="140943"/>
                    <a:pt x="218307" y="233878"/>
                  </a:cubicBezTo>
                  <a:cubicBezTo>
                    <a:pt x="218307" y="308227"/>
                    <a:pt x="188171" y="375537"/>
                    <a:pt x="139448" y="424259"/>
                  </a:cubicBezTo>
                  <a:lnTo>
                    <a:pt x="117719" y="442188"/>
                  </a:lnTo>
                  <a:lnTo>
                    <a:pt x="127280" y="355371"/>
                  </a:lnTo>
                  <a:lnTo>
                    <a:pt x="127280" y="311534"/>
                  </a:lnTo>
                  <a:cubicBezTo>
                    <a:pt x="126940" y="267315"/>
                    <a:pt x="115655" y="228066"/>
                    <a:pt x="93423" y="193787"/>
                  </a:cubicBezTo>
                  <a:cubicBezTo>
                    <a:pt x="71192" y="159508"/>
                    <a:pt x="40051" y="138609"/>
                    <a:pt x="0" y="131090"/>
                  </a:cubicBezTo>
                  <a:lnTo>
                    <a:pt x="80035" y="0"/>
                  </a:lnTo>
                  <a:close/>
                </a:path>
              </a:pathLst>
            </a:custGeom>
            <a:solidFill>
              <a:srgbClr val="003F43"/>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80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charset="-122"/>
                <a:cs typeface="+mn-cs"/>
              </a:endParaRPr>
            </a:p>
          </p:txBody>
        </p:sp>
      </p:grpSp>
      <p:grpSp>
        <p:nvGrpSpPr>
          <p:cNvPr id="55" name="组合 54"/>
          <p:cNvGrpSpPr/>
          <p:nvPr/>
        </p:nvGrpSpPr>
        <p:grpSpPr>
          <a:xfrm>
            <a:off x="8884431" y="4327568"/>
            <a:ext cx="538479" cy="642290"/>
            <a:chOff x="8367622" y="4421151"/>
            <a:chExt cx="538479" cy="642290"/>
          </a:xfrm>
        </p:grpSpPr>
        <p:sp>
          <p:nvSpPr>
            <p:cNvPr id="51" name="文本框 50"/>
            <p:cNvSpPr txBox="1"/>
            <p:nvPr/>
          </p:nvSpPr>
          <p:spPr>
            <a:xfrm>
              <a:off x="8404153" y="4421151"/>
              <a:ext cx="459521" cy="640268"/>
            </a:xfrm>
            <a:custGeom>
              <a:avLst/>
              <a:gdLst>
                <a:gd name="connsiteX0" fmla="*/ 130454 w 459521"/>
                <a:gd name="connsiteY0" fmla="*/ 0 h 640268"/>
                <a:gd name="connsiteX1" fmla="*/ 265991 w 459521"/>
                <a:gd name="connsiteY1" fmla="*/ 0 h 640268"/>
                <a:gd name="connsiteX2" fmla="*/ 236036 w 459521"/>
                <a:gd name="connsiteY2" fmla="*/ 107955 h 640268"/>
                <a:gd name="connsiteX3" fmla="*/ 235009 w 459521"/>
                <a:gd name="connsiteY3" fmla="*/ 107852 h 640268"/>
                <a:gd name="connsiteX4" fmla="*/ 147781 w 459521"/>
                <a:gd name="connsiteY4" fmla="*/ 422206 h 640268"/>
                <a:gd name="connsiteX5" fmla="*/ 254792 w 459521"/>
                <a:gd name="connsiteY5" fmla="*/ 422206 h 640268"/>
                <a:gd name="connsiteX6" fmla="*/ 276174 w 459521"/>
                <a:gd name="connsiteY6" fmla="*/ 205121 h 640268"/>
                <a:gd name="connsiteX7" fmla="*/ 386140 w 459521"/>
                <a:gd name="connsiteY7" fmla="*/ 205121 h 640268"/>
                <a:gd name="connsiteX8" fmla="*/ 386140 w 459521"/>
                <a:gd name="connsiteY8" fmla="*/ 422206 h 640268"/>
                <a:gd name="connsiteX9" fmla="*/ 459521 w 459521"/>
                <a:gd name="connsiteY9" fmla="*/ 422206 h 640268"/>
                <a:gd name="connsiteX10" fmla="*/ 459521 w 459521"/>
                <a:gd name="connsiteY10" fmla="*/ 517036 h 640268"/>
                <a:gd name="connsiteX11" fmla="*/ 455967 w 459521"/>
                <a:gd name="connsiteY11" fmla="*/ 523584 h 640268"/>
                <a:gd name="connsiteX12" fmla="*/ 437127 w 459521"/>
                <a:gd name="connsiteY12" fmla="*/ 546417 h 640268"/>
                <a:gd name="connsiteX13" fmla="*/ 386140 w 459521"/>
                <a:gd name="connsiteY13" fmla="*/ 546417 h 640268"/>
                <a:gd name="connsiteX14" fmla="*/ 386140 w 459521"/>
                <a:gd name="connsiteY14" fmla="*/ 593918 h 640268"/>
                <a:gd name="connsiteX15" fmla="*/ 383244 w 459521"/>
                <a:gd name="connsiteY15" fmla="*/ 596307 h 640268"/>
                <a:gd name="connsiteX16" fmla="*/ 286970 w 459521"/>
                <a:gd name="connsiteY16" fmla="*/ 636819 h 640268"/>
                <a:gd name="connsiteX17" fmla="*/ 252756 w 459521"/>
                <a:gd name="connsiteY17" fmla="*/ 640268 h 640268"/>
                <a:gd name="connsiteX18" fmla="*/ 252756 w 459521"/>
                <a:gd name="connsiteY18" fmla="*/ 546417 h 640268"/>
                <a:gd name="connsiteX19" fmla="*/ 28291 w 459521"/>
                <a:gd name="connsiteY19" fmla="*/ 546417 h 640268"/>
                <a:gd name="connsiteX20" fmla="*/ 9451 w 459521"/>
                <a:gd name="connsiteY20" fmla="*/ 523584 h 640268"/>
                <a:gd name="connsiteX21" fmla="*/ 0 w 459521"/>
                <a:gd name="connsiteY21" fmla="*/ 506172 h 640268"/>
                <a:gd name="connsiteX22" fmla="*/ 0 w 459521"/>
                <a:gd name="connsiteY22" fmla="*/ 473112 h 640268"/>
                <a:gd name="connsiteX23" fmla="*/ 89532 w 459521"/>
                <a:gd name="connsiteY23" fmla="*/ 145797 h 640268"/>
                <a:gd name="connsiteX24" fmla="*/ 90755 w 459521"/>
                <a:gd name="connsiteY24" fmla="*/ 145134 h 640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59521" h="640268">
                  <a:moveTo>
                    <a:pt x="130454" y="0"/>
                  </a:moveTo>
                  <a:lnTo>
                    <a:pt x="265991" y="0"/>
                  </a:lnTo>
                  <a:lnTo>
                    <a:pt x="236036" y="107955"/>
                  </a:lnTo>
                  <a:lnTo>
                    <a:pt x="235009" y="107852"/>
                  </a:lnTo>
                  <a:lnTo>
                    <a:pt x="147781" y="422206"/>
                  </a:lnTo>
                  <a:lnTo>
                    <a:pt x="254792" y="422206"/>
                  </a:lnTo>
                  <a:lnTo>
                    <a:pt x="276174" y="205121"/>
                  </a:lnTo>
                  <a:lnTo>
                    <a:pt x="386140" y="205121"/>
                  </a:lnTo>
                  <a:lnTo>
                    <a:pt x="386140" y="422206"/>
                  </a:lnTo>
                  <a:lnTo>
                    <a:pt x="459521" y="422206"/>
                  </a:lnTo>
                  <a:lnTo>
                    <a:pt x="459521" y="517036"/>
                  </a:lnTo>
                  <a:lnTo>
                    <a:pt x="455967" y="523584"/>
                  </a:lnTo>
                  <a:lnTo>
                    <a:pt x="437127" y="546417"/>
                  </a:lnTo>
                  <a:lnTo>
                    <a:pt x="386140" y="546417"/>
                  </a:lnTo>
                  <a:lnTo>
                    <a:pt x="386140" y="593918"/>
                  </a:lnTo>
                  <a:lnTo>
                    <a:pt x="383244" y="596307"/>
                  </a:lnTo>
                  <a:cubicBezTo>
                    <a:pt x="354596" y="615661"/>
                    <a:pt x="322024" y="629646"/>
                    <a:pt x="286970" y="636819"/>
                  </a:cubicBezTo>
                  <a:lnTo>
                    <a:pt x="252756" y="640268"/>
                  </a:lnTo>
                  <a:lnTo>
                    <a:pt x="252756" y="546417"/>
                  </a:lnTo>
                  <a:lnTo>
                    <a:pt x="28291" y="546417"/>
                  </a:lnTo>
                  <a:lnTo>
                    <a:pt x="9451" y="523584"/>
                  </a:lnTo>
                  <a:lnTo>
                    <a:pt x="0" y="506172"/>
                  </a:lnTo>
                  <a:lnTo>
                    <a:pt x="0" y="473112"/>
                  </a:lnTo>
                  <a:lnTo>
                    <a:pt x="89532" y="145797"/>
                  </a:lnTo>
                  <a:lnTo>
                    <a:pt x="90755" y="145134"/>
                  </a:lnTo>
                  <a:close/>
                </a:path>
              </a:pathLst>
            </a:custGeom>
            <a:solidFill>
              <a:srgbClr val="ED6C00"/>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80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charset="-122"/>
                <a:cs typeface="+mn-cs"/>
              </a:endParaRPr>
            </a:p>
          </p:txBody>
        </p:sp>
        <p:sp>
          <p:nvSpPr>
            <p:cNvPr id="28" name="文本框 27"/>
            <p:cNvSpPr txBox="1"/>
            <p:nvPr/>
          </p:nvSpPr>
          <p:spPr>
            <a:xfrm>
              <a:off x="8551933" y="4525297"/>
              <a:ext cx="354168" cy="412891"/>
            </a:xfrm>
            <a:custGeom>
              <a:avLst/>
              <a:gdLst/>
              <a:ahLst/>
              <a:cxnLst/>
              <a:rect l="l" t="t" r="r" b="b"/>
              <a:pathLst>
                <a:path w="354168" h="412891">
                  <a:moveTo>
                    <a:pt x="88256" y="0"/>
                  </a:moveTo>
                  <a:lnTo>
                    <a:pt x="139189" y="5134"/>
                  </a:lnTo>
                  <a:cubicBezTo>
                    <a:pt x="261877" y="30240"/>
                    <a:pt x="354168" y="138794"/>
                    <a:pt x="354168" y="268904"/>
                  </a:cubicBezTo>
                  <a:cubicBezTo>
                    <a:pt x="354168" y="306078"/>
                    <a:pt x="346634" y="341493"/>
                    <a:pt x="333010" y="373704"/>
                  </a:cubicBezTo>
                  <a:lnTo>
                    <a:pt x="311740" y="412891"/>
                  </a:lnTo>
                  <a:lnTo>
                    <a:pt x="311740" y="318061"/>
                  </a:lnTo>
                  <a:lnTo>
                    <a:pt x="238359" y="318061"/>
                  </a:lnTo>
                  <a:lnTo>
                    <a:pt x="238359" y="100976"/>
                  </a:lnTo>
                  <a:lnTo>
                    <a:pt x="128393" y="100976"/>
                  </a:lnTo>
                  <a:lnTo>
                    <a:pt x="107011" y="318061"/>
                  </a:lnTo>
                  <a:lnTo>
                    <a:pt x="0" y="318061"/>
                  </a:lnTo>
                  <a:lnTo>
                    <a:pt x="88256" y="0"/>
                  </a:lnTo>
                  <a:close/>
                </a:path>
              </a:pathLst>
            </a:custGeom>
            <a:solidFill>
              <a:srgbClr val="003F43"/>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80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charset="-122"/>
                <a:cs typeface="+mn-cs"/>
              </a:endParaRPr>
            </a:p>
          </p:txBody>
        </p:sp>
        <p:sp>
          <p:nvSpPr>
            <p:cNvPr id="25" name="文本框 24"/>
            <p:cNvSpPr txBox="1"/>
            <p:nvPr/>
          </p:nvSpPr>
          <p:spPr>
            <a:xfrm>
              <a:off x="8367622" y="4566949"/>
              <a:ext cx="126063" cy="360375"/>
            </a:xfrm>
            <a:custGeom>
              <a:avLst/>
              <a:gdLst/>
              <a:ahLst/>
              <a:cxnLst/>
              <a:rect l="l" t="t" r="r" b="b"/>
              <a:pathLst>
                <a:path w="126063" h="360375">
                  <a:moveTo>
                    <a:pt x="126063" y="0"/>
                  </a:moveTo>
                  <a:lnTo>
                    <a:pt x="36531" y="327315"/>
                  </a:lnTo>
                  <a:lnTo>
                    <a:pt x="36531" y="360375"/>
                  </a:lnTo>
                  <a:lnTo>
                    <a:pt x="21158" y="332052"/>
                  </a:lnTo>
                  <a:cubicBezTo>
                    <a:pt x="7534" y="299841"/>
                    <a:pt x="0" y="264426"/>
                    <a:pt x="0" y="227252"/>
                  </a:cubicBezTo>
                  <a:cubicBezTo>
                    <a:pt x="0" y="134317"/>
                    <a:pt x="47087" y="52379"/>
                    <a:pt x="118705" y="3994"/>
                  </a:cubicBezTo>
                  <a:lnTo>
                    <a:pt x="126063" y="0"/>
                  </a:lnTo>
                  <a:close/>
                </a:path>
              </a:pathLst>
            </a:custGeom>
            <a:solidFill>
              <a:srgbClr val="003F43"/>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80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charset="-122"/>
                <a:cs typeface="+mn-cs"/>
              </a:endParaRPr>
            </a:p>
          </p:txBody>
        </p:sp>
        <p:sp>
          <p:nvSpPr>
            <p:cNvPr id="21" name="文本框 20"/>
            <p:cNvSpPr txBox="1"/>
            <p:nvPr/>
          </p:nvSpPr>
          <p:spPr>
            <a:xfrm>
              <a:off x="8432444" y="4967569"/>
              <a:ext cx="224465" cy="95872"/>
            </a:xfrm>
            <a:custGeom>
              <a:avLst/>
              <a:gdLst/>
              <a:ahLst/>
              <a:cxnLst/>
              <a:rect l="l" t="t" r="r" b="b"/>
              <a:pathLst>
                <a:path w="224465" h="95872">
                  <a:moveTo>
                    <a:pt x="0" y="0"/>
                  </a:moveTo>
                  <a:lnTo>
                    <a:pt x="224465" y="0"/>
                  </a:lnTo>
                  <a:lnTo>
                    <a:pt x="224465" y="93851"/>
                  </a:lnTo>
                  <a:lnTo>
                    <a:pt x="204418" y="95872"/>
                  </a:lnTo>
                  <a:cubicBezTo>
                    <a:pt x="130069" y="95872"/>
                    <a:pt x="62759" y="65736"/>
                    <a:pt x="14037" y="17013"/>
                  </a:cubicBezTo>
                  <a:lnTo>
                    <a:pt x="0" y="0"/>
                  </a:lnTo>
                  <a:close/>
                </a:path>
              </a:pathLst>
            </a:custGeom>
            <a:solidFill>
              <a:srgbClr val="003F43"/>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80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charset="-122"/>
                <a:cs typeface="+mn-cs"/>
              </a:endParaRPr>
            </a:p>
          </p:txBody>
        </p:sp>
        <p:sp>
          <p:nvSpPr>
            <p:cNvPr id="20" name="文本框 19"/>
            <p:cNvSpPr txBox="1"/>
            <p:nvPr/>
          </p:nvSpPr>
          <p:spPr>
            <a:xfrm>
              <a:off x="8790293" y="4967569"/>
              <a:ext cx="50987" cy="47501"/>
            </a:xfrm>
            <a:custGeom>
              <a:avLst/>
              <a:gdLst/>
              <a:ahLst/>
              <a:cxnLst/>
              <a:rect l="l" t="t" r="r" b="b"/>
              <a:pathLst>
                <a:path w="50987" h="47501">
                  <a:moveTo>
                    <a:pt x="0" y="0"/>
                  </a:moveTo>
                  <a:lnTo>
                    <a:pt x="50987" y="0"/>
                  </a:lnTo>
                  <a:lnTo>
                    <a:pt x="36950" y="17013"/>
                  </a:lnTo>
                  <a:lnTo>
                    <a:pt x="0" y="47501"/>
                  </a:lnTo>
                  <a:lnTo>
                    <a:pt x="0" y="0"/>
                  </a:lnTo>
                  <a:close/>
                </a:path>
              </a:pathLst>
            </a:custGeom>
            <a:solidFill>
              <a:srgbClr val="2F2E4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80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charset="-122"/>
                <a:cs typeface="+mn-cs"/>
              </a:endParaRPr>
            </a:p>
          </p:txBody>
        </p:sp>
      </p:grpSp>
      <p:sp>
        <p:nvSpPr>
          <p:cNvPr id="59" name="文本框 58"/>
          <p:cNvSpPr txBox="1"/>
          <p:nvPr/>
        </p:nvSpPr>
        <p:spPr>
          <a:xfrm>
            <a:off x="6685929" y="2850681"/>
            <a:ext cx="199075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2BB7B3"/>
                </a:solidFill>
                <a:effectLst/>
                <a:uLnTx/>
                <a:uFillTx/>
                <a:latin typeface="思源黑体 CN Regular" panose="020B0500000000000000" pitchFamily="34" charset="-122"/>
                <a:ea typeface="思源黑体 CN Regular" panose="020B0500000000000000" pitchFamily="34" charset="-122"/>
                <a:cs typeface="+mn-ea"/>
                <a:sym typeface="+mn-lt"/>
              </a:rPr>
              <a:t>研究背景及意义</a:t>
            </a:r>
            <a:endParaRPr kumimoji="0" lang="zh-CN" altLang="en-US" sz="1800" b="0" i="0" u="none" strike="noStrike" kern="1200" cap="none" spc="0" normalizeH="0" baseline="0" noProof="0" dirty="0">
              <a:ln>
                <a:noFill/>
              </a:ln>
              <a:solidFill>
                <a:srgbClr val="2BB7B3"/>
              </a:solidFill>
              <a:effectLst/>
              <a:uLnTx/>
              <a:uFillTx/>
              <a:latin typeface="思源黑体 CN Regular" panose="020B0500000000000000" pitchFamily="34" charset="-122"/>
              <a:ea typeface="思源黑体 CN Regular" panose="020B0500000000000000" pitchFamily="34" charset="-122"/>
            </a:endParaRPr>
          </a:p>
        </p:txBody>
      </p:sp>
      <p:sp>
        <p:nvSpPr>
          <p:cNvPr id="60" name="文本框 59"/>
          <p:cNvSpPr txBox="1"/>
          <p:nvPr/>
        </p:nvSpPr>
        <p:spPr>
          <a:xfrm>
            <a:off x="6705807" y="3233966"/>
            <a:ext cx="1990758" cy="275590"/>
          </a:xfrm>
          <a:prstGeom prst="rect">
            <a:avLst/>
          </a:prstGeom>
          <a:noFill/>
        </p:spPr>
        <p:txBody>
          <a:bodyPr wrap="square" rtlCol="0">
            <a:spAutoFit/>
          </a:bodyPr>
          <a:lstStyle/>
          <a:p>
            <a:pPr lvl="0">
              <a:defRPr/>
            </a:pPr>
            <a:r>
              <a:rPr lang="zh-CN" altLang="en-US" sz="1200" dirty="0">
                <a:solidFill>
                  <a:srgbClr val="E7E6E6">
                    <a:lumMod val="50000"/>
                  </a:srgbClr>
                </a:solidFill>
                <a:latin typeface="思源黑体 CN Light" panose="020B0300000000000000" pitchFamily="34" charset="-122"/>
                <a:ea typeface="思源黑体 CN Light" panose="020B0300000000000000" pitchFamily="34" charset="-122"/>
              </a:rPr>
              <a:t>。</a:t>
            </a:r>
            <a:endParaRPr lang="zh-CN" altLang="en-US" sz="1200" dirty="0">
              <a:solidFill>
                <a:srgbClr val="E7E6E6">
                  <a:lumMod val="50000"/>
                </a:srgbClr>
              </a:solidFill>
              <a:latin typeface="思源黑体 CN Light" panose="020B0300000000000000" pitchFamily="34" charset="-122"/>
              <a:ea typeface="思源黑体 CN Light" panose="020B0300000000000000" pitchFamily="34" charset="-122"/>
            </a:endParaRPr>
          </a:p>
        </p:txBody>
      </p:sp>
      <p:sp>
        <p:nvSpPr>
          <p:cNvPr id="61" name="文本框 60"/>
          <p:cNvSpPr txBox="1"/>
          <p:nvPr/>
        </p:nvSpPr>
        <p:spPr>
          <a:xfrm>
            <a:off x="9478517" y="2850681"/>
            <a:ext cx="1990758"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2BB7B3"/>
                </a:solidFill>
                <a:effectLst/>
                <a:uLnTx/>
                <a:uFillTx/>
                <a:latin typeface="思源黑体 CN Regular" panose="020B0500000000000000" pitchFamily="34" charset="-122"/>
                <a:ea typeface="思源黑体 CN Regular" panose="020B0500000000000000" pitchFamily="34" charset="-122"/>
                <a:cs typeface="+mn-ea"/>
                <a:sym typeface="+mn-lt"/>
              </a:rPr>
              <a:t>研究内容及成果</a:t>
            </a:r>
            <a:endParaRPr kumimoji="0" lang="zh-CN" altLang="en-US" sz="1800" b="0" i="0" u="none" strike="noStrike" kern="1200" cap="none" spc="0" normalizeH="0" baseline="0" noProof="0" dirty="0">
              <a:ln>
                <a:noFill/>
              </a:ln>
              <a:solidFill>
                <a:srgbClr val="2BB7B3"/>
              </a:solidFill>
              <a:effectLst/>
              <a:uLnTx/>
              <a:uFillTx/>
              <a:latin typeface="思源黑体 CN Regular" panose="020B0500000000000000" pitchFamily="34" charset="-122"/>
              <a:ea typeface="思源黑体 CN Regular" panose="020B0500000000000000" pitchFamily="34" charset="-122"/>
              <a:cs typeface="+mn-ea"/>
            </a:endParaRPr>
          </a:p>
        </p:txBody>
      </p:sp>
      <p:sp>
        <p:nvSpPr>
          <p:cNvPr id="62" name="文本框 61"/>
          <p:cNvSpPr txBox="1"/>
          <p:nvPr/>
        </p:nvSpPr>
        <p:spPr>
          <a:xfrm>
            <a:off x="9498395" y="3233966"/>
            <a:ext cx="1990758" cy="275590"/>
          </a:xfrm>
          <a:prstGeom prst="rect">
            <a:avLst/>
          </a:prstGeom>
          <a:noFill/>
        </p:spPr>
        <p:txBody>
          <a:bodyPr wrap="square" rtlCol="0">
            <a:spAutoFit/>
          </a:bodyPr>
          <a:lstStyle/>
          <a:p>
            <a:pPr lvl="0">
              <a:defRPr/>
            </a:pPr>
            <a:r>
              <a:rPr lang="zh-CN" altLang="en-US" sz="1200" dirty="0">
                <a:solidFill>
                  <a:srgbClr val="E7E6E6">
                    <a:lumMod val="50000"/>
                  </a:srgbClr>
                </a:solidFill>
                <a:latin typeface="思源黑体 CN Light" panose="020B0300000000000000" pitchFamily="34" charset="-122"/>
                <a:ea typeface="思源黑体 CN Light" panose="020B0300000000000000" pitchFamily="34" charset="-122"/>
              </a:rPr>
              <a:t>。</a:t>
            </a:r>
            <a:endParaRPr lang="zh-CN" altLang="en-US" sz="1200" dirty="0">
              <a:solidFill>
                <a:srgbClr val="E7E6E6">
                  <a:lumMod val="50000"/>
                </a:srgbClr>
              </a:solidFill>
              <a:latin typeface="思源黑体 CN Light" panose="020B0300000000000000" pitchFamily="34" charset="-122"/>
              <a:ea typeface="思源黑体 CN Light" panose="020B0300000000000000" pitchFamily="34" charset="-122"/>
            </a:endParaRPr>
          </a:p>
        </p:txBody>
      </p:sp>
      <p:sp>
        <p:nvSpPr>
          <p:cNvPr id="63" name="文本框 62"/>
          <p:cNvSpPr txBox="1"/>
          <p:nvPr/>
        </p:nvSpPr>
        <p:spPr>
          <a:xfrm>
            <a:off x="6685929" y="4327568"/>
            <a:ext cx="1990758"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2BB7B3"/>
                </a:solidFill>
                <a:effectLst/>
                <a:uLnTx/>
                <a:uFillTx/>
                <a:latin typeface="思源黑体 CN Regular" panose="020B0500000000000000" pitchFamily="34" charset="-122"/>
                <a:ea typeface="思源黑体 CN Regular" panose="020B0500000000000000" pitchFamily="34" charset="-122"/>
                <a:cs typeface="+mn-ea"/>
              </a:rPr>
              <a:t>预期成果及安排</a:t>
            </a:r>
            <a:endParaRPr kumimoji="0" lang="zh-CN" altLang="en-US" sz="1800" b="0" i="0" u="none" strike="noStrike" kern="1200" cap="none" spc="0" normalizeH="0" baseline="0" noProof="0" dirty="0">
              <a:ln>
                <a:noFill/>
              </a:ln>
              <a:solidFill>
                <a:srgbClr val="2BB7B3"/>
              </a:solidFill>
              <a:effectLst/>
              <a:uLnTx/>
              <a:uFillTx/>
              <a:latin typeface="思源黑体 CN Regular" panose="020B0500000000000000" pitchFamily="34" charset="-122"/>
              <a:ea typeface="思源黑体 CN Regular" panose="020B0500000000000000" pitchFamily="34" charset="-122"/>
              <a:cs typeface="+mn-ea"/>
            </a:endParaRPr>
          </a:p>
        </p:txBody>
      </p:sp>
      <p:sp>
        <p:nvSpPr>
          <p:cNvPr id="64" name="文本框 63"/>
          <p:cNvSpPr txBox="1"/>
          <p:nvPr/>
        </p:nvSpPr>
        <p:spPr>
          <a:xfrm>
            <a:off x="6705807" y="4710853"/>
            <a:ext cx="1990758" cy="275590"/>
          </a:xfrm>
          <a:prstGeom prst="rect">
            <a:avLst/>
          </a:prstGeom>
          <a:noFill/>
        </p:spPr>
        <p:txBody>
          <a:bodyPr wrap="square" rtlCol="0">
            <a:spAutoFit/>
          </a:bodyPr>
          <a:lstStyle/>
          <a:p>
            <a:pPr lvl="0">
              <a:defRPr/>
            </a:pPr>
            <a:r>
              <a:rPr lang="zh-CN" altLang="en-US" sz="1200" dirty="0">
                <a:solidFill>
                  <a:srgbClr val="E7E6E6">
                    <a:lumMod val="50000"/>
                  </a:srgbClr>
                </a:solidFill>
                <a:latin typeface="思源黑体 CN Light" panose="020B0300000000000000" pitchFamily="34" charset="-122"/>
                <a:ea typeface="思源黑体 CN Light" panose="020B0300000000000000" pitchFamily="34" charset="-122"/>
              </a:rPr>
              <a:t>。</a:t>
            </a:r>
            <a:endParaRPr lang="zh-CN" altLang="en-US" sz="1200" dirty="0">
              <a:solidFill>
                <a:srgbClr val="E7E6E6">
                  <a:lumMod val="50000"/>
                </a:srgbClr>
              </a:solidFill>
              <a:latin typeface="思源黑体 CN Light" panose="020B0300000000000000" pitchFamily="34" charset="-122"/>
              <a:ea typeface="思源黑体 CN Light" panose="020B0300000000000000" pitchFamily="34" charset="-122"/>
            </a:endParaRPr>
          </a:p>
        </p:txBody>
      </p:sp>
      <p:sp>
        <p:nvSpPr>
          <p:cNvPr id="65" name="文本框 64"/>
          <p:cNvSpPr txBox="1"/>
          <p:nvPr/>
        </p:nvSpPr>
        <p:spPr>
          <a:xfrm>
            <a:off x="9478517" y="4327568"/>
            <a:ext cx="199075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2BB7B3"/>
                </a:solidFill>
                <a:effectLst/>
                <a:uLnTx/>
                <a:uFillTx/>
                <a:latin typeface="思源黑体 CN Regular" panose="020B0500000000000000" pitchFamily="34" charset="-122"/>
                <a:ea typeface="思源黑体 CN Regular" panose="020B0500000000000000" pitchFamily="34" charset="-122"/>
                <a:cs typeface="+mn-ea"/>
                <a:sym typeface="+mn-lt"/>
              </a:rPr>
              <a:t>未来发展和应用</a:t>
            </a:r>
            <a:endParaRPr kumimoji="0" lang="zh-CN" altLang="en-US" sz="1800" b="0" i="0" u="none" strike="noStrike" kern="1200" cap="none" spc="0" normalizeH="0" baseline="0" noProof="0" dirty="0">
              <a:ln>
                <a:noFill/>
              </a:ln>
              <a:solidFill>
                <a:srgbClr val="2BB7B3"/>
              </a:solidFill>
              <a:effectLst/>
              <a:uLnTx/>
              <a:uFillTx/>
              <a:latin typeface="思源黑体 CN Regular" panose="020B0500000000000000" pitchFamily="34" charset="-122"/>
              <a:ea typeface="思源黑体 CN Regular" panose="020B0500000000000000" pitchFamily="34" charset="-122"/>
              <a:cs typeface="+mn-ea"/>
            </a:endParaRPr>
          </a:p>
        </p:txBody>
      </p:sp>
      <p:pic>
        <p:nvPicPr>
          <p:cNvPr id="2" name="图形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518027" y="1398302"/>
            <a:ext cx="5132431" cy="4091611"/>
          </a:xfrm>
          <a:prstGeom prst="rect">
            <a:avLst/>
          </a:prstGeom>
        </p:spPr>
      </p:pic>
      <p:pic>
        <p:nvPicPr>
          <p:cNvPr id="32" name="图形 3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形状 12"/>
          <p:cNvSpPr/>
          <p:nvPr/>
        </p:nvSpPr>
        <p:spPr>
          <a:xfrm>
            <a:off x="9589743" y="0"/>
            <a:ext cx="2602257" cy="6858000"/>
          </a:xfrm>
          <a:custGeom>
            <a:avLst/>
            <a:gdLst>
              <a:gd name="connsiteX0" fmla="*/ 835116 w 2602257"/>
              <a:gd name="connsiteY0" fmla="*/ 0 h 6858000"/>
              <a:gd name="connsiteX1" fmla="*/ 2602257 w 2602257"/>
              <a:gd name="connsiteY1" fmla="*/ 0 h 6858000"/>
              <a:gd name="connsiteX2" fmla="*/ 2602257 w 2602257"/>
              <a:gd name="connsiteY2" fmla="*/ 6858000 h 6858000"/>
              <a:gd name="connsiteX3" fmla="*/ 550208 w 2602257"/>
              <a:gd name="connsiteY3" fmla="*/ 6858000 h 6858000"/>
              <a:gd name="connsiteX4" fmla="*/ 523092 w 2602257"/>
              <a:gd name="connsiteY4" fmla="*/ 6809833 h 6858000"/>
              <a:gd name="connsiteX5" fmla="*/ 1208 w 2602257"/>
              <a:gd name="connsiteY5" fmla="*/ 5196679 h 6858000"/>
              <a:gd name="connsiteX6" fmla="*/ 1281368 w 2602257"/>
              <a:gd name="connsiteY6" fmla="*/ 2179159 h 6858000"/>
              <a:gd name="connsiteX7" fmla="*/ 892108 w 2602257"/>
              <a:gd name="connsiteY7" fmla="*/ 1687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2257" h="6858000">
                <a:moveTo>
                  <a:pt x="835116" y="0"/>
                </a:moveTo>
                <a:lnTo>
                  <a:pt x="2602257" y="0"/>
                </a:lnTo>
                <a:lnTo>
                  <a:pt x="2602257" y="6858000"/>
                </a:lnTo>
                <a:lnTo>
                  <a:pt x="550208" y="6858000"/>
                </a:lnTo>
                <a:lnTo>
                  <a:pt x="523092" y="6809833"/>
                </a:lnTo>
                <a:cubicBezTo>
                  <a:pt x="246864" y="6308783"/>
                  <a:pt x="-20223" y="5718173"/>
                  <a:pt x="1208" y="5196679"/>
                </a:cubicBezTo>
                <a:cubicBezTo>
                  <a:pt x="39308" y="4269579"/>
                  <a:pt x="1177228" y="3167219"/>
                  <a:pt x="1281368" y="2179159"/>
                </a:cubicBezTo>
                <a:cubicBezTo>
                  <a:pt x="1346456" y="1561622"/>
                  <a:pt x="1101981" y="792279"/>
                  <a:pt x="892108" y="168789"/>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椭圆 6"/>
          <p:cNvSpPr/>
          <p:nvPr/>
        </p:nvSpPr>
        <p:spPr>
          <a:xfrm>
            <a:off x="515938" y="2645070"/>
            <a:ext cx="1874720" cy="1874720"/>
          </a:xfrm>
          <a:prstGeom prst="ellipse">
            <a:avLst/>
          </a:prstGeom>
          <a:solidFill>
            <a:srgbClr val="003F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9FBDFE"/>
              </a:solidFill>
              <a:effectLst/>
              <a:uLnTx/>
              <a:uFillTx/>
              <a:latin typeface="等线" panose="02010600030101010101" charset="-122"/>
              <a:ea typeface="等线" panose="02010600030101010101" charset="-122"/>
              <a:cs typeface="+mn-cs"/>
            </a:endParaRPr>
          </a:p>
        </p:txBody>
      </p:sp>
      <p:sp>
        <p:nvSpPr>
          <p:cNvPr id="5" name="文本框 4"/>
          <p:cNvSpPr txBox="1"/>
          <p:nvPr/>
        </p:nvSpPr>
        <p:spPr>
          <a:xfrm>
            <a:off x="842394" y="1216832"/>
            <a:ext cx="1221809" cy="403187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56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charset="-122"/>
                <a:cs typeface="+mn-cs"/>
              </a:rPr>
              <a:t>1</a:t>
            </a:r>
            <a:endParaRPr kumimoji="0" lang="zh-CN" altLang="en-US" sz="256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charset="-122"/>
              <a:cs typeface="+mn-cs"/>
            </a:endParaRPr>
          </a:p>
        </p:txBody>
      </p:sp>
      <p:pic>
        <p:nvPicPr>
          <p:cNvPr id="14" name="图形 1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flipH="1">
            <a:off x="-1610788" y="5500298"/>
            <a:ext cx="4570413" cy="964971"/>
          </a:xfrm>
          <a:prstGeom prst="rect">
            <a:avLst/>
          </a:prstGeom>
        </p:spPr>
      </p:pic>
      <p:pic>
        <p:nvPicPr>
          <p:cNvPr id="16" name="图形 1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61134" y="3582430"/>
            <a:ext cx="5584214" cy="4031872"/>
          </a:xfrm>
          <a:prstGeom prst="rect">
            <a:avLst/>
          </a:prstGeom>
        </p:spPr>
      </p:pic>
      <p:pic>
        <p:nvPicPr>
          <p:cNvPr id="15" name="图形 14"/>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18952" y="469432"/>
            <a:ext cx="3057110" cy="561730"/>
          </a:xfrm>
          <a:prstGeom prst="rect">
            <a:avLst/>
          </a:prstGeom>
        </p:spPr>
      </p:pic>
      <p:sp>
        <p:nvSpPr>
          <p:cNvPr id="2" name="文本框 1"/>
          <p:cNvSpPr txBox="1"/>
          <p:nvPr/>
        </p:nvSpPr>
        <p:spPr>
          <a:xfrm>
            <a:off x="2884170" y="3093085"/>
            <a:ext cx="3431540" cy="829945"/>
          </a:xfrm>
          <a:prstGeom prst="rect">
            <a:avLst/>
          </a:prstGeom>
          <a:noFill/>
        </p:spPr>
        <p:txBody>
          <a:bodyPr wrap="square" rtlCol="0">
            <a:spAutoFit/>
          </a:bodyPr>
          <a:p>
            <a:r>
              <a:rPr lang="zh-CN" altLang="en-US" sz="4800">
                <a:solidFill>
                  <a:schemeClr val="bg2">
                    <a:lumMod val="10000"/>
                  </a:schemeClr>
                </a:solidFill>
                <a:latin typeface="华文行楷" panose="02010800040101010101" charset="-122"/>
                <a:ea typeface="华文行楷" panose="02010800040101010101" charset="-122"/>
              </a:rPr>
              <a:t>研究意义</a:t>
            </a:r>
            <a:endParaRPr lang="zh-CN" altLang="en-US" sz="4800">
              <a:solidFill>
                <a:schemeClr val="bg2">
                  <a:lumMod val="10000"/>
                </a:schemeClr>
              </a:solidFill>
              <a:latin typeface="华文行楷" panose="02010800040101010101" charset="-122"/>
              <a:ea typeface="华文行楷" panose="02010800040101010101" charset="-122"/>
            </a:endParaRPr>
          </a:p>
        </p:txBody>
      </p:sp>
      <p:sp>
        <p:nvSpPr>
          <p:cNvPr id="3" name="文本框 2"/>
          <p:cNvSpPr txBox="1"/>
          <p:nvPr/>
        </p:nvSpPr>
        <p:spPr>
          <a:xfrm>
            <a:off x="516255" y="4855210"/>
            <a:ext cx="3574415" cy="645160"/>
          </a:xfrm>
          <a:prstGeom prst="rect">
            <a:avLst/>
          </a:prstGeom>
          <a:noFill/>
        </p:spPr>
        <p:txBody>
          <a:bodyPr wrap="square" rtlCol="0">
            <a:spAutoFit/>
          </a:bodyPr>
          <a:p>
            <a:r>
              <a:rPr lang="zh-CN" altLang="en-US" dirty="0">
                <a:solidFill>
                  <a:schemeClr val="bg2">
                    <a:lumMod val="10000"/>
                  </a:schemeClr>
                </a:solidFill>
                <a:latin typeface="HelveticaInserat-Roman-SemiB" pitchFamily="2" charset="0"/>
                <a:sym typeface="+mn-ea"/>
              </a:rPr>
              <a:t>白内障眼底图像增强算法研究</a:t>
            </a:r>
            <a:endParaRPr lang="zh-CN" altLang="en-US" dirty="0">
              <a:solidFill>
                <a:schemeClr val="bg2">
                  <a:lumMod val="10000"/>
                </a:schemeClr>
              </a:solidFill>
              <a:latin typeface="Lato" panose="020F0502020204030203" pitchFamily="34" charset="0"/>
            </a:endParaRPr>
          </a:p>
          <a:p>
            <a:endParaRPr lang="zh-CN" altLang="en-US" dirty="0">
              <a:solidFill>
                <a:schemeClr val="bg2">
                  <a:lumMod val="10000"/>
                </a:schemeClr>
              </a:solidFill>
              <a:latin typeface="Lato" panose="020F050202020403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形 7"/>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618952" y="469432"/>
            <a:ext cx="3057110" cy="561730"/>
          </a:xfrm>
          <a:prstGeom prst="rect">
            <a:avLst/>
          </a:prstGeom>
        </p:spPr>
      </p:pic>
      <p:sp>
        <p:nvSpPr>
          <p:cNvPr id="10" name="任意多边形: 形状 9"/>
          <p:cNvSpPr/>
          <p:nvPr/>
        </p:nvSpPr>
        <p:spPr>
          <a:xfrm>
            <a:off x="0" y="5894886"/>
            <a:ext cx="12192000" cy="963114"/>
          </a:xfrm>
          <a:custGeom>
            <a:avLst/>
            <a:gdLst>
              <a:gd name="connsiteX0" fmla="*/ 3113974 w 12192000"/>
              <a:gd name="connsiteY0" fmla="*/ 1134 h 963114"/>
              <a:gd name="connsiteX1" fmla="*/ 6842760 w 12192000"/>
              <a:gd name="connsiteY1" fmla="*/ 458697 h 963114"/>
              <a:gd name="connsiteX2" fmla="*/ 10683240 w 12192000"/>
              <a:gd name="connsiteY2" fmla="*/ 260577 h 963114"/>
              <a:gd name="connsiteX3" fmla="*/ 11894954 w 12192000"/>
              <a:gd name="connsiteY3" fmla="*/ 353848 h 963114"/>
              <a:gd name="connsiteX4" fmla="*/ 12192000 w 12192000"/>
              <a:gd name="connsiteY4" fmla="*/ 393981 h 963114"/>
              <a:gd name="connsiteX5" fmla="*/ 12192000 w 12192000"/>
              <a:gd name="connsiteY5" fmla="*/ 963114 h 963114"/>
              <a:gd name="connsiteX6" fmla="*/ 0 w 12192000"/>
              <a:gd name="connsiteY6" fmla="*/ 963114 h 963114"/>
              <a:gd name="connsiteX7" fmla="*/ 0 w 12192000"/>
              <a:gd name="connsiteY7" fmla="*/ 384727 h 963114"/>
              <a:gd name="connsiteX8" fmla="*/ 87764 w 12192000"/>
              <a:gd name="connsiteY8" fmla="*/ 366721 h 963114"/>
              <a:gd name="connsiteX9" fmla="*/ 2865120 w 12192000"/>
              <a:gd name="connsiteY9" fmla="*/ 1497 h 963114"/>
              <a:gd name="connsiteX10" fmla="*/ 3113974 w 12192000"/>
              <a:gd name="connsiteY10" fmla="*/ 1134 h 96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963114">
                <a:moveTo>
                  <a:pt x="3113974" y="1134"/>
                </a:moveTo>
                <a:cubicBezTo>
                  <a:pt x="4359414" y="25012"/>
                  <a:pt x="5621179" y="418216"/>
                  <a:pt x="6842760" y="458697"/>
                </a:cubicBezTo>
                <a:cubicBezTo>
                  <a:pt x="8145780" y="501877"/>
                  <a:pt x="9591040" y="235177"/>
                  <a:pt x="10683240" y="260577"/>
                </a:cubicBezTo>
                <a:cubicBezTo>
                  <a:pt x="11092815" y="270102"/>
                  <a:pt x="11509177" y="306416"/>
                  <a:pt x="11894954" y="353848"/>
                </a:cubicBezTo>
                <a:lnTo>
                  <a:pt x="12192000" y="393981"/>
                </a:lnTo>
                <a:lnTo>
                  <a:pt x="12192000" y="963114"/>
                </a:lnTo>
                <a:lnTo>
                  <a:pt x="0" y="963114"/>
                </a:lnTo>
                <a:lnTo>
                  <a:pt x="0" y="384727"/>
                </a:lnTo>
                <a:lnTo>
                  <a:pt x="87764" y="366721"/>
                </a:lnTo>
                <a:cubicBezTo>
                  <a:pt x="948809" y="194378"/>
                  <a:pt x="2036445" y="20547"/>
                  <a:pt x="2865120" y="1497"/>
                </a:cubicBezTo>
                <a:cubicBezTo>
                  <a:pt x="2947988" y="-408"/>
                  <a:pt x="3030945" y="-458"/>
                  <a:pt x="3113974" y="1134"/>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15" name="图形 14"/>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3495" y="5791709"/>
            <a:ext cx="1153281" cy="786328"/>
          </a:xfrm>
          <a:prstGeom prst="rect">
            <a:avLst/>
          </a:prstGeom>
        </p:spPr>
      </p:pic>
      <p:pic>
        <p:nvPicPr>
          <p:cNvPr id="22" name="图形 21"/>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9525401" y="4214191"/>
            <a:ext cx="2150660" cy="2363846"/>
          </a:xfrm>
          <a:prstGeom prst="rect">
            <a:avLst/>
          </a:prstGeom>
        </p:spPr>
      </p:pic>
      <p:sp>
        <p:nvSpPr>
          <p:cNvPr id="4" name="文本框 3"/>
          <p:cNvSpPr txBox="1"/>
          <p:nvPr/>
        </p:nvSpPr>
        <p:spPr>
          <a:xfrm>
            <a:off x="515938" y="560850"/>
            <a:ext cx="4854715" cy="829945"/>
          </a:xfrm>
          <a:prstGeom prst="rect">
            <a:avLst/>
          </a:prstGeom>
          <a:noFill/>
        </p:spPr>
        <p:txBody>
          <a:bodyPr wrap="square" rtlCol="0">
            <a:spAutoFit/>
          </a:bodyPr>
          <a:p>
            <a:r>
              <a:rPr lang="zh-CN" altLang="en-US" sz="4800" dirty="0">
                <a:solidFill>
                  <a:srgbClr val="F2BB49"/>
                </a:solidFill>
                <a:latin typeface="华文琥珀" panose="02010800040101010101" charset="-122"/>
                <a:ea typeface="华文琥珀" panose="02010800040101010101" charset="-122"/>
              </a:rPr>
              <a:t>研究意义</a:t>
            </a:r>
            <a:endParaRPr lang="zh-CN" altLang="en-US" sz="1600" spc="300" dirty="0">
              <a:solidFill>
                <a:schemeClr val="bg1"/>
              </a:solidFill>
              <a:latin typeface="华文琥珀" panose="02010800040101010101" charset="-122"/>
              <a:ea typeface="华文琥珀" panose="02010800040101010101" charset="-122"/>
            </a:endParaRPr>
          </a:p>
        </p:txBody>
      </p:sp>
      <p:sp>
        <p:nvSpPr>
          <p:cNvPr id="2" name="文本框 1"/>
          <p:cNvSpPr txBox="1"/>
          <p:nvPr/>
        </p:nvSpPr>
        <p:spPr>
          <a:xfrm>
            <a:off x="516255" y="1390650"/>
            <a:ext cx="6694805" cy="4138295"/>
          </a:xfrm>
          <a:prstGeom prst="rect">
            <a:avLst/>
          </a:prstGeom>
          <a:noFill/>
        </p:spPr>
        <p:txBody>
          <a:bodyPr wrap="square" rtlCol="0">
            <a:spAutoFit/>
          </a:bodyPr>
          <a:p>
            <a:pPr marL="285750" lvl="0" indent="-285750">
              <a:lnSpc>
                <a:spcPct val="150000"/>
              </a:lnSpc>
              <a:spcBef>
                <a:spcPts val="1200"/>
              </a:spcBef>
              <a:buFont typeface="Arial" panose="020B0604020202020204" pitchFamily="34" charset="0"/>
              <a:buChar char="•"/>
              <a:defRPr/>
            </a:pPr>
            <a:r>
              <a:rPr lang="en-US" altLang="zh-CN" dirty="0">
                <a:solidFill>
                  <a:schemeClr val="bg2">
                    <a:lumMod val="10000"/>
                  </a:schemeClr>
                </a:solidFill>
                <a:latin typeface="Lato" panose="020F0502020204030203" pitchFamily="34" charset="0"/>
                <a:ea typeface="思源黑体 CN Light" panose="020B0300000000000000" pitchFamily="34" charset="-122"/>
                <a:cs typeface="Open Sans" panose="020B0606030504020204" pitchFamily="34" charset="0"/>
              </a:rPr>
              <a:t>随着我国人口老龄化趋势不断加剧，我国的白内障发病人数也呈上升的趋势。</a:t>
            </a:r>
            <a:endParaRPr lang="en-US" altLang="zh-CN" dirty="0">
              <a:solidFill>
                <a:schemeClr val="bg2">
                  <a:lumMod val="10000"/>
                </a:schemeClr>
              </a:solidFill>
              <a:latin typeface="Lato" panose="020F0502020204030203" pitchFamily="34" charset="0"/>
              <a:ea typeface="思源黑体 CN Light" panose="020B0300000000000000" pitchFamily="34" charset="-122"/>
              <a:cs typeface="Open Sans" panose="020B0606030504020204" pitchFamily="34" charset="0"/>
            </a:endParaRPr>
          </a:p>
          <a:p>
            <a:pPr marL="285750" lvl="0" indent="-285750">
              <a:lnSpc>
                <a:spcPct val="150000"/>
              </a:lnSpc>
              <a:spcBef>
                <a:spcPts val="1200"/>
              </a:spcBef>
              <a:buFont typeface="Arial" panose="020B0604020202020204" pitchFamily="34" charset="0"/>
              <a:buChar char="•"/>
              <a:defRPr/>
            </a:pPr>
            <a:r>
              <a:rPr lang="en-US" altLang="zh-CN" dirty="0">
                <a:solidFill>
                  <a:schemeClr val="bg2">
                    <a:lumMod val="10000"/>
                  </a:schemeClr>
                </a:solidFill>
                <a:latin typeface="Lato" panose="020F0502020204030203" pitchFamily="34" charset="0"/>
                <a:ea typeface="思源黑体 CN Light" panose="020B0300000000000000" pitchFamily="34" charset="-122"/>
                <a:cs typeface="Open Sans" panose="020B0606030504020204" pitchFamily="34" charset="0"/>
              </a:rPr>
              <a:t>白内障患者的健康状态是手术效果的决定性因素，因此白内障手术前对患者进行全面的健康检查是保证手术成功的关键。</a:t>
            </a:r>
            <a:r>
              <a:rPr lang="zh-CN" altLang="en-US" dirty="0">
                <a:solidFill>
                  <a:schemeClr val="bg2">
                    <a:lumMod val="10000"/>
                  </a:schemeClr>
                </a:solidFill>
                <a:latin typeface="Lato" panose="020F0502020204030203" pitchFamily="34" charset="0"/>
                <a:ea typeface="思源黑体 CN Light" panose="020B0300000000000000" pitchFamily="34" charset="-122"/>
                <a:cs typeface="Open Sans" panose="020B0606030504020204" pitchFamily="34" charset="0"/>
              </a:rPr>
              <a:t>但是由于白内障患者的晶状体浑浊造成光的散射，会使得白内障患者的眼底图像质量低下，影响医生观察眼底的健康状况并做出准确的临床诊断。</a:t>
            </a:r>
            <a:endParaRPr lang="zh-CN" altLang="en-US" dirty="0">
              <a:solidFill>
                <a:schemeClr val="bg2">
                  <a:lumMod val="10000"/>
                </a:schemeClr>
              </a:solidFill>
              <a:latin typeface="Lato" panose="020F0502020204030203" pitchFamily="34" charset="0"/>
              <a:ea typeface="思源黑体 CN Light" panose="020B0300000000000000" pitchFamily="34" charset="-122"/>
              <a:cs typeface="Open Sans" panose="020B0606030504020204" pitchFamily="34" charset="0"/>
            </a:endParaRPr>
          </a:p>
          <a:p>
            <a:pPr marL="285750" lvl="0" indent="-285750">
              <a:lnSpc>
                <a:spcPct val="150000"/>
              </a:lnSpc>
              <a:spcBef>
                <a:spcPts val="1200"/>
              </a:spcBef>
              <a:buFont typeface="Arial" panose="020B0604020202020204" pitchFamily="34" charset="0"/>
              <a:buChar char="•"/>
              <a:defRPr/>
            </a:pPr>
            <a:r>
              <a:rPr lang="zh-CN" altLang="en-US" dirty="0">
                <a:solidFill>
                  <a:schemeClr val="bg2">
                    <a:lumMod val="10000"/>
                  </a:schemeClr>
                </a:solidFill>
                <a:latin typeface="Lato" panose="020F0502020204030203" pitchFamily="34" charset="0"/>
                <a:ea typeface="思源黑体 CN Light" panose="020B0300000000000000" pitchFamily="34" charset="-122"/>
                <a:cs typeface="Open Sans" panose="020B0606030504020204" pitchFamily="34" charset="0"/>
              </a:rPr>
              <a:t>我国医疗资源总体不足的现状，以及白内障眼底疾病诊断的困难，是我国防盲治盲的巨大挑战。</a:t>
            </a:r>
            <a:endParaRPr lang="zh-CN" altLang="en-US" dirty="0">
              <a:solidFill>
                <a:schemeClr val="bg2">
                  <a:lumMod val="10000"/>
                </a:schemeClr>
              </a:solidFill>
              <a:latin typeface="Lato" panose="020F0502020204030203" pitchFamily="34" charset="0"/>
              <a:ea typeface="思源黑体 CN Light" panose="020B0300000000000000" pitchFamily="34" charset="-122"/>
              <a:cs typeface="Open Sans" panose="020B0606030504020204" pitchFamily="34" charset="0"/>
            </a:endParaRPr>
          </a:p>
        </p:txBody>
      </p:sp>
      <p:pic>
        <p:nvPicPr>
          <p:cNvPr id="3" name="图片 2" descr="R-C"/>
          <p:cNvPicPr>
            <a:picLocks noChangeAspect="1"/>
          </p:cNvPicPr>
          <p:nvPr>
            <p:custDataLst>
              <p:tags r:id="rId7"/>
            </p:custDataLst>
          </p:nvPr>
        </p:nvPicPr>
        <p:blipFill>
          <a:blip r:embed="rId8"/>
          <a:stretch>
            <a:fillRect/>
          </a:stretch>
        </p:blipFill>
        <p:spPr>
          <a:xfrm>
            <a:off x="8844280" y="1390650"/>
            <a:ext cx="2095500" cy="2095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平行四边形 14"/>
          <p:cNvSpPr/>
          <p:nvPr/>
        </p:nvSpPr>
        <p:spPr>
          <a:xfrm>
            <a:off x="5757545" y="3094990"/>
            <a:ext cx="7045960" cy="3232785"/>
          </a:xfrm>
          <a:prstGeom prst="parallelogram">
            <a:avLst>
              <a:gd name="adj" fmla="val 18755"/>
            </a:avLst>
          </a:prstGeom>
          <a:gradFill>
            <a:gsLst>
              <a:gs pos="100000">
                <a:srgbClr val="2BB7B3">
                  <a:alpha val="80000"/>
                </a:srgbClr>
              </a:gs>
              <a:gs pos="0">
                <a:srgbClr val="28A9A6">
                  <a:alpha val="90000"/>
                </a:srgbClr>
              </a:gs>
            </a:gsLst>
            <a:lin ang="1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 name="图形 7"/>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618952" y="469432"/>
            <a:ext cx="3057110" cy="561730"/>
          </a:xfrm>
          <a:prstGeom prst="rect">
            <a:avLst/>
          </a:prstGeom>
        </p:spPr>
      </p:pic>
      <p:sp>
        <p:nvSpPr>
          <p:cNvPr id="10" name="任意多边形: 形状 9"/>
          <p:cNvSpPr/>
          <p:nvPr/>
        </p:nvSpPr>
        <p:spPr>
          <a:xfrm>
            <a:off x="0" y="5894886"/>
            <a:ext cx="12192000" cy="963114"/>
          </a:xfrm>
          <a:custGeom>
            <a:avLst/>
            <a:gdLst>
              <a:gd name="connsiteX0" fmla="*/ 3113974 w 12192000"/>
              <a:gd name="connsiteY0" fmla="*/ 1134 h 963114"/>
              <a:gd name="connsiteX1" fmla="*/ 6842760 w 12192000"/>
              <a:gd name="connsiteY1" fmla="*/ 458697 h 963114"/>
              <a:gd name="connsiteX2" fmla="*/ 10683240 w 12192000"/>
              <a:gd name="connsiteY2" fmla="*/ 260577 h 963114"/>
              <a:gd name="connsiteX3" fmla="*/ 11894954 w 12192000"/>
              <a:gd name="connsiteY3" fmla="*/ 353848 h 963114"/>
              <a:gd name="connsiteX4" fmla="*/ 12192000 w 12192000"/>
              <a:gd name="connsiteY4" fmla="*/ 393981 h 963114"/>
              <a:gd name="connsiteX5" fmla="*/ 12192000 w 12192000"/>
              <a:gd name="connsiteY5" fmla="*/ 963114 h 963114"/>
              <a:gd name="connsiteX6" fmla="*/ 0 w 12192000"/>
              <a:gd name="connsiteY6" fmla="*/ 963114 h 963114"/>
              <a:gd name="connsiteX7" fmla="*/ 0 w 12192000"/>
              <a:gd name="connsiteY7" fmla="*/ 384727 h 963114"/>
              <a:gd name="connsiteX8" fmla="*/ 87764 w 12192000"/>
              <a:gd name="connsiteY8" fmla="*/ 366721 h 963114"/>
              <a:gd name="connsiteX9" fmla="*/ 2865120 w 12192000"/>
              <a:gd name="connsiteY9" fmla="*/ 1497 h 963114"/>
              <a:gd name="connsiteX10" fmla="*/ 3113974 w 12192000"/>
              <a:gd name="connsiteY10" fmla="*/ 1134 h 96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963114">
                <a:moveTo>
                  <a:pt x="3113974" y="1134"/>
                </a:moveTo>
                <a:cubicBezTo>
                  <a:pt x="4359414" y="25012"/>
                  <a:pt x="5621179" y="418216"/>
                  <a:pt x="6842760" y="458697"/>
                </a:cubicBezTo>
                <a:cubicBezTo>
                  <a:pt x="8145780" y="501877"/>
                  <a:pt x="9591040" y="235177"/>
                  <a:pt x="10683240" y="260577"/>
                </a:cubicBezTo>
                <a:cubicBezTo>
                  <a:pt x="11092815" y="270102"/>
                  <a:pt x="11509177" y="306416"/>
                  <a:pt x="11894954" y="353848"/>
                </a:cubicBezTo>
                <a:lnTo>
                  <a:pt x="12192000" y="393981"/>
                </a:lnTo>
                <a:lnTo>
                  <a:pt x="12192000" y="963114"/>
                </a:lnTo>
                <a:lnTo>
                  <a:pt x="0" y="963114"/>
                </a:lnTo>
                <a:lnTo>
                  <a:pt x="0" y="384727"/>
                </a:lnTo>
                <a:lnTo>
                  <a:pt x="87764" y="366721"/>
                </a:lnTo>
                <a:cubicBezTo>
                  <a:pt x="948809" y="194378"/>
                  <a:pt x="2036445" y="20547"/>
                  <a:pt x="2865120" y="1497"/>
                </a:cubicBezTo>
                <a:cubicBezTo>
                  <a:pt x="2947988" y="-408"/>
                  <a:pt x="3030945" y="-458"/>
                  <a:pt x="3113974" y="1134"/>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16" name="组合 57"/>
          <p:cNvGrpSpPr/>
          <p:nvPr/>
        </p:nvGrpSpPr>
        <p:grpSpPr>
          <a:xfrm>
            <a:off x="667068" y="3183890"/>
            <a:ext cx="1536065" cy="1543050"/>
            <a:chOff x="1615783" y="0"/>
            <a:chExt cx="1536286" cy="1543311"/>
          </a:xfrm>
        </p:grpSpPr>
        <p:pic>
          <p:nvPicPr>
            <p:cNvPr id="17"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5783" y="9813"/>
              <a:ext cx="1536286" cy="1533498"/>
            </a:xfrm>
            <a:prstGeom prst="rect">
              <a:avLst/>
            </a:prstGeom>
          </p:spPr>
        </p:pic>
        <p:pic>
          <p:nvPicPr>
            <p:cNvPr id="18" name="图片 18"/>
            <p:cNvPicPr>
              <a:picLocks noChangeAspect="1"/>
            </p:cNvPicPr>
            <p:nvPr/>
          </p:nvPicPr>
          <p:blipFill>
            <a:blip r:embed="rId4" cstate="print">
              <a:extLst>
                <a:ext uri="{28A0092B-C50C-407E-A947-70E740481C1C}">
                  <a14:useLocalDpi xmlns:a14="http://schemas.microsoft.com/office/drawing/2010/main" val="0"/>
                </a:ext>
              </a:extLst>
            </a:blip>
            <a:srcRect l="74538" t="45049" b="29654"/>
            <a:stretch>
              <a:fillRect/>
            </a:stretch>
          </p:blipFill>
          <p:spPr>
            <a:xfrm>
              <a:off x="2567213" y="0"/>
              <a:ext cx="584855" cy="579999"/>
            </a:xfrm>
            <a:prstGeom prst="rect">
              <a:avLst/>
            </a:prstGeom>
            <a:ln w="12700">
              <a:solidFill>
                <a:srgbClr val="FFC000"/>
              </a:solidFill>
            </a:ln>
          </p:spPr>
        </p:pic>
      </p:grpSp>
      <p:grpSp>
        <p:nvGrpSpPr>
          <p:cNvPr id="19" name="组合 60"/>
          <p:cNvGrpSpPr/>
          <p:nvPr/>
        </p:nvGrpSpPr>
        <p:grpSpPr>
          <a:xfrm>
            <a:off x="669290" y="4886643"/>
            <a:ext cx="1549400" cy="1552575"/>
            <a:chOff x="3213933" y="0"/>
            <a:chExt cx="1549621" cy="1553084"/>
          </a:xfrm>
        </p:grpSpPr>
        <p:pic>
          <p:nvPicPr>
            <p:cNvPr id="2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3213933" y="3463"/>
              <a:ext cx="1549621" cy="1549621"/>
            </a:xfrm>
            <a:prstGeom prst="rect">
              <a:avLst/>
            </a:prstGeom>
            <a:noFill/>
          </p:spPr>
        </p:pic>
        <p:pic>
          <p:nvPicPr>
            <p:cNvPr id="21" name="Picture 2"/>
            <p:cNvPicPr>
              <a:picLocks noChangeAspect="1" noChangeArrowheads="1"/>
            </p:cNvPicPr>
            <p:nvPr/>
          </p:nvPicPr>
          <p:blipFill>
            <a:blip r:embed="rId5">
              <a:extLst>
                <a:ext uri="{28A0092B-C50C-407E-A947-70E740481C1C}">
                  <a14:useLocalDpi xmlns:a14="http://schemas.microsoft.com/office/drawing/2010/main" val="0"/>
                </a:ext>
              </a:extLst>
            </a:blip>
            <a:srcRect l="74757" t="45409" b="29740"/>
            <a:stretch>
              <a:fillRect/>
            </a:stretch>
          </p:blipFill>
          <p:spPr>
            <a:xfrm>
              <a:off x="4178698" y="0"/>
              <a:ext cx="584856" cy="575796"/>
            </a:xfrm>
            <a:prstGeom prst="rect">
              <a:avLst/>
            </a:prstGeom>
            <a:noFill/>
            <a:ln w="12700">
              <a:solidFill>
                <a:srgbClr val="FFC000"/>
              </a:solidFill>
            </a:ln>
          </p:spPr>
        </p:pic>
        <p:sp>
          <p:nvSpPr>
            <p:cNvPr id="22" name="矩形 22"/>
            <p:cNvSpPr/>
            <p:nvPr/>
          </p:nvSpPr>
          <p:spPr>
            <a:xfrm>
              <a:off x="4383314" y="727959"/>
              <a:ext cx="380240" cy="383809"/>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sp>
      </p:grpSp>
      <p:sp>
        <p:nvSpPr>
          <p:cNvPr id="3" name="文本框 2"/>
          <p:cNvSpPr txBox="1"/>
          <p:nvPr/>
        </p:nvSpPr>
        <p:spPr>
          <a:xfrm>
            <a:off x="2393315" y="1471295"/>
            <a:ext cx="459105" cy="5077460"/>
          </a:xfrm>
          <a:prstGeom prst="rect">
            <a:avLst/>
          </a:prstGeom>
          <a:noFill/>
        </p:spPr>
        <p:txBody>
          <a:bodyPr wrap="square" rtlCol="0">
            <a:spAutoFit/>
          </a:bodyPr>
          <a:p>
            <a:r>
              <a:rPr lang="zh-CN" altLang="en-US">
                <a:solidFill>
                  <a:schemeClr val="bg2">
                    <a:lumMod val="10000"/>
                  </a:schemeClr>
                </a:solidFill>
              </a:rPr>
              <a:t>图1: 白内障术前、术后、术前算法增强对比图</a:t>
            </a:r>
            <a:endParaRPr lang="zh-CN" altLang="en-US">
              <a:solidFill>
                <a:schemeClr val="bg2">
                  <a:lumMod val="10000"/>
                </a:schemeClr>
              </a:solidFill>
            </a:endParaRPr>
          </a:p>
        </p:txBody>
      </p:sp>
      <p:grpSp>
        <p:nvGrpSpPr>
          <p:cNvPr id="4" name="组合 54"/>
          <p:cNvGrpSpPr/>
          <p:nvPr/>
        </p:nvGrpSpPr>
        <p:grpSpPr>
          <a:xfrm>
            <a:off x="682308" y="1464945"/>
            <a:ext cx="1536065" cy="1532890"/>
            <a:chOff x="0" y="6350"/>
            <a:chExt cx="1536286" cy="1533498"/>
          </a:xfrm>
        </p:grpSpPr>
        <p:pic>
          <p:nvPicPr>
            <p:cNvPr id="5" name="图片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350"/>
              <a:ext cx="1536286" cy="1533498"/>
            </a:xfrm>
            <a:prstGeom prst="rect">
              <a:avLst/>
            </a:prstGeom>
          </p:spPr>
        </p:pic>
        <p:pic>
          <p:nvPicPr>
            <p:cNvPr id="6" name="图片 15"/>
            <p:cNvPicPr>
              <a:picLocks noChangeAspect="1"/>
            </p:cNvPicPr>
            <p:nvPr/>
          </p:nvPicPr>
          <p:blipFill>
            <a:blip r:embed="rId7" cstate="print">
              <a:extLst>
                <a:ext uri="{28A0092B-C50C-407E-A947-70E740481C1C}">
                  <a14:useLocalDpi xmlns:a14="http://schemas.microsoft.com/office/drawing/2010/main" val="0"/>
                </a:ext>
              </a:extLst>
            </a:blip>
            <a:srcRect l="75216" t="43585" b="30689"/>
            <a:stretch>
              <a:fillRect/>
            </a:stretch>
          </p:blipFill>
          <p:spPr>
            <a:xfrm>
              <a:off x="967013" y="12661"/>
              <a:ext cx="569271" cy="589820"/>
            </a:xfrm>
            <a:prstGeom prst="rect">
              <a:avLst/>
            </a:prstGeom>
            <a:ln w="12700">
              <a:solidFill>
                <a:srgbClr val="FFC000"/>
              </a:solidFill>
            </a:ln>
          </p:spPr>
        </p:pic>
      </p:grpSp>
      <p:sp>
        <p:nvSpPr>
          <p:cNvPr id="7" name="文本框 6"/>
          <p:cNvSpPr txBox="1"/>
          <p:nvPr/>
        </p:nvSpPr>
        <p:spPr>
          <a:xfrm>
            <a:off x="1140143" y="2060575"/>
            <a:ext cx="499745" cy="388620"/>
          </a:xfrm>
          <a:prstGeom prst="rect">
            <a:avLst/>
          </a:prstGeom>
          <a:noFill/>
        </p:spPr>
        <p:txBody>
          <a:bodyPr wrap="square">
            <a:spAutoFit/>
          </a:bodyPr>
          <a:p>
            <a:pPr algn="just">
              <a:lnSpc>
                <a:spcPct val="150000"/>
              </a:lnSpc>
            </a:pPr>
            <a:r>
              <a:rPr lang="en-US" altLang="zh-CN" sz="1050" b="1" kern="1200">
                <a:solidFill>
                  <a:srgbClr val="FFFF00"/>
                </a:solidFill>
                <a:latin typeface="Helvetica Neue"/>
                <a:ea typeface="宋体" panose="02010600030101010101" pitchFamily="2" charset="-122"/>
                <a:cs typeface="Times New Roman" panose="02020603050405020304"/>
                <a:sym typeface="Times New Roman" panose="02020603050405020304"/>
              </a:rPr>
              <a:t>伪影</a:t>
            </a:r>
            <a:endParaRPr lang="en-US" altLang="zh-CN" sz="1200" b="1" kern="1200">
              <a:solidFill>
                <a:srgbClr val="FFFF00"/>
              </a:solidFill>
              <a:latin typeface="Helvetica Neue"/>
              <a:ea typeface="宋体" panose="02010600030101010101" pitchFamily="2" charset="-122"/>
              <a:cs typeface="Times New Roman" panose="02020603050405020304"/>
              <a:sym typeface="Times New Roman" panose="02020603050405020304"/>
            </a:endParaRPr>
          </a:p>
        </p:txBody>
      </p:sp>
      <p:sp>
        <p:nvSpPr>
          <p:cNvPr id="12" name="文本框 11"/>
          <p:cNvSpPr txBox="1"/>
          <p:nvPr/>
        </p:nvSpPr>
        <p:spPr>
          <a:xfrm>
            <a:off x="515938" y="549420"/>
            <a:ext cx="4854715" cy="829945"/>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lang="zh-CN" altLang="en-US" sz="4800" dirty="0">
                <a:solidFill>
                  <a:srgbClr val="F2BB49"/>
                </a:solidFill>
                <a:latin typeface="华文琥珀" panose="02010800040101010101" charset="-122"/>
                <a:ea typeface="华文琥珀" panose="02010800040101010101" charset="-122"/>
                <a:sym typeface="+mn-ea"/>
              </a:rPr>
              <a:t>研究意义</a:t>
            </a:r>
            <a:endParaRPr kumimoji="0" lang="zh-CN" altLang="en-US" sz="4800" b="0" i="0" u="none" strike="noStrike" kern="1200" cap="none" spc="300" normalizeH="0" baseline="0" noProof="0" dirty="0">
              <a:ln>
                <a:noFill/>
              </a:ln>
              <a:solidFill>
                <a:prstClr val="white"/>
              </a:solidFill>
              <a:effectLst/>
              <a:uLnTx/>
              <a:uFillTx/>
              <a:latin typeface="Lato Black" panose="020F0A02020204030203" pitchFamily="34" charset="0"/>
              <a:ea typeface="等线" panose="02010600030101010101" charset="-122"/>
              <a:cs typeface="+mn-cs"/>
            </a:endParaRPr>
          </a:p>
        </p:txBody>
      </p:sp>
      <p:sp>
        <p:nvSpPr>
          <p:cNvPr id="13" name="文本框 12"/>
          <p:cNvSpPr txBox="1"/>
          <p:nvPr/>
        </p:nvSpPr>
        <p:spPr>
          <a:xfrm>
            <a:off x="2941955" y="1464945"/>
            <a:ext cx="3766820" cy="922020"/>
          </a:xfrm>
          <a:prstGeom prst="rect">
            <a:avLst/>
          </a:prstGeom>
          <a:noFill/>
        </p:spPr>
        <p:txBody>
          <a:bodyPr wrap="square" rtlCol="0">
            <a:spAutoFit/>
          </a:bodyPr>
          <a:p>
            <a:r>
              <a:rPr lang="zh-CN" altLang="en-US">
                <a:solidFill>
                  <a:schemeClr val="bg2">
                    <a:lumMod val="10000"/>
                  </a:schemeClr>
                </a:solidFill>
              </a:rPr>
              <a:t>基于上述情况，本项目拟开发白内障眼底图像辅助分析算法，提高白内障眼底图像的可视化效果。</a:t>
            </a:r>
            <a:endParaRPr lang="zh-CN" altLang="en-US">
              <a:solidFill>
                <a:schemeClr val="bg2">
                  <a:lumMod val="10000"/>
                </a:schemeClr>
              </a:solidFill>
            </a:endParaRPr>
          </a:p>
        </p:txBody>
      </p:sp>
      <p:sp>
        <p:nvSpPr>
          <p:cNvPr id="14" name="文本框 13"/>
          <p:cNvSpPr txBox="1"/>
          <p:nvPr/>
        </p:nvSpPr>
        <p:spPr>
          <a:xfrm>
            <a:off x="6453505" y="3193415"/>
            <a:ext cx="5654040" cy="2861310"/>
          </a:xfrm>
          <a:prstGeom prst="rect">
            <a:avLst/>
          </a:prstGeom>
          <a:noFill/>
        </p:spPr>
        <p:txBody>
          <a:bodyPr wrap="square" rtlCol="0">
            <a:spAutoFit/>
          </a:bodyPr>
          <a:p>
            <a:r>
              <a:rPr lang="zh-CN" altLang="en-US" b="1">
                <a:solidFill>
                  <a:schemeClr val="tx1"/>
                </a:solidFill>
              </a:rPr>
              <a:t>在该情况下：项目有以下几项难点</a:t>
            </a:r>
            <a:endParaRPr lang="zh-CN" altLang="en-US" b="1">
              <a:solidFill>
                <a:schemeClr val="tx1"/>
              </a:solidFill>
            </a:endParaRPr>
          </a:p>
          <a:p>
            <a:endParaRPr lang="en-US" altLang="zh-CN" b="1">
              <a:solidFill>
                <a:schemeClr val="bg2">
                  <a:lumMod val="10000"/>
                </a:schemeClr>
              </a:solidFill>
            </a:endParaRPr>
          </a:p>
          <a:p>
            <a:r>
              <a:rPr lang="en-US" altLang="zh-CN">
                <a:solidFill>
                  <a:schemeClr val="bg2">
                    <a:lumMod val="10000"/>
                  </a:schemeClr>
                </a:solidFill>
              </a:rPr>
              <a:t>1</a:t>
            </a:r>
            <a:r>
              <a:rPr lang="zh-CN" altLang="en-US">
                <a:solidFill>
                  <a:schemeClr val="bg2">
                    <a:lumMod val="10000"/>
                  </a:schemeClr>
                </a:solidFill>
              </a:rPr>
              <a:t>、如图1左图所示，由于白内障患者的晶状体浑浊，</a:t>
            </a:r>
            <a:r>
              <a:rPr lang="en-US" altLang="zh-CN">
                <a:solidFill>
                  <a:schemeClr val="bg2">
                    <a:lumMod val="10000"/>
                  </a:schemeClr>
                </a:solidFill>
              </a:rPr>
              <a:t>      </a:t>
            </a:r>
            <a:r>
              <a:rPr lang="zh-CN" altLang="en-US">
                <a:solidFill>
                  <a:schemeClr val="bg2">
                    <a:lumMod val="10000"/>
                  </a:schemeClr>
                </a:solidFill>
              </a:rPr>
              <a:t>成像时会因散射而导致眼底图像质量下降，常会有伪影和无法清晰观察眼底结构的情况。</a:t>
            </a:r>
            <a:endParaRPr lang="zh-CN" altLang="en-US">
              <a:solidFill>
                <a:schemeClr val="bg2">
                  <a:lumMod val="10000"/>
                </a:schemeClr>
              </a:solidFill>
            </a:endParaRPr>
          </a:p>
          <a:p>
            <a:r>
              <a:rPr lang="en-US" altLang="zh-CN">
                <a:solidFill>
                  <a:schemeClr val="bg2">
                    <a:lumMod val="10000"/>
                  </a:schemeClr>
                </a:solidFill>
              </a:rPr>
              <a:t>2</a:t>
            </a:r>
            <a:r>
              <a:rPr lang="zh-CN" altLang="en-US">
                <a:solidFill>
                  <a:schemeClr val="bg2">
                    <a:lumMod val="10000"/>
                  </a:schemeClr>
                </a:solidFill>
              </a:rPr>
              <a:t>、已有研究中提出使用模型合成模拟白内障训练数据对，可能会导致在临床上表现不佳。</a:t>
            </a:r>
            <a:endParaRPr lang="zh-CN" altLang="en-US">
              <a:solidFill>
                <a:schemeClr val="bg2">
                  <a:lumMod val="10000"/>
                </a:schemeClr>
              </a:solidFill>
            </a:endParaRPr>
          </a:p>
          <a:p>
            <a:r>
              <a:rPr lang="en-US" altLang="zh-CN">
                <a:solidFill>
                  <a:schemeClr val="bg2">
                    <a:lumMod val="10000"/>
                  </a:schemeClr>
                </a:solidFill>
              </a:rPr>
              <a:t>3</a:t>
            </a:r>
            <a:r>
              <a:rPr lang="zh-CN" altLang="en-US">
                <a:solidFill>
                  <a:schemeClr val="bg2">
                    <a:lumMod val="10000"/>
                  </a:schemeClr>
                </a:solidFill>
              </a:rPr>
              <a:t>、在临床场景下，不同的环境拍摄的眼底图像会存在一定的差异，而这种差异会严重地限制辅助分析算法的性能。</a:t>
            </a:r>
            <a:endParaRPr lang="zh-CN" altLang="en-US">
              <a:solidFill>
                <a:schemeClr val="bg2">
                  <a:lumMod val="1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4153266" y="4324434"/>
            <a:ext cx="0" cy="1822366"/>
          </a:xfrm>
          <a:prstGeom prst="line">
            <a:avLst/>
          </a:prstGeom>
          <a:ln w="3175" cap="rnd">
            <a:solidFill>
              <a:srgbClr val="2BB7B3"/>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8034884" y="4324434"/>
            <a:ext cx="0" cy="1822366"/>
          </a:xfrm>
          <a:prstGeom prst="line">
            <a:avLst/>
          </a:prstGeom>
          <a:ln w="3175" cap="rnd">
            <a:solidFill>
              <a:srgbClr val="2BB7B3"/>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526" name="图形 525"/>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309987" y="810995"/>
            <a:ext cx="4996949" cy="3228534"/>
          </a:xfrm>
          <a:prstGeom prst="rect">
            <a:avLst/>
          </a:prstGeom>
        </p:spPr>
      </p:pic>
      <p:sp>
        <p:nvSpPr>
          <p:cNvPr id="527" name="矩形 526"/>
          <p:cNvSpPr/>
          <p:nvPr/>
        </p:nvSpPr>
        <p:spPr>
          <a:xfrm>
            <a:off x="698347" y="5054193"/>
            <a:ext cx="3028221" cy="1522095"/>
          </a:xfrm>
          <a:prstGeom prst="rect">
            <a:avLst/>
          </a:prstGeom>
        </p:spPr>
        <p:txBody>
          <a:bodyPr wrap="square">
            <a:spAutoFit/>
          </a:bodyPr>
          <a:lstStyle/>
          <a:p>
            <a:pPr>
              <a:spcAft>
                <a:spcPts val="600"/>
              </a:spcAft>
            </a:pPr>
            <a:r>
              <a:rPr lang="zh-CN" altLang="en-US" dirty="0">
                <a:solidFill>
                  <a:srgbClr val="F2BB49"/>
                </a:solidFill>
                <a:latin typeface="Lato Black" panose="020F0A02020204030203" pitchFamily="34" charset="0"/>
                <a:ea typeface="思源黑体 CN Light" panose="020B0300000000000000" pitchFamily="34" charset="-122"/>
                <a:cs typeface="Open Sans" panose="020B0606030504020204" pitchFamily="34" charset="0"/>
                <a:sym typeface="+mn-ea"/>
              </a:rPr>
              <a:t>准备</a:t>
            </a:r>
            <a:r>
              <a:rPr lang="en-US" altLang="zh-CN" dirty="0">
                <a:solidFill>
                  <a:srgbClr val="F2BB49"/>
                </a:solidFill>
                <a:latin typeface="Lato Black" panose="020F0A02020204030203" pitchFamily="34" charset="0"/>
                <a:ea typeface="思源黑体 CN Light" panose="020B0300000000000000" pitchFamily="34" charset="-122"/>
                <a:cs typeface="Open Sans" panose="020B0606030504020204" pitchFamily="34" charset="0"/>
                <a:sym typeface="+mn-ea"/>
              </a:rPr>
              <a:t>1</a:t>
            </a:r>
            <a:endParaRPr lang="en-US" altLang="zh-CN" dirty="0">
              <a:solidFill>
                <a:srgbClr val="F2BB49"/>
              </a:solidFill>
              <a:latin typeface="Lato Black" panose="020F0A02020204030203" pitchFamily="34" charset="0"/>
              <a:ea typeface="思源黑体 CN Light" panose="020B0300000000000000" pitchFamily="34" charset="-122"/>
              <a:cs typeface="Open Sans" panose="020B0606030504020204" pitchFamily="34" charset="0"/>
            </a:endParaRPr>
          </a:p>
          <a:p>
            <a:pPr marL="0" marR="0" lvl="0" indent="0" defTabSz="914400" rtl="0" eaLnBrk="1" fontAlgn="auto" latinLnBrk="0" hangingPunct="1">
              <a:lnSpc>
                <a:spcPct val="100000"/>
              </a:lnSpc>
              <a:spcBef>
                <a:spcPts val="0"/>
              </a:spcBef>
              <a:spcAft>
                <a:spcPts val="0"/>
              </a:spcAft>
              <a:buClrTx/>
              <a:buSzTx/>
              <a:buFontTx/>
              <a:buNone/>
              <a:defRPr/>
            </a:pPr>
            <a:r>
              <a:rPr lang="en-US" altLang="zh-CN" sz="1400" dirty="0">
                <a:solidFill>
                  <a:schemeClr val="bg2">
                    <a:lumMod val="10000"/>
                  </a:schemeClr>
                </a:solidFill>
                <a:latin typeface="Lato" panose="020F0502020204030203" pitchFamily="34" charset="0"/>
                <a:ea typeface="思源黑体 CN Light" panose="020B0300000000000000" pitchFamily="34" charset="-122"/>
                <a:cs typeface="Open Sans" panose="020B0606030504020204" pitchFamily="34" charset="0"/>
                <a:sym typeface="+mn-ea"/>
              </a:rPr>
              <a:t>目前已经对无标签的白内障眼底图像的图像增强算法的背景、相关工作和方法完成详细的调研，并且基于已调研的相关技术方法进行了部分工作作为前期准备 </a:t>
            </a:r>
            <a:endParaRPr kumimoji="0" lang="en-US" altLang="zh-CN" sz="1400" b="0" i="0" u="none" strike="noStrike" kern="1200" cap="none" spc="0" normalizeH="0" baseline="0" noProof="0" dirty="0">
              <a:ln>
                <a:noFill/>
              </a:ln>
              <a:solidFill>
                <a:schemeClr val="bg2">
                  <a:lumMod val="10000"/>
                </a:schemeClr>
              </a:solidFill>
              <a:effectLst/>
              <a:uLnTx/>
              <a:uFillTx/>
              <a:latin typeface="Lato" panose="020F0502020204030203" pitchFamily="34" charset="0"/>
              <a:ea typeface="思源黑体 CN Light" panose="020B0300000000000000" pitchFamily="34" charset="-122"/>
              <a:cs typeface="Open Sans" panose="020B0606030504020204" pitchFamily="34" charset="0"/>
              <a:sym typeface="+mn-ea"/>
            </a:endParaRPr>
          </a:p>
        </p:txBody>
      </p:sp>
      <p:sp>
        <p:nvSpPr>
          <p:cNvPr id="528" name="矩形 527"/>
          <p:cNvSpPr/>
          <p:nvPr/>
        </p:nvSpPr>
        <p:spPr>
          <a:xfrm>
            <a:off x="4579964" y="5054193"/>
            <a:ext cx="3028221" cy="1091565"/>
          </a:xfrm>
          <a:prstGeom prst="rect">
            <a:avLst/>
          </a:prstGeom>
        </p:spPr>
        <p:txBody>
          <a:bodyPr wrap="square">
            <a:spAutoFit/>
          </a:bodyPr>
          <a:lstStyle/>
          <a:p>
            <a:pPr>
              <a:spcAft>
                <a:spcPts val="600"/>
              </a:spcAft>
            </a:pPr>
            <a:r>
              <a:rPr lang="zh-CN" altLang="en-US" dirty="0">
                <a:solidFill>
                  <a:srgbClr val="F2BB49"/>
                </a:solidFill>
                <a:latin typeface="Lato Black" panose="020F0A02020204030203" pitchFamily="34" charset="0"/>
                <a:ea typeface="思源黑体 CN Light" panose="020B0300000000000000" pitchFamily="34" charset="-122"/>
                <a:cs typeface="Open Sans" panose="020B0606030504020204" pitchFamily="34" charset="0"/>
                <a:sym typeface="+mn-ea"/>
              </a:rPr>
              <a:t>准备</a:t>
            </a:r>
            <a:r>
              <a:rPr lang="en-US" altLang="zh-CN" dirty="0">
                <a:solidFill>
                  <a:srgbClr val="F2BB49"/>
                </a:solidFill>
                <a:latin typeface="Lato Black" panose="020F0A02020204030203" pitchFamily="34" charset="0"/>
                <a:ea typeface="思源黑体 CN Light" panose="020B0300000000000000" pitchFamily="34" charset="-122"/>
                <a:cs typeface="Open Sans" panose="020B0606030504020204" pitchFamily="34" charset="0"/>
                <a:sym typeface="+mn-ea"/>
              </a:rPr>
              <a:t>2</a:t>
            </a:r>
            <a:endParaRPr lang="en-US" altLang="zh-CN" dirty="0">
              <a:solidFill>
                <a:srgbClr val="F2BB49"/>
              </a:solidFill>
              <a:latin typeface="Lato Black" panose="020F0A02020204030203" pitchFamily="34" charset="0"/>
              <a:ea typeface="思源黑体 CN Light" panose="020B0300000000000000" pitchFamily="34" charset="-122"/>
              <a:cs typeface="Open Sans" panose="020B0606030504020204" pitchFamily="34" charset="0"/>
            </a:endParaRPr>
          </a:p>
          <a:p>
            <a:pPr marL="0" marR="0" lvl="0" indent="0" defTabSz="914400" rtl="0" eaLnBrk="1" fontAlgn="auto" latinLnBrk="0" hangingPunct="1">
              <a:lnSpc>
                <a:spcPct val="100000"/>
              </a:lnSpc>
              <a:spcBef>
                <a:spcPts val="0"/>
              </a:spcBef>
              <a:spcAft>
                <a:spcPts val="0"/>
              </a:spcAft>
              <a:buClrTx/>
              <a:buSzTx/>
              <a:buFontTx/>
              <a:buNone/>
              <a:defRPr/>
            </a:pPr>
            <a:r>
              <a:rPr lang="en-US" altLang="zh-CN" sz="1400" dirty="0">
                <a:solidFill>
                  <a:schemeClr val="bg2">
                    <a:lumMod val="10000"/>
                  </a:schemeClr>
                </a:solidFill>
                <a:latin typeface="Lato" panose="020F0502020204030203" pitchFamily="34" charset="0"/>
                <a:ea typeface="思源黑体 CN Light" panose="020B0300000000000000" pitchFamily="34" charset="-122"/>
                <a:cs typeface="Open Sans" panose="020B0606030504020204" pitchFamily="34" charset="0"/>
                <a:sym typeface="+mn-ea"/>
              </a:rPr>
              <a:t>已完成的研究工作分为白内障术前术后数据的收集、白内障模拟算法的设计、白内障增强算法的调研三个部分</a:t>
            </a:r>
            <a:endParaRPr kumimoji="0" lang="en-US" altLang="zh-CN" sz="1400" b="0" i="0" u="none" strike="noStrike" kern="1200" cap="none" spc="0" normalizeH="0" baseline="0" noProof="0" dirty="0">
              <a:ln>
                <a:noFill/>
              </a:ln>
              <a:solidFill>
                <a:schemeClr val="bg2">
                  <a:lumMod val="10000"/>
                </a:schemeClr>
              </a:solidFill>
              <a:effectLst/>
              <a:uLnTx/>
              <a:uFillTx/>
              <a:latin typeface="Lato" panose="020F0502020204030203" pitchFamily="34" charset="0"/>
              <a:ea typeface="思源黑体 CN Light" panose="020B0300000000000000" pitchFamily="34" charset="-122"/>
              <a:cs typeface="Open Sans" panose="020B0606030504020204" pitchFamily="34" charset="0"/>
              <a:sym typeface="+mn-ea"/>
            </a:endParaRPr>
          </a:p>
        </p:txBody>
      </p:sp>
      <p:sp>
        <p:nvSpPr>
          <p:cNvPr id="529" name="矩形 528"/>
          <p:cNvSpPr/>
          <p:nvPr/>
        </p:nvSpPr>
        <p:spPr>
          <a:xfrm>
            <a:off x="8461584" y="5054193"/>
            <a:ext cx="3028221" cy="1306830"/>
          </a:xfrm>
          <a:prstGeom prst="rect">
            <a:avLst/>
          </a:prstGeom>
        </p:spPr>
        <p:txBody>
          <a:bodyPr wrap="square">
            <a:spAutoFit/>
          </a:bodyPr>
          <a:lstStyle/>
          <a:p>
            <a:pPr>
              <a:spcAft>
                <a:spcPts val="600"/>
              </a:spcAft>
            </a:pPr>
            <a:r>
              <a:rPr lang="zh-CN" altLang="en-US" dirty="0">
                <a:solidFill>
                  <a:srgbClr val="F2BB49"/>
                </a:solidFill>
                <a:latin typeface="Lato Black" panose="020F0A02020204030203" pitchFamily="34" charset="0"/>
                <a:ea typeface="思源黑体 CN Light" panose="020B0300000000000000" pitchFamily="34" charset="-122"/>
                <a:cs typeface="Open Sans" panose="020B0606030504020204" pitchFamily="34" charset="0"/>
                <a:sym typeface="+mn-ea"/>
              </a:rPr>
              <a:t>准备</a:t>
            </a:r>
            <a:r>
              <a:rPr lang="en-US" altLang="zh-CN" dirty="0">
                <a:solidFill>
                  <a:srgbClr val="F2BB49"/>
                </a:solidFill>
                <a:latin typeface="Lato Black" panose="020F0A02020204030203" pitchFamily="34" charset="0"/>
                <a:ea typeface="思源黑体 CN Light" panose="020B0300000000000000" pitchFamily="34" charset="-122"/>
                <a:cs typeface="Open Sans" panose="020B0606030504020204" pitchFamily="34" charset="0"/>
                <a:sym typeface="+mn-ea"/>
              </a:rPr>
              <a:t>3</a:t>
            </a:r>
            <a:endParaRPr lang="en-US" altLang="zh-CN" dirty="0">
              <a:solidFill>
                <a:srgbClr val="F2BB49"/>
              </a:solidFill>
              <a:latin typeface="Lato Black" panose="020F0A02020204030203" pitchFamily="34" charset="0"/>
              <a:ea typeface="思源黑体 CN Light" panose="020B0300000000000000" pitchFamily="34" charset="-122"/>
              <a:cs typeface="Open Sans" panose="020B0606030504020204" pitchFamily="34" charset="0"/>
            </a:endParaRPr>
          </a:p>
          <a:p>
            <a:pPr marL="0" marR="0" lvl="0" indent="0" defTabSz="914400" rtl="0" eaLnBrk="1" fontAlgn="auto" latinLnBrk="0" hangingPunct="1">
              <a:lnSpc>
                <a:spcPct val="100000"/>
              </a:lnSpc>
              <a:spcBef>
                <a:spcPts val="0"/>
              </a:spcBef>
              <a:spcAft>
                <a:spcPts val="0"/>
              </a:spcAft>
              <a:buClrTx/>
              <a:buSzTx/>
              <a:buFontTx/>
              <a:buNone/>
              <a:defRPr/>
            </a:pPr>
            <a:r>
              <a:rPr lang="en-US" altLang="zh-CN" sz="1400" dirty="0">
                <a:solidFill>
                  <a:schemeClr val="bg2">
                    <a:lumMod val="10000"/>
                  </a:schemeClr>
                </a:solidFill>
                <a:latin typeface="Lato" panose="020F0502020204030203" pitchFamily="34" charset="0"/>
                <a:ea typeface="思源黑体 CN Light" panose="020B0300000000000000" pitchFamily="34" charset="-122"/>
                <a:cs typeface="Open Sans" panose="020B0606030504020204" pitchFamily="34" charset="0"/>
                <a:sym typeface="+mn-ea"/>
              </a:rPr>
              <a:t>目前已经利用开源数据集DRIVE和Kaggle上的一个多疾病眼底数据集制作模拟白内障数据，将在北京大学第三医院采集的私有数据集进行配准。</a:t>
            </a:r>
            <a:endParaRPr kumimoji="0" lang="en-US" altLang="zh-CN" sz="1400" b="0" i="0" u="none" strike="noStrike" kern="1200" cap="none" spc="0" normalizeH="0" baseline="0" noProof="0" dirty="0">
              <a:ln>
                <a:noFill/>
              </a:ln>
              <a:solidFill>
                <a:schemeClr val="bg2">
                  <a:lumMod val="10000"/>
                </a:schemeClr>
              </a:solidFill>
              <a:effectLst/>
              <a:uLnTx/>
              <a:uFillTx/>
              <a:latin typeface="Lato" panose="020F0502020204030203" pitchFamily="34" charset="0"/>
              <a:ea typeface="思源黑体 CN Light" panose="020B0300000000000000" pitchFamily="34" charset="-122"/>
              <a:cs typeface="Open Sans" panose="020B0606030504020204" pitchFamily="34" charset="0"/>
              <a:sym typeface="+mn-ea"/>
            </a:endParaRPr>
          </a:p>
        </p:txBody>
      </p:sp>
      <p:sp>
        <p:nvSpPr>
          <p:cNvPr id="530" name="ïśḻíďe"/>
          <p:cNvSpPr/>
          <p:nvPr/>
        </p:nvSpPr>
        <p:spPr bwMode="auto">
          <a:xfrm>
            <a:off x="698347" y="4572232"/>
            <a:ext cx="538082" cy="340002"/>
          </a:xfrm>
          <a:custGeom>
            <a:avLst/>
            <a:gdLst>
              <a:gd name="connsiteX0" fmla="*/ 104550 w 604718"/>
              <a:gd name="connsiteY0" fmla="*/ 208330 h 382112"/>
              <a:gd name="connsiteX1" fmla="*/ 156180 w 604718"/>
              <a:gd name="connsiteY1" fmla="*/ 208330 h 382112"/>
              <a:gd name="connsiteX2" fmla="*/ 261642 w 604718"/>
              <a:gd name="connsiteY2" fmla="*/ 248878 h 382112"/>
              <a:gd name="connsiteX3" fmla="*/ 298947 w 604718"/>
              <a:gd name="connsiteY3" fmla="*/ 255007 h 382112"/>
              <a:gd name="connsiteX4" fmla="*/ 340187 w 604718"/>
              <a:gd name="connsiteY4" fmla="*/ 247621 h 382112"/>
              <a:gd name="connsiteX5" fmla="*/ 433687 w 604718"/>
              <a:gd name="connsiteY5" fmla="*/ 208330 h 382112"/>
              <a:gd name="connsiteX6" fmla="*/ 490825 w 604718"/>
              <a:gd name="connsiteY6" fmla="*/ 208330 h 382112"/>
              <a:gd name="connsiteX7" fmla="*/ 490825 w 604718"/>
              <a:gd name="connsiteY7" fmla="*/ 271509 h 382112"/>
              <a:gd name="connsiteX8" fmla="*/ 458400 w 604718"/>
              <a:gd name="connsiteY8" fmla="*/ 320701 h 382112"/>
              <a:gd name="connsiteX9" fmla="*/ 329326 w 604718"/>
              <a:gd name="connsiteY9" fmla="*/ 376337 h 382112"/>
              <a:gd name="connsiteX10" fmla="*/ 264632 w 604718"/>
              <a:gd name="connsiteY10" fmla="*/ 376337 h 382112"/>
              <a:gd name="connsiteX11" fmla="*/ 136819 w 604718"/>
              <a:gd name="connsiteY11" fmla="*/ 320701 h 382112"/>
              <a:gd name="connsiteX12" fmla="*/ 104550 w 604718"/>
              <a:gd name="connsiteY12" fmla="*/ 271509 h 382112"/>
              <a:gd name="connsiteX13" fmla="*/ 300973 w 604718"/>
              <a:gd name="connsiteY13" fmla="*/ 5 h 382112"/>
              <a:gd name="connsiteX14" fmla="*/ 334162 w 604718"/>
              <a:gd name="connsiteY14" fmla="*/ 4701 h 382112"/>
              <a:gd name="connsiteX15" fmla="*/ 581267 w 604718"/>
              <a:gd name="connsiteY15" fmla="*/ 92552 h 382112"/>
              <a:gd name="connsiteX16" fmla="*/ 588822 w 604718"/>
              <a:gd name="connsiteY16" fmla="*/ 114398 h 382112"/>
              <a:gd name="connsiteX17" fmla="*/ 589136 w 604718"/>
              <a:gd name="connsiteY17" fmla="*/ 114398 h 382112"/>
              <a:gd name="connsiteX18" fmla="*/ 589136 w 604718"/>
              <a:gd name="connsiteY18" fmla="*/ 270771 h 382112"/>
              <a:gd name="connsiteX19" fmla="*/ 604718 w 604718"/>
              <a:gd name="connsiteY19" fmla="*/ 321376 h 382112"/>
              <a:gd name="connsiteX20" fmla="*/ 561278 w 604718"/>
              <a:gd name="connsiteY20" fmla="*/ 321376 h 382112"/>
              <a:gd name="connsiteX21" fmla="*/ 576388 w 604718"/>
              <a:gd name="connsiteY21" fmla="*/ 271242 h 382112"/>
              <a:gd name="connsiteX22" fmla="*/ 576388 w 604718"/>
              <a:gd name="connsiteY22" fmla="*/ 120370 h 382112"/>
              <a:gd name="connsiteX23" fmla="*/ 333376 w 604718"/>
              <a:gd name="connsiteY23" fmla="*/ 222680 h 382112"/>
              <a:gd name="connsiteX24" fmla="*/ 268058 w 604718"/>
              <a:gd name="connsiteY24" fmla="*/ 223780 h 382112"/>
              <a:gd name="connsiteX25" fmla="*/ 13556 w 604718"/>
              <a:gd name="connsiteY25" fmla="*/ 125870 h 382112"/>
              <a:gd name="connsiteX26" fmla="*/ 13714 w 604718"/>
              <a:gd name="connsiteY26" fmla="*/ 100882 h 382112"/>
              <a:gd name="connsiteX27" fmla="*/ 267901 w 604718"/>
              <a:gd name="connsiteY27" fmla="*/ 5329 h 382112"/>
              <a:gd name="connsiteX28" fmla="*/ 300973 w 604718"/>
              <a:gd name="connsiteY28" fmla="*/ 5 h 38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4718" h="382112">
                <a:moveTo>
                  <a:pt x="104550" y="208330"/>
                </a:moveTo>
                <a:lnTo>
                  <a:pt x="156180" y="208330"/>
                </a:lnTo>
                <a:lnTo>
                  <a:pt x="261642" y="248878"/>
                </a:lnTo>
                <a:cubicBezTo>
                  <a:pt x="274864" y="253907"/>
                  <a:pt x="289188" y="255007"/>
                  <a:pt x="298947" y="255007"/>
                </a:cubicBezTo>
                <a:cubicBezTo>
                  <a:pt x="314373" y="255007"/>
                  <a:pt x="329012" y="252493"/>
                  <a:pt x="340187" y="247621"/>
                </a:cubicBezTo>
                <a:lnTo>
                  <a:pt x="433687" y="208330"/>
                </a:lnTo>
                <a:lnTo>
                  <a:pt x="490825" y="208330"/>
                </a:lnTo>
                <a:lnTo>
                  <a:pt x="490825" y="271509"/>
                </a:lnTo>
                <a:cubicBezTo>
                  <a:pt x="490825" y="290998"/>
                  <a:pt x="476344" y="313000"/>
                  <a:pt x="458400" y="320701"/>
                </a:cubicBezTo>
                <a:lnTo>
                  <a:pt x="329326" y="376337"/>
                </a:lnTo>
                <a:cubicBezTo>
                  <a:pt x="311382" y="384038"/>
                  <a:pt x="282419" y="384038"/>
                  <a:pt x="264632" y="376337"/>
                </a:cubicBezTo>
                <a:lnTo>
                  <a:pt x="136819" y="320701"/>
                </a:lnTo>
                <a:cubicBezTo>
                  <a:pt x="119032" y="313000"/>
                  <a:pt x="104550" y="290998"/>
                  <a:pt x="104550" y="271509"/>
                </a:cubicBezTo>
                <a:close/>
                <a:moveTo>
                  <a:pt x="300973" y="5"/>
                </a:moveTo>
                <a:cubicBezTo>
                  <a:pt x="312954" y="-93"/>
                  <a:pt x="324955" y="1479"/>
                  <a:pt x="334162" y="4701"/>
                </a:cubicBezTo>
                <a:lnTo>
                  <a:pt x="581267" y="92552"/>
                </a:lnTo>
                <a:cubicBezTo>
                  <a:pt x="596849" y="98053"/>
                  <a:pt x="599210" y="107168"/>
                  <a:pt x="588822" y="114398"/>
                </a:cubicBezTo>
                <a:lnTo>
                  <a:pt x="589136" y="114398"/>
                </a:lnTo>
                <a:lnTo>
                  <a:pt x="589136" y="270771"/>
                </a:lnTo>
                <a:lnTo>
                  <a:pt x="604718" y="321376"/>
                </a:lnTo>
                <a:lnTo>
                  <a:pt x="561278" y="321376"/>
                </a:lnTo>
                <a:lnTo>
                  <a:pt x="576388" y="271242"/>
                </a:lnTo>
                <a:lnTo>
                  <a:pt x="576388" y="120370"/>
                </a:lnTo>
                <a:lnTo>
                  <a:pt x="333376" y="222680"/>
                </a:lnTo>
                <a:cubicBezTo>
                  <a:pt x="315433" y="230224"/>
                  <a:pt x="286158" y="230695"/>
                  <a:pt x="268058" y="223780"/>
                </a:cubicBezTo>
                <a:lnTo>
                  <a:pt x="13556" y="125870"/>
                </a:lnTo>
                <a:cubicBezTo>
                  <a:pt x="-4544" y="118798"/>
                  <a:pt x="-4544" y="107640"/>
                  <a:pt x="13714" y="100882"/>
                </a:cubicBezTo>
                <a:lnTo>
                  <a:pt x="267901" y="5329"/>
                </a:lnTo>
                <a:cubicBezTo>
                  <a:pt x="277030" y="1872"/>
                  <a:pt x="288991" y="104"/>
                  <a:pt x="300973" y="5"/>
                </a:cubicBezTo>
                <a:close/>
              </a:path>
            </a:pathLst>
          </a:custGeom>
          <a:solidFill>
            <a:srgbClr val="ED6C00"/>
          </a:solidFill>
          <a:ln>
            <a:noFill/>
          </a:ln>
          <a:effectLst/>
        </p:spPr>
        <p:txBody>
          <a:bodyPr wrap="square" lIns="91440" tIns="45720" rIns="91440" bIns="45720">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1" name="ïṣḻïḋé"/>
          <p:cNvSpPr/>
          <p:nvPr/>
        </p:nvSpPr>
        <p:spPr bwMode="auto">
          <a:xfrm>
            <a:off x="8529608" y="4581939"/>
            <a:ext cx="394870" cy="320588"/>
          </a:xfrm>
          <a:custGeom>
            <a:avLst/>
            <a:gdLst>
              <a:gd name="T0" fmla="*/ 331 w 412"/>
              <a:gd name="T1" fmla="*/ 20 h 335"/>
              <a:gd name="T2" fmla="*/ 330 w 412"/>
              <a:gd name="T3" fmla="*/ 0 h 335"/>
              <a:gd name="T4" fmla="*/ 207 w 412"/>
              <a:gd name="T5" fmla="*/ 0 h 335"/>
              <a:gd name="T6" fmla="*/ 207 w 412"/>
              <a:gd name="T7" fmla="*/ 0 h 335"/>
              <a:gd name="T8" fmla="*/ 206 w 412"/>
              <a:gd name="T9" fmla="*/ 0 h 335"/>
              <a:gd name="T10" fmla="*/ 206 w 412"/>
              <a:gd name="T11" fmla="*/ 0 h 335"/>
              <a:gd name="T12" fmla="*/ 206 w 412"/>
              <a:gd name="T13" fmla="*/ 0 h 335"/>
              <a:gd name="T14" fmla="*/ 82 w 412"/>
              <a:gd name="T15" fmla="*/ 0 h 335"/>
              <a:gd name="T16" fmla="*/ 82 w 412"/>
              <a:gd name="T17" fmla="*/ 20 h 335"/>
              <a:gd name="T18" fmla="*/ 0 w 412"/>
              <a:gd name="T19" fmla="*/ 20 h 335"/>
              <a:gd name="T20" fmla="*/ 0 w 412"/>
              <a:gd name="T21" fmla="*/ 34 h 335"/>
              <a:gd name="T22" fmla="*/ 45 w 412"/>
              <a:gd name="T23" fmla="*/ 149 h 335"/>
              <a:gd name="T24" fmla="*/ 115 w 412"/>
              <a:gd name="T25" fmla="*/ 174 h 335"/>
              <a:gd name="T26" fmla="*/ 128 w 412"/>
              <a:gd name="T27" fmla="*/ 174 h 335"/>
              <a:gd name="T28" fmla="*/ 182 w 412"/>
              <a:gd name="T29" fmla="*/ 218 h 335"/>
              <a:gd name="T30" fmla="*/ 182 w 412"/>
              <a:gd name="T31" fmla="*/ 277 h 335"/>
              <a:gd name="T32" fmla="*/ 122 w 412"/>
              <a:gd name="T33" fmla="*/ 277 h 335"/>
              <a:gd name="T34" fmla="*/ 122 w 412"/>
              <a:gd name="T35" fmla="*/ 314 h 335"/>
              <a:gd name="T36" fmla="*/ 102 w 412"/>
              <a:gd name="T37" fmla="*/ 314 h 335"/>
              <a:gd name="T38" fmla="*/ 102 w 412"/>
              <a:gd name="T39" fmla="*/ 335 h 335"/>
              <a:gd name="T40" fmla="*/ 206 w 412"/>
              <a:gd name="T41" fmla="*/ 335 h 335"/>
              <a:gd name="T42" fmla="*/ 207 w 412"/>
              <a:gd name="T43" fmla="*/ 335 h 335"/>
              <a:gd name="T44" fmla="*/ 310 w 412"/>
              <a:gd name="T45" fmla="*/ 335 h 335"/>
              <a:gd name="T46" fmla="*/ 310 w 412"/>
              <a:gd name="T47" fmla="*/ 314 h 335"/>
              <a:gd name="T48" fmla="*/ 290 w 412"/>
              <a:gd name="T49" fmla="*/ 314 h 335"/>
              <a:gd name="T50" fmla="*/ 290 w 412"/>
              <a:gd name="T51" fmla="*/ 277 h 335"/>
              <a:gd name="T52" fmla="*/ 231 w 412"/>
              <a:gd name="T53" fmla="*/ 277 h 335"/>
              <a:gd name="T54" fmla="*/ 231 w 412"/>
              <a:gd name="T55" fmla="*/ 218 h 335"/>
              <a:gd name="T56" fmla="*/ 285 w 412"/>
              <a:gd name="T57" fmla="*/ 174 h 335"/>
              <a:gd name="T58" fmla="*/ 297 w 412"/>
              <a:gd name="T59" fmla="*/ 174 h 335"/>
              <a:gd name="T60" fmla="*/ 367 w 412"/>
              <a:gd name="T61" fmla="*/ 149 h 335"/>
              <a:gd name="T62" fmla="*/ 412 w 412"/>
              <a:gd name="T63" fmla="*/ 34 h 335"/>
              <a:gd name="T64" fmla="*/ 412 w 412"/>
              <a:gd name="T65" fmla="*/ 20 h 335"/>
              <a:gd name="T66" fmla="*/ 331 w 412"/>
              <a:gd name="T67" fmla="*/ 20 h 335"/>
              <a:gd name="T68" fmla="*/ 63 w 412"/>
              <a:gd name="T69" fmla="*/ 129 h 335"/>
              <a:gd name="T70" fmla="*/ 28 w 412"/>
              <a:gd name="T71" fmla="*/ 47 h 335"/>
              <a:gd name="T72" fmla="*/ 83 w 412"/>
              <a:gd name="T73" fmla="*/ 47 h 335"/>
              <a:gd name="T74" fmla="*/ 104 w 412"/>
              <a:gd name="T75" fmla="*/ 132 h 335"/>
              <a:gd name="T76" fmla="*/ 111 w 412"/>
              <a:gd name="T77" fmla="*/ 147 h 335"/>
              <a:gd name="T78" fmla="*/ 63 w 412"/>
              <a:gd name="T79" fmla="*/ 129 h 335"/>
              <a:gd name="T80" fmla="*/ 349 w 412"/>
              <a:gd name="T81" fmla="*/ 129 h 335"/>
              <a:gd name="T82" fmla="*/ 301 w 412"/>
              <a:gd name="T83" fmla="*/ 147 h 335"/>
              <a:gd name="T84" fmla="*/ 308 w 412"/>
              <a:gd name="T85" fmla="*/ 132 h 335"/>
              <a:gd name="T86" fmla="*/ 329 w 412"/>
              <a:gd name="T87" fmla="*/ 47 h 335"/>
              <a:gd name="T88" fmla="*/ 384 w 412"/>
              <a:gd name="T89" fmla="*/ 47 h 335"/>
              <a:gd name="T90" fmla="*/ 349 w 412"/>
              <a:gd name="T91" fmla="*/ 129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2" h="335">
                <a:moveTo>
                  <a:pt x="331" y="20"/>
                </a:moveTo>
                <a:cubicBezTo>
                  <a:pt x="331" y="8"/>
                  <a:pt x="330" y="0"/>
                  <a:pt x="330" y="0"/>
                </a:cubicBezTo>
                <a:lnTo>
                  <a:pt x="207" y="0"/>
                </a:lnTo>
                <a:lnTo>
                  <a:pt x="207" y="0"/>
                </a:lnTo>
                <a:lnTo>
                  <a:pt x="206" y="0"/>
                </a:lnTo>
                <a:lnTo>
                  <a:pt x="206" y="0"/>
                </a:lnTo>
                <a:lnTo>
                  <a:pt x="206" y="0"/>
                </a:lnTo>
                <a:lnTo>
                  <a:pt x="82" y="0"/>
                </a:lnTo>
                <a:cubicBezTo>
                  <a:pt x="82" y="0"/>
                  <a:pt x="82" y="8"/>
                  <a:pt x="82" y="20"/>
                </a:cubicBezTo>
                <a:lnTo>
                  <a:pt x="0" y="20"/>
                </a:lnTo>
                <a:lnTo>
                  <a:pt x="0" y="34"/>
                </a:lnTo>
                <a:cubicBezTo>
                  <a:pt x="0" y="37"/>
                  <a:pt x="1" y="110"/>
                  <a:pt x="45" y="149"/>
                </a:cubicBezTo>
                <a:cubicBezTo>
                  <a:pt x="64" y="166"/>
                  <a:pt x="87" y="174"/>
                  <a:pt x="115" y="174"/>
                </a:cubicBezTo>
                <a:cubicBezTo>
                  <a:pt x="119" y="174"/>
                  <a:pt x="123" y="174"/>
                  <a:pt x="128" y="174"/>
                </a:cubicBezTo>
                <a:cubicBezTo>
                  <a:pt x="143" y="195"/>
                  <a:pt x="161" y="210"/>
                  <a:pt x="182" y="218"/>
                </a:cubicBezTo>
                <a:lnTo>
                  <a:pt x="182" y="277"/>
                </a:lnTo>
                <a:lnTo>
                  <a:pt x="122" y="277"/>
                </a:lnTo>
                <a:lnTo>
                  <a:pt x="122" y="314"/>
                </a:lnTo>
                <a:lnTo>
                  <a:pt x="102" y="314"/>
                </a:lnTo>
                <a:lnTo>
                  <a:pt x="102" y="335"/>
                </a:lnTo>
                <a:lnTo>
                  <a:pt x="206" y="335"/>
                </a:lnTo>
                <a:lnTo>
                  <a:pt x="207" y="335"/>
                </a:lnTo>
                <a:lnTo>
                  <a:pt x="310" y="335"/>
                </a:lnTo>
                <a:lnTo>
                  <a:pt x="310" y="314"/>
                </a:lnTo>
                <a:lnTo>
                  <a:pt x="290" y="314"/>
                </a:lnTo>
                <a:lnTo>
                  <a:pt x="290" y="277"/>
                </a:lnTo>
                <a:lnTo>
                  <a:pt x="231" y="277"/>
                </a:lnTo>
                <a:lnTo>
                  <a:pt x="231" y="218"/>
                </a:lnTo>
                <a:cubicBezTo>
                  <a:pt x="251" y="210"/>
                  <a:pt x="269" y="195"/>
                  <a:pt x="285" y="174"/>
                </a:cubicBezTo>
                <a:cubicBezTo>
                  <a:pt x="289" y="174"/>
                  <a:pt x="293" y="174"/>
                  <a:pt x="297" y="174"/>
                </a:cubicBezTo>
                <a:cubicBezTo>
                  <a:pt x="325" y="174"/>
                  <a:pt x="348" y="166"/>
                  <a:pt x="367" y="149"/>
                </a:cubicBezTo>
                <a:cubicBezTo>
                  <a:pt x="412" y="110"/>
                  <a:pt x="412" y="37"/>
                  <a:pt x="412" y="34"/>
                </a:cubicBezTo>
                <a:lnTo>
                  <a:pt x="412" y="20"/>
                </a:lnTo>
                <a:lnTo>
                  <a:pt x="331" y="20"/>
                </a:lnTo>
                <a:close/>
                <a:moveTo>
                  <a:pt x="63" y="129"/>
                </a:moveTo>
                <a:cubicBezTo>
                  <a:pt x="38" y="107"/>
                  <a:pt x="30" y="68"/>
                  <a:pt x="28" y="47"/>
                </a:cubicBezTo>
                <a:lnTo>
                  <a:pt x="83" y="47"/>
                </a:lnTo>
                <a:cubicBezTo>
                  <a:pt x="86" y="73"/>
                  <a:pt x="91" y="105"/>
                  <a:pt x="104" y="132"/>
                </a:cubicBezTo>
                <a:cubicBezTo>
                  <a:pt x="106" y="138"/>
                  <a:pt x="109" y="142"/>
                  <a:pt x="111" y="147"/>
                </a:cubicBezTo>
                <a:cubicBezTo>
                  <a:pt x="92" y="146"/>
                  <a:pt x="76" y="140"/>
                  <a:pt x="63" y="129"/>
                </a:cubicBezTo>
                <a:close/>
                <a:moveTo>
                  <a:pt x="349" y="129"/>
                </a:moveTo>
                <a:cubicBezTo>
                  <a:pt x="336" y="141"/>
                  <a:pt x="320" y="146"/>
                  <a:pt x="301" y="147"/>
                </a:cubicBezTo>
                <a:cubicBezTo>
                  <a:pt x="304" y="142"/>
                  <a:pt x="306" y="138"/>
                  <a:pt x="308" y="132"/>
                </a:cubicBezTo>
                <a:cubicBezTo>
                  <a:pt x="321" y="105"/>
                  <a:pt x="327" y="73"/>
                  <a:pt x="329" y="47"/>
                </a:cubicBezTo>
                <a:lnTo>
                  <a:pt x="384" y="47"/>
                </a:lnTo>
                <a:cubicBezTo>
                  <a:pt x="382" y="68"/>
                  <a:pt x="375" y="107"/>
                  <a:pt x="349" y="129"/>
                </a:cubicBezTo>
                <a:close/>
              </a:path>
            </a:pathLst>
          </a:custGeom>
          <a:solidFill>
            <a:srgbClr val="ED6C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sz="2400">
              <a:solidFill>
                <a:schemeClr val="lt1"/>
              </a:solidFill>
              <a:latin typeface="Open Sans ExtraBold" panose="020B0906030804020204" pitchFamily="34" charset="0"/>
              <a:cs typeface="Open Sans ExtraBold" panose="020B0906030804020204" pitchFamily="34" charset="0"/>
            </a:endParaRPr>
          </a:p>
        </p:txBody>
      </p:sp>
      <p:sp>
        <p:nvSpPr>
          <p:cNvPr id="532" name="íŝľiďé"/>
          <p:cNvSpPr/>
          <p:nvPr/>
        </p:nvSpPr>
        <p:spPr bwMode="auto">
          <a:xfrm>
            <a:off x="4715812" y="4543454"/>
            <a:ext cx="293510" cy="397558"/>
          </a:xfrm>
          <a:custGeom>
            <a:avLst/>
            <a:gdLst>
              <a:gd name="T0" fmla="*/ 91 w 280"/>
              <a:gd name="T1" fmla="*/ 59 h 380"/>
              <a:gd name="T2" fmla="*/ 91 w 280"/>
              <a:gd name="T3" fmla="*/ 151 h 380"/>
              <a:gd name="T4" fmla="*/ 66 w 280"/>
              <a:gd name="T5" fmla="*/ 134 h 380"/>
              <a:gd name="T6" fmla="*/ 40 w 280"/>
              <a:gd name="T7" fmla="*/ 151 h 380"/>
              <a:gd name="T8" fmla="*/ 40 w 280"/>
              <a:gd name="T9" fmla="*/ 59 h 380"/>
              <a:gd name="T10" fmla="*/ 18 w 280"/>
              <a:gd name="T11" fmla="*/ 59 h 380"/>
              <a:gd name="T12" fmla="*/ 18 w 280"/>
              <a:gd name="T13" fmla="*/ 55 h 380"/>
              <a:gd name="T14" fmla="*/ 271 w 280"/>
              <a:gd name="T15" fmla="*/ 55 h 380"/>
              <a:gd name="T16" fmla="*/ 271 w 280"/>
              <a:gd name="T17" fmla="*/ 52 h 380"/>
              <a:gd name="T18" fmla="*/ 18 w 280"/>
              <a:gd name="T19" fmla="*/ 52 h 380"/>
              <a:gd name="T20" fmla="*/ 18 w 280"/>
              <a:gd name="T21" fmla="*/ 47 h 380"/>
              <a:gd name="T22" fmla="*/ 271 w 280"/>
              <a:gd name="T23" fmla="*/ 47 h 380"/>
              <a:gd name="T24" fmla="*/ 271 w 280"/>
              <a:gd name="T25" fmla="*/ 45 h 380"/>
              <a:gd name="T26" fmla="*/ 18 w 280"/>
              <a:gd name="T27" fmla="*/ 45 h 380"/>
              <a:gd name="T28" fmla="*/ 18 w 280"/>
              <a:gd name="T29" fmla="*/ 40 h 380"/>
              <a:gd name="T30" fmla="*/ 271 w 280"/>
              <a:gd name="T31" fmla="*/ 40 h 380"/>
              <a:gd name="T32" fmla="*/ 271 w 280"/>
              <a:gd name="T33" fmla="*/ 38 h 380"/>
              <a:gd name="T34" fmla="*/ 18 w 280"/>
              <a:gd name="T35" fmla="*/ 38 h 380"/>
              <a:gd name="T36" fmla="*/ 18 w 280"/>
              <a:gd name="T37" fmla="*/ 32 h 380"/>
              <a:gd name="T38" fmla="*/ 271 w 280"/>
              <a:gd name="T39" fmla="*/ 32 h 380"/>
              <a:gd name="T40" fmla="*/ 271 w 280"/>
              <a:gd name="T41" fmla="*/ 30 h 380"/>
              <a:gd name="T42" fmla="*/ 18 w 280"/>
              <a:gd name="T43" fmla="*/ 30 h 380"/>
              <a:gd name="T44" fmla="*/ 18 w 280"/>
              <a:gd name="T45" fmla="*/ 25 h 380"/>
              <a:gd name="T46" fmla="*/ 270 w 280"/>
              <a:gd name="T47" fmla="*/ 25 h 380"/>
              <a:gd name="T48" fmla="*/ 270 w 280"/>
              <a:gd name="T49" fmla="*/ 22 h 380"/>
              <a:gd name="T50" fmla="*/ 18 w 280"/>
              <a:gd name="T51" fmla="*/ 22 h 380"/>
              <a:gd name="T52" fmla="*/ 18 w 280"/>
              <a:gd name="T53" fmla="*/ 17 h 380"/>
              <a:gd name="T54" fmla="*/ 278 w 280"/>
              <a:gd name="T55" fmla="*/ 17 h 380"/>
              <a:gd name="T56" fmla="*/ 278 w 280"/>
              <a:gd name="T57" fmla="*/ 0 h 380"/>
              <a:gd name="T58" fmla="*/ 0 w 280"/>
              <a:gd name="T59" fmla="*/ 0 h 380"/>
              <a:gd name="T60" fmla="*/ 0 w 280"/>
              <a:gd name="T61" fmla="*/ 59 h 380"/>
              <a:gd name="T62" fmla="*/ 0 w 280"/>
              <a:gd name="T63" fmla="*/ 59 h 380"/>
              <a:gd name="T64" fmla="*/ 0 w 280"/>
              <a:gd name="T65" fmla="*/ 380 h 380"/>
              <a:gd name="T66" fmla="*/ 280 w 280"/>
              <a:gd name="T67" fmla="*/ 380 h 380"/>
              <a:gd name="T68" fmla="*/ 280 w 280"/>
              <a:gd name="T69" fmla="*/ 59 h 380"/>
              <a:gd name="T70" fmla="*/ 91 w 280"/>
              <a:gd name="T71" fmla="*/ 59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0" h="380">
                <a:moveTo>
                  <a:pt x="91" y="59"/>
                </a:moveTo>
                <a:lnTo>
                  <a:pt x="91" y="151"/>
                </a:lnTo>
                <a:lnTo>
                  <a:pt x="66" y="134"/>
                </a:lnTo>
                <a:lnTo>
                  <a:pt x="40" y="151"/>
                </a:lnTo>
                <a:lnTo>
                  <a:pt x="40" y="59"/>
                </a:lnTo>
                <a:lnTo>
                  <a:pt x="18" y="59"/>
                </a:lnTo>
                <a:lnTo>
                  <a:pt x="18" y="55"/>
                </a:lnTo>
                <a:lnTo>
                  <a:pt x="271" y="55"/>
                </a:lnTo>
                <a:lnTo>
                  <a:pt x="271" y="52"/>
                </a:lnTo>
                <a:lnTo>
                  <a:pt x="18" y="52"/>
                </a:lnTo>
                <a:lnTo>
                  <a:pt x="18" y="47"/>
                </a:lnTo>
                <a:lnTo>
                  <a:pt x="271" y="47"/>
                </a:lnTo>
                <a:lnTo>
                  <a:pt x="271" y="45"/>
                </a:lnTo>
                <a:lnTo>
                  <a:pt x="18" y="45"/>
                </a:lnTo>
                <a:lnTo>
                  <a:pt x="18" y="40"/>
                </a:lnTo>
                <a:lnTo>
                  <a:pt x="271" y="40"/>
                </a:lnTo>
                <a:lnTo>
                  <a:pt x="271" y="38"/>
                </a:lnTo>
                <a:lnTo>
                  <a:pt x="18" y="38"/>
                </a:lnTo>
                <a:lnTo>
                  <a:pt x="18" y="32"/>
                </a:lnTo>
                <a:lnTo>
                  <a:pt x="271" y="32"/>
                </a:lnTo>
                <a:lnTo>
                  <a:pt x="271" y="30"/>
                </a:lnTo>
                <a:lnTo>
                  <a:pt x="18" y="30"/>
                </a:lnTo>
                <a:lnTo>
                  <a:pt x="18" y="25"/>
                </a:lnTo>
                <a:lnTo>
                  <a:pt x="270" y="25"/>
                </a:lnTo>
                <a:lnTo>
                  <a:pt x="270" y="22"/>
                </a:lnTo>
                <a:lnTo>
                  <a:pt x="18" y="22"/>
                </a:lnTo>
                <a:lnTo>
                  <a:pt x="18" y="17"/>
                </a:lnTo>
                <a:lnTo>
                  <a:pt x="278" y="17"/>
                </a:lnTo>
                <a:lnTo>
                  <a:pt x="278" y="0"/>
                </a:lnTo>
                <a:lnTo>
                  <a:pt x="0" y="0"/>
                </a:lnTo>
                <a:lnTo>
                  <a:pt x="0" y="59"/>
                </a:lnTo>
                <a:lnTo>
                  <a:pt x="0" y="59"/>
                </a:lnTo>
                <a:lnTo>
                  <a:pt x="0" y="380"/>
                </a:lnTo>
                <a:lnTo>
                  <a:pt x="280" y="380"/>
                </a:lnTo>
                <a:lnTo>
                  <a:pt x="280" y="59"/>
                </a:lnTo>
                <a:lnTo>
                  <a:pt x="91" y="59"/>
                </a:lnTo>
                <a:close/>
              </a:path>
            </a:pathLst>
          </a:custGeom>
          <a:solidFill>
            <a:srgbClr val="ED6C00"/>
          </a:solidFill>
          <a:ln>
            <a:noFill/>
          </a:ln>
          <a:effec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pic>
        <p:nvPicPr>
          <p:cNvPr id="15" name="图形 14"/>
          <p:cNvPicPr>
            <a:picLocks noChangeAspect="1"/>
          </p:cNvPicPr>
          <p:nvPr/>
        </p:nvPicPr>
        <p:blipFill>
          <a:blip r:embed="rId3"/>
          <a:stretch>
            <a:fillRect/>
          </a:stretch>
        </p:blipFill>
        <p:spPr>
          <a:xfrm>
            <a:off x="8618952" y="469432"/>
            <a:ext cx="3057110" cy="561730"/>
          </a:xfrm>
          <a:prstGeom prst="rect">
            <a:avLst/>
          </a:prstGeom>
        </p:spPr>
      </p:pic>
      <p:sp>
        <p:nvSpPr>
          <p:cNvPr id="3" name="文本框 2"/>
          <p:cNvSpPr txBox="1"/>
          <p:nvPr/>
        </p:nvSpPr>
        <p:spPr>
          <a:xfrm>
            <a:off x="5306695" y="1377950"/>
            <a:ext cx="5128260" cy="645160"/>
          </a:xfrm>
          <a:prstGeom prst="rect">
            <a:avLst/>
          </a:prstGeom>
          <a:noFill/>
        </p:spPr>
        <p:txBody>
          <a:bodyPr wrap="square" rtlCol="0">
            <a:spAutoFit/>
          </a:bodyPr>
          <a:p>
            <a:r>
              <a:rPr lang="zh-CN" altLang="en-US" sz="3600" dirty="0">
                <a:solidFill>
                  <a:srgbClr val="F2BB49"/>
                </a:solidFill>
                <a:latin typeface="华文琥珀" panose="02010800040101010101" charset="-122"/>
                <a:ea typeface="华文琥珀" panose="02010800040101010101" charset="-122"/>
                <a:sym typeface="+mn-ea"/>
              </a:rPr>
              <a:t>开展研究的前期准备</a:t>
            </a:r>
            <a:endParaRPr lang="zh-CN" altLang="en-US" sz="3600" dirty="0">
              <a:solidFill>
                <a:srgbClr val="F2BB49"/>
              </a:solidFill>
              <a:latin typeface="华文琥珀" panose="02010800040101010101" charset="-122"/>
              <a:ea typeface="华文琥珀" panose="02010800040101010101"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形状 12"/>
          <p:cNvSpPr/>
          <p:nvPr/>
        </p:nvSpPr>
        <p:spPr>
          <a:xfrm>
            <a:off x="9589743" y="0"/>
            <a:ext cx="2602257" cy="6858000"/>
          </a:xfrm>
          <a:custGeom>
            <a:avLst/>
            <a:gdLst>
              <a:gd name="connsiteX0" fmla="*/ 835116 w 2602257"/>
              <a:gd name="connsiteY0" fmla="*/ 0 h 6858000"/>
              <a:gd name="connsiteX1" fmla="*/ 2602257 w 2602257"/>
              <a:gd name="connsiteY1" fmla="*/ 0 h 6858000"/>
              <a:gd name="connsiteX2" fmla="*/ 2602257 w 2602257"/>
              <a:gd name="connsiteY2" fmla="*/ 6858000 h 6858000"/>
              <a:gd name="connsiteX3" fmla="*/ 550208 w 2602257"/>
              <a:gd name="connsiteY3" fmla="*/ 6858000 h 6858000"/>
              <a:gd name="connsiteX4" fmla="*/ 523092 w 2602257"/>
              <a:gd name="connsiteY4" fmla="*/ 6809833 h 6858000"/>
              <a:gd name="connsiteX5" fmla="*/ 1208 w 2602257"/>
              <a:gd name="connsiteY5" fmla="*/ 5196679 h 6858000"/>
              <a:gd name="connsiteX6" fmla="*/ 1281368 w 2602257"/>
              <a:gd name="connsiteY6" fmla="*/ 2179159 h 6858000"/>
              <a:gd name="connsiteX7" fmla="*/ 892108 w 2602257"/>
              <a:gd name="connsiteY7" fmla="*/ 1687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2257" h="6858000">
                <a:moveTo>
                  <a:pt x="835116" y="0"/>
                </a:moveTo>
                <a:lnTo>
                  <a:pt x="2602257" y="0"/>
                </a:lnTo>
                <a:lnTo>
                  <a:pt x="2602257" y="6858000"/>
                </a:lnTo>
                <a:lnTo>
                  <a:pt x="550208" y="6858000"/>
                </a:lnTo>
                <a:lnTo>
                  <a:pt x="523092" y="6809833"/>
                </a:lnTo>
                <a:cubicBezTo>
                  <a:pt x="246864" y="6308783"/>
                  <a:pt x="-20223" y="5718173"/>
                  <a:pt x="1208" y="5196679"/>
                </a:cubicBezTo>
                <a:cubicBezTo>
                  <a:pt x="39308" y="4269579"/>
                  <a:pt x="1177228" y="3167219"/>
                  <a:pt x="1281368" y="2179159"/>
                </a:cubicBezTo>
                <a:cubicBezTo>
                  <a:pt x="1346456" y="1561622"/>
                  <a:pt x="1101981" y="792279"/>
                  <a:pt x="892108" y="168789"/>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椭圆 6"/>
          <p:cNvSpPr/>
          <p:nvPr/>
        </p:nvSpPr>
        <p:spPr>
          <a:xfrm>
            <a:off x="515938" y="2645070"/>
            <a:ext cx="1874720" cy="1874720"/>
          </a:xfrm>
          <a:prstGeom prst="ellipse">
            <a:avLst/>
          </a:prstGeom>
          <a:solidFill>
            <a:srgbClr val="003F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9FBDFE"/>
              </a:solidFill>
              <a:effectLst/>
              <a:uLnTx/>
              <a:uFillTx/>
              <a:latin typeface="等线" panose="02010600030101010101" charset="-122"/>
              <a:ea typeface="等线" panose="02010600030101010101" charset="-122"/>
              <a:cs typeface="+mn-cs"/>
            </a:endParaRPr>
          </a:p>
        </p:txBody>
      </p:sp>
      <p:sp>
        <p:nvSpPr>
          <p:cNvPr id="5" name="文本框 4"/>
          <p:cNvSpPr txBox="1"/>
          <p:nvPr/>
        </p:nvSpPr>
        <p:spPr>
          <a:xfrm>
            <a:off x="842394" y="1216832"/>
            <a:ext cx="2557780" cy="40309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56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charset="-122"/>
                <a:cs typeface="+mn-cs"/>
              </a:rPr>
              <a:t>2</a:t>
            </a:r>
            <a:endParaRPr kumimoji="0" lang="en-US" altLang="zh-CN" sz="25600" b="0" i="0" u="none" strike="noStrike" kern="1200" cap="none" spc="0" normalizeH="0" baseline="0" noProof="0" dirty="0">
              <a:ln>
                <a:noFill/>
              </a:ln>
              <a:solidFill>
                <a:srgbClr val="ED6C00"/>
              </a:solidFill>
              <a:effectLst/>
              <a:uLnTx/>
              <a:uFillTx/>
              <a:latin typeface="Akrobat Black" panose="00000A00000000000000" pitchFamily="50" charset="0"/>
              <a:ea typeface="等线" panose="02010600030101010101" charset="-122"/>
              <a:cs typeface="+mn-cs"/>
            </a:endParaRPr>
          </a:p>
        </p:txBody>
      </p:sp>
      <p:pic>
        <p:nvPicPr>
          <p:cNvPr id="14" name="图形 1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flipH="1">
            <a:off x="-1610788" y="5500298"/>
            <a:ext cx="4570413" cy="964971"/>
          </a:xfrm>
          <a:prstGeom prst="rect">
            <a:avLst/>
          </a:prstGeom>
        </p:spPr>
      </p:pic>
      <p:pic>
        <p:nvPicPr>
          <p:cNvPr id="16" name="图形 1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61134" y="3582430"/>
            <a:ext cx="5584214" cy="4031872"/>
          </a:xfrm>
          <a:prstGeom prst="rect">
            <a:avLst/>
          </a:prstGeom>
        </p:spPr>
      </p:pic>
      <p:pic>
        <p:nvPicPr>
          <p:cNvPr id="15" name="图形 14"/>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18952" y="469432"/>
            <a:ext cx="3057110" cy="561730"/>
          </a:xfrm>
          <a:prstGeom prst="rect">
            <a:avLst/>
          </a:prstGeom>
        </p:spPr>
      </p:pic>
      <p:sp>
        <p:nvSpPr>
          <p:cNvPr id="2" name="文本框 1"/>
          <p:cNvSpPr txBox="1"/>
          <p:nvPr/>
        </p:nvSpPr>
        <p:spPr>
          <a:xfrm>
            <a:off x="2884170" y="3093085"/>
            <a:ext cx="3431540" cy="1568450"/>
          </a:xfrm>
          <a:prstGeom prst="rect">
            <a:avLst/>
          </a:prstGeom>
          <a:noFill/>
        </p:spPr>
        <p:txBody>
          <a:bodyPr wrap="square" rtlCol="0">
            <a:spAutoFit/>
          </a:bodyPr>
          <a:p>
            <a:r>
              <a:rPr lang="zh-CN" altLang="en-US" sz="4800">
                <a:solidFill>
                  <a:schemeClr val="bg2">
                    <a:lumMod val="10000"/>
                  </a:schemeClr>
                </a:solidFill>
                <a:latin typeface="华文行楷" panose="02010800040101010101" charset="-122"/>
                <a:ea typeface="华文行楷" panose="02010800040101010101" charset="-122"/>
                <a:sym typeface="+mn-ea"/>
              </a:rPr>
              <a:t>研究内容</a:t>
            </a:r>
            <a:endParaRPr lang="zh-CN" altLang="en-US" sz="4800">
              <a:solidFill>
                <a:schemeClr val="bg2">
                  <a:lumMod val="10000"/>
                </a:schemeClr>
              </a:solidFill>
              <a:latin typeface="华文行楷" panose="02010800040101010101" charset="-122"/>
              <a:ea typeface="华文行楷" panose="02010800040101010101" charset="-122"/>
            </a:endParaRPr>
          </a:p>
          <a:p>
            <a:endParaRPr lang="zh-CN" altLang="en-US" sz="4800">
              <a:solidFill>
                <a:schemeClr val="bg2">
                  <a:lumMod val="10000"/>
                </a:schemeClr>
              </a:solidFill>
              <a:latin typeface="华文行楷" panose="02010800040101010101" charset="-122"/>
              <a:ea typeface="华文行楷" panose="02010800040101010101" charset="-122"/>
            </a:endParaRPr>
          </a:p>
        </p:txBody>
      </p:sp>
      <p:sp>
        <p:nvSpPr>
          <p:cNvPr id="3" name="文本框 2"/>
          <p:cNvSpPr txBox="1"/>
          <p:nvPr/>
        </p:nvSpPr>
        <p:spPr>
          <a:xfrm>
            <a:off x="516255" y="4855210"/>
            <a:ext cx="3574415" cy="645160"/>
          </a:xfrm>
          <a:prstGeom prst="rect">
            <a:avLst/>
          </a:prstGeom>
          <a:noFill/>
        </p:spPr>
        <p:txBody>
          <a:bodyPr wrap="square" rtlCol="0">
            <a:spAutoFit/>
          </a:bodyPr>
          <a:p>
            <a:r>
              <a:rPr lang="zh-CN" altLang="en-US" dirty="0">
                <a:solidFill>
                  <a:schemeClr val="bg2">
                    <a:lumMod val="10000"/>
                  </a:schemeClr>
                </a:solidFill>
                <a:latin typeface="HelveticaInserat-Roman-SemiB" pitchFamily="2" charset="0"/>
                <a:sym typeface="+mn-ea"/>
              </a:rPr>
              <a:t>白内障眼底图像增强算法研究</a:t>
            </a:r>
            <a:endParaRPr lang="zh-CN" altLang="en-US" dirty="0">
              <a:solidFill>
                <a:schemeClr val="bg2">
                  <a:lumMod val="10000"/>
                </a:schemeClr>
              </a:solidFill>
              <a:latin typeface="Lato" panose="020F0502020204030203" pitchFamily="34" charset="0"/>
            </a:endParaRPr>
          </a:p>
          <a:p>
            <a:endParaRPr lang="zh-CN" altLang="en-US" dirty="0">
              <a:solidFill>
                <a:schemeClr val="bg2">
                  <a:lumMod val="10000"/>
                </a:schemeClr>
              </a:solidFill>
              <a:latin typeface="Lato" panose="020F0502020204030203"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形状 9"/>
          <p:cNvSpPr/>
          <p:nvPr/>
        </p:nvSpPr>
        <p:spPr>
          <a:xfrm>
            <a:off x="0" y="5894886"/>
            <a:ext cx="12192000" cy="963114"/>
          </a:xfrm>
          <a:custGeom>
            <a:avLst/>
            <a:gdLst>
              <a:gd name="connsiteX0" fmla="*/ 3113974 w 12192000"/>
              <a:gd name="connsiteY0" fmla="*/ 1134 h 963114"/>
              <a:gd name="connsiteX1" fmla="*/ 6842760 w 12192000"/>
              <a:gd name="connsiteY1" fmla="*/ 458697 h 963114"/>
              <a:gd name="connsiteX2" fmla="*/ 10683240 w 12192000"/>
              <a:gd name="connsiteY2" fmla="*/ 260577 h 963114"/>
              <a:gd name="connsiteX3" fmla="*/ 11894954 w 12192000"/>
              <a:gd name="connsiteY3" fmla="*/ 353848 h 963114"/>
              <a:gd name="connsiteX4" fmla="*/ 12192000 w 12192000"/>
              <a:gd name="connsiteY4" fmla="*/ 393981 h 963114"/>
              <a:gd name="connsiteX5" fmla="*/ 12192000 w 12192000"/>
              <a:gd name="connsiteY5" fmla="*/ 963114 h 963114"/>
              <a:gd name="connsiteX6" fmla="*/ 0 w 12192000"/>
              <a:gd name="connsiteY6" fmla="*/ 963114 h 963114"/>
              <a:gd name="connsiteX7" fmla="*/ 0 w 12192000"/>
              <a:gd name="connsiteY7" fmla="*/ 384727 h 963114"/>
              <a:gd name="connsiteX8" fmla="*/ 87764 w 12192000"/>
              <a:gd name="connsiteY8" fmla="*/ 366721 h 963114"/>
              <a:gd name="connsiteX9" fmla="*/ 2865120 w 12192000"/>
              <a:gd name="connsiteY9" fmla="*/ 1497 h 963114"/>
              <a:gd name="connsiteX10" fmla="*/ 3113974 w 12192000"/>
              <a:gd name="connsiteY10" fmla="*/ 1134 h 96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963114">
                <a:moveTo>
                  <a:pt x="3113974" y="1134"/>
                </a:moveTo>
                <a:cubicBezTo>
                  <a:pt x="4359414" y="25012"/>
                  <a:pt x="5621179" y="418216"/>
                  <a:pt x="6842760" y="458697"/>
                </a:cubicBezTo>
                <a:cubicBezTo>
                  <a:pt x="8145780" y="501877"/>
                  <a:pt x="9591040" y="235177"/>
                  <a:pt x="10683240" y="260577"/>
                </a:cubicBezTo>
                <a:cubicBezTo>
                  <a:pt x="11092815" y="270102"/>
                  <a:pt x="11509177" y="306416"/>
                  <a:pt x="11894954" y="353848"/>
                </a:cubicBezTo>
                <a:lnTo>
                  <a:pt x="12192000" y="393981"/>
                </a:lnTo>
                <a:lnTo>
                  <a:pt x="12192000" y="963114"/>
                </a:lnTo>
                <a:lnTo>
                  <a:pt x="0" y="963114"/>
                </a:lnTo>
                <a:lnTo>
                  <a:pt x="0" y="384727"/>
                </a:lnTo>
                <a:lnTo>
                  <a:pt x="87764" y="366721"/>
                </a:lnTo>
                <a:cubicBezTo>
                  <a:pt x="948809" y="194378"/>
                  <a:pt x="2036445" y="20547"/>
                  <a:pt x="2865120" y="1497"/>
                </a:cubicBezTo>
                <a:cubicBezTo>
                  <a:pt x="2947988" y="-408"/>
                  <a:pt x="3030945" y="-458"/>
                  <a:pt x="3113974" y="1134"/>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4" name="图形 3"/>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4930" y="1730375"/>
            <a:ext cx="6470015" cy="3780790"/>
          </a:xfrm>
          <a:prstGeom prst="rect">
            <a:avLst/>
          </a:prstGeom>
        </p:spPr>
      </p:pic>
      <p:pic>
        <p:nvPicPr>
          <p:cNvPr id="8" name="图形 7"/>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18952" y="469432"/>
            <a:ext cx="3057110" cy="561730"/>
          </a:xfrm>
          <a:prstGeom prst="rect">
            <a:avLst/>
          </a:prstGeom>
        </p:spPr>
      </p:pic>
      <p:pic>
        <p:nvPicPr>
          <p:cNvPr id="6" name="图形 5"/>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51578" y="3882556"/>
            <a:ext cx="832757" cy="2185987"/>
          </a:xfrm>
          <a:prstGeom prst="rect">
            <a:avLst/>
          </a:prstGeom>
        </p:spPr>
      </p:pic>
      <p:sp>
        <p:nvSpPr>
          <p:cNvPr id="2" name="文本框 1"/>
          <p:cNvSpPr txBox="1"/>
          <p:nvPr/>
        </p:nvSpPr>
        <p:spPr>
          <a:xfrm>
            <a:off x="542608" y="313690"/>
            <a:ext cx="4854715" cy="1322070"/>
          </a:xfrm>
          <a:prstGeom prst="rect">
            <a:avLst/>
          </a:prstGeom>
          <a:noFill/>
        </p:spPr>
        <p:txBody>
          <a:bodyPr wrap="square" rtlCol="0">
            <a:spAutoFit/>
          </a:bodyPr>
          <a:p>
            <a:r>
              <a:rPr lang="en-US" altLang="zh-CN" sz="4000" dirty="0">
                <a:solidFill>
                  <a:srgbClr val="F2BB49"/>
                </a:solidFill>
                <a:latin typeface="华文琥珀" panose="02010800040101010101" charset="-122"/>
                <a:ea typeface="华文琥珀" panose="02010800040101010101" charset="-122"/>
              </a:rPr>
              <a:t>无标签的白内障眼底图像的图像增强算法</a:t>
            </a:r>
            <a:endParaRPr lang="zh-CN" altLang="en-US" sz="4000" spc="300" dirty="0">
              <a:solidFill>
                <a:schemeClr val="bg1"/>
              </a:solidFill>
              <a:latin typeface="华文琥珀" panose="02010800040101010101" charset="-122"/>
              <a:ea typeface="华文琥珀" panose="02010800040101010101" charset="-122"/>
            </a:endParaRPr>
          </a:p>
        </p:txBody>
      </p:sp>
      <p:sp>
        <p:nvSpPr>
          <p:cNvPr id="3" name="文本框 2"/>
          <p:cNvSpPr txBox="1"/>
          <p:nvPr/>
        </p:nvSpPr>
        <p:spPr>
          <a:xfrm>
            <a:off x="542925" y="5699760"/>
            <a:ext cx="5055235" cy="368300"/>
          </a:xfrm>
          <a:prstGeom prst="rect">
            <a:avLst/>
          </a:prstGeom>
          <a:noFill/>
        </p:spPr>
        <p:txBody>
          <a:bodyPr wrap="square" rtlCol="0">
            <a:spAutoFit/>
          </a:bodyPr>
          <a:p>
            <a:r>
              <a:rPr lang="zh-CN" altLang="en-US">
                <a:solidFill>
                  <a:schemeClr val="bg2">
                    <a:lumMod val="10000"/>
                  </a:schemeClr>
                </a:solidFill>
              </a:rPr>
              <a:t>图2：无标签的白内障眼底图像的图像增强算法</a:t>
            </a:r>
            <a:endParaRPr lang="zh-CN" altLang="en-US">
              <a:solidFill>
                <a:schemeClr val="bg2">
                  <a:lumMod val="10000"/>
                </a:schemeClr>
              </a:solidFill>
            </a:endParaRPr>
          </a:p>
        </p:txBody>
      </p:sp>
      <p:pic>
        <p:nvPicPr>
          <p:cNvPr id="12" name="图片 1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a:xfrm>
            <a:off x="613410" y="2058035"/>
            <a:ext cx="4914900" cy="3453130"/>
          </a:xfrm>
          <a:prstGeom prst="rect">
            <a:avLst/>
          </a:prstGeom>
          <a:noFill/>
        </p:spPr>
      </p:pic>
      <p:sp>
        <p:nvSpPr>
          <p:cNvPr id="7" name="文本框 6"/>
          <p:cNvSpPr txBox="1"/>
          <p:nvPr/>
        </p:nvSpPr>
        <p:spPr>
          <a:xfrm>
            <a:off x="6478270" y="1136015"/>
            <a:ext cx="5274310" cy="1753235"/>
          </a:xfrm>
          <a:prstGeom prst="rect">
            <a:avLst/>
          </a:prstGeom>
          <a:noFill/>
        </p:spPr>
        <p:txBody>
          <a:bodyPr wrap="square" rtlCol="0">
            <a:spAutoFit/>
          </a:bodyPr>
          <a:p>
            <a:r>
              <a:rPr lang="zh-CN" altLang="en-US">
                <a:solidFill>
                  <a:schemeClr val="bg2">
                    <a:lumMod val="10000"/>
                  </a:schemeClr>
                </a:solidFill>
              </a:rPr>
              <a:t>在构建白内障增强模型时，配对的白内障眼底图像和术后的清晰眼底图像数据难以采集，缺乏配对的数据进行训练和评价；利用模型合成的数据与真实图像具有较大差异，会影响增强模型的性能。基于以上难点，拟提出如图2的无标签的白内障眼底图像的图像增强算法：</a:t>
            </a:r>
            <a:endParaRPr lang="zh-CN" altLang="en-US">
              <a:solidFill>
                <a:schemeClr val="bg2">
                  <a:lumMod val="10000"/>
                </a:schemeClr>
              </a:solidFill>
            </a:endParaRPr>
          </a:p>
        </p:txBody>
      </p:sp>
      <p:sp>
        <p:nvSpPr>
          <p:cNvPr id="13" name="文本框 12"/>
          <p:cNvSpPr txBox="1"/>
          <p:nvPr/>
        </p:nvSpPr>
        <p:spPr>
          <a:xfrm>
            <a:off x="6478270" y="3126740"/>
            <a:ext cx="5274945" cy="3415030"/>
          </a:xfrm>
          <a:prstGeom prst="rect">
            <a:avLst/>
          </a:prstGeom>
          <a:noFill/>
        </p:spPr>
        <p:txBody>
          <a:bodyPr wrap="square" rtlCol="0">
            <a:spAutoFit/>
          </a:bodyPr>
          <a:p>
            <a:r>
              <a:rPr lang="zh-CN" altLang="en-US">
                <a:solidFill>
                  <a:schemeClr val="bg2">
                    <a:lumMod val="10000"/>
                  </a:schemeClr>
                </a:solidFill>
              </a:rPr>
              <a:t>该模型主要由三个部分组成：</a:t>
            </a:r>
            <a:endParaRPr lang="zh-CN" altLang="en-US">
              <a:solidFill>
                <a:schemeClr val="bg2">
                  <a:lumMod val="10000"/>
                </a:schemeClr>
              </a:solidFill>
            </a:endParaRPr>
          </a:p>
          <a:p>
            <a:r>
              <a:rPr lang="zh-CN" altLang="en-US">
                <a:solidFill>
                  <a:schemeClr val="bg2">
                    <a:lumMod val="10000"/>
                  </a:schemeClr>
                </a:solidFill>
              </a:rPr>
              <a:t>（1）白内障眼底图像质量衰退模型C(⋅)：由于模型的训练需要配对的白内障和清晰眼底数据对标签，因此利用白内障光学模型构建白内障眼底图像质量衰退模型，以生成模拟标签对来训练；</a:t>
            </a:r>
            <a:endParaRPr lang="zh-CN" altLang="en-US">
              <a:solidFill>
                <a:schemeClr val="bg2">
                  <a:lumMod val="10000"/>
                </a:schemeClr>
              </a:solidFill>
            </a:endParaRPr>
          </a:p>
          <a:p>
            <a:r>
              <a:rPr lang="zh-CN" altLang="en-US">
                <a:solidFill>
                  <a:schemeClr val="bg2">
                    <a:lumMod val="10000"/>
                  </a:schemeClr>
                </a:solidFill>
              </a:rPr>
              <a:t>（2）高频成分提取器H(⋅)：为了提取眼底图像中眼底结构和病变区域，构建高频提取器提取领域不变特征；</a:t>
            </a:r>
            <a:endParaRPr lang="zh-CN" altLang="en-US">
              <a:solidFill>
                <a:schemeClr val="bg2">
                  <a:lumMod val="10000"/>
                </a:schemeClr>
              </a:solidFill>
            </a:endParaRPr>
          </a:p>
          <a:p>
            <a:r>
              <a:rPr lang="zh-CN" altLang="en-US">
                <a:solidFill>
                  <a:schemeClr val="bg2">
                    <a:lumMod val="10000"/>
                  </a:schemeClr>
                </a:solidFill>
              </a:rPr>
              <a:t>（3）基于领域自适应和生成对抗网络的白内障眼底图像增强模型：利用领域自适应技术减少域差异带来的模型性能下降，利用对抗训练以提升增强后图像的真实性。</a:t>
            </a:r>
            <a:endParaRPr lang="zh-CN" altLang="en-US">
              <a:solidFill>
                <a:schemeClr val="bg2">
                  <a:lumMod val="10000"/>
                </a:schemeClr>
              </a:solidFill>
            </a:endParaRPr>
          </a:p>
        </p:txBody>
      </p:sp>
    </p:spTree>
  </p:cSld>
  <p:clrMapOvr>
    <a:masterClrMapping/>
  </p:clrMapOvr>
</p:sld>
</file>

<file path=ppt/tags/tag1.xml><?xml version="1.0" encoding="utf-8"?>
<p:tagLst xmlns:p="http://schemas.openxmlformats.org/presentationml/2006/main">
  <p:tag name="KSO_WM_UNIT_PLACING_PICTURE_USER_VIEWPORT" val="{&quot;height&quot;:3300,&quot;width&quot;:3300}"/>
</p:tagLst>
</file>

<file path=ppt/tags/tag2.xml><?xml version="1.0" encoding="utf-8"?>
<p:tagLst xmlns:p="http://schemas.openxmlformats.org/presentationml/2006/main">
  <p:tag name="COMMONDATA" val="eyJoZGlkIjoiN2RlNzRiNmRkMmEzNzRjOTZjODI1OGEzZjZlOGU4MWUifQ=="/>
</p:tagLst>
</file>

<file path=ppt/theme/theme1.xml><?xml version="1.0" encoding="utf-8"?>
<a:theme xmlns:a="http://schemas.openxmlformats.org/drawingml/2006/main" name="已停用母版样式">
  <a:themeElements>
    <a:clrScheme name="南方科技大学专属配色方案 01">
      <a:dk1>
        <a:srgbClr val="ED6C00"/>
      </a:dk1>
      <a:lt1>
        <a:srgbClr val="FFFFFF"/>
      </a:lt1>
      <a:dk2>
        <a:srgbClr val="01605A"/>
      </a:dk2>
      <a:lt2>
        <a:srgbClr val="F2F2F2"/>
      </a:lt2>
      <a:accent1>
        <a:srgbClr val="003F43"/>
      </a:accent1>
      <a:accent2>
        <a:srgbClr val="ED6C00"/>
      </a:accent2>
      <a:accent3>
        <a:srgbClr val="2BB7B3"/>
      </a:accent3>
      <a:accent4>
        <a:srgbClr val="01605A"/>
      </a:accent4>
      <a:accent5>
        <a:srgbClr val="77D3D2"/>
      </a:accent5>
      <a:accent6>
        <a:srgbClr val="DBF6EF"/>
      </a:accent6>
      <a:hlink>
        <a:srgbClr val="2BB7B3"/>
      </a:hlink>
      <a:folHlink>
        <a:srgbClr val="01605A"/>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已停用母版样式">
  <a:themeElements>
    <a:clrScheme name="南方科技大学专属配色方案 01">
      <a:dk1>
        <a:srgbClr val="ED6C00"/>
      </a:dk1>
      <a:lt1>
        <a:srgbClr val="FFFFFF"/>
      </a:lt1>
      <a:dk2>
        <a:srgbClr val="01605A"/>
      </a:dk2>
      <a:lt2>
        <a:srgbClr val="F2F2F2"/>
      </a:lt2>
      <a:accent1>
        <a:srgbClr val="003F43"/>
      </a:accent1>
      <a:accent2>
        <a:srgbClr val="ED6C00"/>
      </a:accent2>
      <a:accent3>
        <a:srgbClr val="2BB7B3"/>
      </a:accent3>
      <a:accent4>
        <a:srgbClr val="01605A"/>
      </a:accent4>
      <a:accent5>
        <a:srgbClr val="77D3D2"/>
      </a:accent5>
      <a:accent6>
        <a:srgbClr val="DBF6EF"/>
      </a:accent6>
      <a:hlink>
        <a:srgbClr val="2BB7B3"/>
      </a:hlink>
      <a:folHlink>
        <a:srgbClr val="01605A"/>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1947</Words>
  <Application>WPS 演示</Application>
  <PresentationFormat>宽屏</PresentationFormat>
  <Paragraphs>163</Paragraphs>
  <Slides>16</Slides>
  <Notes>0</Notes>
  <HiddenSlides>0</HiddenSlides>
  <MMClips>0</MMClips>
  <ScaleCrop>false</ScaleCrop>
  <HeadingPairs>
    <vt:vector size="6" baseType="variant">
      <vt:variant>
        <vt:lpstr>已用的字体</vt:lpstr>
      </vt:variant>
      <vt:variant>
        <vt:i4>28</vt:i4>
      </vt:variant>
      <vt:variant>
        <vt:lpstr>主题</vt:lpstr>
      </vt:variant>
      <vt:variant>
        <vt:i4>2</vt:i4>
      </vt:variant>
      <vt:variant>
        <vt:lpstr>幻灯片标题</vt:lpstr>
      </vt:variant>
      <vt:variant>
        <vt:i4>16</vt:i4>
      </vt:variant>
    </vt:vector>
  </HeadingPairs>
  <TitlesOfParts>
    <vt:vector size="46" baseType="lpstr">
      <vt:lpstr>Arial</vt:lpstr>
      <vt:lpstr>宋体</vt:lpstr>
      <vt:lpstr>Wingdings</vt:lpstr>
      <vt:lpstr>思源黑体 CN Light</vt:lpstr>
      <vt:lpstr>黑体</vt:lpstr>
      <vt:lpstr>思源黑体 CN Bold</vt:lpstr>
      <vt:lpstr>Open Sans</vt:lpstr>
      <vt:lpstr>等线</vt:lpstr>
      <vt:lpstr>Akrobat</vt:lpstr>
      <vt:lpstr>Akrobat Black</vt:lpstr>
      <vt:lpstr>思源黑体 CN Regular</vt:lpstr>
      <vt:lpstr>Segoe Print</vt:lpstr>
      <vt:lpstr>微软雅黑</vt:lpstr>
      <vt:lpstr>Calibri</vt:lpstr>
      <vt:lpstr>Arial Unicode MS</vt:lpstr>
      <vt:lpstr>Open Sans ExtraBold</vt:lpstr>
      <vt:lpstr>Impact</vt:lpstr>
      <vt:lpstr>Yu Gothic UI Semibold</vt:lpstr>
      <vt:lpstr>HelveticaInserat-Roman-SemiB</vt:lpstr>
      <vt:lpstr>Lato</vt:lpstr>
      <vt:lpstr>华文行楷</vt:lpstr>
      <vt:lpstr>华文琥珀</vt:lpstr>
      <vt:lpstr>Helvetica Neue</vt:lpstr>
      <vt:lpstr>Times New Roman</vt:lpstr>
      <vt:lpstr>Lato Black</vt:lpstr>
      <vt:lpstr>Helvetica-Narrow</vt:lpstr>
      <vt:lpstr>等线 Light</vt:lpstr>
      <vt:lpstr>华文宋体</vt:lpstr>
      <vt:lpstr>已停用母版样式</vt:lpstr>
      <vt:lpstr>1_已停用母版样式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Yaojia Zhang</dc:creator>
  <cp:lastModifiedBy>张霄天</cp:lastModifiedBy>
  <cp:revision>38</cp:revision>
  <dcterms:created xsi:type="dcterms:W3CDTF">2019-12-12T09:10:00Z</dcterms:created>
  <dcterms:modified xsi:type="dcterms:W3CDTF">2022-09-10T13:04:33Z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D0CA4BF2F1814E3A9A9C4907D148BD04</vt:lpwstr>
  </property>
  <property fmtid="{D5CDD505-2E9C-101B-9397-08002B2CF9AE}" pid="3" name="KSOProductBuildVer">
    <vt:lpwstr>2052-11.1.0.12358</vt:lpwstr>
  </property>
</Properties>
</file>