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9" r:id="rId3"/>
    <p:sldId id="260" r:id="rId4"/>
    <p:sldId id="271" r:id="rId5"/>
    <p:sldId id="261" r:id="rId6"/>
    <p:sldId id="274" r:id="rId7"/>
    <p:sldId id="263" r:id="rId8"/>
    <p:sldId id="264" r:id="rId9"/>
    <p:sldId id="265" r:id="rId10"/>
    <p:sldId id="266" r:id="rId11"/>
    <p:sldId id="267" r:id="rId12"/>
    <p:sldId id="273" r:id="rId13"/>
    <p:sldId id="268" r:id="rId14"/>
    <p:sldId id="272" r:id="rId15"/>
    <p:sldId id="269" r:id="rId16"/>
    <p:sldId id="270" r:id="rId17"/>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2"/>
    <p:restoredTop sz="71695"/>
  </p:normalViewPr>
  <p:slideViewPr>
    <p:cSldViewPr snapToGrid="0" snapToObjects="1">
      <p:cViewPr>
        <p:scale>
          <a:sx n="145" d="100"/>
          <a:sy n="145" d="100"/>
        </p:scale>
        <p:origin x="5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6397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dirty="0">
                <a:solidFill>
                  <a:srgbClr val="383838"/>
                </a:solidFill>
                <a:latin typeface="Noto Sans SC" pitchFamily="34" charset="0"/>
                <a:ea typeface="Noto Sans SC" pitchFamily="34" charset="-122"/>
                <a:cs typeface="Noto Sans SC" pitchFamily="34" charset="-120"/>
              </a:rPr>
              <a:t>BN方法：BN层主要包含了图像的风格信息，如颜色、对比度、亮度等。这类方法首先通过BN层储存图像的风格和原图减去风格信息之后的内容，然后利用傅里叶变换生成一个更加精细和逼真的图像，之后将生成图像和原图做域一致性检查。</a:t>
            </a:r>
          </a:p>
          <a:p>
            <a:endParaRPr lang="en-US" altLang="zh-CN" sz="1200" b="0" dirty="0">
              <a:solidFill>
                <a:srgbClr val="383838"/>
              </a:solidFill>
              <a:latin typeface="Noto Sans SC" pitchFamily="34" charset="0"/>
              <a:ea typeface="Noto Sans SC" pitchFamily="34" charset="-122"/>
              <a:cs typeface="Noto Sans SC" pitchFamily="34" charset="-120"/>
            </a:endParaRPr>
          </a:p>
          <a:p>
            <a:r>
              <a:rPr lang="en-US" altLang="zh-CN" sz="1200" b="0" dirty="0">
                <a:solidFill>
                  <a:srgbClr val="383838"/>
                </a:solidFill>
                <a:latin typeface="Noto Sans SC" pitchFamily="34" charset="0"/>
                <a:ea typeface="Noto Sans SC" pitchFamily="34" charset="-122"/>
                <a:cs typeface="Noto Sans SC" pitchFamily="34" charset="-120"/>
              </a:rPr>
              <a:t>代替源域数据生成：为了弥补源域数据的缺失，这类方法通过交替使用自适应和样本传输规则对源域进行学习并获得相应标签，从而实现跨域转化。</a:t>
            </a:r>
          </a:p>
          <a:p>
            <a:endParaRPr lang="en-US" altLang="zh-CN" sz="1200" b="0" dirty="0">
              <a:solidFill>
                <a:srgbClr val="383838"/>
              </a:solidFill>
              <a:latin typeface="Noto Sans SC" pitchFamily="34" charset="0"/>
              <a:ea typeface="Noto Sans SC" pitchFamily="34" charset="-122"/>
              <a:cs typeface="Noto Sans SC" pitchFamily="34" charset="-120"/>
            </a:endParaRPr>
          </a:p>
          <a:p>
            <a:r>
              <a:rPr lang="en-US" altLang="zh-CN" sz="1200" b="0" dirty="0">
                <a:solidFill>
                  <a:srgbClr val="383838"/>
                </a:solidFill>
                <a:latin typeface="Noto Sans SC" pitchFamily="34" charset="0"/>
                <a:ea typeface="Noto Sans SC" pitchFamily="34" charset="-122"/>
                <a:cs typeface="Noto Sans SC" pitchFamily="34" charset="-120"/>
              </a:rPr>
              <a:t>GAN生成：这类方法通过GAN生成与目标域风格相近或相同但内容不同或相似的图像，之后再学习生成代理图像和原图之间不变或相似的特征。</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dirty="0">
                <a:solidFill>
                  <a:srgbClr val="383838"/>
                </a:solidFill>
                <a:latin typeface="Noto Sans SC" pitchFamily="34" charset="0"/>
                <a:ea typeface="Noto Sans SC" pitchFamily="34" charset="-122"/>
                <a:cs typeface="Noto Sans SC" pitchFamily="34" charset="-120"/>
              </a:rPr>
              <a:t>自监督知识蒸：通过知识蒸馏，将源域中学习到的知识转移到目标模型中去。具体地，利用预训练好的源模型作为教师模型，在目标数据上给出软标签，并用一个较小或相同结构的学生模型来拟合这些软标签。这样可以有效地保留源领域知识并降低计算复杂度。</a:t>
            </a:r>
          </a:p>
          <a:p>
            <a:endParaRPr lang="en-US" altLang="zh-CN" sz="1200" b="0" dirty="0">
              <a:solidFill>
                <a:srgbClr val="383838"/>
              </a:solidFill>
              <a:latin typeface="Noto Sans SC" pitchFamily="34" charset="0"/>
              <a:ea typeface="Noto Sans SC" pitchFamily="34" charset="-122"/>
              <a:cs typeface="Noto Sans SC" pitchFamily="34" charset="-120"/>
            </a:endParaRPr>
          </a:p>
          <a:p>
            <a:r>
              <a:rPr lang="en-US" altLang="zh-CN" sz="1200" b="0" dirty="0">
                <a:solidFill>
                  <a:srgbClr val="383838"/>
                </a:solidFill>
                <a:latin typeface="Noto Sans SC" pitchFamily="34" charset="0"/>
                <a:ea typeface="Noto Sans SC" pitchFamily="34" charset="-122"/>
                <a:cs typeface="Noto Sans SC" pitchFamily="34" charset="-120"/>
              </a:rPr>
              <a:t>通过统计数据进行域对齐：利用存储在预先训练好的源模型中的批统计来近似不可访问源数据的分布，然后通过减少源域和目标域之间的分布差异来执行跨域适应。具体地，在每个卷积层或BN层后添加一个对齐层（Align Layer），该层使用存储在源模型中相应位置处批统计来归一化目标数据，并用一个可学习参数来缩放输出特征。</a:t>
            </a:r>
          </a:p>
          <a:p>
            <a:endParaRPr lang="en-US" altLang="zh-CN" sz="1200" b="0" dirty="0">
              <a:solidFill>
                <a:srgbClr val="383838"/>
              </a:solidFill>
              <a:latin typeface="Noto Sans SC" pitchFamily="34" charset="0"/>
              <a:ea typeface="Noto Sans SC" pitchFamily="34" charset="-122"/>
              <a:cs typeface="Noto Sans SC" pitchFamily="34" charset="-120"/>
            </a:endParaRPr>
          </a:p>
          <a:p>
            <a:r>
              <a:rPr lang="en-US" altLang="zh-CN" sz="1200" b="0" dirty="0">
                <a:solidFill>
                  <a:srgbClr val="383838"/>
                </a:solidFill>
                <a:latin typeface="Noto Sans SC" pitchFamily="34" charset="0"/>
                <a:ea typeface="Noto Sans SC" pitchFamily="34" charset="-122"/>
                <a:cs typeface="Noto Sans SC" pitchFamily="34" charset="-120"/>
              </a:rPr>
              <a:t>对抗学习：将相似类别的实例拉近，并将不同类别的实例推到特征空间中。具体地，在特征提取器后添加一个判别器（Discriminator），该判别器试图区分输入特征是来自于哪个领域，并给出一个概率值。同时，在训练过程中最小化判别器输出与真实领域标签之间交叉熵损失函数，并最大化判别器输出与反向领域标签之间交叉熵损失函数。这样可以使得特征提取器产生更加混淆判别器并增强领域不变性。</a:t>
            </a:r>
          </a:p>
          <a:p>
            <a:endParaRPr lang="en-US" altLang="zh-CN" sz="1200" b="0" dirty="0">
              <a:solidFill>
                <a:srgbClr val="383838"/>
              </a:solidFill>
              <a:latin typeface="Noto Sans SC" pitchFamily="34" charset="0"/>
              <a:ea typeface="Noto Sans SC" pitchFamily="34" charset="-122"/>
              <a:cs typeface="Noto Sans SC" pitchFamily="34" charset="-120"/>
            </a:endParaRPr>
          </a:p>
          <a:p>
            <a:r>
              <a:rPr lang="en-US" altLang="zh-CN" sz="1200" b="0" dirty="0">
                <a:solidFill>
                  <a:srgbClr val="383838"/>
                </a:solidFill>
                <a:latin typeface="Noto Sans SC" pitchFamily="34" charset="0"/>
                <a:ea typeface="Noto Sans SC" pitchFamily="34" charset="-122"/>
                <a:cs typeface="Noto Sans SC" pitchFamily="34" charset="-120"/>
              </a:rPr>
              <a:t>不确定性引导自适应：不确定性可以衡量目标模型对于目标数据分布的拟合程度。具体地，在预测阶段给出每个样本属于各个类别的概率值，并根据概率值的大小或熵值的高低来判断样本的不确定性。然后，根据不确定性来选择一些高置信度的样本作为伪标签，并用这些伪标签来更新模型参数。这样可以有效地利用目标数据中的有用信息并减少噪声干扰。</a:t>
            </a:r>
          </a:p>
          <a:p>
            <a:endParaRPr lang="en-US" sz="1200" b="0" dirty="0">
              <a:solidFill>
                <a:srgbClr val="383838"/>
              </a:solidFill>
              <a:latin typeface="Noto Sans SC" pitchFamily="34" charset="0"/>
              <a:ea typeface="Noto Sans SC" pitchFamily="34" charset="-122"/>
            </a:endParaRPr>
          </a:p>
          <a:p>
            <a:r>
              <a:rPr lang="en-US" altLang="zh-CN" sz="1200" b="0" dirty="0">
                <a:solidFill>
                  <a:srgbClr val="383838"/>
                </a:solidFill>
                <a:latin typeface="Noto Sans SC" pitchFamily="34" charset="0"/>
                <a:ea typeface="Noto Sans SC" pitchFamily="34" charset="-122"/>
                <a:cs typeface="Noto Sans SC" pitchFamily="34" charset="-120"/>
              </a:rPr>
              <a:t>隐藏结构挖掘：考虑内在特征结构之后通过聚类算法和伪标签来更新模型。具体地，首先使用预训练好的源模型在目标数据上提取特征，并将这些特征输入一个聚类算法（如K-means）来得到若干个簇。然后，为每个簇分配一个伪标签，并用这些伪标签来训练一个新的分类器。同时，在训练过程中最小化簇内距离和最大化簇间距离，以增强特征空间中的结构信息。</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71450" y="1143000"/>
            <a:ext cx="5486400" cy="3086100"/>
          </a:xfrm>
          <a:prstGeom prst="rect">
            <a:avLst/>
          </a:prstGeom>
          <a:noFill/>
          <a:ln w="12700">
            <a:solidFill>
              <a:prstClr val="black"/>
            </a:solidFill>
          </a:ln>
        </p:spPr>
      </p:sp>
      <p:sp>
        <p:nvSpPr>
          <p:cNvPr id="3" name="备注占位符 2"/>
          <p:cNvSpPr>
            <a:spLocks noGrp="1"/>
          </p:cNvSpPr>
          <p:nvPr>
            <p:ph type="body" idx="1"/>
          </p:nvPr>
        </p:nvSpPr>
        <p:spPr>
          <a:xfrm>
            <a:off x="514350" y="4400550"/>
            <a:ext cx="4114800" cy="3600450"/>
          </a:xfrm>
          <a:prstGeom prst="rect">
            <a:avLst/>
          </a:prstGeom>
        </p:spPr>
        <p:txBody>
          <a:bodyPr/>
          <a:lstStyle/>
          <a:p>
            <a:r>
              <a:rPr kumimoji="1" lang="zh-CN" altLang="en-US" dirty="0"/>
              <a:t>知识蒸馏，讲一下已有论文</a:t>
            </a:r>
            <a:r>
              <a:rPr kumimoji="1" lang="en-US" altLang="zh-CN" dirty="0"/>
              <a:t>/</a:t>
            </a:r>
            <a:r>
              <a:rPr kumimoji="1" lang="zh-CN" altLang="en-US" dirty="0"/>
              <a:t>方案</a:t>
            </a:r>
            <a:endParaRPr kumimoji="1" lang="en-US" altLang="zh-CN" dirty="0"/>
          </a:p>
          <a:p>
            <a:endParaRPr kumimoji="1" lang="zh-CN" altLang="en-US" dirty="0"/>
          </a:p>
        </p:txBody>
      </p:sp>
    </p:spTree>
    <p:extLst>
      <p:ext uri="{BB962C8B-B14F-4D97-AF65-F5344CB8AC3E}">
        <p14:creationId xmlns:p14="http://schemas.microsoft.com/office/powerpoint/2010/main" val="2116659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8347932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946490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solidFill>
                  <a:srgbClr val="383838"/>
                </a:solidFill>
                <a:latin typeface="Noto Sans SC" pitchFamily="34" charset="0"/>
                <a:ea typeface="Noto Sans SC" pitchFamily="34" charset="-122"/>
                <a:cs typeface="Noto Sans SC" pitchFamily="34" charset="-120"/>
              </a:rPr>
              <a:t>隐私保护：源域数据集往往包含敏感的个人信息，如病历、诊断等，如果直接公开或共享给其他机构或个人可能会造成隐私泄露。</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solidFill>
                  <a:srgbClr val="383838"/>
                </a:solidFill>
                <a:latin typeface="Noto Sans SC" pitchFamily="34" charset="0"/>
                <a:ea typeface="Noto Sans SC" pitchFamily="34" charset="-122"/>
                <a:cs typeface="Noto Sans SC" pitchFamily="34" charset="-120"/>
              </a:rPr>
              <a:t>数据储存：源域数据集往往占用大量的存储空间，如果需要在不同的设备或平台上进行迁移学习，可能会带来数据传输和存储的困难。</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solidFill>
                  <a:srgbClr val="383838"/>
                </a:solidFill>
                <a:latin typeface="Noto Sans SC" pitchFamily="34" charset="0"/>
                <a:ea typeface="Noto Sans SC" pitchFamily="34" charset="-122"/>
                <a:cs typeface="Noto Sans SC" pitchFamily="34" charset="-120"/>
              </a:rPr>
              <a:t>运算负担：源域数据集往往需要不断地更新和维护，如果需要在每次迁移学习时都重新训练源模型，可能会增加计算资源和时间的消耗。</a:t>
            </a:r>
            <a:endParaRPr lang="en-US" altLang="zh-CN" sz="1200" dirty="0"/>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71450" y="1143000"/>
            <a:ext cx="5486400" cy="3086100"/>
          </a:xfrm>
          <a:prstGeom prst="rect">
            <a:avLst/>
          </a:prstGeom>
          <a:noFill/>
          <a:ln w="12700">
            <a:solidFill>
              <a:prstClr val="black"/>
            </a:solidFill>
          </a:ln>
        </p:spPr>
      </p:sp>
      <p:sp>
        <p:nvSpPr>
          <p:cNvPr id="3" name="备注占位符 2"/>
          <p:cNvSpPr>
            <a:spLocks noGrp="1"/>
          </p:cNvSpPr>
          <p:nvPr>
            <p:ph type="body" idx="1"/>
          </p:nvPr>
        </p:nvSpPr>
        <p:spPr>
          <a:xfrm>
            <a:off x="514350" y="4400550"/>
            <a:ext cx="4114800" cy="3600450"/>
          </a:xfrm>
          <a:prstGeom prst="rect">
            <a:avLst/>
          </a:prstGeom>
        </p:spPr>
        <p:txBody>
          <a:bodyPr/>
          <a:lstStyle/>
          <a:p>
            <a:r>
              <a:rPr lang="en-US" altLang="zh-CN" dirty="0" err="1"/>
              <a:t>上学期工作UDA</a:t>
            </a:r>
            <a:endParaRPr lang="en-US" altLang="zh-CN" dirty="0"/>
          </a:p>
          <a:p>
            <a:endParaRPr lang="en-US" altLang="zh-CN" dirty="0"/>
          </a:p>
          <a:p>
            <a:endParaRPr kumimoji="1" lang="zh-CN" altLang="en-US" dirty="0"/>
          </a:p>
        </p:txBody>
      </p:sp>
    </p:spTree>
    <p:extLst>
      <p:ext uri="{BB962C8B-B14F-4D97-AF65-F5344CB8AC3E}">
        <p14:creationId xmlns:p14="http://schemas.microsoft.com/office/powerpoint/2010/main" val="3660256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u="none" strike="noStrike" dirty="0">
                <a:solidFill>
                  <a:srgbClr val="D0D3D4"/>
                </a:solidFill>
                <a:effectLst/>
                <a:latin typeface="quote1"/>
              </a:rPr>
              <a:t>白盒</a:t>
            </a:r>
            <a:r>
              <a:rPr lang="en-US" altLang="zh-CN" b="0" i="0" u="none" strike="noStrike" dirty="0">
                <a:solidFill>
                  <a:srgbClr val="D0D3D4"/>
                </a:solidFill>
                <a:effectLst/>
                <a:latin typeface="quote1"/>
              </a:rPr>
              <a:t>(White-box)</a:t>
            </a:r>
            <a:r>
              <a:rPr lang="zh-CN" altLang="en-US" b="0" i="0" u="none" strike="noStrike" dirty="0">
                <a:solidFill>
                  <a:srgbClr val="D0D3D4"/>
                </a:solidFill>
                <a:effectLst/>
                <a:latin typeface="quote1"/>
              </a:rPr>
              <a:t>：完全可访问预先训练好并且固定不变了所有参数层次结构以及参数值的模型</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u="none" strike="noStrike" dirty="0">
                <a:solidFill>
                  <a:srgbClr val="D0D3D4"/>
                </a:solidFill>
                <a:effectLst/>
                <a:latin typeface="quote1"/>
              </a:rPr>
              <a:t>黑盒</a:t>
            </a:r>
            <a:r>
              <a:rPr lang="en-US" altLang="zh-CN" b="0" i="0" u="none" strike="noStrike" dirty="0">
                <a:solidFill>
                  <a:srgbClr val="D0D3D4"/>
                </a:solidFill>
                <a:effectLst/>
                <a:latin typeface="quote1"/>
              </a:rPr>
              <a:t>(Black-box)</a:t>
            </a:r>
            <a:r>
              <a:rPr lang="zh-CN" altLang="en-US" b="0" i="0" u="none" strike="noStrike" dirty="0">
                <a:solidFill>
                  <a:srgbClr val="D0D3D4"/>
                </a:solidFill>
                <a:effectLst/>
                <a:latin typeface="quote1"/>
              </a:rPr>
              <a:t>：不能完全可访问预先训练好并且固定不变了所有参数层次结构以及参数值的模型 </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1238250" y="904875"/>
            <a:ext cx="6763703" cy="1333500"/>
          </a:xfrm>
          <a:prstGeom prst="rect">
            <a:avLst/>
          </a:prstGeom>
          <a:noFill/>
          <a:ln/>
        </p:spPr>
        <p:txBody>
          <a:bodyPr wrap="square" rtlCol="0" anchor="b"/>
          <a:lstStyle/>
          <a:p>
            <a:pPr algn="ctr"/>
            <a:r>
              <a:rPr lang="en-US" sz="3200" b="1" dirty="0">
                <a:solidFill>
                  <a:srgbClr val="383838"/>
                </a:solidFill>
                <a:latin typeface="Noto Sans SC" pitchFamily="34" charset="0"/>
                <a:ea typeface="Noto Sans SC" pitchFamily="34" charset="-122"/>
                <a:cs typeface="Noto Sans SC" pitchFamily="34" charset="-120"/>
              </a:rPr>
              <a:t>基于无源自适应的医学图像增强</a:t>
            </a:r>
            <a:endParaRPr lang="en-US" sz="3168" dirty="0"/>
          </a:p>
        </p:txBody>
      </p:sp>
      <p:sp>
        <p:nvSpPr>
          <p:cNvPr id="3" name="Text 1"/>
          <p:cNvSpPr/>
          <p:nvPr/>
        </p:nvSpPr>
        <p:spPr>
          <a:xfrm>
            <a:off x="1500188" y="2238375"/>
            <a:ext cx="6235065" cy="752475"/>
          </a:xfrm>
          <a:prstGeom prst="rect">
            <a:avLst/>
          </a:prstGeom>
          <a:noFill/>
          <a:ln/>
        </p:spPr>
        <p:txBody>
          <a:bodyPr wrap="square" rtlCol="0" anchor="t"/>
          <a:lstStyle/>
          <a:p>
            <a:pPr algn="ctr">
              <a:lnSpc>
                <a:spcPct val="200000"/>
              </a:lnSpc>
            </a:pPr>
            <a:r>
              <a:rPr lang="en-US" sz="2100" b="1" dirty="0">
                <a:solidFill>
                  <a:srgbClr val="383838"/>
                </a:solidFill>
                <a:latin typeface="Noto Sans SC" pitchFamily="34" charset="0"/>
                <a:ea typeface="Noto Sans SC" pitchFamily="34" charset="-122"/>
              </a:rPr>
              <a:t>导师</a:t>
            </a:r>
            <a:r>
              <a:rPr lang="zh-CN" altLang="en-US" sz="2100" b="1" dirty="0">
                <a:solidFill>
                  <a:srgbClr val="383838"/>
                </a:solidFill>
                <a:latin typeface="Noto Sans SC" pitchFamily="34" charset="0"/>
                <a:ea typeface="Noto Sans SC" pitchFamily="34" charset="-122"/>
              </a:rPr>
              <a:t>：刘江教授</a:t>
            </a:r>
            <a:endParaRPr lang="en-US" altLang="zh-CN" sz="2100" b="1" dirty="0">
              <a:solidFill>
                <a:srgbClr val="383838"/>
              </a:solidFill>
              <a:latin typeface="Noto Sans SC" pitchFamily="34" charset="0"/>
              <a:ea typeface="Noto Sans SC" pitchFamily="34" charset="-122"/>
            </a:endParaRPr>
          </a:p>
          <a:p>
            <a:pPr algn="ctr">
              <a:lnSpc>
                <a:spcPct val="200000"/>
              </a:lnSpc>
            </a:pPr>
            <a:r>
              <a:rPr lang="zh-CN" altLang="en-US" sz="2100" b="1" dirty="0">
                <a:solidFill>
                  <a:srgbClr val="383838"/>
                </a:solidFill>
                <a:latin typeface="Noto Sans SC" pitchFamily="34" charset="0"/>
                <a:ea typeface="Noto Sans SC" pitchFamily="34" charset="-122"/>
              </a:rPr>
              <a:t>组员：李子南，张霄天，高云舒</a:t>
            </a:r>
            <a:endParaRPr lang="en-US" sz="2100" b="1" dirty="0">
              <a:solidFill>
                <a:srgbClr val="383838"/>
              </a:solidFill>
              <a:latin typeface="Noto Sans SC" pitchFamily="34" charset="0"/>
              <a:ea typeface="Noto Sans SC"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762000" y="845790"/>
            <a:ext cx="7806690" cy="2679"/>
          </a:xfrm>
          <a:prstGeom prst="rect">
            <a:avLst/>
          </a:prstGeom>
          <a:solidFill>
            <a:srgbClr val="646464"/>
          </a:solidFill>
          <a:ln/>
        </p:spPr>
      </p:sp>
      <p:sp>
        <p:nvSpPr>
          <p:cNvPr id="3" name="Text 1"/>
          <p:cNvSpPr/>
          <p:nvPr/>
        </p:nvSpPr>
        <p:spPr>
          <a:xfrm>
            <a:off x="762000" y="228600"/>
            <a:ext cx="7806690" cy="552450"/>
          </a:xfrm>
          <a:prstGeom prst="rect">
            <a:avLst/>
          </a:prstGeom>
          <a:noFill/>
          <a:ln/>
        </p:spPr>
        <p:txBody>
          <a:bodyPr wrap="square" rtlCol="0" anchor="ctr"/>
          <a:lstStyle/>
          <a:p>
            <a:r>
              <a:rPr lang="en-US" sz="2100" b="1" dirty="0" err="1">
                <a:solidFill>
                  <a:srgbClr val="383838"/>
                </a:solidFill>
                <a:latin typeface="Noto Sans SC" pitchFamily="34" charset="0"/>
                <a:ea typeface="Noto Sans SC" pitchFamily="34" charset="-122"/>
              </a:rPr>
              <a:t>第一大类</a:t>
            </a:r>
            <a:r>
              <a:rPr lang="en-US" sz="2100" b="1" dirty="0">
                <a:solidFill>
                  <a:srgbClr val="383838"/>
                </a:solidFill>
                <a:latin typeface="Noto Sans SC" pitchFamily="34" charset="0"/>
                <a:ea typeface="Noto Sans SC" pitchFamily="34" charset="-122"/>
              </a:rPr>
              <a:t>--</a:t>
            </a:r>
            <a:r>
              <a:rPr lang="en-US" sz="2100" b="1" dirty="0" err="1">
                <a:solidFill>
                  <a:srgbClr val="383838"/>
                </a:solidFill>
                <a:latin typeface="Noto Sans SC" pitchFamily="34" charset="0"/>
                <a:ea typeface="Noto Sans SC" pitchFamily="34" charset="-122"/>
              </a:rPr>
              <a:t>数据生成</a:t>
            </a:r>
            <a:endParaRPr lang="en-US" sz="2100" b="1" dirty="0">
              <a:solidFill>
                <a:srgbClr val="383838"/>
              </a:solidFill>
              <a:latin typeface="Noto Sans SC" pitchFamily="34" charset="0"/>
              <a:ea typeface="Noto Sans SC" pitchFamily="34" charset="-122"/>
            </a:endParaRPr>
          </a:p>
        </p:txBody>
      </p:sp>
      <p:sp>
        <p:nvSpPr>
          <p:cNvPr id="4" name="Text 2"/>
          <p:cNvSpPr/>
          <p:nvPr/>
        </p:nvSpPr>
        <p:spPr>
          <a:xfrm>
            <a:off x="668655" y="3758650"/>
            <a:ext cx="7806690" cy="631691"/>
          </a:xfrm>
          <a:prstGeom prst="rect">
            <a:avLst/>
          </a:prstGeom>
          <a:noFill/>
          <a:ln/>
        </p:spPr>
        <p:txBody>
          <a:bodyPr wrap="square" rtlCol="0" anchor="t"/>
          <a:lstStyle/>
          <a:p>
            <a:pPr>
              <a:lnSpc>
                <a:spcPct val="150000"/>
              </a:lnSpc>
              <a:buSzPct val="100000"/>
            </a:pPr>
            <a:r>
              <a:rPr lang="zh-CN" altLang="en-US" sz="1500" dirty="0">
                <a:solidFill>
                  <a:srgbClr val="383838"/>
                </a:solidFill>
                <a:latin typeface="Noto Sans SC" pitchFamily="34" charset="0"/>
                <a:ea typeface="Noto Sans SC" pitchFamily="34" charset="-122"/>
              </a:rPr>
              <a:t>数据生成方法旨在生成与目标域数据相似的合成数据，并使用它们来微调或重新训练源模型。</a:t>
            </a:r>
            <a:endParaRPr lang="en-US" sz="1500" dirty="0">
              <a:solidFill>
                <a:srgbClr val="383838"/>
              </a:solidFill>
              <a:latin typeface="Noto Sans SC" pitchFamily="34" charset="0"/>
              <a:ea typeface="Noto Sans SC" pitchFamily="34" charset="-122"/>
            </a:endParaRPr>
          </a:p>
        </p:txBody>
      </p:sp>
      <p:pic>
        <p:nvPicPr>
          <p:cNvPr id="8" name="图片 7" descr="图示&#10;&#10;描述已自动生成">
            <a:extLst>
              <a:ext uri="{FF2B5EF4-FFF2-40B4-BE49-F238E27FC236}">
                <a16:creationId xmlns:a16="http://schemas.microsoft.com/office/drawing/2014/main" id="{0D25AAE3-502B-331D-1C23-AB6D7646BE4A}"/>
              </a:ext>
            </a:extLst>
          </p:cNvPr>
          <p:cNvPicPr>
            <a:picLocks noChangeAspect="1"/>
          </p:cNvPicPr>
          <p:nvPr/>
        </p:nvPicPr>
        <p:blipFill>
          <a:blip r:embed="rId3"/>
          <a:stretch>
            <a:fillRect/>
          </a:stretch>
        </p:blipFill>
        <p:spPr>
          <a:xfrm>
            <a:off x="2320224" y="1694540"/>
            <a:ext cx="4690241" cy="121803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762000" y="845790"/>
            <a:ext cx="7806690" cy="2679"/>
          </a:xfrm>
          <a:prstGeom prst="rect">
            <a:avLst/>
          </a:prstGeom>
          <a:solidFill>
            <a:srgbClr val="646464"/>
          </a:solidFill>
          <a:ln/>
        </p:spPr>
      </p:sp>
      <p:sp>
        <p:nvSpPr>
          <p:cNvPr id="3" name="Text 1"/>
          <p:cNvSpPr/>
          <p:nvPr/>
        </p:nvSpPr>
        <p:spPr>
          <a:xfrm>
            <a:off x="762000" y="228600"/>
            <a:ext cx="7806690" cy="552450"/>
          </a:xfrm>
          <a:prstGeom prst="rect">
            <a:avLst/>
          </a:prstGeom>
          <a:noFill/>
          <a:ln/>
        </p:spPr>
        <p:txBody>
          <a:bodyPr wrap="square" rtlCol="0" anchor="ctr"/>
          <a:lstStyle/>
          <a:p>
            <a:r>
              <a:rPr lang="en-US" sz="2100" b="1" dirty="0">
                <a:solidFill>
                  <a:srgbClr val="383838"/>
                </a:solidFill>
                <a:latin typeface="Noto Sans SC" pitchFamily="34" charset="0"/>
                <a:ea typeface="Noto Sans SC" pitchFamily="34" charset="-122"/>
              </a:rPr>
              <a:t>第二大类--</a:t>
            </a:r>
            <a:r>
              <a:rPr lang="en-US" sz="2100" b="1" dirty="0" err="1">
                <a:solidFill>
                  <a:srgbClr val="383838"/>
                </a:solidFill>
                <a:latin typeface="Noto Sans SC" pitchFamily="34" charset="0"/>
                <a:ea typeface="Noto Sans SC" pitchFamily="34" charset="-122"/>
              </a:rPr>
              <a:t>模型微调</a:t>
            </a:r>
            <a:endParaRPr lang="en-US" sz="2100" b="1" dirty="0">
              <a:solidFill>
                <a:srgbClr val="383838"/>
              </a:solidFill>
              <a:latin typeface="Noto Sans SC" pitchFamily="34" charset="0"/>
              <a:ea typeface="Noto Sans SC" pitchFamily="34" charset="-122"/>
            </a:endParaRPr>
          </a:p>
        </p:txBody>
      </p:sp>
      <p:sp>
        <p:nvSpPr>
          <p:cNvPr id="4" name="Text 2"/>
          <p:cNvSpPr/>
          <p:nvPr/>
        </p:nvSpPr>
        <p:spPr>
          <a:xfrm>
            <a:off x="714374" y="3571540"/>
            <a:ext cx="7715250" cy="651877"/>
          </a:xfrm>
          <a:prstGeom prst="rect">
            <a:avLst/>
          </a:prstGeom>
          <a:noFill/>
          <a:ln/>
        </p:spPr>
        <p:txBody>
          <a:bodyPr wrap="square" rtlCol="0" anchor="t"/>
          <a:lstStyle/>
          <a:p>
            <a:pPr>
              <a:lnSpc>
                <a:spcPct val="150000"/>
              </a:lnSpc>
              <a:buSzPct val="100000"/>
            </a:pPr>
            <a:r>
              <a:rPr lang="en-US" sz="1500" dirty="0">
                <a:solidFill>
                  <a:srgbClr val="383838"/>
                </a:solidFill>
                <a:latin typeface="Noto Sans SC" pitchFamily="34" charset="0"/>
                <a:ea typeface="Noto Sans SC" pitchFamily="34" charset="-122"/>
              </a:rPr>
              <a:t>这类方法主要通过对预训练模型进行一定程度上的修改或调整，以适应目标域上的数据分布和任务需求。</a:t>
            </a:r>
          </a:p>
        </p:txBody>
      </p:sp>
      <p:pic>
        <p:nvPicPr>
          <p:cNvPr id="10" name="图片 9" descr="图示&#10;&#10;描述已自动生成">
            <a:extLst>
              <a:ext uri="{FF2B5EF4-FFF2-40B4-BE49-F238E27FC236}">
                <a16:creationId xmlns:a16="http://schemas.microsoft.com/office/drawing/2014/main" id="{B2BCEC38-6C6D-120D-9097-7388CEFB4C84}"/>
              </a:ext>
            </a:extLst>
          </p:cNvPr>
          <p:cNvPicPr>
            <a:picLocks noChangeAspect="1"/>
          </p:cNvPicPr>
          <p:nvPr/>
        </p:nvPicPr>
        <p:blipFill>
          <a:blip r:embed="rId3"/>
          <a:stretch>
            <a:fillRect/>
          </a:stretch>
        </p:blipFill>
        <p:spPr>
          <a:xfrm>
            <a:off x="2511385" y="1409799"/>
            <a:ext cx="4125322" cy="1602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3203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1552575" y="1514475"/>
            <a:ext cx="1452563" cy="1243013"/>
          </a:xfrm>
          <a:prstGeom prst="rect">
            <a:avLst/>
          </a:prstGeom>
          <a:noFill/>
          <a:ln/>
        </p:spPr>
        <p:txBody>
          <a:bodyPr wrap="square" rtlCol="0" anchor="t"/>
          <a:lstStyle/>
          <a:p>
            <a:r>
              <a:rPr lang="en-US" sz="5400" b="1" dirty="0">
                <a:solidFill>
                  <a:srgbClr val="646464"/>
                </a:solidFill>
                <a:latin typeface="Noto Sans SC" pitchFamily="34" charset="0"/>
                <a:ea typeface="Noto Sans SC" pitchFamily="34" charset="-122"/>
                <a:cs typeface="Noto Sans SC" pitchFamily="34" charset="-120"/>
              </a:rPr>
              <a:t>04</a:t>
            </a:r>
            <a:endParaRPr lang="en-US" sz="5400" dirty="0"/>
          </a:p>
        </p:txBody>
      </p:sp>
      <p:sp>
        <p:nvSpPr>
          <p:cNvPr id="3" name="Text 1"/>
          <p:cNvSpPr/>
          <p:nvPr/>
        </p:nvSpPr>
        <p:spPr>
          <a:xfrm>
            <a:off x="1552575" y="2571750"/>
            <a:ext cx="5101590" cy="1676400"/>
          </a:xfrm>
          <a:prstGeom prst="rect">
            <a:avLst/>
          </a:prstGeom>
          <a:noFill/>
          <a:ln/>
        </p:spPr>
        <p:txBody>
          <a:bodyPr wrap="square" rtlCol="0" anchor="t"/>
          <a:lstStyle/>
          <a:p>
            <a:r>
              <a:rPr lang="en-US" sz="3700" b="1" dirty="0">
                <a:solidFill>
                  <a:srgbClr val="383838"/>
                </a:solidFill>
                <a:latin typeface="Noto Sans SC" pitchFamily="34" charset="0"/>
                <a:ea typeface="Noto Sans SC" pitchFamily="34" charset="-122"/>
                <a:cs typeface="Noto Sans SC" pitchFamily="34" charset="-120"/>
              </a:rPr>
              <a:t>项目预期成果及规划</a:t>
            </a:r>
            <a:endParaRPr lang="en-US" sz="3712"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845790"/>
            <a:ext cx="7806690" cy="2679"/>
          </a:xfrm>
          <a:prstGeom prst="rect">
            <a:avLst/>
          </a:prstGeom>
          <a:solidFill>
            <a:srgbClr val="646464"/>
          </a:solidFill>
          <a:ln/>
        </p:spPr>
      </p:sp>
      <p:sp>
        <p:nvSpPr>
          <p:cNvPr id="3" name="Text 1"/>
          <p:cNvSpPr/>
          <p:nvPr/>
        </p:nvSpPr>
        <p:spPr>
          <a:xfrm>
            <a:off x="762000" y="228600"/>
            <a:ext cx="7806690" cy="552450"/>
          </a:xfrm>
          <a:prstGeom prst="rect">
            <a:avLst/>
          </a:prstGeom>
          <a:noFill/>
          <a:ln/>
        </p:spPr>
        <p:txBody>
          <a:bodyPr wrap="square" rtlCol="0" anchor="ctr"/>
          <a:lstStyle/>
          <a:p>
            <a:r>
              <a:rPr lang="en-US" sz="2100" b="1" dirty="0" err="1">
                <a:solidFill>
                  <a:srgbClr val="383838"/>
                </a:solidFill>
                <a:latin typeface="Noto Sans SC" pitchFamily="34" charset="0"/>
                <a:ea typeface="Noto Sans SC" pitchFamily="34" charset="-122"/>
              </a:rPr>
              <a:t>组员分工</a:t>
            </a:r>
            <a:endParaRPr lang="en-US" sz="2080" dirty="0"/>
          </a:p>
        </p:txBody>
      </p:sp>
      <p:sp>
        <p:nvSpPr>
          <p:cNvPr id="4" name="Text 2"/>
          <p:cNvSpPr/>
          <p:nvPr/>
        </p:nvSpPr>
        <p:spPr>
          <a:xfrm>
            <a:off x="762000" y="1304924"/>
            <a:ext cx="7715250" cy="1750791"/>
          </a:xfrm>
          <a:prstGeom prst="rect">
            <a:avLst/>
          </a:prstGeom>
          <a:noFill/>
          <a:ln/>
        </p:spPr>
        <p:txBody>
          <a:bodyPr wrap="square" rtlCol="0" anchor="t"/>
          <a:lstStyle/>
          <a:p>
            <a:pPr algn="l">
              <a:lnSpc>
                <a:spcPct val="200000"/>
              </a:lnSpc>
              <a:buSzPct val="100000"/>
            </a:pPr>
            <a:r>
              <a:rPr lang="en-US" sz="1600" b="0" dirty="0" err="1">
                <a:solidFill>
                  <a:srgbClr val="383838"/>
                </a:solidFill>
                <a:latin typeface="Noto Sans SC" pitchFamily="34" charset="0"/>
                <a:ea typeface="Noto Sans SC" pitchFamily="34" charset="-122"/>
                <a:cs typeface="Noto Sans SC" pitchFamily="34" charset="-120"/>
              </a:rPr>
              <a:t>李子南</a:t>
            </a:r>
            <a:r>
              <a:rPr lang="zh-CN" altLang="en-US" sz="1600" b="0" dirty="0">
                <a:solidFill>
                  <a:srgbClr val="383838"/>
                </a:solidFill>
                <a:latin typeface="Noto Sans SC" pitchFamily="34" charset="0"/>
                <a:ea typeface="Noto Sans SC" pitchFamily="34" charset="-122"/>
                <a:cs typeface="Noto Sans SC" pitchFamily="34" charset="-120"/>
              </a:rPr>
              <a:t>：项目负责人，模型实验，论文</a:t>
            </a:r>
            <a:r>
              <a:rPr lang="en-US" altLang="zh-CN" sz="1600" b="0" dirty="0">
                <a:solidFill>
                  <a:srgbClr val="383838"/>
                </a:solidFill>
                <a:latin typeface="Noto Sans SC" pitchFamily="34" charset="0"/>
                <a:ea typeface="Noto Sans SC" pitchFamily="34" charset="-122"/>
                <a:cs typeface="Noto Sans SC" pitchFamily="34" charset="-120"/>
              </a:rPr>
              <a:t>/</a:t>
            </a:r>
            <a:r>
              <a:rPr lang="zh-CN" altLang="en-US" sz="1600" b="0" dirty="0">
                <a:solidFill>
                  <a:srgbClr val="383838"/>
                </a:solidFill>
                <a:latin typeface="Noto Sans SC" pitchFamily="34" charset="0"/>
                <a:ea typeface="Noto Sans SC" pitchFamily="34" charset="-122"/>
                <a:cs typeface="Noto Sans SC" pitchFamily="34" charset="-120"/>
              </a:rPr>
              <a:t>报告书写</a:t>
            </a:r>
            <a:endParaRPr lang="en-US" altLang="zh-CN" sz="1600" b="0" dirty="0">
              <a:solidFill>
                <a:srgbClr val="383838"/>
              </a:solidFill>
              <a:latin typeface="Noto Sans SC" pitchFamily="34" charset="0"/>
              <a:ea typeface="Noto Sans SC" pitchFamily="34" charset="-122"/>
              <a:cs typeface="Noto Sans SC" pitchFamily="34" charset="-120"/>
            </a:endParaRPr>
          </a:p>
          <a:p>
            <a:pPr algn="l">
              <a:lnSpc>
                <a:spcPct val="200000"/>
              </a:lnSpc>
              <a:buSzPct val="100000"/>
            </a:pPr>
            <a:r>
              <a:rPr lang="zh-CN" altLang="en-US" sz="1600" dirty="0">
                <a:solidFill>
                  <a:srgbClr val="383838"/>
                </a:solidFill>
                <a:latin typeface="Noto Sans SC" pitchFamily="34" charset="0"/>
                <a:ea typeface="Noto Sans SC" pitchFamily="34" charset="-122"/>
                <a:cs typeface="Noto Sans SC" pitchFamily="34" charset="-120"/>
              </a:rPr>
              <a:t>张霄天：数据预处理，模型实验</a:t>
            </a:r>
            <a:endParaRPr lang="en-US" altLang="zh-CN" sz="1600" dirty="0">
              <a:solidFill>
                <a:srgbClr val="383838"/>
              </a:solidFill>
              <a:latin typeface="Noto Sans SC" pitchFamily="34" charset="0"/>
              <a:ea typeface="Noto Sans SC" pitchFamily="34" charset="-122"/>
              <a:cs typeface="Noto Sans SC" pitchFamily="34" charset="-120"/>
            </a:endParaRPr>
          </a:p>
          <a:p>
            <a:pPr algn="l">
              <a:lnSpc>
                <a:spcPct val="200000"/>
              </a:lnSpc>
              <a:buSzPct val="100000"/>
            </a:pPr>
            <a:r>
              <a:rPr lang="zh-CN" altLang="en-US" sz="1600" b="0" dirty="0">
                <a:solidFill>
                  <a:srgbClr val="383838"/>
                </a:solidFill>
                <a:latin typeface="Noto Sans SC" pitchFamily="34" charset="0"/>
                <a:ea typeface="Noto Sans SC" pitchFamily="34" charset="-122"/>
                <a:cs typeface="Noto Sans SC" pitchFamily="34" charset="-120"/>
              </a:rPr>
              <a:t>高云舒：模型实验，论文</a:t>
            </a:r>
            <a:r>
              <a:rPr lang="en-US" altLang="zh-CN" sz="1600" b="0" dirty="0">
                <a:solidFill>
                  <a:srgbClr val="383838"/>
                </a:solidFill>
                <a:latin typeface="Noto Sans SC" pitchFamily="34" charset="0"/>
                <a:ea typeface="Noto Sans SC" pitchFamily="34" charset="-122"/>
                <a:cs typeface="Noto Sans SC" pitchFamily="34" charset="-120"/>
              </a:rPr>
              <a:t>/</a:t>
            </a:r>
            <a:r>
              <a:rPr lang="zh-CN" altLang="en-US" sz="1600" b="0" dirty="0">
                <a:solidFill>
                  <a:srgbClr val="383838"/>
                </a:solidFill>
                <a:latin typeface="Noto Sans SC" pitchFamily="34" charset="0"/>
                <a:ea typeface="Noto Sans SC" pitchFamily="34" charset="-122"/>
                <a:cs typeface="Noto Sans SC" pitchFamily="34" charset="-120"/>
              </a:rPr>
              <a:t>报告书写</a:t>
            </a:r>
            <a:endParaRPr lang="en-US" altLang="zh-CN" sz="1600" b="0" dirty="0">
              <a:solidFill>
                <a:srgbClr val="383838"/>
              </a:solidFill>
              <a:latin typeface="Noto Sans SC" pitchFamily="34" charset="0"/>
              <a:ea typeface="Noto Sans SC" pitchFamily="34" charset="-122"/>
              <a:cs typeface="Noto Sans SC" pitchFamily="34" charset="-120"/>
            </a:endParaRPr>
          </a:p>
          <a:p>
            <a:pPr algn="l">
              <a:lnSpc>
                <a:spcPct val="200000"/>
              </a:lnSpc>
              <a:buSzPct val="100000"/>
            </a:pPr>
            <a:endParaRPr lang="en-US" sz="1600" dirty="0"/>
          </a:p>
        </p:txBody>
      </p:sp>
    </p:spTree>
    <p:extLst>
      <p:ext uri="{BB962C8B-B14F-4D97-AF65-F5344CB8AC3E}">
        <p14:creationId xmlns:p14="http://schemas.microsoft.com/office/powerpoint/2010/main" val="912233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762000" y="845790"/>
            <a:ext cx="7806690" cy="2679"/>
          </a:xfrm>
          <a:prstGeom prst="rect">
            <a:avLst/>
          </a:prstGeom>
          <a:solidFill>
            <a:srgbClr val="646464"/>
          </a:solidFill>
          <a:ln/>
        </p:spPr>
      </p:sp>
      <p:sp>
        <p:nvSpPr>
          <p:cNvPr id="3" name="Text 1"/>
          <p:cNvSpPr/>
          <p:nvPr/>
        </p:nvSpPr>
        <p:spPr>
          <a:xfrm>
            <a:off x="762000" y="228600"/>
            <a:ext cx="7806690" cy="552450"/>
          </a:xfrm>
          <a:prstGeom prst="rect">
            <a:avLst/>
          </a:prstGeom>
          <a:noFill/>
          <a:ln/>
        </p:spPr>
        <p:txBody>
          <a:bodyPr wrap="square" rtlCol="0" anchor="ctr"/>
          <a:lstStyle/>
          <a:p>
            <a:r>
              <a:rPr lang="en-US" sz="2100" b="1" dirty="0">
                <a:solidFill>
                  <a:srgbClr val="383838"/>
                </a:solidFill>
                <a:latin typeface="Noto Sans SC" pitchFamily="34" charset="0"/>
                <a:ea typeface="Noto Sans SC" pitchFamily="34" charset="-122"/>
                <a:cs typeface="Noto Sans SC" pitchFamily="34" charset="-120"/>
              </a:rPr>
              <a:t>项目预期成果及规划</a:t>
            </a:r>
            <a:endParaRPr lang="en-US" sz="2080" dirty="0"/>
          </a:p>
        </p:txBody>
      </p:sp>
      <p:sp>
        <p:nvSpPr>
          <p:cNvPr id="4" name="Text 2"/>
          <p:cNvSpPr/>
          <p:nvPr/>
        </p:nvSpPr>
        <p:spPr>
          <a:xfrm>
            <a:off x="762000" y="1304925"/>
            <a:ext cx="7715250" cy="457200"/>
          </a:xfrm>
          <a:prstGeom prst="rect">
            <a:avLst/>
          </a:prstGeom>
          <a:noFill/>
          <a:ln/>
        </p:spPr>
        <p:txBody>
          <a:bodyPr wrap="square" rtlCol="0" anchor="t"/>
          <a:lstStyle/>
          <a:p>
            <a:pPr marL="342900" indent="-342900" algn="l">
              <a:lnSpc>
                <a:spcPts val="2304"/>
              </a:lnSpc>
              <a:buSzPct val="100000"/>
              <a:buChar char="•"/>
            </a:pPr>
            <a:r>
              <a:rPr lang="en-US" sz="1500" b="0" dirty="0">
                <a:solidFill>
                  <a:srgbClr val="383838"/>
                </a:solidFill>
                <a:latin typeface="Noto Sans SC" pitchFamily="34" charset="0"/>
                <a:ea typeface="Noto Sans SC" pitchFamily="34" charset="-122"/>
                <a:cs typeface="Noto Sans SC" pitchFamily="34" charset="-120"/>
              </a:rPr>
              <a:t>项目预期成果：论文一篇</a:t>
            </a:r>
            <a:endParaRPr lang="en-US" sz="1536" dirty="0"/>
          </a:p>
        </p:txBody>
      </p:sp>
      <p:sp>
        <p:nvSpPr>
          <p:cNvPr id="5" name="Text 3"/>
          <p:cNvSpPr/>
          <p:nvPr/>
        </p:nvSpPr>
        <p:spPr>
          <a:xfrm>
            <a:off x="762000" y="1762125"/>
            <a:ext cx="7715250" cy="457200"/>
          </a:xfrm>
          <a:prstGeom prst="rect">
            <a:avLst/>
          </a:prstGeom>
          <a:noFill/>
          <a:ln/>
        </p:spPr>
        <p:txBody>
          <a:bodyPr wrap="square" rtlCol="0" anchor="t"/>
          <a:lstStyle/>
          <a:p>
            <a:pPr marL="342900" indent="-342900" algn="l">
              <a:lnSpc>
                <a:spcPts val="2304"/>
              </a:lnSpc>
              <a:buSzPct val="100000"/>
              <a:buChar char="•"/>
            </a:pPr>
            <a:r>
              <a:rPr lang="en-US" sz="1500" b="0" dirty="0">
                <a:solidFill>
                  <a:srgbClr val="383838"/>
                </a:solidFill>
                <a:latin typeface="Noto Sans SC" pitchFamily="34" charset="0"/>
                <a:ea typeface="Noto Sans SC" pitchFamily="34" charset="-122"/>
                <a:cs typeface="Noto Sans SC" pitchFamily="34" charset="-120"/>
              </a:rPr>
              <a:t>项目规划：</a:t>
            </a:r>
            <a:endParaRPr lang="en-US" sz="1536" dirty="0"/>
          </a:p>
        </p:txBody>
      </p:sp>
      <p:sp>
        <p:nvSpPr>
          <p:cNvPr id="10" name="文本框 9">
            <a:extLst>
              <a:ext uri="{FF2B5EF4-FFF2-40B4-BE49-F238E27FC236}">
                <a16:creationId xmlns:a16="http://schemas.microsoft.com/office/drawing/2014/main" id="{28C209C5-1421-3C68-3399-FAB7AB9F9FEB}"/>
              </a:ext>
            </a:extLst>
          </p:cNvPr>
          <p:cNvSpPr txBox="1"/>
          <p:nvPr/>
        </p:nvSpPr>
        <p:spPr>
          <a:xfrm>
            <a:off x="1102936" y="2218581"/>
            <a:ext cx="4847802" cy="1992084"/>
          </a:xfrm>
          <a:prstGeom prst="rect">
            <a:avLst/>
          </a:prstGeom>
          <a:noFill/>
        </p:spPr>
        <p:txBody>
          <a:bodyPr wrap="none" rtlCol="0">
            <a:spAutoFit/>
          </a:bodyPr>
          <a:lstStyle/>
          <a:p>
            <a:pPr>
              <a:lnSpc>
                <a:spcPct val="200000"/>
              </a:lnSpc>
            </a:pPr>
            <a:r>
              <a:rPr kumimoji="1" lang="en-US" altLang="zh-CN" sz="1600" dirty="0">
                <a:latin typeface=""/>
              </a:rPr>
              <a:t>2023.2-2023.3</a:t>
            </a:r>
            <a:r>
              <a:rPr kumimoji="1" lang="zh-CN" altLang="en-US" sz="1600" dirty="0">
                <a:latin typeface=""/>
              </a:rPr>
              <a:t> 调研课题</a:t>
            </a:r>
            <a:endParaRPr kumimoji="1" lang="en-US" altLang="zh-CN" sz="1600" dirty="0">
              <a:latin typeface=""/>
            </a:endParaRPr>
          </a:p>
          <a:p>
            <a:pPr>
              <a:lnSpc>
                <a:spcPct val="200000"/>
              </a:lnSpc>
            </a:pPr>
            <a:r>
              <a:rPr kumimoji="1" lang="en-US" altLang="zh-CN" sz="1600" dirty="0">
                <a:latin typeface=""/>
              </a:rPr>
              <a:t>2023.3-2023.4</a:t>
            </a:r>
            <a:r>
              <a:rPr kumimoji="1" lang="zh-CN" altLang="en-US" sz="1600" dirty="0">
                <a:latin typeface=""/>
              </a:rPr>
              <a:t> 复现已有无源自适应算法，设计模型</a:t>
            </a:r>
            <a:endParaRPr kumimoji="1" lang="en-US" altLang="zh-CN" sz="1600" dirty="0">
              <a:latin typeface=""/>
            </a:endParaRPr>
          </a:p>
          <a:p>
            <a:pPr>
              <a:lnSpc>
                <a:spcPct val="200000"/>
              </a:lnSpc>
            </a:pPr>
            <a:r>
              <a:rPr kumimoji="1" lang="en-US" altLang="zh-CN" sz="1600" dirty="0">
                <a:latin typeface=""/>
              </a:rPr>
              <a:t>2023.4-2023.5</a:t>
            </a:r>
            <a:r>
              <a:rPr kumimoji="1" lang="zh-CN" altLang="en-US" sz="1600" dirty="0">
                <a:latin typeface=""/>
              </a:rPr>
              <a:t> 模型训练与实验</a:t>
            </a:r>
            <a:endParaRPr kumimoji="1" lang="en-US" altLang="zh-CN" sz="1600" dirty="0">
              <a:latin typeface=""/>
            </a:endParaRPr>
          </a:p>
          <a:p>
            <a:pPr>
              <a:lnSpc>
                <a:spcPct val="200000"/>
              </a:lnSpc>
            </a:pPr>
            <a:r>
              <a:rPr kumimoji="1" lang="en-US" altLang="zh-CN" sz="1600" dirty="0">
                <a:latin typeface=""/>
              </a:rPr>
              <a:t>2023.5-2023.6</a:t>
            </a:r>
            <a:r>
              <a:rPr kumimoji="1" lang="zh-CN" altLang="en-US" sz="1600" dirty="0">
                <a:latin typeface=""/>
              </a:rPr>
              <a:t> 完善实验，撰写论文</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2871788" y="1614488"/>
            <a:ext cx="3395663" cy="552450"/>
          </a:xfrm>
          <a:prstGeom prst="rect">
            <a:avLst/>
          </a:prstGeom>
          <a:noFill/>
          <a:ln/>
        </p:spPr>
        <p:txBody>
          <a:bodyPr wrap="square" rtlCol="0" anchor="t"/>
          <a:lstStyle/>
          <a:p>
            <a:pPr algn="ctr"/>
            <a:r>
              <a:rPr lang="en-US" sz="2400" b="1" dirty="0">
                <a:solidFill>
                  <a:srgbClr val="383838"/>
                </a:solidFill>
                <a:latin typeface="Noto Sans SC" pitchFamily="34" charset="0"/>
                <a:ea typeface="Noto Sans SC" pitchFamily="34" charset="-122"/>
                <a:cs typeface="Noto Sans SC" pitchFamily="34" charset="-120"/>
              </a:rPr>
              <a:t>THE END</a:t>
            </a:r>
            <a:endParaRPr lang="en-US" sz="2400" dirty="0"/>
          </a:p>
        </p:txBody>
      </p:sp>
      <p:sp>
        <p:nvSpPr>
          <p:cNvPr id="3" name="Text 1"/>
          <p:cNvSpPr/>
          <p:nvPr/>
        </p:nvSpPr>
        <p:spPr>
          <a:xfrm>
            <a:off x="2871788" y="2057400"/>
            <a:ext cx="3395663" cy="1033463"/>
          </a:xfrm>
          <a:prstGeom prst="rect">
            <a:avLst/>
          </a:prstGeom>
          <a:noFill/>
          <a:ln/>
        </p:spPr>
        <p:txBody>
          <a:bodyPr wrap="square" rtlCol="0" anchor="t"/>
          <a:lstStyle/>
          <a:p>
            <a:pPr algn="ctr"/>
            <a:r>
              <a:rPr lang="en-US" sz="4500" b="1" dirty="0">
                <a:solidFill>
                  <a:srgbClr val="383838"/>
                </a:solidFill>
                <a:latin typeface="Noto Sans SC" pitchFamily="34" charset="0"/>
                <a:ea typeface="Noto Sans SC" pitchFamily="34" charset="-122"/>
                <a:cs typeface="Noto Sans SC" pitchFamily="34" charset="-120"/>
              </a:rPr>
              <a:t>THANKS</a:t>
            </a:r>
            <a:endParaRPr lang="en-US" sz="4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762000" y="845790"/>
            <a:ext cx="7806690" cy="2679"/>
          </a:xfrm>
          <a:prstGeom prst="rect">
            <a:avLst/>
          </a:prstGeom>
          <a:solidFill>
            <a:srgbClr val="646464"/>
          </a:solidFill>
          <a:ln/>
        </p:spPr>
      </p:sp>
      <p:sp>
        <p:nvSpPr>
          <p:cNvPr id="3" name="Text 1"/>
          <p:cNvSpPr/>
          <p:nvPr/>
        </p:nvSpPr>
        <p:spPr>
          <a:xfrm>
            <a:off x="762000" y="228600"/>
            <a:ext cx="7806690" cy="552450"/>
          </a:xfrm>
          <a:prstGeom prst="rect">
            <a:avLst/>
          </a:prstGeom>
          <a:noFill/>
          <a:ln/>
        </p:spPr>
        <p:txBody>
          <a:bodyPr wrap="square" rtlCol="0" anchor="ctr"/>
          <a:lstStyle/>
          <a:p>
            <a:r>
              <a:rPr lang="en-US" sz="2100" b="1" dirty="0">
                <a:solidFill>
                  <a:srgbClr val="383838"/>
                </a:solidFill>
                <a:latin typeface="Noto Sans SC" pitchFamily="34" charset="0"/>
                <a:ea typeface="Noto Sans SC" pitchFamily="34" charset="-122"/>
                <a:cs typeface="Noto Sans SC" pitchFamily="34" charset="-120"/>
              </a:rPr>
              <a:t>CATALOGUE</a:t>
            </a:r>
            <a:endParaRPr lang="en-US" sz="2080" dirty="0"/>
          </a:p>
        </p:txBody>
      </p:sp>
      <p:sp>
        <p:nvSpPr>
          <p:cNvPr id="4" name="Text 2"/>
          <p:cNvSpPr/>
          <p:nvPr/>
        </p:nvSpPr>
        <p:spPr>
          <a:xfrm>
            <a:off x="762000" y="1304925"/>
            <a:ext cx="7715250" cy="457200"/>
          </a:xfrm>
          <a:prstGeom prst="rect">
            <a:avLst/>
          </a:prstGeom>
          <a:noFill/>
          <a:ln/>
        </p:spPr>
        <p:txBody>
          <a:bodyPr wrap="square" rtlCol="0" anchor="t"/>
          <a:lstStyle/>
          <a:p>
            <a:pPr marL="342900" indent="-342900" algn="l">
              <a:lnSpc>
                <a:spcPts val="2304"/>
              </a:lnSpc>
              <a:buSzPct val="100000"/>
              <a:buChar char="•"/>
            </a:pPr>
            <a:r>
              <a:rPr lang="en-US" sz="1500" b="0" dirty="0">
                <a:solidFill>
                  <a:srgbClr val="383838"/>
                </a:solidFill>
                <a:latin typeface="Noto Sans SC" pitchFamily="34" charset="0"/>
                <a:ea typeface="Noto Sans SC" pitchFamily="34" charset="-122"/>
                <a:cs typeface="Noto Sans SC" pitchFamily="34" charset="-120"/>
              </a:rPr>
              <a:t>研究背景</a:t>
            </a:r>
            <a:endParaRPr lang="en-US" sz="1536" dirty="0"/>
          </a:p>
        </p:txBody>
      </p:sp>
      <p:sp>
        <p:nvSpPr>
          <p:cNvPr id="5" name="Text 3"/>
          <p:cNvSpPr/>
          <p:nvPr/>
        </p:nvSpPr>
        <p:spPr>
          <a:xfrm>
            <a:off x="762000" y="1762125"/>
            <a:ext cx="7715250" cy="457200"/>
          </a:xfrm>
          <a:prstGeom prst="rect">
            <a:avLst/>
          </a:prstGeom>
          <a:noFill/>
          <a:ln/>
        </p:spPr>
        <p:txBody>
          <a:bodyPr wrap="square" rtlCol="0" anchor="t"/>
          <a:lstStyle/>
          <a:p>
            <a:pPr marL="342900" indent="-342900" algn="l">
              <a:lnSpc>
                <a:spcPts val="2304"/>
              </a:lnSpc>
              <a:buSzPct val="100000"/>
              <a:buChar char="•"/>
            </a:pPr>
            <a:r>
              <a:rPr lang="en-US" sz="1500" b="0" dirty="0">
                <a:solidFill>
                  <a:srgbClr val="383838"/>
                </a:solidFill>
                <a:latin typeface="Noto Sans SC" pitchFamily="34" charset="0"/>
                <a:ea typeface="Noto Sans SC" pitchFamily="34" charset="-122"/>
                <a:cs typeface="Noto Sans SC" pitchFamily="34" charset="-120"/>
              </a:rPr>
              <a:t>研究内容</a:t>
            </a:r>
            <a:endParaRPr lang="en-US" sz="1536" dirty="0"/>
          </a:p>
        </p:txBody>
      </p:sp>
      <p:sp>
        <p:nvSpPr>
          <p:cNvPr id="6" name="Text 4"/>
          <p:cNvSpPr/>
          <p:nvPr/>
        </p:nvSpPr>
        <p:spPr>
          <a:xfrm>
            <a:off x="762000" y="2219325"/>
            <a:ext cx="7715250" cy="457200"/>
          </a:xfrm>
          <a:prstGeom prst="rect">
            <a:avLst/>
          </a:prstGeom>
          <a:noFill/>
          <a:ln/>
        </p:spPr>
        <p:txBody>
          <a:bodyPr wrap="square" rtlCol="0" anchor="t"/>
          <a:lstStyle/>
          <a:p>
            <a:pPr marL="342900" indent="-342900" algn="l">
              <a:lnSpc>
                <a:spcPts val="2304"/>
              </a:lnSpc>
              <a:buSzPct val="100000"/>
              <a:buChar char="•"/>
            </a:pPr>
            <a:r>
              <a:rPr lang="en-US" sz="1500" b="0" dirty="0">
                <a:solidFill>
                  <a:srgbClr val="383838"/>
                </a:solidFill>
                <a:latin typeface="Noto Sans SC" pitchFamily="34" charset="0"/>
                <a:ea typeface="Noto Sans SC" pitchFamily="34" charset="-122"/>
                <a:cs typeface="Noto Sans SC" pitchFamily="34" charset="-120"/>
              </a:rPr>
              <a:t>预期成果及规划</a:t>
            </a:r>
            <a:endParaRPr lang="en-US" sz="1536"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1552575" y="1514475"/>
            <a:ext cx="1452563" cy="1243013"/>
          </a:xfrm>
          <a:prstGeom prst="rect">
            <a:avLst/>
          </a:prstGeom>
          <a:noFill/>
          <a:ln/>
        </p:spPr>
        <p:txBody>
          <a:bodyPr wrap="square" rtlCol="0" anchor="t"/>
          <a:lstStyle/>
          <a:p>
            <a:r>
              <a:rPr lang="en-US" sz="5400" b="1" dirty="0">
                <a:solidFill>
                  <a:srgbClr val="646464"/>
                </a:solidFill>
                <a:latin typeface="Noto Sans SC" pitchFamily="34" charset="0"/>
                <a:ea typeface="Noto Sans SC" pitchFamily="34" charset="-122"/>
                <a:cs typeface="Noto Sans SC" pitchFamily="34" charset="-120"/>
              </a:rPr>
              <a:t>0</a:t>
            </a:r>
            <a:r>
              <a:rPr lang="en-US" altLang="zh-CN" sz="5400" b="1" dirty="0">
                <a:solidFill>
                  <a:srgbClr val="646464"/>
                </a:solidFill>
                <a:latin typeface="Noto Sans SC" pitchFamily="34" charset="0"/>
                <a:ea typeface="Noto Sans SC" pitchFamily="34" charset="-122"/>
                <a:cs typeface="Noto Sans SC" pitchFamily="34" charset="-120"/>
              </a:rPr>
              <a:t>1</a:t>
            </a:r>
            <a:endParaRPr lang="en-US" sz="5400" dirty="0"/>
          </a:p>
        </p:txBody>
      </p:sp>
      <p:sp>
        <p:nvSpPr>
          <p:cNvPr id="3" name="Text 1"/>
          <p:cNvSpPr/>
          <p:nvPr/>
        </p:nvSpPr>
        <p:spPr>
          <a:xfrm>
            <a:off x="1552575" y="2571750"/>
            <a:ext cx="5101590" cy="1676400"/>
          </a:xfrm>
          <a:prstGeom prst="rect">
            <a:avLst/>
          </a:prstGeom>
          <a:noFill/>
          <a:ln/>
        </p:spPr>
        <p:txBody>
          <a:bodyPr wrap="square" rtlCol="0" anchor="t"/>
          <a:lstStyle/>
          <a:p>
            <a:r>
              <a:rPr lang="en-US" sz="3800" b="1" dirty="0">
                <a:solidFill>
                  <a:srgbClr val="383838"/>
                </a:solidFill>
                <a:latin typeface="Noto Sans SC" pitchFamily="34" charset="0"/>
                <a:ea typeface="Noto Sans SC" pitchFamily="34" charset="-122"/>
                <a:cs typeface="Noto Sans SC" pitchFamily="34" charset="-120"/>
              </a:rPr>
              <a:t>研究背景</a:t>
            </a:r>
            <a:endParaRPr lang="en-US" sz="384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845790"/>
            <a:ext cx="7806690" cy="2679"/>
          </a:xfrm>
          <a:prstGeom prst="rect">
            <a:avLst/>
          </a:prstGeom>
          <a:solidFill>
            <a:srgbClr val="646464"/>
          </a:solidFill>
          <a:ln/>
        </p:spPr>
      </p:sp>
      <p:sp>
        <p:nvSpPr>
          <p:cNvPr id="3" name="Text 1"/>
          <p:cNvSpPr/>
          <p:nvPr/>
        </p:nvSpPr>
        <p:spPr>
          <a:xfrm>
            <a:off x="762000" y="228600"/>
            <a:ext cx="7806690" cy="552450"/>
          </a:xfrm>
          <a:prstGeom prst="rect">
            <a:avLst/>
          </a:prstGeom>
          <a:noFill/>
          <a:ln/>
        </p:spPr>
        <p:txBody>
          <a:bodyPr wrap="square" rtlCol="0" anchor="ctr"/>
          <a:lstStyle/>
          <a:p>
            <a:r>
              <a:rPr lang="en-US" sz="2100" b="1" dirty="0">
                <a:solidFill>
                  <a:srgbClr val="383838"/>
                </a:solidFill>
                <a:latin typeface="Noto Sans SC" pitchFamily="34" charset="0"/>
                <a:ea typeface="Noto Sans SC" pitchFamily="34" charset="-122"/>
                <a:cs typeface="Noto Sans SC" pitchFamily="34" charset="-120"/>
              </a:rPr>
              <a:t>研究背景</a:t>
            </a:r>
            <a:endParaRPr lang="en-US" sz="2080" dirty="0"/>
          </a:p>
        </p:txBody>
      </p:sp>
      <p:sp>
        <p:nvSpPr>
          <p:cNvPr id="4" name="Text 2"/>
          <p:cNvSpPr/>
          <p:nvPr/>
        </p:nvSpPr>
        <p:spPr>
          <a:xfrm>
            <a:off x="762000" y="1490929"/>
            <a:ext cx="3663696" cy="2806781"/>
          </a:xfrm>
          <a:prstGeom prst="rect">
            <a:avLst/>
          </a:prstGeom>
          <a:noFill/>
          <a:ln/>
        </p:spPr>
        <p:txBody>
          <a:bodyPr wrap="square" rtlCol="0" anchor="t"/>
          <a:lstStyle/>
          <a:p>
            <a:pPr algn="l">
              <a:lnSpc>
                <a:spcPct val="200000"/>
              </a:lnSpc>
              <a:buSzPct val="100000"/>
            </a:pPr>
            <a:r>
              <a:rPr lang="zh-CN" altLang="en-US" sz="1500" dirty="0">
                <a:solidFill>
                  <a:srgbClr val="383838"/>
                </a:solidFill>
                <a:latin typeface="Noto Sans SC" pitchFamily="34" charset="0"/>
                <a:ea typeface="Noto Sans SC" pitchFamily="34" charset="-122"/>
              </a:rPr>
              <a:t>无监督域适应（</a:t>
            </a:r>
            <a:r>
              <a:rPr lang="en-US" altLang="zh-CN" sz="1500" dirty="0">
                <a:solidFill>
                  <a:srgbClr val="383838"/>
                </a:solidFill>
                <a:latin typeface="Noto Sans SC" pitchFamily="34" charset="0"/>
                <a:ea typeface="Noto Sans SC" pitchFamily="34" charset="-122"/>
              </a:rPr>
              <a:t>UDA</a:t>
            </a:r>
            <a:r>
              <a:rPr lang="zh-CN" altLang="en-US" sz="1500" dirty="0">
                <a:solidFill>
                  <a:srgbClr val="383838"/>
                </a:solidFill>
                <a:latin typeface="Noto Sans SC" pitchFamily="34" charset="0"/>
                <a:ea typeface="Noto Sans SC" pitchFamily="34" charset="-122"/>
              </a:rPr>
              <a:t>）是一种利用标记的源域知识来在具有不同数据分布的未标记的目标域上执行任务的技术。</a:t>
            </a:r>
            <a:r>
              <a:rPr lang="en-US" altLang="zh-CN" sz="1500" dirty="0">
                <a:solidFill>
                  <a:srgbClr val="383838"/>
                </a:solidFill>
                <a:latin typeface="Noto Sans SC" pitchFamily="34" charset="0"/>
                <a:ea typeface="Noto Sans SC" pitchFamily="34" charset="-122"/>
              </a:rPr>
              <a:t>UDA </a:t>
            </a:r>
            <a:r>
              <a:rPr lang="zh-CN" altLang="en-US" sz="1500" dirty="0">
                <a:solidFill>
                  <a:srgbClr val="383838"/>
                </a:solidFill>
                <a:latin typeface="Noto Sans SC" pitchFamily="34" charset="0"/>
                <a:ea typeface="Noto Sans SC" pitchFamily="34" charset="-122"/>
              </a:rPr>
              <a:t>可以降低标注成本并提高深度学习模型在语义分割、目标检测和节点分类等各种任务上的泛化能力。</a:t>
            </a:r>
            <a:endParaRPr lang="en-US" sz="1500" dirty="0">
              <a:solidFill>
                <a:srgbClr val="383838"/>
              </a:solidFill>
              <a:latin typeface="Noto Sans SC" pitchFamily="34" charset="0"/>
              <a:ea typeface="Noto Sans SC" pitchFamily="34" charset="-122"/>
            </a:endParaRPr>
          </a:p>
        </p:txBody>
      </p:sp>
      <p:pic>
        <p:nvPicPr>
          <p:cNvPr id="6" name="图片 5" descr="图示&#10;&#10;描述已自动生成">
            <a:extLst>
              <a:ext uri="{FF2B5EF4-FFF2-40B4-BE49-F238E27FC236}">
                <a16:creationId xmlns:a16="http://schemas.microsoft.com/office/drawing/2014/main" id="{8DB9257D-C044-5A66-BAD8-B342A238D018}"/>
              </a:ext>
            </a:extLst>
          </p:cNvPr>
          <p:cNvPicPr>
            <a:picLocks noChangeAspect="1"/>
          </p:cNvPicPr>
          <p:nvPr/>
        </p:nvPicPr>
        <p:blipFill>
          <a:blip r:embed="rId3"/>
          <a:stretch>
            <a:fillRect/>
          </a:stretch>
        </p:blipFill>
        <p:spPr>
          <a:xfrm>
            <a:off x="5004711" y="1662677"/>
            <a:ext cx="3563978" cy="1818145"/>
          </a:xfrm>
          <a:prstGeom prst="rect">
            <a:avLst/>
          </a:prstGeom>
        </p:spPr>
      </p:pic>
      <p:sp>
        <p:nvSpPr>
          <p:cNvPr id="14" name="文本框 13">
            <a:extLst>
              <a:ext uri="{FF2B5EF4-FFF2-40B4-BE49-F238E27FC236}">
                <a16:creationId xmlns:a16="http://schemas.microsoft.com/office/drawing/2014/main" id="{D4E30E03-E1A2-DD72-EB20-F6EF6CAB6912}"/>
              </a:ext>
            </a:extLst>
          </p:cNvPr>
          <p:cNvSpPr txBox="1"/>
          <p:nvPr/>
        </p:nvSpPr>
        <p:spPr>
          <a:xfrm>
            <a:off x="6045182" y="3480822"/>
            <a:ext cx="1483035" cy="323165"/>
          </a:xfrm>
          <a:prstGeom prst="rect">
            <a:avLst/>
          </a:prstGeom>
          <a:noFill/>
        </p:spPr>
        <p:txBody>
          <a:bodyPr wrap="none" rtlCol="0">
            <a:spAutoFit/>
          </a:bodyPr>
          <a:lstStyle/>
          <a:p>
            <a:pPr algn="ctr"/>
            <a:r>
              <a:rPr lang="en-US" altLang="zh-CN" sz="1500" dirty="0">
                <a:solidFill>
                  <a:srgbClr val="383838"/>
                </a:solidFill>
                <a:latin typeface="Noto Sans SC" pitchFamily="34" charset="0"/>
                <a:ea typeface="Noto Sans SC" pitchFamily="34" charset="-122"/>
              </a:rPr>
              <a:t>Conventional DA</a:t>
            </a:r>
            <a:endParaRPr lang="zh-CN" altLang="en-US" sz="1500" dirty="0">
              <a:solidFill>
                <a:srgbClr val="383838"/>
              </a:solidFill>
              <a:latin typeface="Noto Sans SC" pitchFamily="34" charset="0"/>
              <a:ea typeface="Noto Sans SC" pitchFamily="34" charset="-122"/>
            </a:endParaRPr>
          </a:p>
        </p:txBody>
      </p:sp>
    </p:spTree>
    <p:extLst>
      <p:ext uri="{BB962C8B-B14F-4D97-AF65-F5344CB8AC3E}">
        <p14:creationId xmlns:p14="http://schemas.microsoft.com/office/powerpoint/2010/main" val="294967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762000" y="845790"/>
            <a:ext cx="7806690" cy="2679"/>
          </a:xfrm>
          <a:prstGeom prst="rect">
            <a:avLst/>
          </a:prstGeom>
          <a:solidFill>
            <a:srgbClr val="646464"/>
          </a:solidFill>
          <a:ln/>
        </p:spPr>
      </p:sp>
      <p:sp>
        <p:nvSpPr>
          <p:cNvPr id="3" name="Text 1"/>
          <p:cNvSpPr/>
          <p:nvPr/>
        </p:nvSpPr>
        <p:spPr>
          <a:xfrm>
            <a:off x="762000" y="228600"/>
            <a:ext cx="7806690" cy="552450"/>
          </a:xfrm>
          <a:prstGeom prst="rect">
            <a:avLst/>
          </a:prstGeom>
          <a:noFill/>
          <a:ln/>
        </p:spPr>
        <p:txBody>
          <a:bodyPr wrap="square" rtlCol="0" anchor="ctr"/>
          <a:lstStyle/>
          <a:p>
            <a:r>
              <a:rPr lang="en-US" sz="2100" b="1" dirty="0">
                <a:solidFill>
                  <a:srgbClr val="383838"/>
                </a:solidFill>
                <a:latin typeface="Noto Sans SC" pitchFamily="34" charset="0"/>
                <a:ea typeface="Noto Sans SC" pitchFamily="34" charset="-122"/>
                <a:cs typeface="Noto Sans SC" pitchFamily="34" charset="-120"/>
              </a:rPr>
              <a:t>研究背景</a:t>
            </a:r>
            <a:endParaRPr lang="en-US" sz="2080" dirty="0"/>
          </a:p>
        </p:txBody>
      </p:sp>
      <p:sp>
        <p:nvSpPr>
          <p:cNvPr id="4" name="Text 2"/>
          <p:cNvSpPr/>
          <p:nvPr/>
        </p:nvSpPr>
        <p:spPr>
          <a:xfrm>
            <a:off x="762000" y="1304925"/>
            <a:ext cx="7715250" cy="1143000"/>
          </a:xfrm>
          <a:prstGeom prst="rect">
            <a:avLst/>
          </a:prstGeom>
          <a:noFill/>
          <a:ln/>
        </p:spPr>
        <p:txBody>
          <a:bodyPr wrap="square" rtlCol="0" anchor="t"/>
          <a:lstStyle/>
          <a:p>
            <a:pPr algn="l">
              <a:lnSpc>
                <a:spcPts val="2304"/>
              </a:lnSpc>
              <a:buSzPct val="100000"/>
            </a:pPr>
            <a:r>
              <a:rPr lang="en-US" sz="1500" b="0" dirty="0">
                <a:solidFill>
                  <a:srgbClr val="383838"/>
                </a:solidFill>
                <a:latin typeface="Noto Sans SC" pitchFamily="34" charset="0"/>
                <a:ea typeface="Noto Sans SC" pitchFamily="34" charset="-122"/>
                <a:cs typeface="Noto Sans SC" pitchFamily="34" charset="-120"/>
              </a:rPr>
              <a:t>领域自适应方法已经开始被使用在医学领域，以解决不同设备、不同场景、不同模态等因素导致的医学图像之间的分布差异问题。然而，现存的自监督领域自适应方法存在三个较为明显的问题。</a:t>
            </a:r>
            <a:endParaRPr lang="en-US" sz="1536" dirty="0"/>
          </a:p>
        </p:txBody>
      </p:sp>
      <p:pic>
        <p:nvPicPr>
          <p:cNvPr id="7" name="图片 6">
            <a:extLst>
              <a:ext uri="{FF2B5EF4-FFF2-40B4-BE49-F238E27FC236}">
                <a16:creationId xmlns:a16="http://schemas.microsoft.com/office/drawing/2014/main" id="{CD8F6F65-A43E-E412-04A0-95B3391E2595}"/>
              </a:ext>
            </a:extLst>
          </p:cNvPr>
          <p:cNvPicPr>
            <a:picLocks noChangeAspect="1"/>
          </p:cNvPicPr>
          <p:nvPr/>
        </p:nvPicPr>
        <p:blipFill>
          <a:blip r:embed="rId3"/>
          <a:stretch>
            <a:fillRect/>
          </a:stretch>
        </p:blipFill>
        <p:spPr>
          <a:xfrm>
            <a:off x="1239179" y="2571751"/>
            <a:ext cx="2303627" cy="1459525"/>
          </a:xfrm>
          <a:prstGeom prst="rect">
            <a:avLst/>
          </a:prstGeom>
        </p:spPr>
      </p:pic>
      <p:pic>
        <p:nvPicPr>
          <p:cNvPr id="8" name="图片 7">
            <a:extLst>
              <a:ext uri="{FF2B5EF4-FFF2-40B4-BE49-F238E27FC236}">
                <a16:creationId xmlns:a16="http://schemas.microsoft.com/office/drawing/2014/main" id="{75671F15-88F2-D9D2-0648-68EEF24C5A7F}"/>
              </a:ext>
            </a:extLst>
          </p:cNvPr>
          <p:cNvPicPr>
            <a:picLocks noChangeAspect="1"/>
          </p:cNvPicPr>
          <p:nvPr/>
        </p:nvPicPr>
        <p:blipFill>
          <a:blip r:embed="rId4"/>
          <a:stretch>
            <a:fillRect/>
          </a:stretch>
        </p:blipFill>
        <p:spPr>
          <a:xfrm>
            <a:off x="3947905" y="2571751"/>
            <a:ext cx="2233474" cy="1459525"/>
          </a:xfrm>
          <a:prstGeom prst="rect">
            <a:avLst/>
          </a:prstGeom>
        </p:spPr>
      </p:pic>
      <p:pic>
        <p:nvPicPr>
          <p:cNvPr id="9" name="图片 8">
            <a:extLst>
              <a:ext uri="{FF2B5EF4-FFF2-40B4-BE49-F238E27FC236}">
                <a16:creationId xmlns:a16="http://schemas.microsoft.com/office/drawing/2014/main" id="{15DCCA99-03CD-DC06-A5AC-68E6E8FD4EAF}"/>
              </a:ext>
            </a:extLst>
          </p:cNvPr>
          <p:cNvPicPr>
            <a:picLocks noChangeAspect="1"/>
          </p:cNvPicPr>
          <p:nvPr/>
        </p:nvPicPr>
        <p:blipFill>
          <a:blip r:embed="rId5"/>
          <a:stretch>
            <a:fillRect/>
          </a:stretch>
        </p:blipFill>
        <p:spPr>
          <a:xfrm>
            <a:off x="6586478" y="2571750"/>
            <a:ext cx="1459525" cy="1459525"/>
          </a:xfrm>
          <a:prstGeom prst="rect">
            <a:avLst/>
          </a:prstGeom>
        </p:spPr>
      </p:pic>
      <p:sp>
        <p:nvSpPr>
          <p:cNvPr id="11" name="文本框 10">
            <a:extLst>
              <a:ext uri="{FF2B5EF4-FFF2-40B4-BE49-F238E27FC236}">
                <a16:creationId xmlns:a16="http://schemas.microsoft.com/office/drawing/2014/main" id="{6C8A2C46-D60F-95F6-E95C-AAE455A2D5D0}"/>
              </a:ext>
            </a:extLst>
          </p:cNvPr>
          <p:cNvSpPr txBox="1"/>
          <p:nvPr/>
        </p:nvSpPr>
        <p:spPr>
          <a:xfrm>
            <a:off x="1801835" y="4155102"/>
            <a:ext cx="1178313" cy="323165"/>
          </a:xfrm>
          <a:prstGeom prst="rect">
            <a:avLst/>
          </a:prstGeom>
          <a:noFill/>
        </p:spPr>
        <p:txBody>
          <a:bodyPr wrap="square">
            <a:spAutoFit/>
          </a:bodyPr>
          <a:lstStyle/>
          <a:p>
            <a:pPr algn="ctr"/>
            <a:r>
              <a:rPr lang="zh-CN" altLang="en-US" sz="1500" b="1" dirty="0">
                <a:solidFill>
                  <a:srgbClr val="383838"/>
                </a:solidFill>
                <a:latin typeface="Noto Sans SC" pitchFamily="34" charset="0"/>
                <a:ea typeface="Noto Sans SC" pitchFamily="34" charset="-122"/>
              </a:rPr>
              <a:t>隐私保护</a:t>
            </a:r>
          </a:p>
        </p:txBody>
      </p:sp>
      <p:sp>
        <p:nvSpPr>
          <p:cNvPr id="12" name="文本框 11">
            <a:extLst>
              <a:ext uri="{FF2B5EF4-FFF2-40B4-BE49-F238E27FC236}">
                <a16:creationId xmlns:a16="http://schemas.microsoft.com/office/drawing/2014/main" id="{B1ACB229-006A-F6A7-4EC2-F54AF07B45DD}"/>
              </a:ext>
            </a:extLst>
          </p:cNvPr>
          <p:cNvSpPr txBox="1"/>
          <p:nvPr/>
        </p:nvSpPr>
        <p:spPr>
          <a:xfrm>
            <a:off x="4475485" y="4158807"/>
            <a:ext cx="1178313" cy="323165"/>
          </a:xfrm>
          <a:prstGeom prst="rect">
            <a:avLst/>
          </a:prstGeom>
          <a:noFill/>
        </p:spPr>
        <p:txBody>
          <a:bodyPr wrap="square">
            <a:spAutoFit/>
          </a:bodyPr>
          <a:lstStyle/>
          <a:p>
            <a:pPr algn="ctr"/>
            <a:r>
              <a:rPr lang="zh-CN" altLang="en-US" sz="1500" b="1" dirty="0">
                <a:solidFill>
                  <a:srgbClr val="383838"/>
                </a:solidFill>
                <a:latin typeface="Noto Sans SC" pitchFamily="34" charset="0"/>
                <a:ea typeface="Noto Sans SC" pitchFamily="34" charset="-122"/>
              </a:rPr>
              <a:t>数据储存</a:t>
            </a:r>
          </a:p>
        </p:txBody>
      </p:sp>
      <p:sp>
        <p:nvSpPr>
          <p:cNvPr id="13" name="文本框 12">
            <a:extLst>
              <a:ext uri="{FF2B5EF4-FFF2-40B4-BE49-F238E27FC236}">
                <a16:creationId xmlns:a16="http://schemas.microsoft.com/office/drawing/2014/main" id="{B5BAEBAE-2E76-1D0E-3F74-54B6049E1773}"/>
              </a:ext>
            </a:extLst>
          </p:cNvPr>
          <p:cNvSpPr txBox="1"/>
          <p:nvPr/>
        </p:nvSpPr>
        <p:spPr>
          <a:xfrm>
            <a:off x="6727083" y="4155102"/>
            <a:ext cx="1178313" cy="323165"/>
          </a:xfrm>
          <a:prstGeom prst="rect">
            <a:avLst/>
          </a:prstGeom>
          <a:noFill/>
        </p:spPr>
        <p:txBody>
          <a:bodyPr wrap="square">
            <a:spAutoFit/>
          </a:bodyPr>
          <a:lstStyle/>
          <a:p>
            <a:pPr algn="ctr"/>
            <a:r>
              <a:rPr lang="zh-CN" altLang="en-US" sz="1500" b="1" dirty="0">
                <a:solidFill>
                  <a:srgbClr val="383838"/>
                </a:solidFill>
                <a:latin typeface="Noto Sans SC" pitchFamily="34" charset="0"/>
                <a:ea typeface="Noto Sans SC" pitchFamily="34" charset="-122"/>
              </a:rPr>
              <a:t>运算负担</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9128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1552575" y="1514475"/>
            <a:ext cx="1452563" cy="1243013"/>
          </a:xfrm>
          <a:prstGeom prst="rect">
            <a:avLst/>
          </a:prstGeom>
          <a:noFill/>
          <a:ln/>
        </p:spPr>
        <p:txBody>
          <a:bodyPr wrap="square" rtlCol="0" anchor="t"/>
          <a:lstStyle/>
          <a:p>
            <a:r>
              <a:rPr lang="en-US" sz="5400" b="1" dirty="0">
                <a:solidFill>
                  <a:srgbClr val="646464"/>
                </a:solidFill>
                <a:latin typeface="Noto Sans SC" pitchFamily="34" charset="0"/>
                <a:ea typeface="Noto Sans SC" pitchFamily="34" charset="-122"/>
                <a:cs typeface="Noto Sans SC" pitchFamily="34" charset="-120"/>
              </a:rPr>
              <a:t>02</a:t>
            </a:r>
            <a:endParaRPr lang="en-US" sz="5400" dirty="0"/>
          </a:p>
        </p:txBody>
      </p:sp>
      <p:sp>
        <p:nvSpPr>
          <p:cNvPr id="3" name="Text 1"/>
          <p:cNvSpPr/>
          <p:nvPr/>
        </p:nvSpPr>
        <p:spPr>
          <a:xfrm>
            <a:off x="1552575" y="2571750"/>
            <a:ext cx="5101590" cy="1676400"/>
          </a:xfrm>
          <a:prstGeom prst="rect">
            <a:avLst/>
          </a:prstGeom>
          <a:noFill/>
          <a:ln/>
        </p:spPr>
        <p:txBody>
          <a:bodyPr wrap="square" rtlCol="0" anchor="t"/>
          <a:lstStyle/>
          <a:p>
            <a:r>
              <a:rPr lang="en-US" sz="3800" b="1" dirty="0">
                <a:solidFill>
                  <a:srgbClr val="383838"/>
                </a:solidFill>
                <a:latin typeface="Noto Sans SC" pitchFamily="34" charset="0"/>
                <a:ea typeface="Noto Sans SC" pitchFamily="34" charset="-122"/>
                <a:cs typeface="Noto Sans SC" pitchFamily="34" charset="-120"/>
              </a:rPr>
              <a:t>无源领域自适应</a:t>
            </a:r>
            <a:endParaRPr lang="en-US" sz="384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762000" y="845790"/>
            <a:ext cx="7806690" cy="2679"/>
          </a:xfrm>
          <a:prstGeom prst="rect">
            <a:avLst/>
          </a:prstGeom>
          <a:solidFill>
            <a:srgbClr val="646464"/>
          </a:solidFill>
          <a:ln/>
        </p:spPr>
      </p:sp>
      <p:sp>
        <p:nvSpPr>
          <p:cNvPr id="3" name="Text 1"/>
          <p:cNvSpPr/>
          <p:nvPr/>
        </p:nvSpPr>
        <p:spPr>
          <a:xfrm>
            <a:off x="762000" y="228600"/>
            <a:ext cx="7806690" cy="552450"/>
          </a:xfrm>
          <a:prstGeom prst="rect">
            <a:avLst/>
          </a:prstGeom>
          <a:noFill/>
          <a:ln/>
        </p:spPr>
        <p:txBody>
          <a:bodyPr wrap="square" rtlCol="0" anchor="ctr"/>
          <a:lstStyle/>
          <a:p>
            <a:r>
              <a:rPr lang="en-US" sz="2100" b="1" dirty="0">
                <a:solidFill>
                  <a:srgbClr val="383838"/>
                </a:solidFill>
                <a:latin typeface="Noto Sans SC" pitchFamily="34" charset="0"/>
                <a:ea typeface="Noto Sans SC" pitchFamily="34" charset="-122"/>
              </a:rPr>
              <a:t>无源领域自适应</a:t>
            </a:r>
          </a:p>
        </p:txBody>
      </p:sp>
      <p:sp>
        <p:nvSpPr>
          <p:cNvPr id="4" name="Text 2"/>
          <p:cNvSpPr/>
          <p:nvPr/>
        </p:nvSpPr>
        <p:spPr>
          <a:xfrm>
            <a:off x="762000" y="1304925"/>
            <a:ext cx="7715250" cy="1143000"/>
          </a:xfrm>
          <a:prstGeom prst="rect">
            <a:avLst/>
          </a:prstGeom>
          <a:noFill/>
          <a:ln/>
        </p:spPr>
        <p:txBody>
          <a:bodyPr wrap="square" rtlCol="0" anchor="t"/>
          <a:lstStyle/>
          <a:p>
            <a:pPr algn="l">
              <a:lnSpc>
                <a:spcPts val="2304"/>
              </a:lnSpc>
              <a:buSzPct val="100000"/>
            </a:pPr>
            <a:r>
              <a:rPr lang="en-US" sz="1500" b="0" dirty="0">
                <a:solidFill>
                  <a:srgbClr val="383838"/>
                </a:solidFill>
                <a:latin typeface="Noto Sans SC" pitchFamily="34" charset="0"/>
                <a:ea typeface="Noto Sans SC" pitchFamily="34" charset="-122"/>
                <a:cs typeface="Noto Sans SC" pitchFamily="34" charset="-120"/>
              </a:rPr>
              <a:t>无源领域自适应是一种</a:t>
            </a:r>
            <a:r>
              <a:rPr lang="en-US" sz="1500" b="1" dirty="0">
                <a:solidFill>
                  <a:srgbClr val="383838"/>
                </a:solidFill>
                <a:latin typeface="Noto Sans SC" pitchFamily="34" charset="0"/>
                <a:ea typeface="Noto Sans SC" pitchFamily="34" charset="-122"/>
                <a:cs typeface="Noto Sans SC" pitchFamily="34" charset="-120"/>
              </a:rPr>
              <a:t>不借助源域数据</a:t>
            </a:r>
            <a:r>
              <a:rPr lang="en-US" sz="1500" b="0" dirty="0">
                <a:solidFill>
                  <a:srgbClr val="383838"/>
                </a:solidFill>
                <a:latin typeface="Noto Sans SC" pitchFamily="34" charset="0"/>
                <a:ea typeface="Noto Sans SC" pitchFamily="34" charset="-122"/>
                <a:cs typeface="Noto Sans SC" pitchFamily="34" charset="-120"/>
              </a:rPr>
              <a:t>，只利用从源域上训练出来并且可访问或部分可访问（如模型参数、统计信息等）的模型向目标域进行迁移学习并提升目标任务性能（如分类准确率、图像质量等）的方法。</a:t>
            </a:r>
            <a:endParaRPr lang="en-US" sz="1536" dirty="0"/>
          </a:p>
        </p:txBody>
      </p:sp>
      <p:pic>
        <p:nvPicPr>
          <p:cNvPr id="6" name="图片 5">
            <a:extLst>
              <a:ext uri="{FF2B5EF4-FFF2-40B4-BE49-F238E27FC236}">
                <a16:creationId xmlns:a16="http://schemas.microsoft.com/office/drawing/2014/main" id="{E9C4AF3C-D609-C8F8-FE80-E77C0D5B8417}"/>
              </a:ext>
            </a:extLst>
          </p:cNvPr>
          <p:cNvPicPr>
            <a:picLocks noChangeAspect="1"/>
          </p:cNvPicPr>
          <p:nvPr>
            <p:custDataLst>
              <p:tags r:id="rId1"/>
            </p:custDataLst>
          </p:nvPr>
        </p:nvPicPr>
        <p:blipFill>
          <a:blip r:embed="rId4"/>
          <a:stretch>
            <a:fillRect/>
          </a:stretch>
        </p:blipFill>
        <p:spPr>
          <a:xfrm>
            <a:off x="2964392" y="2447925"/>
            <a:ext cx="3215216" cy="1739637"/>
          </a:xfrm>
          <a:prstGeom prst="rect">
            <a:avLst/>
          </a:prstGeom>
        </p:spPr>
      </p:pic>
      <p:sp>
        <p:nvSpPr>
          <p:cNvPr id="7" name="文本框 6">
            <a:extLst>
              <a:ext uri="{FF2B5EF4-FFF2-40B4-BE49-F238E27FC236}">
                <a16:creationId xmlns:a16="http://schemas.microsoft.com/office/drawing/2014/main" id="{7747D3AF-9166-364A-4B14-5C617EF9FC00}"/>
              </a:ext>
            </a:extLst>
          </p:cNvPr>
          <p:cNvSpPr txBox="1"/>
          <p:nvPr/>
        </p:nvSpPr>
        <p:spPr>
          <a:xfrm>
            <a:off x="3722389" y="4297710"/>
            <a:ext cx="1699222" cy="323165"/>
          </a:xfrm>
          <a:prstGeom prst="rect">
            <a:avLst/>
          </a:prstGeom>
          <a:noFill/>
        </p:spPr>
        <p:txBody>
          <a:bodyPr wrap="square" rtlCol="0">
            <a:spAutoFit/>
          </a:bodyPr>
          <a:lstStyle/>
          <a:p>
            <a:pPr algn="ctr"/>
            <a:r>
              <a:rPr lang="en-US" altLang="zh-CN" sz="1500" dirty="0">
                <a:solidFill>
                  <a:srgbClr val="383838"/>
                </a:solidFill>
                <a:latin typeface="Noto Sans SC" pitchFamily="34" charset="0"/>
                <a:ea typeface="Noto Sans SC" pitchFamily="34" charset="-122"/>
              </a:rPr>
              <a:t>Source-free DA</a:t>
            </a:r>
            <a:endParaRPr lang="zh-CN" altLang="en-US" sz="1500" dirty="0">
              <a:solidFill>
                <a:srgbClr val="383838"/>
              </a:solidFill>
              <a:latin typeface="Noto Sans SC" pitchFamily="34" charset="0"/>
              <a:ea typeface="Noto Sans SC"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762000" y="845790"/>
            <a:ext cx="7806690" cy="2679"/>
          </a:xfrm>
          <a:prstGeom prst="rect">
            <a:avLst/>
          </a:prstGeom>
          <a:solidFill>
            <a:srgbClr val="646464"/>
          </a:solidFill>
          <a:ln/>
        </p:spPr>
      </p:sp>
      <p:sp>
        <p:nvSpPr>
          <p:cNvPr id="3" name="Text 1"/>
          <p:cNvSpPr/>
          <p:nvPr/>
        </p:nvSpPr>
        <p:spPr>
          <a:xfrm>
            <a:off x="762000" y="228600"/>
            <a:ext cx="7806690" cy="552450"/>
          </a:xfrm>
          <a:prstGeom prst="rect">
            <a:avLst/>
          </a:prstGeom>
          <a:noFill/>
          <a:ln/>
        </p:spPr>
        <p:txBody>
          <a:bodyPr wrap="square" rtlCol="0" anchor="ctr"/>
          <a:lstStyle/>
          <a:p>
            <a:r>
              <a:rPr lang="en-US" sz="2100" b="1" dirty="0" err="1">
                <a:solidFill>
                  <a:srgbClr val="383838"/>
                </a:solidFill>
                <a:latin typeface="Noto Sans SC" pitchFamily="34" charset="0"/>
                <a:ea typeface="Noto Sans SC" pitchFamily="34" charset="-122"/>
              </a:rPr>
              <a:t>无源领域自适应的分类</a:t>
            </a:r>
            <a:endParaRPr lang="en-US" sz="2100" b="1" dirty="0">
              <a:solidFill>
                <a:srgbClr val="383838"/>
              </a:solidFill>
              <a:latin typeface="Noto Sans SC" pitchFamily="34" charset="0"/>
              <a:ea typeface="Noto Sans SC" pitchFamily="34" charset="-122"/>
            </a:endParaRPr>
          </a:p>
        </p:txBody>
      </p:sp>
      <p:pic>
        <p:nvPicPr>
          <p:cNvPr id="10" name="图片 9" descr="图示&#10;&#10;描述已自动生成">
            <a:extLst>
              <a:ext uri="{FF2B5EF4-FFF2-40B4-BE49-F238E27FC236}">
                <a16:creationId xmlns:a16="http://schemas.microsoft.com/office/drawing/2014/main" id="{D44C7B70-419F-E072-97E7-3AA15B4EEDB9}"/>
              </a:ext>
            </a:extLst>
          </p:cNvPr>
          <p:cNvPicPr>
            <a:picLocks noChangeAspect="1"/>
          </p:cNvPicPr>
          <p:nvPr/>
        </p:nvPicPr>
        <p:blipFill>
          <a:blip r:embed="rId3"/>
          <a:stretch>
            <a:fillRect/>
          </a:stretch>
        </p:blipFill>
        <p:spPr>
          <a:xfrm>
            <a:off x="1281277" y="2292185"/>
            <a:ext cx="2997150" cy="1408582"/>
          </a:xfrm>
          <a:prstGeom prst="rect">
            <a:avLst/>
          </a:prstGeom>
        </p:spPr>
      </p:pic>
      <p:pic>
        <p:nvPicPr>
          <p:cNvPr id="12" name="图片 11" descr="图示&#10;&#10;描述已自动生成">
            <a:extLst>
              <a:ext uri="{FF2B5EF4-FFF2-40B4-BE49-F238E27FC236}">
                <a16:creationId xmlns:a16="http://schemas.microsoft.com/office/drawing/2014/main" id="{11CFEAE4-3D63-7EE3-ADBE-196B7CE16E50}"/>
              </a:ext>
            </a:extLst>
          </p:cNvPr>
          <p:cNvPicPr>
            <a:picLocks noChangeAspect="1"/>
          </p:cNvPicPr>
          <p:nvPr/>
        </p:nvPicPr>
        <p:blipFill>
          <a:blip r:embed="rId4"/>
          <a:stretch>
            <a:fillRect/>
          </a:stretch>
        </p:blipFill>
        <p:spPr>
          <a:xfrm>
            <a:off x="4897464" y="2333612"/>
            <a:ext cx="2933368" cy="1325729"/>
          </a:xfrm>
          <a:prstGeom prst="rect">
            <a:avLst/>
          </a:prstGeom>
        </p:spPr>
      </p:pic>
      <p:sp>
        <p:nvSpPr>
          <p:cNvPr id="13" name="文本框 12">
            <a:extLst>
              <a:ext uri="{FF2B5EF4-FFF2-40B4-BE49-F238E27FC236}">
                <a16:creationId xmlns:a16="http://schemas.microsoft.com/office/drawing/2014/main" id="{521A2C88-4A86-06C4-35D9-BECDBBECFBF6}"/>
              </a:ext>
            </a:extLst>
          </p:cNvPr>
          <p:cNvSpPr txBox="1"/>
          <p:nvPr/>
        </p:nvSpPr>
        <p:spPr>
          <a:xfrm>
            <a:off x="1930241" y="1873448"/>
            <a:ext cx="1699222" cy="323165"/>
          </a:xfrm>
          <a:prstGeom prst="rect">
            <a:avLst/>
          </a:prstGeom>
          <a:noFill/>
        </p:spPr>
        <p:txBody>
          <a:bodyPr wrap="square" rtlCol="0">
            <a:spAutoFit/>
          </a:bodyPr>
          <a:lstStyle/>
          <a:p>
            <a:pPr algn="ctr"/>
            <a:r>
              <a:rPr lang="en-US" altLang="zh-CN" sz="1500" b="1" dirty="0">
                <a:solidFill>
                  <a:srgbClr val="383838"/>
                </a:solidFill>
                <a:latin typeface=""/>
                <a:ea typeface="Noto Sans SC" pitchFamily="34" charset="-122"/>
              </a:rPr>
              <a:t>White box</a:t>
            </a:r>
            <a:endParaRPr lang="zh-CN" altLang="en-US" sz="1500" b="1" dirty="0">
              <a:solidFill>
                <a:srgbClr val="383838"/>
              </a:solidFill>
              <a:latin typeface=""/>
              <a:ea typeface="Noto Sans SC" pitchFamily="34" charset="-122"/>
            </a:endParaRPr>
          </a:p>
        </p:txBody>
      </p:sp>
      <p:sp>
        <p:nvSpPr>
          <p:cNvPr id="14" name="文本框 13">
            <a:extLst>
              <a:ext uri="{FF2B5EF4-FFF2-40B4-BE49-F238E27FC236}">
                <a16:creationId xmlns:a16="http://schemas.microsoft.com/office/drawing/2014/main" id="{00A0DEA3-4CF8-0D23-31BB-00754C61E77C}"/>
              </a:ext>
            </a:extLst>
          </p:cNvPr>
          <p:cNvSpPr txBox="1"/>
          <p:nvPr/>
        </p:nvSpPr>
        <p:spPr>
          <a:xfrm>
            <a:off x="5514537" y="1873448"/>
            <a:ext cx="1699222" cy="323165"/>
          </a:xfrm>
          <a:prstGeom prst="rect">
            <a:avLst/>
          </a:prstGeom>
          <a:noFill/>
        </p:spPr>
        <p:txBody>
          <a:bodyPr wrap="square" rtlCol="0">
            <a:spAutoFit/>
          </a:bodyPr>
          <a:lstStyle/>
          <a:p>
            <a:pPr algn="ctr"/>
            <a:r>
              <a:rPr lang="en-US" altLang="zh-CN" sz="1500" b="1" dirty="0">
                <a:solidFill>
                  <a:srgbClr val="383838"/>
                </a:solidFill>
                <a:latin typeface=""/>
                <a:ea typeface="Noto Sans SC" pitchFamily="34" charset="-122"/>
              </a:rPr>
              <a:t>Black box</a:t>
            </a:r>
            <a:endParaRPr lang="zh-CN" altLang="en-US" sz="1500" b="1" dirty="0">
              <a:solidFill>
                <a:srgbClr val="383838"/>
              </a:solidFill>
              <a:latin typeface=""/>
              <a:ea typeface="Noto Sans SC" pitchFamily="34"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1040</TotalTime>
  <Words>482</Words>
  <Application>Microsoft Macintosh PowerPoint</Application>
  <PresentationFormat>全屏显示(16:9)</PresentationFormat>
  <Paragraphs>81</Paragraphs>
  <Slides>16</Slides>
  <Notes>16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等线</vt:lpstr>
      <vt:lpstr>Noto Sans SC</vt:lpstr>
      <vt:lpstr>quote1</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基于无源自适应的医学图像增强</dc:title>
  <dc:subject>SUBTITLE HERE</dc:subject>
  <dc:creator>MindShow.fun</dc:creator>
  <cp:lastModifiedBy>子南 李</cp:lastModifiedBy>
  <cp:revision>8</cp:revision>
  <dcterms:created xsi:type="dcterms:W3CDTF">2023-03-15T13:01:08Z</dcterms:created>
  <dcterms:modified xsi:type="dcterms:W3CDTF">2023-03-16T06:22:13Z</dcterms:modified>
</cp:coreProperties>
</file>