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8"/>
  </p:normalViewPr>
  <p:slideViewPr>
    <p:cSldViewPr snapToGrid="0">
      <p:cViewPr varScale="1">
        <p:scale>
          <a:sx n="103" d="100"/>
          <a:sy n="10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74A90-5101-E1D2-8268-BCE5CC1E56C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4F4D481-73FD-A193-73FA-EF7B4DEC7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2692CCA-5107-8504-8C43-F5991DBB3010}"/>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5" name="页脚占位符 4">
            <a:extLst>
              <a:ext uri="{FF2B5EF4-FFF2-40B4-BE49-F238E27FC236}">
                <a16:creationId xmlns:a16="http://schemas.microsoft.com/office/drawing/2014/main" id="{3E3A9844-B809-A205-F44B-43EF3867DA4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8EE0E20-A19B-B073-8F10-9458C31C197A}"/>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187787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C4C24-A1A8-540F-26E6-5908F463F55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1E7EEC5-3735-A7F7-D2EC-0D164D681D3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EB182C2-BDEB-8C72-078B-954FCAE3E1BC}"/>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5" name="页脚占位符 4">
            <a:extLst>
              <a:ext uri="{FF2B5EF4-FFF2-40B4-BE49-F238E27FC236}">
                <a16:creationId xmlns:a16="http://schemas.microsoft.com/office/drawing/2014/main" id="{1E9069E6-B1B6-0F5B-945B-7CAEA8E4B6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0B3E84-B1B6-5CEF-59EF-F6C1748A7F83}"/>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388500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EDA710-379B-0ED0-1431-4D4FA0AC9F3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818DD5B-11F3-A20D-D843-E79356D35F9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72C928D-8896-B80D-46A8-034517B9AA9E}"/>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5" name="页脚占位符 4">
            <a:extLst>
              <a:ext uri="{FF2B5EF4-FFF2-40B4-BE49-F238E27FC236}">
                <a16:creationId xmlns:a16="http://schemas.microsoft.com/office/drawing/2014/main" id="{A9B9FA98-476C-6FA6-4BD1-BB3B492B66B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754B89-ED30-E16A-B7A9-A0AE12172E68}"/>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99791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B73BD-1408-E782-6051-7DD74482A66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497B408-1DAD-0721-0BAA-E0B949A944C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EDFA007-A1B3-AC1C-B358-F72295F6799C}"/>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5" name="页脚占位符 4">
            <a:extLst>
              <a:ext uri="{FF2B5EF4-FFF2-40B4-BE49-F238E27FC236}">
                <a16:creationId xmlns:a16="http://schemas.microsoft.com/office/drawing/2014/main" id="{CA502EE9-38F7-2996-EBA9-63F791070A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A157390-FBC6-C72C-E032-0AC18A853350}"/>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221347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AE5F2-3BC0-3593-12F9-9066344E4AB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D3720AE-0C52-606F-985B-6D949C419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F6C2D60-3774-2787-83A3-0D710BA8539D}"/>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5" name="页脚占位符 4">
            <a:extLst>
              <a:ext uri="{FF2B5EF4-FFF2-40B4-BE49-F238E27FC236}">
                <a16:creationId xmlns:a16="http://schemas.microsoft.com/office/drawing/2014/main" id="{0B43F6AA-4EDF-E5FC-E3BD-FA945BC28AC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638B1C-81E8-77AC-8205-69BB84B8A503}"/>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91778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65463-89E3-EFA0-8225-58F800F9597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7BD21D0-6ED3-F49E-29B0-3E27CE155D9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14BD064-7FE6-01CE-64B7-F0B444E7DB7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4C51CBE-71ED-8FB4-001C-C08B6FFBE131}"/>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6" name="页脚占位符 5">
            <a:extLst>
              <a:ext uri="{FF2B5EF4-FFF2-40B4-BE49-F238E27FC236}">
                <a16:creationId xmlns:a16="http://schemas.microsoft.com/office/drawing/2014/main" id="{4678D914-730F-AD7F-23E0-339CA004DE7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264E6AD-0A24-BF02-0655-0AADB9CB3D0E}"/>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175606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59F1B-823B-7F00-5613-8B1AB59A609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B3F288E-542A-A442-39B1-E375BFB61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36F7694-10A5-5E3F-593C-A50C42963C2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A645B29-3D89-54FB-E087-CDF53E34B3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749027D-4E44-7816-D608-785683AC130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5293281-7823-60D2-1968-ED629BB0EDF5}"/>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8" name="页脚占位符 7">
            <a:extLst>
              <a:ext uri="{FF2B5EF4-FFF2-40B4-BE49-F238E27FC236}">
                <a16:creationId xmlns:a16="http://schemas.microsoft.com/office/drawing/2014/main" id="{293A9715-EE45-C94F-9B73-12B0BD63CE3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4DD1A4A-B353-7D1A-8512-A8BC61BBFC74}"/>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397194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7BC5E-0C83-04F9-0F4B-104F4119DA4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DD8DA40-2C4D-3A31-BFEF-687C418C983A}"/>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4" name="页脚占位符 3">
            <a:extLst>
              <a:ext uri="{FF2B5EF4-FFF2-40B4-BE49-F238E27FC236}">
                <a16:creationId xmlns:a16="http://schemas.microsoft.com/office/drawing/2014/main" id="{465D354F-2197-F7C8-6195-45EED63E6B5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C281C3D-2D90-0793-EF8D-EEB9492C9140}"/>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165294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15B552-8FA4-CD4C-64F5-732344A12E1C}"/>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3" name="页脚占位符 2">
            <a:extLst>
              <a:ext uri="{FF2B5EF4-FFF2-40B4-BE49-F238E27FC236}">
                <a16:creationId xmlns:a16="http://schemas.microsoft.com/office/drawing/2014/main" id="{13CB2ED3-ECE2-3698-27D1-48C7A03A89E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191B365-F54B-89EC-4C90-01557F463C23}"/>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44909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E869A-41A1-4AD3-943A-A888711F1AF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60B5760-2CBF-3FEE-6C94-80EB4CCE3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47BD4D1-6E3E-B145-6E79-B70C63347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D4880F4-2939-7D37-0727-F7BCB9811D30}"/>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6" name="页脚占位符 5">
            <a:extLst>
              <a:ext uri="{FF2B5EF4-FFF2-40B4-BE49-F238E27FC236}">
                <a16:creationId xmlns:a16="http://schemas.microsoft.com/office/drawing/2014/main" id="{29B636DF-639B-0B83-48CA-225A273FF05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F2AD298-4946-8438-9EB4-D89004369162}"/>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171365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1E10D-4FC8-4DC2-4237-B333C1CFFED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C33D684-BC06-0D87-7A40-C5FD2B415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F124870-817F-1E9B-EA45-5A662A120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1C724E9-B0E1-9526-6203-1996F1D770B8}"/>
              </a:ext>
            </a:extLst>
          </p:cNvPr>
          <p:cNvSpPr>
            <a:spLocks noGrp="1"/>
          </p:cNvSpPr>
          <p:nvPr>
            <p:ph type="dt" sz="half" idx="10"/>
          </p:nvPr>
        </p:nvSpPr>
        <p:spPr/>
        <p:txBody>
          <a:bodyPr/>
          <a:lstStyle/>
          <a:p>
            <a:fld id="{F6F6B680-53EB-F743-9CDF-1B7BF92A2789}" type="datetimeFigureOut">
              <a:rPr kumimoji="1" lang="zh-CN" altLang="en-US" smtClean="0"/>
              <a:t>2023/2/23</a:t>
            </a:fld>
            <a:endParaRPr kumimoji="1" lang="zh-CN" altLang="en-US"/>
          </a:p>
        </p:txBody>
      </p:sp>
      <p:sp>
        <p:nvSpPr>
          <p:cNvPr id="6" name="页脚占位符 5">
            <a:extLst>
              <a:ext uri="{FF2B5EF4-FFF2-40B4-BE49-F238E27FC236}">
                <a16:creationId xmlns:a16="http://schemas.microsoft.com/office/drawing/2014/main" id="{5E051C89-B47D-A0C1-4481-E54EDBF9573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EC94DC3-F472-A2DB-F2CB-4B5A2B4C9237}"/>
              </a:ext>
            </a:extLst>
          </p:cNvPr>
          <p:cNvSpPr>
            <a:spLocks noGrp="1"/>
          </p:cNvSpPr>
          <p:nvPr>
            <p:ph type="sldNum" sz="quarter" idx="12"/>
          </p:nvPr>
        </p:nvSpPr>
        <p:spPr/>
        <p:txBody>
          <a:body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262305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2F85A4-B7A1-A21E-B37F-F3DAE7C0C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BFC31A8-0006-C0B5-0D8A-C3EC07A16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C637331-67E2-4D51-E880-55F281677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6B680-53EB-F743-9CDF-1B7BF92A2789}" type="datetimeFigureOut">
              <a:rPr kumimoji="1" lang="zh-CN" altLang="en-US" smtClean="0"/>
              <a:t>2023/2/23</a:t>
            </a:fld>
            <a:endParaRPr kumimoji="1" lang="zh-CN" altLang="en-US"/>
          </a:p>
        </p:txBody>
      </p:sp>
      <p:sp>
        <p:nvSpPr>
          <p:cNvPr id="5" name="页脚占位符 4">
            <a:extLst>
              <a:ext uri="{FF2B5EF4-FFF2-40B4-BE49-F238E27FC236}">
                <a16:creationId xmlns:a16="http://schemas.microsoft.com/office/drawing/2014/main" id="{94A193C1-67A9-2E7F-58E4-EE5916C8A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14CDC5B-2F53-1DC1-6D1F-65E7FDBE6C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9C169-53FF-F64E-BB4E-1FF73B7376F7}" type="slidenum">
              <a:rPr kumimoji="1" lang="zh-CN" altLang="en-US" smtClean="0"/>
              <a:t>‹#›</a:t>
            </a:fld>
            <a:endParaRPr kumimoji="1" lang="zh-CN" altLang="en-US"/>
          </a:p>
        </p:txBody>
      </p:sp>
    </p:spTree>
    <p:extLst>
      <p:ext uri="{BB962C8B-B14F-4D97-AF65-F5344CB8AC3E}">
        <p14:creationId xmlns:p14="http://schemas.microsoft.com/office/powerpoint/2010/main" val="2196203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87CB7-D967-52CF-9A4C-30A40945DAC8}"/>
              </a:ext>
            </a:extLst>
          </p:cNvPr>
          <p:cNvSpPr>
            <a:spLocks noGrp="1"/>
          </p:cNvSpPr>
          <p:nvPr>
            <p:ph type="ctrTitle"/>
          </p:nvPr>
        </p:nvSpPr>
        <p:spPr>
          <a:xfrm>
            <a:off x="1524000" y="2005232"/>
            <a:ext cx="9144000" cy="2387600"/>
          </a:xfrm>
        </p:spPr>
        <p:txBody>
          <a:bodyPr>
            <a:normAutofit/>
          </a:bodyPr>
          <a:lstStyle/>
          <a:p>
            <a:r>
              <a:rPr kumimoji="1" lang="zh-CN" altLang="en-US" dirty="0"/>
              <a:t>基于无源自适应的医学图像增强</a:t>
            </a:r>
          </a:p>
        </p:txBody>
      </p:sp>
    </p:spTree>
    <p:extLst>
      <p:ext uri="{BB962C8B-B14F-4D97-AF65-F5344CB8AC3E}">
        <p14:creationId xmlns:p14="http://schemas.microsoft.com/office/powerpoint/2010/main" val="230165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2F9A3-F351-847A-A616-8700711732FA}"/>
              </a:ext>
            </a:extLst>
          </p:cNvPr>
          <p:cNvSpPr>
            <a:spLocks noGrp="1"/>
          </p:cNvSpPr>
          <p:nvPr>
            <p:ph type="title"/>
          </p:nvPr>
        </p:nvSpPr>
        <p:spPr/>
        <p:txBody>
          <a:bodyPr/>
          <a:lstStyle/>
          <a:p>
            <a:r>
              <a:rPr lang="en-US" altLang="zh-CN" b="0" i="0" dirty="0">
                <a:solidFill>
                  <a:srgbClr val="374151"/>
                </a:solidFill>
                <a:effectLst/>
                <a:latin typeface="Times New Roman" panose="02020603050405020304" pitchFamily="18" charset="0"/>
                <a:cs typeface="Times New Roman" panose="02020603050405020304" pitchFamily="18" charset="0"/>
              </a:rPr>
              <a:t>Background</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B0FE46D-472E-8C70-D3F6-D5C7889FAE69}"/>
              </a:ext>
            </a:extLst>
          </p:cNvPr>
          <p:cNvSpPr>
            <a:spLocks noGrp="1"/>
          </p:cNvSpPr>
          <p:nvPr>
            <p:ph idx="1"/>
          </p:nvPr>
        </p:nvSpPr>
        <p:spPr>
          <a:xfrm>
            <a:off x="838200" y="1825625"/>
            <a:ext cx="4742794" cy="4351338"/>
          </a:xfrm>
        </p:spPr>
        <p:txBody>
          <a:bodyPr>
            <a:normAutofit/>
          </a:bodyPr>
          <a:lstStyle/>
          <a:p>
            <a:pPr marL="0" indent="0">
              <a:lnSpc>
                <a:spcPct val="150000"/>
              </a:lnSpc>
              <a:spcBef>
                <a:spcPct val="0"/>
              </a:spcBef>
              <a:buNone/>
            </a:pPr>
            <a:r>
              <a:rPr lang="en-US" altLang="zh-CN" sz="1800" dirty="0">
                <a:latin typeface="Times New Roman" panose="02020603050405020304" pitchFamily="18" charset="0"/>
                <a:ea typeface="+mj-ea"/>
                <a:cs typeface="Times New Roman" panose="02020603050405020304" pitchFamily="18" charset="0"/>
              </a:rPr>
              <a:t>Unsupervised domain adaptation (UDA) is a technique that leverages knowledge from a labeled source domain to perform a task on an unlabeled target domain with different data distributions. UDA can reduce the labeling cost and improve the generalization ability of deep learning models for various tasks such as semantic segmentation, object detection, and node classification</a:t>
            </a:r>
            <a:endParaRPr lang="zh-CN" altLang="en-US" sz="1800" dirty="0">
              <a:latin typeface="Times New Roman" panose="02020603050405020304" pitchFamily="18" charset="0"/>
              <a:ea typeface="+mj-ea"/>
              <a:cs typeface="Times New Roman" panose="02020603050405020304" pitchFamily="18" charset="0"/>
            </a:endParaRPr>
          </a:p>
        </p:txBody>
      </p:sp>
      <p:pic>
        <p:nvPicPr>
          <p:cNvPr id="5" name="图片 4" descr="图示&#10;&#10;描述已自动生成">
            <a:extLst>
              <a:ext uri="{FF2B5EF4-FFF2-40B4-BE49-F238E27FC236}">
                <a16:creationId xmlns:a16="http://schemas.microsoft.com/office/drawing/2014/main" id="{2509C893-0D13-B47A-7B0A-00248057BBCF}"/>
              </a:ext>
            </a:extLst>
          </p:cNvPr>
          <p:cNvPicPr>
            <a:picLocks noChangeAspect="1"/>
          </p:cNvPicPr>
          <p:nvPr/>
        </p:nvPicPr>
        <p:blipFill>
          <a:blip r:embed="rId2"/>
          <a:stretch>
            <a:fillRect/>
          </a:stretch>
        </p:blipFill>
        <p:spPr>
          <a:xfrm>
            <a:off x="6611008" y="2122164"/>
            <a:ext cx="4270071" cy="2613671"/>
          </a:xfrm>
          <a:prstGeom prst="rect">
            <a:avLst/>
          </a:prstGeom>
        </p:spPr>
      </p:pic>
    </p:spTree>
    <p:extLst>
      <p:ext uri="{BB962C8B-B14F-4D97-AF65-F5344CB8AC3E}">
        <p14:creationId xmlns:p14="http://schemas.microsoft.com/office/powerpoint/2010/main" val="320292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D44E6-DD9E-C6CA-F62A-4510AE19117B}"/>
              </a:ext>
            </a:extLst>
          </p:cNvPr>
          <p:cNvSpPr>
            <a:spLocks noGrp="1"/>
          </p:cNvSpPr>
          <p:nvPr>
            <p:ph type="title"/>
          </p:nvPr>
        </p:nvSpPr>
        <p:spPr/>
        <p:txBody>
          <a:bodyPr/>
          <a:lstStyle/>
          <a:p>
            <a:r>
              <a:rPr lang="en-US" altLang="zh-CN" dirty="0">
                <a:solidFill>
                  <a:srgbClr val="374151"/>
                </a:solidFill>
                <a:effectLst/>
                <a:latin typeface="Times New Roman" panose="02020603050405020304" pitchFamily="18" charset="0"/>
                <a:cs typeface="Times New Roman" panose="02020603050405020304" pitchFamily="18" charset="0"/>
              </a:rPr>
              <a:t>Background</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5B80591A-6A73-E8C2-C532-BB2A1F88C692}"/>
              </a:ext>
            </a:extLst>
          </p:cNvPr>
          <p:cNvSpPr>
            <a:spLocks noGrp="1"/>
          </p:cNvSpPr>
          <p:nvPr>
            <p:ph idx="1"/>
          </p:nvPr>
        </p:nvSpPr>
        <p:spPr/>
        <p:txBody>
          <a:bodyPr>
            <a:normAutofit/>
          </a:bodyPr>
          <a:lstStyle/>
          <a:p>
            <a:pPr marL="0" indent="0">
              <a:lnSpc>
                <a:spcPct val="150000"/>
              </a:lnSpc>
              <a:buNone/>
            </a:pPr>
            <a:r>
              <a:rPr lang="en-US" altLang="zh-CN" sz="1800" dirty="0">
                <a:effectLst/>
                <a:latin typeface="Times New Roman" panose="02020603050405020304" pitchFamily="18" charset="0"/>
                <a:ea typeface="Hack" panose="020B0609030202020204" pitchFamily="49" charset="0"/>
                <a:cs typeface="Times New Roman" panose="02020603050405020304" pitchFamily="18" charset="0"/>
              </a:rPr>
              <a:t>Existing deep learning studies on unsupervised domain adaptation highly depend on the accessibility of source data, which is usually limited in practical scenarios due to the following possible reasons. </a:t>
            </a:r>
          </a:p>
          <a:p>
            <a:pPr>
              <a:lnSpc>
                <a:spcPct val="150000"/>
              </a:lnSpc>
            </a:pPr>
            <a:r>
              <a:rPr lang="en-US" altLang="zh-CN" sz="2400" b="1" dirty="0">
                <a:effectLst/>
                <a:latin typeface="Times New Roman" panose="02020603050405020304" pitchFamily="18" charset="0"/>
                <a:cs typeface="Times New Roman" panose="02020603050405020304" pitchFamily="18" charset="0"/>
              </a:rPr>
              <a:t>Data privacy protection </a:t>
            </a:r>
            <a:endParaRPr lang="en-US" altLang="zh-CN" sz="2400" b="1" dirty="0">
              <a:latin typeface="Times New Roman" panose="02020603050405020304" pitchFamily="18" charset="0"/>
              <a:cs typeface="Times New Roman" panose="02020603050405020304" pitchFamily="18" charset="0"/>
            </a:endParaRPr>
          </a:p>
          <a:p>
            <a:pPr>
              <a:lnSpc>
                <a:spcPct val="150000"/>
              </a:lnSpc>
            </a:pPr>
            <a:r>
              <a:rPr lang="en-US" altLang="zh-CN" sz="2400" b="1" dirty="0">
                <a:effectLst/>
                <a:latin typeface="Times New Roman" panose="02020603050405020304" pitchFamily="18" charset="0"/>
                <a:cs typeface="Times New Roman" panose="02020603050405020304" pitchFamily="18" charset="0"/>
              </a:rPr>
              <a:t>Data storage and transmission cost </a:t>
            </a:r>
            <a:endParaRPr lang="en-US" altLang="zh-CN" sz="2400" b="1" dirty="0">
              <a:latin typeface="Times New Roman" panose="02020603050405020304" pitchFamily="18" charset="0"/>
              <a:cs typeface="Times New Roman" panose="02020603050405020304" pitchFamily="18" charset="0"/>
            </a:endParaRPr>
          </a:p>
          <a:p>
            <a:pPr>
              <a:lnSpc>
                <a:spcPct val="150000"/>
              </a:lnSpc>
            </a:pPr>
            <a:r>
              <a:rPr lang="en-US" altLang="zh-CN" sz="2400" b="1" dirty="0">
                <a:effectLst/>
                <a:latin typeface="Times New Roman" panose="02020603050405020304" pitchFamily="18" charset="0"/>
                <a:cs typeface="Times New Roman" panose="02020603050405020304" pitchFamily="18" charset="0"/>
              </a:rPr>
              <a:t>Computation burden </a:t>
            </a:r>
            <a:endParaRPr lang="en-US" altLang="zh-CN" sz="2400" b="1" dirty="0">
              <a:latin typeface="Times New Roman" panose="02020603050405020304" pitchFamily="18" charset="0"/>
              <a:cs typeface="Times New Roman" panose="02020603050405020304" pitchFamily="18" charset="0"/>
            </a:endParaRPr>
          </a:p>
          <a:p>
            <a:pPr>
              <a:lnSpc>
                <a:spcPct val="150000"/>
              </a:lnSpc>
            </a:pPr>
            <a:endParaRPr lang="en-US" altLang="zh-CN" sz="1200" dirty="0">
              <a:latin typeface="Times New Roman" panose="02020603050405020304" pitchFamily="18" charset="0"/>
              <a:ea typeface="Hack" panose="020B0609030202020204" pitchFamily="49" charset="0"/>
              <a:cs typeface="Times New Roman" panose="02020603050405020304" pitchFamily="18" charset="0"/>
            </a:endParaRPr>
          </a:p>
        </p:txBody>
      </p:sp>
    </p:spTree>
    <p:extLst>
      <p:ext uri="{BB962C8B-B14F-4D97-AF65-F5344CB8AC3E}">
        <p14:creationId xmlns:p14="http://schemas.microsoft.com/office/powerpoint/2010/main" val="194356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2C5A3-37CA-4B7A-65D6-7103FCC467F3}"/>
              </a:ext>
            </a:extLst>
          </p:cNvPr>
          <p:cNvSpPr>
            <a:spLocks noGrp="1"/>
          </p:cNvSpPr>
          <p:nvPr>
            <p:ph type="title"/>
          </p:nvPr>
        </p:nvSpPr>
        <p:spPr>
          <a:xfrm>
            <a:off x="771196" y="386146"/>
            <a:ext cx="10649607" cy="1325563"/>
          </a:xfrm>
        </p:spPr>
        <p:txBody>
          <a:bodyPr>
            <a:normAutofit/>
          </a:bodyPr>
          <a:lstStyle/>
          <a:p>
            <a:r>
              <a:rPr lang="en-US" altLang="zh-CN" sz="3600" dirty="0">
                <a:solidFill>
                  <a:srgbClr val="374151"/>
                </a:solidFill>
                <a:latin typeface="Times New Roman" panose="02020603050405020304" pitchFamily="18" charset="0"/>
                <a:cs typeface="Times New Roman" panose="02020603050405020304" pitchFamily="18" charset="0"/>
              </a:rPr>
              <a:t>Source-Free Unsupervised Domain Adaptation (SFUDA)</a:t>
            </a:r>
            <a:endParaRPr lang="zh-CN" altLang="en-US" sz="3600" dirty="0">
              <a:solidFill>
                <a:srgbClr val="37415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343E2C8-44C2-BA45-3001-FF316BB2C941}"/>
              </a:ext>
            </a:extLst>
          </p:cNvPr>
          <p:cNvSpPr>
            <a:spLocks noGrp="1"/>
          </p:cNvSpPr>
          <p:nvPr>
            <p:ph idx="1"/>
          </p:nvPr>
        </p:nvSpPr>
        <p:spPr/>
        <p:txBody>
          <a:bodyPr>
            <a:normAutofit/>
          </a:bodyPr>
          <a:lstStyle/>
          <a:p>
            <a:pPr marL="0" indent="0">
              <a:lnSpc>
                <a:spcPct val="150000"/>
              </a:lnSpc>
              <a:buNone/>
            </a:pPr>
            <a:r>
              <a:rPr lang="en-US" altLang="zh-CN" sz="1800" b="0" i="0" dirty="0">
                <a:solidFill>
                  <a:srgbClr val="111111"/>
                </a:solidFill>
                <a:effectLst/>
                <a:latin typeface="Times New Roman" panose="02020603050405020304" pitchFamily="18" charset="0"/>
                <a:cs typeface="Times New Roman" panose="02020603050405020304" pitchFamily="18" charset="0"/>
              </a:rPr>
              <a:t>Source-free unsupervised domain adaptation (SFUDA) is a realistic and challenging setting of unsupervised domain adaptation (UDA) that aims to transfer knowledge from a pre-trained source model to an unlabeled target domain </a:t>
            </a:r>
            <a:r>
              <a:rPr lang="en-US" altLang="zh-CN" sz="1800" b="1" i="0" dirty="0">
                <a:solidFill>
                  <a:srgbClr val="111111"/>
                </a:solidFill>
                <a:effectLst/>
                <a:latin typeface="Times New Roman" panose="02020603050405020304" pitchFamily="18" charset="0"/>
                <a:cs typeface="Times New Roman" panose="02020603050405020304" pitchFamily="18" charset="0"/>
              </a:rPr>
              <a:t>without accessing source data</a:t>
            </a:r>
            <a:r>
              <a:rPr lang="en-US" altLang="zh-CN" sz="1800" b="0" i="0" dirty="0">
                <a:solidFill>
                  <a:srgbClr val="111111"/>
                </a:solidFill>
                <a:effectLst/>
                <a:latin typeface="Times New Roman" panose="02020603050405020304" pitchFamily="18" charset="0"/>
                <a:cs typeface="Times New Roman" panose="02020603050405020304" pitchFamily="18" charset="0"/>
              </a:rPr>
              <a:t>. SFUDA methods can be categorized into two groups: </a:t>
            </a:r>
          </a:p>
        </p:txBody>
      </p:sp>
      <p:pic>
        <p:nvPicPr>
          <p:cNvPr id="5" name="图片 4" descr="应用程序&#10;&#10;低可信度描述已自动生成">
            <a:extLst>
              <a:ext uri="{FF2B5EF4-FFF2-40B4-BE49-F238E27FC236}">
                <a16:creationId xmlns:a16="http://schemas.microsoft.com/office/drawing/2014/main" id="{DD4EB8FA-6837-6D0D-4AF1-8C48BBF4E13F}"/>
              </a:ext>
            </a:extLst>
          </p:cNvPr>
          <p:cNvPicPr>
            <a:picLocks noChangeAspect="1"/>
          </p:cNvPicPr>
          <p:nvPr/>
        </p:nvPicPr>
        <p:blipFill>
          <a:blip r:embed="rId2"/>
          <a:stretch>
            <a:fillRect/>
          </a:stretch>
        </p:blipFill>
        <p:spPr>
          <a:xfrm>
            <a:off x="2209799" y="3478924"/>
            <a:ext cx="7772400" cy="1805887"/>
          </a:xfrm>
          <a:prstGeom prst="rect">
            <a:avLst/>
          </a:prstGeom>
        </p:spPr>
      </p:pic>
      <p:sp>
        <p:nvSpPr>
          <p:cNvPr id="7" name="文本框 6">
            <a:extLst>
              <a:ext uri="{FF2B5EF4-FFF2-40B4-BE49-F238E27FC236}">
                <a16:creationId xmlns:a16="http://schemas.microsoft.com/office/drawing/2014/main" id="{7CA8C79E-6CC1-8ADC-4C44-31F0A3286700}"/>
              </a:ext>
            </a:extLst>
          </p:cNvPr>
          <p:cNvSpPr txBox="1"/>
          <p:nvPr/>
        </p:nvSpPr>
        <p:spPr>
          <a:xfrm>
            <a:off x="2874323" y="5500053"/>
            <a:ext cx="2649123" cy="461665"/>
          </a:xfrm>
          <a:prstGeom prst="rect">
            <a:avLst/>
          </a:prstGeom>
          <a:noFill/>
        </p:spPr>
        <p:txBody>
          <a:bodyPr wrap="none" rtlCol="0">
            <a:spAutoFit/>
          </a:bodyPr>
          <a:lstStyle/>
          <a:p>
            <a:r>
              <a:rPr lang="en-US" altLang="zh-CN" sz="2400" b="1" i="0" dirty="0">
                <a:solidFill>
                  <a:srgbClr val="111111"/>
                </a:solidFill>
                <a:effectLst/>
                <a:latin typeface="Times New Roman" panose="02020603050405020304" pitchFamily="18" charset="0"/>
                <a:cs typeface="Times New Roman" panose="02020603050405020304" pitchFamily="18" charset="0"/>
              </a:rPr>
              <a:t>white-box SFUDA </a:t>
            </a:r>
          </a:p>
        </p:txBody>
      </p:sp>
      <p:sp>
        <p:nvSpPr>
          <p:cNvPr id="8" name="文本框 7">
            <a:extLst>
              <a:ext uri="{FF2B5EF4-FFF2-40B4-BE49-F238E27FC236}">
                <a16:creationId xmlns:a16="http://schemas.microsoft.com/office/drawing/2014/main" id="{E8AAE809-A653-30E3-DFD7-FF3BB5D09AE5}"/>
              </a:ext>
            </a:extLst>
          </p:cNvPr>
          <p:cNvSpPr txBox="1"/>
          <p:nvPr/>
        </p:nvSpPr>
        <p:spPr>
          <a:xfrm>
            <a:off x="6668556" y="5500053"/>
            <a:ext cx="2589170" cy="461665"/>
          </a:xfrm>
          <a:prstGeom prst="rect">
            <a:avLst/>
          </a:prstGeom>
          <a:noFill/>
        </p:spPr>
        <p:txBody>
          <a:bodyPr wrap="none" rtlCol="0">
            <a:spAutoFit/>
          </a:bodyPr>
          <a:lstStyle/>
          <a:p>
            <a:r>
              <a:rPr lang="en-US" altLang="zh-CN" sz="2400" b="1" i="0" dirty="0">
                <a:solidFill>
                  <a:srgbClr val="111111"/>
                </a:solidFill>
                <a:effectLst/>
                <a:latin typeface="Times New Roman" panose="02020603050405020304" pitchFamily="18" charset="0"/>
                <a:cs typeface="Times New Roman" panose="02020603050405020304" pitchFamily="18" charset="0"/>
              </a:rPr>
              <a:t>black-box SFUDA</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52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BA3BAA7A-ED7C-0DB3-DDF8-06FCFB3F3A9D}"/>
              </a:ext>
            </a:extLst>
          </p:cNvPr>
          <p:cNvSpPr>
            <a:spLocks noGrp="1"/>
          </p:cNvSpPr>
          <p:nvPr>
            <p:ph type="title"/>
          </p:nvPr>
        </p:nvSpPr>
        <p:spPr>
          <a:xfrm>
            <a:off x="771196" y="173365"/>
            <a:ext cx="10649607" cy="1325563"/>
          </a:xfrm>
        </p:spPr>
        <p:txBody>
          <a:bodyPr>
            <a:normAutofit/>
          </a:bodyPr>
          <a:lstStyle/>
          <a:p>
            <a:pPr algn="ctr"/>
            <a:r>
              <a:rPr lang="en-US" altLang="zh-CN" sz="3600" dirty="0">
                <a:solidFill>
                  <a:srgbClr val="374151"/>
                </a:solidFill>
                <a:latin typeface="Times New Roman" panose="02020603050405020304" pitchFamily="18" charset="0"/>
                <a:cs typeface="Times New Roman" panose="02020603050405020304" pitchFamily="18" charset="0"/>
              </a:rPr>
              <a:t>White-box SFUDA</a:t>
            </a:r>
            <a:endParaRPr lang="zh-CN" altLang="en-US" sz="3600" dirty="0">
              <a:solidFill>
                <a:srgbClr val="374151"/>
              </a:solidFill>
              <a:latin typeface="Times New Roman" panose="02020603050405020304" pitchFamily="18" charset="0"/>
              <a:cs typeface="Times New Roman" panose="02020603050405020304" pitchFamily="18" charset="0"/>
            </a:endParaRPr>
          </a:p>
        </p:txBody>
      </p:sp>
      <p:pic>
        <p:nvPicPr>
          <p:cNvPr id="11" name="图片 10" descr="图示&#10;&#10;描述已自动生成">
            <a:extLst>
              <a:ext uri="{FF2B5EF4-FFF2-40B4-BE49-F238E27FC236}">
                <a16:creationId xmlns:a16="http://schemas.microsoft.com/office/drawing/2014/main" id="{61B3CCB9-DB5C-FB5E-1F1D-B139540C1A91}"/>
              </a:ext>
            </a:extLst>
          </p:cNvPr>
          <p:cNvPicPr>
            <a:picLocks noChangeAspect="1"/>
          </p:cNvPicPr>
          <p:nvPr/>
        </p:nvPicPr>
        <p:blipFill>
          <a:blip r:embed="rId2"/>
          <a:stretch>
            <a:fillRect/>
          </a:stretch>
        </p:blipFill>
        <p:spPr>
          <a:xfrm>
            <a:off x="907953" y="2021076"/>
            <a:ext cx="4690241" cy="1218039"/>
          </a:xfrm>
          <a:prstGeom prst="rect">
            <a:avLst/>
          </a:prstGeom>
        </p:spPr>
      </p:pic>
      <p:pic>
        <p:nvPicPr>
          <p:cNvPr id="13" name="图片 12" descr="图示&#10;&#10;描述已自动生成">
            <a:extLst>
              <a:ext uri="{FF2B5EF4-FFF2-40B4-BE49-F238E27FC236}">
                <a16:creationId xmlns:a16="http://schemas.microsoft.com/office/drawing/2014/main" id="{8B69B55C-9821-5E1A-7B3E-AC0D1C8D48ED}"/>
              </a:ext>
            </a:extLst>
          </p:cNvPr>
          <p:cNvPicPr>
            <a:picLocks noChangeAspect="1"/>
          </p:cNvPicPr>
          <p:nvPr/>
        </p:nvPicPr>
        <p:blipFill>
          <a:blip r:embed="rId3"/>
          <a:stretch>
            <a:fillRect/>
          </a:stretch>
        </p:blipFill>
        <p:spPr>
          <a:xfrm>
            <a:off x="6695010" y="1820708"/>
            <a:ext cx="4121225" cy="1600409"/>
          </a:xfrm>
          <a:prstGeom prst="rect">
            <a:avLst/>
          </a:prstGeom>
        </p:spPr>
      </p:pic>
      <p:sp>
        <p:nvSpPr>
          <p:cNvPr id="15" name="文本框 14">
            <a:extLst>
              <a:ext uri="{FF2B5EF4-FFF2-40B4-BE49-F238E27FC236}">
                <a16:creationId xmlns:a16="http://schemas.microsoft.com/office/drawing/2014/main" id="{FD4AC3A2-1942-4940-B72B-07E84C9C32A3}"/>
              </a:ext>
            </a:extLst>
          </p:cNvPr>
          <p:cNvSpPr txBox="1"/>
          <p:nvPr/>
        </p:nvSpPr>
        <p:spPr>
          <a:xfrm>
            <a:off x="2024212" y="1304533"/>
            <a:ext cx="2457724" cy="461665"/>
          </a:xfrm>
          <a:prstGeom prst="rect">
            <a:avLst/>
          </a:prstGeom>
          <a:noFill/>
        </p:spPr>
        <p:txBody>
          <a:bodyPr wrap="none" rtlCol="0">
            <a:spAutoFit/>
          </a:bodyPr>
          <a:lstStyle/>
          <a:p>
            <a:pPr algn="ctr"/>
            <a:r>
              <a:rPr lang="en-US" altLang="zh-CN" sz="2400" b="1" dirty="0">
                <a:solidFill>
                  <a:srgbClr val="3A3838"/>
                </a:solidFill>
                <a:effectLst/>
                <a:latin typeface="Times New Roman" panose="02020603050405020304" pitchFamily="18" charset="0"/>
                <a:cs typeface="Times New Roman" panose="02020603050405020304" pitchFamily="18" charset="0"/>
              </a:rPr>
              <a:t>Data Generation </a:t>
            </a:r>
            <a:endParaRPr lang="en-US" altLang="zh-CN" sz="2400"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1F9E6D2A-47CC-3498-46A7-EC5BB1D6CAFD}"/>
              </a:ext>
            </a:extLst>
          </p:cNvPr>
          <p:cNvSpPr txBox="1"/>
          <p:nvPr/>
        </p:nvSpPr>
        <p:spPr>
          <a:xfrm>
            <a:off x="7425685" y="1298336"/>
            <a:ext cx="2788520" cy="461665"/>
          </a:xfrm>
          <a:prstGeom prst="rect">
            <a:avLst/>
          </a:prstGeom>
          <a:noFill/>
        </p:spPr>
        <p:txBody>
          <a:bodyPr wrap="none" rtlCol="0">
            <a:spAutoFit/>
          </a:bodyPr>
          <a:lstStyle/>
          <a:p>
            <a:r>
              <a:rPr lang="en-US" altLang="zh-CN" sz="2400" b="1" dirty="0">
                <a:solidFill>
                  <a:srgbClr val="3A3838"/>
                </a:solidFill>
                <a:effectLst/>
                <a:latin typeface="Times New Roman" panose="02020603050405020304" pitchFamily="18" charset="0"/>
                <a:cs typeface="Times New Roman" panose="02020603050405020304" pitchFamily="18" charset="0"/>
              </a:rPr>
              <a:t>Model Fine-Tuning </a:t>
            </a:r>
            <a:endParaRPr lang="en-US" altLang="zh-CN" sz="2400"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7AA12A3D-221E-969B-BD4E-59D66F4948D1}"/>
              </a:ext>
            </a:extLst>
          </p:cNvPr>
          <p:cNvSpPr txBox="1"/>
          <p:nvPr/>
        </p:nvSpPr>
        <p:spPr>
          <a:xfrm>
            <a:off x="771196" y="3421117"/>
            <a:ext cx="4963757" cy="2862322"/>
          </a:xfrm>
          <a:prstGeom prst="rect">
            <a:avLst/>
          </a:prstGeom>
          <a:noFill/>
        </p:spPr>
        <p:txBody>
          <a:bodyPr wrap="square" rtlCol="0">
            <a:spAutoFit/>
          </a:bodyPr>
          <a:lstStyle/>
          <a:p>
            <a:r>
              <a:rPr lang="en-US" altLang="zh-CN" dirty="0">
                <a:solidFill>
                  <a:srgbClr val="111111"/>
                </a:solidFill>
                <a:latin typeface="Times New Roman" panose="02020603050405020304" pitchFamily="18" charset="0"/>
                <a:cs typeface="Times New Roman" panose="02020603050405020304" pitchFamily="18" charset="0"/>
              </a:rPr>
              <a:t>Data-based methods aim to generate synthetic data that resemble the target domain data and use them to fine-tune or retrain the source model. For example, some methods use generative adversarial networks (GANs) or variational autoencoders (VAEs) to synthesize realistic target-like images from noise vectors or source images1. Other methods use style transfer or image translation techniques to transform source images into target-like images with preserved semantic content.</a:t>
            </a:r>
            <a:endParaRPr lang="zh-CN" altLang="en-US" dirty="0">
              <a:solidFill>
                <a:srgbClr val="111111"/>
              </a:solidFill>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D57C192F-6483-EEE0-20F5-41BF32746CF9}"/>
              </a:ext>
            </a:extLst>
          </p:cNvPr>
          <p:cNvSpPr txBox="1"/>
          <p:nvPr/>
        </p:nvSpPr>
        <p:spPr>
          <a:xfrm>
            <a:off x="6457049" y="3481823"/>
            <a:ext cx="4725793" cy="286232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Model-based methods aim to improve the source model’s performance on the target domain by adjusting its architecture or parameters. For example, some methods use self-distillation or self-training techniques to enhance the source model’s robustness and generalization. Other methods use adversarial learning or meta-learning techniques to align the source and target domains at different levels of feature representations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3713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312</Words>
  <Application>Microsoft Macintosh PowerPoint</Application>
  <PresentationFormat>宽屏</PresentationFormat>
  <Paragraphs>17</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Times New Roman</vt:lpstr>
      <vt:lpstr>Office 主题​​</vt:lpstr>
      <vt:lpstr>基于无源自适应的医学图像增强</vt:lpstr>
      <vt:lpstr>Background</vt:lpstr>
      <vt:lpstr>Background</vt:lpstr>
      <vt:lpstr>Source-Free Unsupervised Domain Adaptation (SFUDA)</vt:lpstr>
      <vt:lpstr>White-box SFUDA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基于无源自适应的医学图像增强</dc:title>
  <dc:creator>李 子南</dc:creator>
  <cp:lastModifiedBy>李 子南</cp:lastModifiedBy>
  <cp:revision>3</cp:revision>
  <dcterms:created xsi:type="dcterms:W3CDTF">2023-02-23T02:54:15Z</dcterms:created>
  <dcterms:modified xsi:type="dcterms:W3CDTF">2023-02-23T10:30:21Z</dcterms:modified>
</cp:coreProperties>
</file>