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77BC"/>
    <a:srgbClr val="008CC7"/>
    <a:srgbClr val="5B9BD5"/>
    <a:srgbClr val="EAEFF7"/>
    <a:srgbClr val="ADCDEA"/>
    <a:srgbClr val="00AEEA"/>
    <a:srgbClr val="FFEE00"/>
    <a:srgbClr val="A5A5A5"/>
    <a:srgbClr val="E1E1E1"/>
    <a:srgbClr val="B506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26" d="100"/>
          <a:sy n="26" d="100"/>
        </p:scale>
        <p:origin x="840" y="32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713925"/>
            <a:ext cx="38404800" cy="1002792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5128560"/>
            <a:ext cx="384048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201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558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533525"/>
            <a:ext cx="11041380" cy="24409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533525"/>
            <a:ext cx="32484060"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7779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8106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280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180902"/>
            <a:ext cx="44165520" cy="11981495"/>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19275747"/>
            <a:ext cx="44165520" cy="630078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52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6699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533527"/>
            <a:ext cx="44165520" cy="5567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7060885"/>
            <a:ext cx="21662705"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0521315"/>
            <a:ext cx="21662705"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7060885"/>
            <a:ext cx="21769390"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0521315"/>
            <a:ext cx="21769390"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76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5938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057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147187"/>
            <a:ext cx="2592324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834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147187"/>
            <a:ext cx="25923240" cy="20469225"/>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847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E507E4F-0347-4E3E-9B3A-E53BAD07E36B}"/>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p:blipFill>
        <p:spPr>
          <a:xfrm>
            <a:off x="0" y="0"/>
            <a:ext cx="51206400" cy="28803600"/>
          </a:xfrm>
          <a:prstGeom prst="rect">
            <a:avLst/>
          </a:prstGeom>
        </p:spPr>
      </p:pic>
      <p:sp>
        <p:nvSpPr>
          <p:cNvPr id="2" name="Title Placeholder 1"/>
          <p:cNvSpPr>
            <a:spLocks noGrp="1"/>
          </p:cNvSpPr>
          <p:nvPr>
            <p:ph type="title"/>
          </p:nvPr>
        </p:nvSpPr>
        <p:spPr>
          <a:xfrm>
            <a:off x="3520440" y="1533527"/>
            <a:ext cx="44165520" cy="556736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520440" y="7667625"/>
            <a:ext cx="4416552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6696672"/>
            <a:ext cx="1152144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C764DE79-268F-4C1A-8933-263129D2AF90}" type="datetimeFigureOut">
              <a:rPr lang="en-US" dirty="0"/>
              <a:t>3/24/23</a:t>
            </a:fld>
            <a:endParaRPr lang="en-US" dirty="0"/>
          </a:p>
        </p:txBody>
      </p:sp>
      <p:sp>
        <p:nvSpPr>
          <p:cNvPr id="5" name="Footer Placeholder 4"/>
          <p:cNvSpPr>
            <a:spLocks noGrp="1"/>
          </p:cNvSpPr>
          <p:nvPr>
            <p:ph type="ftr" sz="quarter" idx="3"/>
          </p:nvPr>
        </p:nvSpPr>
        <p:spPr>
          <a:xfrm>
            <a:off x="16962120" y="26696672"/>
            <a:ext cx="1728216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164520" y="26696672"/>
            <a:ext cx="1152144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48F63A3B-78C7-47BE-AE5E-E10140E04643}" type="slidenum">
              <a:rPr lang="en-US" dirty="0"/>
              <a:t>‹#›</a:t>
            </a:fld>
            <a:endParaRPr lang="en-US" dirty="0"/>
          </a:p>
        </p:txBody>
      </p:sp>
      <p:pic>
        <p:nvPicPr>
          <p:cNvPr id="14" name="Picture 13">
            <a:extLst>
              <a:ext uri="{FF2B5EF4-FFF2-40B4-BE49-F238E27FC236}">
                <a16:creationId xmlns:a16="http://schemas.microsoft.com/office/drawing/2014/main" id="{FD042463-2C25-4F43-9875-73818C81CC5D}"/>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p:blipFill>
        <p:spPr>
          <a:xfrm>
            <a:off x="2" y="-1"/>
            <a:ext cx="51206400" cy="5486400"/>
          </a:xfrm>
          <a:prstGeom prst="rect">
            <a:avLst/>
          </a:prstGeom>
        </p:spPr>
      </p:pic>
    </p:spTree>
    <p:extLst>
      <p:ext uri="{BB962C8B-B14F-4D97-AF65-F5344CB8AC3E}">
        <p14:creationId xmlns:p14="http://schemas.microsoft.com/office/powerpoint/2010/main" val="290204931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18" Type="http://schemas.microsoft.com/office/2007/relationships/hdphoto" Target="../media/hdphoto2.wdp"/><Relationship Id="rId3" Type="http://schemas.openxmlformats.org/officeDocument/2006/relationships/image" Target="../media/image3.jp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image" Target="../media/image3.png"/><Relationship Id="rId16" Type="http://schemas.microsoft.com/office/2007/relationships/hdphoto" Target="../media/hdphoto1.wdp"/><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png"/><Relationship Id="rId19"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5.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p:cNvSpPr txBox="1">
            <a:spLocks noChangeArrowheads="1"/>
          </p:cNvSpPr>
          <p:nvPr/>
        </p:nvSpPr>
        <p:spPr bwMode="auto">
          <a:xfrm>
            <a:off x="5103096" y="103788"/>
            <a:ext cx="39270785" cy="2928290"/>
          </a:xfrm>
          <a:prstGeom prst="rect">
            <a:avLst/>
          </a:prstGeom>
          <a:solidFill>
            <a:srgbClr val="008CC7"/>
          </a:solidFill>
          <a:ln>
            <a:noFill/>
          </a:ln>
          <a:effectLst/>
        </p:spPr>
        <p:txBody>
          <a:bodyPr lIns="0" tIns="0" rIns="0" bIns="0" anchor="t"/>
          <a:lstStyle>
            <a:lvl1pPr defTabSz="192088" eaLnBrk="0" hangingPunct="0">
              <a:defRPr sz="500">
                <a:solidFill>
                  <a:schemeClr val="tx1"/>
                </a:solidFill>
                <a:latin typeface="Times New Roman" charset="0"/>
                <a:ea typeface="ＭＳ Ｐゴシック" charset="0"/>
              </a:defRPr>
            </a:lvl1pPr>
            <a:lvl2pPr marL="742950" indent="-285750" defTabSz="192088" eaLnBrk="0" hangingPunct="0">
              <a:defRPr sz="500">
                <a:solidFill>
                  <a:schemeClr val="tx1"/>
                </a:solidFill>
                <a:latin typeface="Times New Roman" charset="0"/>
                <a:ea typeface="ＭＳ Ｐゴシック" charset="0"/>
              </a:defRPr>
            </a:lvl2pPr>
            <a:lvl3pPr marL="1143000" indent="-228600" defTabSz="192088" eaLnBrk="0" hangingPunct="0">
              <a:defRPr sz="500">
                <a:solidFill>
                  <a:schemeClr val="tx1"/>
                </a:solidFill>
                <a:latin typeface="Times New Roman" charset="0"/>
                <a:ea typeface="ＭＳ Ｐゴシック" charset="0"/>
              </a:defRPr>
            </a:lvl3pPr>
            <a:lvl4pPr marL="1600200" indent="-228600" defTabSz="192088" eaLnBrk="0" hangingPunct="0">
              <a:defRPr sz="500">
                <a:solidFill>
                  <a:schemeClr val="tx1"/>
                </a:solidFill>
                <a:latin typeface="Times New Roman" charset="0"/>
                <a:ea typeface="ＭＳ Ｐゴシック" charset="0"/>
              </a:defRPr>
            </a:lvl4pPr>
            <a:lvl5pPr marL="2057400" indent="-228600" defTabSz="192088" eaLnBrk="0" hangingPunct="0">
              <a:defRPr sz="500">
                <a:solidFill>
                  <a:schemeClr val="tx1"/>
                </a:solidFill>
                <a:latin typeface="Times New Roman" charset="0"/>
                <a:ea typeface="ＭＳ Ｐゴシック" charset="0"/>
              </a:defRPr>
            </a:lvl5pPr>
            <a:lvl6pPr marL="2514600" indent="-228600" defTabSz="192088"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defTabSz="192088"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defTabSz="192088"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defTabSz="192088" eaLnBrk="0" fontAlgn="base" hangingPunct="0">
              <a:spcBef>
                <a:spcPct val="0"/>
              </a:spcBef>
              <a:spcAft>
                <a:spcPct val="0"/>
              </a:spcAft>
              <a:defRPr sz="500">
                <a:solidFill>
                  <a:schemeClr val="tx1"/>
                </a:solidFill>
                <a:latin typeface="Times New Roman" charset="0"/>
                <a:ea typeface="ＭＳ Ｐゴシック" charset="0"/>
              </a:defRPr>
            </a:lvl9pPr>
          </a:lstStyle>
          <a:p>
            <a:pPr algn="ctr"/>
            <a:r>
              <a:rPr lang="en-US" sz="8000" b="1" dirty="0">
                <a:solidFill>
                  <a:srgbClr val="FFEE00"/>
                </a:solidFill>
                <a:latin typeface="Arial" panose="020B0604020202020204" pitchFamily="34" charset="0"/>
                <a:cs typeface="Arial" panose="020B0604020202020204" pitchFamily="34" charset="0"/>
              </a:rPr>
              <a:t>Restoration of Cataract Fundus Images via Unsupervised Domain Adaptation</a:t>
            </a:r>
            <a:endParaRPr lang="en-AU" sz="8000" dirty="0">
              <a:solidFill>
                <a:srgbClr val="0C77BC"/>
              </a:solidFill>
              <a:latin typeface="Arial" panose="020B0604020202020204" pitchFamily="34" charset="0"/>
              <a:cs typeface="Arial" panose="020B0604020202020204" pitchFamily="34" charset="0"/>
            </a:endParaRPr>
          </a:p>
        </p:txBody>
      </p:sp>
      <p:sp>
        <p:nvSpPr>
          <p:cNvPr id="24" name="Rectangle 23"/>
          <p:cNvSpPr>
            <a:spLocks noChangeArrowheads="1"/>
          </p:cNvSpPr>
          <p:nvPr/>
        </p:nvSpPr>
        <p:spPr bwMode="auto">
          <a:xfrm>
            <a:off x="754579" y="5962698"/>
            <a:ext cx="10849688" cy="11672770"/>
          </a:xfrm>
          <a:prstGeom prst="rect">
            <a:avLst/>
          </a:prstGeom>
          <a:solidFill>
            <a:schemeClr val="bg1"/>
          </a:solidFill>
          <a:ln w="25400">
            <a:solidFill>
              <a:srgbClr val="0C77BC"/>
            </a:solidFill>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spcBef>
                <a:spcPct val="50000"/>
              </a:spcBef>
            </a:pPr>
            <a:r>
              <a:rPr lang="en-US" sz="5588" b="1" cap="all" dirty="0">
                <a:solidFill>
                  <a:srgbClr val="00AEEA"/>
                </a:solidFill>
                <a:latin typeface="Arial" panose="020B0604020202020204" pitchFamily="34" charset="0"/>
                <a:cs typeface="Arial" panose="020B0604020202020204" pitchFamily="34" charset="0"/>
              </a:rPr>
              <a:t>Introduction</a:t>
            </a:r>
          </a:p>
          <a:p>
            <a:pPr marL="457200" indent="-457200" defTabSz="967331" eaLnBrk="0" hangingPunct="0">
              <a:buFont typeface="Arial" panose="020B0604020202020204" pitchFamily="34" charset="0"/>
              <a:buChar char="•"/>
            </a:pPr>
            <a:r>
              <a:rPr lang="en-US" altLang="zh-CN" sz="2800" dirty="0">
                <a:latin typeface="Arial" panose="020B0604020202020204" pitchFamily="34" charset="0"/>
                <a:cs typeface="Arial" panose="020B0604020202020204" pitchFamily="34" charset="0"/>
              </a:rPr>
              <a:t>Cataract is a common disease causing the most vision loss and blindness in the world.</a:t>
            </a:r>
          </a:p>
          <a:p>
            <a:pPr marL="457200" indent="-457200" defTabSz="967331" eaLnBrk="0" hangingPunct="0">
              <a:buFont typeface="Arial" panose="020B0604020202020204" pitchFamily="34" charset="0"/>
              <a:buChar char="•"/>
            </a:pPr>
            <a:r>
              <a:rPr lang="en-US" altLang="zh-CN" sz="2800" dirty="0">
                <a:latin typeface="Arial" panose="020B0604020202020204" pitchFamily="34" charset="0"/>
                <a:cs typeface="Arial" panose="020B0604020202020204" pitchFamily="34" charset="0"/>
              </a:rPr>
              <a:t>Cataract images paired with after-surgery images are rare and existing conditional GAN-based image-to-image models often damage retinal anatomical structures. </a:t>
            </a:r>
          </a:p>
          <a:p>
            <a:pPr marL="457200" indent="-457200" defTabSz="967331" eaLnBrk="0" hangingPunct="0">
              <a:buFont typeface="Arial" panose="020B0604020202020204" pitchFamily="34" charset="0"/>
              <a:buChar char="•"/>
            </a:pPr>
            <a:r>
              <a:rPr lang="en-US" altLang="zh-CN" sz="2800" dirty="0">
                <a:latin typeface="Arial" panose="020B0604020202020204" pitchFamily="34" charset="0"/>
                <a:cs typeface="Arial" panose="020B0604020202020204" pitchFamily="34" charset="0"/>
              </a:rPr>
              <a:t>This work proposes an end-to-end unsupervised restoration model to remove artifacts in cataract fundus. The model is trained with simulated data and adapted to real images in an image-to-image translation model.</a:t>
            </a:r>
          </a:p>
          <a:p>
            <a:pPr marL="457200" indent="-457200" defTabSz="967331" eaLnBrk="0" hangingPunct="0">
              <a:buFont typeface="Arial" panose="020B0604020202020204" pitchFamily="34" charset="0"/>
              <a:buChar char="•"/>
            </a:pP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The code will be released at https://github.com/liamheng/Restoration-of-Cataract-Images-via-Domain-Adaptation.</a:t>
            </a:r>
            <a:endParaRPr lang="en-GB" altLang="zh-CN" sz="5588" b="1" cap="all" dirty="0">
              <a:solidFill>
                <a:srgbClr val="00AEEA"/>
              </a:solidFill>
              <a:latin typeface="Arial" panose="020B0604020202020204" pitchFamily="34" charset="0"/>
              <a:cs typeface="Arial" panose="020B0604020202020204" pitchFamily="34" charset="0"/>
            </a:endParaRPr>
          </a:p>
          <a:p>
            <a:pPr marL="703070" indent="-703070" defTabSz="967331" eaLnBrk="0" hangingPunct="0">
              <a:buFont typeface="Arial"/>
              <a:buChar char="•"/>
            </a:pPr>
            <a:endParaRPr lang="en-US" altLang="zh-CN" sz="2800" dirty="0">
              <a:latin typeface="Arial" panose="020B0604020202020204" pitchFamily="34" charset="0"/>
              <a:cs typeface="Arial" panose="020B0604020202020204" pitchFamily="34" charset="0"/>
            </a:endParaRPr>
          </a:p>
        </p:txBody>
      </p:sp>
      <p:sp>
        <p:nvSpPr>
          <p:cNvPr id="25" name="Rectangle 24"/>
          <p:cNvSpPr>
            <a:spLocks noChangeArrowheads="1"/>
          </p:cNvSpPr>
          <p:nvPr/>
        </p:nvSpPr>
        <p:spPr bwMode="auto">
          <a:xfrm>
            <a:off x="695586" y="21633320"/>
            <a:ext cx="10844431" cy="5935512"/>
          </a:xfrm>
          <a:prstGeom prst="rect">
            <a:avLst/>
          </a:prstGeom>
          <a:solidFill>
            <a:schemeClr val="bg1"/>
          </a:solidFill>
          <a:ln w="25400">
            <a:solidFill>
              <a:srgbClr val="0C77BC"/>
            </a:solidFill>
            <a:miter lim="800000"/>
            <a:headEnd/>
            <a:tailEnd/>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spcBef>
                <a:spcPct val="50000"/>
              </a:spcBef>
            </a:pPr>
            <a:r>
              <a:rPr lang="en-US" sz="5588" b="1" cap="all" dirty="0">
                <a:solidFill>
                  <a:srgbClr val="00AEEA"/>
                </a:solidFill>
                <a:latin typeface="Arial" panose="020B0604020202020204" pitchFamily="34" charset="0"/>
                <a:cs typeface="Arial" panose="020B0604020202020204" pitchFamily="34" charset="0"/>
              </a:rPr>
              <a:t>Conclusions</a:t>
            </a:r>
          </a:p>
          <a:p>
            <a:pPr defTabSz="967331" eaLnBrk="0" hangingPunct="0">
              <a:spcBef>
                <a:spcPct val="50000"/>
              </a:spcBef>
            </a:pPr>
            <a:r>
              <a:rPr lang="en-US" altLang="zh-CN" sz="2800" dirty="0">
                <a:latin typeface="Arial" panose="020B0604020202020204" pitchFamily="34" charset="0"/>
                <a:cs typeface="Arial" panose="020B0604020202020204" pitchFamily="34" charset="0"/>
              </a:rPr>
              <a:t>The low quality of retinal fundus image with cataract increases the uncertainty in clinical observation and treatment. This paper proposes an end-to-end unsupervised restoration method to enhance the contrast within cataract fundus images. Cataract-like images are simulated from clear ones to construct an annotated source domain. Subsequently, the proposed model learns the restoration mapping from the source domain and generalizes it to the target domain of real cataract images. The proposed method performs favorably against the previous methods in terms of fidelity and image quality.</a:t>
            </a:r>
            <a:endParaRPr lang="en-US" sz="2800" dirty="0">
              <a:latin typeface="Arial" panose="020B0604020202020204" pitchFamily="34" charset="0"/>
              <a:cs typeface="Arial" panose="020B0604020202020204" pitchFamily="34" charset="0"/>
            </a:endParaRPr>
          </a:p>
        </p:txBody>
      </p:sp>
      <p:sp>
        <p:nvSpPr>
          <p:cNvPr id="26" name="Rectangle 25"/>
          <p:cNvSpPr>
            <a:spLocks noChangeArrowheads="1"/>
          </p:cNvSpPr>
          <p:nvPr/>
        </p:nvSpPr>
        <p:spPr bwMode="auto">
          <a:xfrm>
            <a:off x="31408684" y="5962699"/>
            <a:ext cx="4853372" cy="1657301"/>
          </a:xfrm>
          <a:prstGeom prst="rect">
            <a:avLst/>
          </a:prstGeom>
          <a:solidFill>
            <a:schemeClr val="bg1"/>
          </a:solidFill>
          <a:ln w="25400">
            <a:noFill/>
            <a:miter lim="800000"/>
            <a:headEnd/>
            <a:tailEnd/>
          </a:ln>
          <a:effectLst/>
        </p:spPr>
        <p:txBody>
          <a:bodyPr lIns="381518" tIns="381518" rIns="381518" bIns="381518" numCol="1" spcCol="720685"/>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spcBef>
                <a:spcPct val="50000"/>
              </a:spcBef>
            </a:pPr>
            <a:r>
              <a:rPr lang="en-US" sz="5588" b="1" cap="all" dirty="0">
                <a:solidFill>
                  <a:srgbClr val="00AEEA"/>
                </a:solidFill>
                <a:latin typeface="Arial" panose="020B0604020202020204" pitchFamily="34" charset="0"/>
                <a:cs typeface="Arial" panose="020B0604020202020204" pitchFamily="34" charset="0"/>
              </a:rPr>
              <a:t>Results</a:t>
            </a:r>
            <a:endParaRPr lang="en-AU" sz="1626" dirty="0">
              <a:solidFill>
                <a:srgbClr val="00AEEA"/>
              </a:solidFill>
              <a:latin typeface="Arial" panose="020B0604020202020204" pitchFamily="34" charset="0"/>
              <a:cs typeface="Arial" panose="020B0604020202020204" pitchFamily="34" charset="0"/>
            </a:endParaRPr>
          </a:p>
        </p:txBody>
      </p:sp>
      <p:sp>
        <p:nvSpPr>
          <p:cNvPr id="28" name="Rectangle 27"/>
          <p:cNvSpPr>
            <a:spLocks noChangeArrowheads="1"/>
          </p:cNvSpPr>
          <p:nvPr/>
        </p:nvSpPr>
        <p:spPr bwMode="auto">
          <a:xfrm>
            <a:off x="26472511" y="22057485"/>
            <a:ext cx="9386895" cy="5533711"/>
          </a:xfrm>
          <a:prstGeom prst="rect">
            <a:avLst/>
          </a:prstGeom>
          <a:solidFill>
            <a:schemeClr val="bg1"/>
          </a:solidFill>
          <a:ln w="25400">
            <a:solidFill>
              <a:srgbClr val="0C77BC"/>
            </a:solidFill>
            <a:miter lim="800000"/>
            <a:headEnd/>
            <a:tailEnd/>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spcBef>
                <a:spcPct val="50000"/>
              </a:spcBef>
            </a:pPr>
            <a:r>
              <a:rPr lang="en-GB" sz="5588" b="1" cap="all" dirty="0">
                <a:solidFill>
                  <a:srgbClr val="00AEEA"/>
                </a:solidFill>
                <a:latin typeface="Arial" panose="020B0604020202020204" pitchFamily="34" charset="0"/>
                <a:cs typeface="Arial" panose="020B0604020202020204" pitchFamily="34" charset="0"/>
              </a:rPr>
              <a:t>Acknowledgements</a:t>
            </a:r>
          </a:p>
          <a:p>
            <a:pPr marL="0" marR="0" lvl="0" indent="0" algn="l" defTabSz="967331"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This study is supported by Guangdong Basic and Applied Fundamental Research Fund Committee (2020A1515110286), Ningbo Public Welfare Science and Technology Project (2019C50049), and Ningbo Natural Science Foundation(2019A610354). </a:t>
            </a:r>
          </a:p>
        </p:txBody>
      </p:sp>
      <p:sp>
        <p:nvSpPr>
          <p:cNvPr id="29" name="Text Box 10"/>
          <p:cNvSpPr txBox="1">
            <a:spLocks noChangeArrowheads="1"/>
          </p:cNvSpPr>
          <p:nvPr/>
        </p:nvSpPr>
        <p:spPr bwMode="auto">
          <a:xfrm>
            <a:off x="710192" y="17993032"/>
            <a:ext cx="10894075" cy="3282724"/>
          </a:xfrm>
          <a:prstGeom prst="rect">
            <a:avLst/>
          </a:prstGeom>
          <a:solidFill>
            <a:schemeClr val="bg1"/>
          </a:solidFill>
          <a:ln w="25400">
            <a:solidFill>
              <a:srgbClr val="0C77BC"/>
            </a:solidFill>
            <a:miter lim="800000"/>
            <a:headEnd/>
            <a:tailEnd/>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ct val="50000"/>
              </a:spcBef>
            </a:pPr>
            <a:r>
              <a:rPr lang="en-GB" sz="5588" b="1" cap="all" dirty="0">
                <a:solidFill>
                  <a:srgbClr val="00AEEA"/>
                </a:solidFill>
                <a:latin typeface="Arial" panose="020B0604020202020204" pitchFamily="34" charset="0"/>
                <a:cs typeface="Arial" panose="020B0604020202020204" pitchFamily="34" charset="0"/>
              </a:rPr>
              <a:t>AIM</a:t>
            </a:r>
          </a:p>
          <a:p>
            <a:pPr>
              <a:spcBef>
                <a:spcPct val="20000"/>
              </a:spcBef>
            </a:pPr>
            <a:r>
              <a:rPr lang="en-US" sz="2800" dirty="0">
                <a:latin typeface="Arial" panose="020B0604020202020204" pitchFamily="34" charset="0"/>
                <a:cs typeface="Arial" panose="020B0604020202020204" pitchFamily="34" charset="0"/>
              </a:rPr>
              <a:t>In this paper, we aim to construct an</a:t>
            </a:r>
            <a:r>
              <a:rPr lang="en-US" altLang="zh-CN" sz="2800" dirty="0">
                <a:latin typeface="Arial" panose="020B0604020202020204" pitchFamily="34" charset="0"/>
                <a:cs typeface="Arial" panose="020B0604020202020204" pitchFamily="34" charset="0"/>
              </a:rPr>
              <a:t> end-to-end unsupervised restoration model for cataract fundus images, to assist the clinical diagnosis of cataract fundus and overcome the impact of the scarcity of annotated data.</a:t>
            </a:r>
            <a:endParaRPr lang="en-US" sz="2800" dirty="0">
              <a:latin typeface="Arial" panose="020B0604020202020204" pitchFamily="34" charset="0"/>
              <a:cs typeface="Arial" panose="020B0604020202020204" pitchFamily="34" charset="0"/>
            </a:endParaRPr>
          </a:p>
        </p:txBody>
      </p:sp>
      <p:sp>
        <p:nvSpPr>
          <p:cNvPr id="30" name="Rectangle 29"/>
          <p:cNvSpPr>
            <a:spLocks noChangeArrowheads="1"/>
          </p:cNvSpPr>
          <p:nvPr/>
        </p:nvSpPr>
        <p:spPr bwMode="auto">
          <a:xfrm>
            <a:off x="12020414" y="22035121"/>
            <a:ext cx="13768726" cy="5533713"/>
          </a:xfrm>
          <a:prstGeom prst="rect">
            <a:avLst/>
          </a:prstGeom>
          <a:solidFill>
            <a:schemeClr val="bg1"/>
          </a:solidFill>
          <a:ln w="25400">
            <a:solidFill>
              <a:srgbClr val="0C77BC"/>
            </a:solidFill>
            <a:miter lim="800000"/>
            <a:headEnd/>
            <a:tailEnd/>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spcBef>
                <a:spcPct val="50000"/>
              </a:spcBef>
            </a:pPr>
            <a:r>
              <a:rPr lang="en-US" sz="5588" b="1" cap="all" dirty="0">
                <a:solidFill>
                  <a:srgbClr val="00AEEA"/>
                </a:solidFill>
                <a:latin typeface="Arial" panose="020B0604020202020204" pitchFamily="34" charset="0"/>
                <a:cs typeface="Arial" panose="020B0604020202020204" pitchFamily="34" charset="0"/>
              </a:rPr>
              <a:t>References</a:t>
            </a:r>
          </a:p>
          <a:p>
            <a:r>
              <a:rPr lang="en-US" altLang="zh-CN" sz="2800" dirty="0">
                <a:latin typeface="Arial" panose="020B0604020202020204" pitchFamily="34" charset="0"/>
                <a:cs typeface="Arial" panose="020B0604020202020204" pitchFamily="34" charset="0"/>
              </a:rPr>
              <a:t>[1] Wei Wang et al., “Cataract surgical rate and socioeconomics: a global study,” IOVS, vol. 57, no. 14, pp. 5872– 5881, 2016.</a:t>
            </a:r>
            <a:br>
              <a:rPr lang="en-AU" sz="2800" dirty="0">
                <a:latin typeface="Arial" panose="020B0604020202020204" pitchFamily="34" charset="0"/>
                <a:cs typeface="Arial" panose="020B0604020202020204" pitchFamily="34" charset="0"/>
              </a:rPr>
            </a:br>
            <a:r>
              <a:rPr lang="en-US" altLang="zh-CN" sz="2800" dirty="0">
                <a:latin typeface="Arial" panose="020B0604020202020204" pitchFamily="34" charset="0"/>
                <a:cs typeface="Arial" panose="020B0604020202020204" pitchFamily="34" charset="0"/>
              </a:rPr>
              <a:t>[2] Jun Cheng et al., “Structure-preserving guided retinal image filtering and its application for optic disk analysis,” IEEE TMI, vol. 37, no. 11, pp. 2536–2546, 2018. </a:t>
            </a:r>
          </a:p>
          <a:p>
            <a:r>
              <a:rPr lang="en-US" altLang="zh-CN" sz="2800" dirty="0">
                <a:latin typeface="Arial" panose="020B0604020202020204" pitchFamily="34" charset="0"/>
                <a:cs typeface="Arial" panose="020B0604020202020204" pitchFamily="34" charset="0"/>
              </a:rPr>
              <a:t>[3] </a:t>
            </a:r>
            <a:r>
              <a:rPr lang="en-US" altLang="zh-CN" sz="2800" dirty="0" err="1">
                <a:latin typeface="Arial" panose="020B0604020202020204" pitchFamily="34" charset="0"/>
                <a:cs typeface="Arial" panose="020B0604020202020204" pitchFamily="34" charset="0"/>
              </a:rPr>
              <a:t>Kaiming</a:t>
            </a:r>
            <a:r>
              <a:rPr lang="en-US" altLang="zh-CN" sz="2800" dirty="0">
                <a:latin typeface="Arial" panose="020B0604020202020204" pitchFamily="34" charset="0"/>
                <a:cs typeface="Arial" panose="020B0604020202020204" pitchFamily="34" charset="0"/>
              </a:rPr>
              <a:t> He et al., “Single image haze removal using dark channel prior,” IEEE PAMI, vol. 33, no. 12, pp. 2341–2353, 2010.</a:t>
            </a:r>
            <a:r>
              <a:rPr lang="en-AU" sz="2800" dirty="0">
                <a:latin typeface="Arial" panose="020B0604020202020204" pitchFamily="34" charset="0"/>
                <a:cs typeface="Arial" panose="020B0604020202020204" pitchFamily="34" charset="0"/>
              </a:rPr>
              <a:t> </a:t>
            </a:r>
          </a:p>
          <a:p>
            <a:r>
              <a:rPr lang="en-US" altLang="zh-CN" sz="2800" dirty="0">
                <a:latin typeface="Arial" panose="020B0604020202020204" pitchFamily="34" charset="0"/>
                <a:cs typeface="Arial" panose="020B0604020202020204" pitchFamily="34" charset="0"/>
              </a:rPr>
              <a:t>[4] Phillip Isola et al., “Image-to-image translation with conditional adversarial networks,” in CVPR, 2017, pp. 1125– 1134. </a:t>
            </a:r>
          </a:p>
          <a:p>
            <a:r>
              <a:rPr lang="en-US" altLang="zh-CN" sz="2800" dirty="0">
                <a:latin typeface="Arial" panose="020B0604020202020204" pitchFamily="34" charset="0"/>
                <a:cs typeface="Arial" panose="020B0604020202020204" pitchFamily="34" charset="0"/>
              </a:rPr>
              <a:t>[5] Jun-Yan Zhu et al., “Unpaired image-to-image translation using cycle-consistent adversarial networks,” in ICCV, 2017, pp. 2223–2232. </a:t>
            </a:r>
          </a:p>
        </p:txBody>
      </p:sp>
      <p:sp>
        <p:nvSpPr>
          <p:cNvPr id="27" name="Rectangle 26"/>
          <p:cNvSpPr>
            <a:spLocks noChangeArrowheads="1"/>
          </p:cNvSpPr>
          <p:nvPr/>
        </p:nvSpPr>
        <p:spPr bwMode="auto">
          <a:xfrm>
            <a:off x="12020414" y="5962698"/>
            <a:ext cx="18959458" cy="15753371"/>
          </a:xfrm>
          <a:prstGeom prst="rect">
            <a:avLst/>
          </a:prstGeom>
          <a:solidFill>
            <a:schemeClr val="bg1"/>
          </a:solidFill>
          <a:ln w="25400">
            <a:solidFill>
              <a:srgbClr val="0C77BC"/>
            </a:solidFill>
          </a:ln>
          <a:effectLst/>
        </p:spPr>
        <p:txBody>
          <a:bodyPr lIns="381518" tIns="381518" rIns="381518" bIns="3815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05356" indent="-405356" defTabSz="967331" eaLnBrk="0" hangingPunct="0">
              <a:spcBef>
                <a:spcPct val="50000"/>
              </a:spcBef>
            </a:pPr>
            <a:r>
              <a:rPr lang="en-US" sz="5588" b="1" cap="all" dirty="0">
                <a:solidFill>
                  <a:srgbClr val="00AEEA"/>
                </a:solidFill>
                <a:latin typeface="Arial" panose="020B0604020202020204" pitchFamily="34" charset="0"/>
                <a:cs typeface="Arial" panose="020B0604020202020204" pitchFamily="34" charset="0"/>
              </a:rPr>
              <a:t>Method</a:t>
            </a:r>
          </a:p>
          <a:p>
            <a:pPr defTabSz="967331" eaLnBrk="0" hangingPunct="0"/>
            <a:endParaRPr lang="en-US" sz="2800" dirty="0">
              <a:latin typeface="Arial" panose="020B0604020202020204" pitchFamily="34" charset="0"/>
              <a:cs typeface="Arial" panose="020B0604020202020204" pitchFamily="34" charset="0"/>
            </a:endParaRPr>
          </a:p>
          <a:p>
            <a:pPr marL="457200" indent="-457200" defTabSz="967331" eaLnBrk="0" hangingPunct="0">
              <a:buSzPct val="600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4" name="Text Box 16"/>
              <p:cNvSpPr txBox="1">
                <a:spLocks noChangeArrowheads="1"/>
              </p:cNvSpPr>
              <p:nvPr/>
            </p:nvSpPr>
            <p:spPr bwMode="auto">
              <a:xfrm>
                <a:off x="12309203" y="15601298"/>
                <a:ext cx="18480160" cy="1595321"/>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latin typeface="Arial" panose="020B0604020202020204" pitchFamily="34" charset="0"/>
                    <a:cs typeface="Arial" panose="020B0604020202020204" pitchFamily="34" charset="0"/>
                  </a:rPr>
                  <a:t>Figure 2: </a:t>
                </a:r>
                <a:r>
                  <a:rPr lang="en-US" sz="2800" dirty="0">
                    <a:solidFill>
                      <a:srgbClr val="00B050"/>
                    </a:solidFill>
                    <a:latin typeface="Arial" panose="020B0604020202020204" pitchFamily="34" charset="0"/>
                    <a:cs typeface="Arial" panose="020B0604020202020204" pitchFamily="34" charset="0"/>
                  </a:rPr>
                  <a:t>Architecture of the proposed algorithm. Cataract-like images were simulated to construct the annotated date for the training of </a:t>
                </a:r>
                <a14:m>
                  <m:oMath xmlns:m="http://schemas.openxmlformats.org/officeDocument/2006/math">
                    <m:r>
                      <a:rPr lang="en-US" sz="2800" b="0" i="1" smtClean="0">
                        <a:solidFill>
                          <a:srgbClr val="00B050"/>
                        </a:solidFill>
                        <a:latin typeface="Cambria Math" panose="02040503050406030204" pitchFamily="18" charset="0"/>
                        <a:cs typeface="Arial" panose="020B0604020202020204" pitchFamily="34" charset="0"/>
                      </a:rPr>
                      <m:t>𝐺</m:t>
                    </m:r>
                  </m:oMath>
                </a14:m>
                <a:r>
                  <a:rPr lang="en-US" sz="2800" dirty="0">
                    <a:solidFill>
                      <a:srgbClr val="00B050"/>
                    </a:solidFill>
                    <a:latin typeface="Arial" panose="020B0604020202020204" pitchFamily="34" charset="0"/>
                    <a:cs typeface="Arial" panose="020B0604020202020204" pitchFamily="34" charset="0"/>
                  </a:rPr>
                  <a:t>. The Sobel operator and </a:t>
                </a:r>
                <a14:m>
                  <m:oMath xmlns:m="http://schemas.openxmlformats.org/officeDocument/2006/math">
                    <m:sSub>
                      <m:sSubPr>
                        <m:ctrlPr>
                          <a:rPr lang="en-US" altLang="zh-CN" sz="2800" i="1" smtClean="0">
                            <a:solidFill>
                              <a:srgbClr val="00B050"/>
                            </a:solidFill>
                            <a:latin typeface="Cambria Math" panose="02040503050406030204" pitchFamily="18" charset="0"/>
                            <a:cs typeface="Arial" panose="020B0604020202020204" pitchFamily="34" charset="0"/>
                          </a:rPr>
                        </m:ctrlPr>
                      </m:sSubPr>
                      <m:e>
                        <m:r>
                          <a:rPr lang="en-US" altLang="zh-CN" sz="2800" b="0" i="1" smtClean="0">
                            <a:solidFill>
                              <a:srgbClr val="00B050"/>
                            </a:solidFill>
                            <a:latin typeface="Cambria Math" panose="02040503050406030204" pitchFamily="18" charset="0"/>
                            <a:cs typeface="Arial" panose="020B0604020202020204" pitchFamily="34" charset="0"/>
                          </a:rPr>
                          <m:t>𝐷</m:t>
                        </m:r>
                      </m:e>
                      <m:sub>
                        <m:r>
                          <a:rPr lang="en-US" altLang="zh-CN" sz="2800" b="0" i="1" smtClean="0">
                            <a:solidFill>
                              <a:srgbClr val="00B050"/>
                            </a:solidFill>
                            <a:latin typeface="Cambria Math" panose="02040503050406030204" pitchFamily="18" charset="0"/>
                            <a:cs typeface="Arial" panose="020B0604020202020204" pitchFamily="34" charset="0"/>
                          </a:rPr>
                          <m:t>𝑠</m:t>
                        </m:r>
                      </m:sub>
                    </m:sSub>
                  </m:oMath>
                </a14:m>
                <a:r>
                  <a:rPr lang="en-US" sz="2800" dirty="0">
                    <a:solidFill>
                      <a:srgbClr val="00B050"/>
                    </a:solidFill>
                    <a:latin typeface="Arial" panose="020B0604020202020204" pitchFamily="34" charset="0"/>
                    <a:cs typeface="Arial" panose="020B0604020202020204" pitchFamily="34" charset="0"/>
                  </a:rPr>
                  <a:t> preserved the retinal structure. And </a:t>
                </a:r>
                <a14:m>
                  <m:oMath xmlns:m="http://schemas.openxmlformats.org/officeDocument/2006/math">
                    <m:sSub>
                      <m:sSubPr>
                        <m:ctrlPr>
                          <a:rPr lang="en-US" altLang="zh-CN" sz="2800" i="1" dirty="0" smtClean="0">
                            <a:solidFill>
                              <a:srgbClr val="00B050"/>
                            </a:solidFill>
                            <a:latin typeface="Cambria Math" panose="02040503050406030204" pitchFamily="18" charset="0"/>
                            <a:cs typeface="Arial" panose="020B0604020202020204" pitchFamily="34" charset="0"/>
                          </a:rPr>
                        </m:ctrlPr>
                      </m:sSubPr>
                      <m:e>
                        <m:r>
                          <a:rPr lang="en-US" altLang="zh-CN" sz="2800" b="0" i="1" dirty="0" smtClean="0">
                            <a:solidFill>
                              <a:srgbClr val="00B050"/>
                            </a:solidFill>
                            <a:latin typeface="Cambria Math" panose="02040503050406030204" pitchFamily="18" charset="0"/>
                            <a:cs typeface="Arial" panose="020B0604020202020204" pitchFamily="34" charset="0"/>
                          </a:rPr>
                          <m:t>𝐷</m:t>
                        </m:r>
                      </m:e>
                      <m:sub>
                        <m:r>
                          <a:rPr lang="en-US" altLang="zh-CN" sz="2800" b="0" i="1" dirty="0" smtClean="0">
                            <a:solidFill>
                              <a:srgbClr val="00B050"/>
                            </a:solidFill>
                            <a:latin typeface="Cambria Math" panose="02040503050406030204" pitchFamily="18" charset="0"/>
                            <a:cs typeface="Arial" panose="020B0604020202020204" pitchFamily="34" charset="0"/>
                          </a:rPr>
                          <m:t>𝑑</m:t>
                        </m:r>
                      </m:sub>
                    </m:sSub>
                    <m:r>
                      <a:rPr lang="en-US" sz="2800" i="1" dirty="0">
                        <a:solidFill>
                          <a:srgbClr val="00B050"/>
                        </a:solidFill>
                        <a:latin typeface="Cambria Math" panose="02040503050406030204" pitchFamily="18" charset="0"/>
                        <a:cs typeface="Arial" panose="020B0604020202020204" pitchFamily="34" charset="0"/>
                      </a:rPr>
                      <m:t> </m:t>
                    </m:r>
                  </m:oMath>
                </a14:m>
                <a:r>
                  <a:rPr lang="en-US" sz="2800" dirty="0">
                    <a:solidFill>
                      <a:srgbClr val="00B050"/>
                    </a:solidFill>
                    <a:latin typeface="Arial" panose="020B0604020202020204" pitchFamily="34" charset="0"/>
                    <a:cs typeface="Arial" panose="020B0604020202020204" pitchFamily="34" charset="0"/>
                  </a:rPr>
                  <a:t>generalized the restoration model from the source domain to the unannotated target domain.</a:t>
                </a:r>
                <a:endParaRPr lang="en-US" sz="2800" dirty="0">
                  <a:latin typeface="Arial" panose="020B0604020202020204" pitchFamily="34" charset="0"/>
                  <a:cs typeface="Arial" panose="020B0604020202020204" pitchFamily="34" charset="0"/>
                </a:endParaRPr>
              </a:p>
            </p:txBody>
          </p:sp>
        </mc:Choice>
        <mc:Fallback xmlns="">
          <p:sp>
            <p:nvSpPr>
              <p:cNvPr id="34" name="Text Box 16"/>
              <p:cNvSpPr txBox="1">
                <a:spLocks noRot="1" noChangeAspect="1" noMove="1" noResize="1" noEditPoints="1" noAdjustHandles="1" noChangeArrowheads="1" noChangeShapeType="1" noTextEdit="1"/>
              </p:cNvSpPr>
              <p:nvPr/>
            </p:nvSpPr>
            <p:spPr bwMode="auto">
              <a:xfrm>
                <a:off x="12309203" y="15601298"/>
                <a:ext cx="18480160" cy="1595321"/>
              </a:xfrm>
              <a:prstGeom prst="rect">
                <a:avLst/>
              </a:prstGeom>
              <a:blipFill>
                <a:blip r:embed="rId2"/>
                <a:stretch>
                  <a:fillRect l="-132" b="-5725"/>
                </a:stretch>
              </a:blipFill>
              <a:ln w="25400">
                <a:noFill/>
              </a:ln>
              <a:effectLst/>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07081F0-F6B6-4648-A739-067320D0B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5206" y="7185895"/>
            <a:ext cx="13473207" cy="8419357"/>
          </a:xfrm>
          <a:prstGeom prst="rect">
            <a:avLst/>
          </a:prstGeom>
        </p:spPr>
      </p:pic>
      <p:pic>
        <p:nvPicPr>
          <p:cNvPr id="8" name="图片 7">
            <a:extLst>
              <a:ext uri="{FF2B5EF4-FFF2-40B4-BE49-F238E27FC236}">
                <a16:creationId xmlns:a16="http://schemas.microsoft.com/office/drawing/2014/main" id="{AECE806D-FE18-47B9-97E8-4188A023A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904" y="12834516"/>
            <a:ext cx="9712857" cy="3845532"/>
          </a:xfrm>
          <a:prstGeom prst="rect">
            <a:avLst/>
          </a:prstGeom>
        </p:spPr>
      </p:pic>
      <p:sp>
        <p:nvSpPr>
          <p:cNvPr id="45" name="Text Box 16">
            <a:extLst>
              <a:ext uri="{FF2B5EF4-FFF2-40B4-BE49-F238E27FC236}">
                <a16:creationId xmlns:a16="http://schemas.microsoft.com/office/drawing/2014/main" id="{F98786A8-B8E0-498C-8FE3-2F38AC09734D}"/>
              </a:ext>
            </a:extLst>
          </p:cNvPr>
          <p:cNvSpPr txBox="1">
            <a:spLocks noChangeArrowheads="1"/>
          </p:cNvSpPr>
          <p:nvPr/>
        </p:nvSpPr>
        <p:spPr bwMode="auto">
          <a:xfrm>
            <a:off x="858447" y="16466574"/>
            <a:ext cx="10735907" cy="1062407"/>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r>
              <a:rPr lang="en-US" sz="2800" b="1" dirty="0">
                <a:latin typeface="Arial" panose="020B0604020202020204" pitchFamily="34" charset="0"/>
                <a:cs typeface="Arial" panose="020B0604020202020204" pitchFamily="34" charset="0"/>
              </a:rPr>
              <a:t>Figure 1: </a:t>
            </a:r>
            <a:r>
              <a:rPr lang="en-US" sz="2800" dirty="0">
                <a:solidFill>
                  <a:srgbClr val="00B050"/>
                </a:solidFill>
                <a:latin typeface="Arial" panose="020B0604020202020204" pitchFamily="34" charset="0"/>
                <a:cs typeface="Arial" panose="020B0604020202020204" pitchFamily="34" charset="0"/>
              </a:rPr>
              <a:t>Retinal fundus images. (a) from eyes without cataract;(b) from eyes with cataract; (c) restored image from (b).</a:t>
            </a:r>
            <a:endParaRPr lang="en-CA" sz="2800" dirty="0">
              <a:solidFill>
                <a:srgbClr val="00B05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6" name="Text Box 16">
                <a:extLst>
                  <a:ext uri="{FF2B5EF4-FFF2-40B4-BE49-F238E27FC236}">
                    <a16:creationId xmlns:a16="http://schemas.microsoft.com/office/drawing/2014/main" id="{B54DBC04-8899-4600-842B-151DB02D0D06}"/>
                  </a:ext>
                </a:extLst>
              </p:cNvPr>
              <p:cNvSpPr txBox="1">
                <a:spLocks noChangeArrowheads="1"/>
              </p:cNvSpPr>
              <p:nvPr/>
            </p:nvSpPr>
            <p:spPr bwMode="auto">
              <a:xfrm>
                <a:off x="12225068" y="16939611"/>
                <a:ext cx="9238346" cy="4483630"/>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defTabSz="967331" eaLnBrk="0" hangingPunct="0">
                  <a:buFont typeface="Arial" panose="020B0604020202020204" pitchFamily="34" charset="0"/>
                  <a:buChar char="•"/>
                </a:pPr>
                <a:r>
                  <a:rPr lang="en-US" sz="2800" b="1" dirty="0">
                    <a:latin typeface="Arial" panose="020B0604020202020204" pitchFamily="34" charset="0"/>
                    <a:cs typeface="Arial" panose="020B0604020202020204" pitchFamily="34" charset="0"/>
                  </a:rPr>
                  <a:t>Cataract-like image simulation</a:t>
                </a:r>
              </a:p>
              <a:p>
                <a:r>
                  <a:rPr lang="en-US" altLang="zh-CN" sz="2800" dirty="0">
                    <a:latin typeface="Arial" panose="020B0604020202020204" pitchFamily="34" charset="0"/>
                    <a:cs typeface="Arial" panose="020B0604020202020204" pitchFamily="34" charset="0"/>
                  </a:rPr>
                  <a:t>Given a clear fundus image </a:t>
                </a:r>
                <a14:m>
                  <m:oMath xmlns:m="http://schemas.openxmlformats.org/officeDocument/2006/math">
                    <m:r>
                      <a:rPr lang="en-US" altLang="zh-CN" sz="2800" i="1">
                        <a:latin typeface="Cambria Math" panose="02040503050406030204" pitchFamily="18" charset="0"/>
                        <a:cs typeface="Arial" panose="020B0604020202020204" pitchFamily="34" charset="0"/>
                      </a:rPr>
                      <m:t>𝑠</m:t>
                    </m:r>
                  </m:oMath>
                </a14:m>
                <a:r>
                  <a:rPr lang="en-US" sz="2800" dirty="0">
                    <a:latin typeface="Arial" panose="020B0604020202020204" pitchFamily="34" charset="0"/>
                    <a:cs typeface="Arial" panose="020B0604020202020204" pitchFamily="34" charset="0"/>
                  </a:rPr>
                  <a:t>, a cataract-like </a:t>
                </a:r>
                <a:r>
                  <a:rPr lang="en-US" altLang="zh-CN" sz="2800" dirty="0">
                    <a:latin typeface="Arial" panose="020B0604020202020204" pitchFamily="34" charset="0"/>
                    <a:cs typeface="Arial" panose="020B0604020202020204" pitchFamily="34" charset="0"/>
                  </a:rPr>
                  <a:t>image </a:t>
                </a:r>
                <a14:m>
                  <m:oMath xmlns:m="http://schemas.openxmlformats.org/officeDocument/2006/math">
                    <m:r>
                      <a:rPr lang="en-US" altLang="zh-CN" sz="2800" i="1">
                        <a:latin typeface="Cambria Math" panose="02040503050406030204" pitchFamily="18" charset="0"/>
                        <a:cs typeface="Arial" panose="020B0604020202020204" pitchFamily="34" charset="0"/>
                      </a:rPr>
                      <m:t>𝑠</m:t>
                    </m:r>
                    <m:r>
                      <a:rPr lang="en-US" altLang="zh-CN" sz="2800" b="0" i="1" smtClean="0">
                        <a:latin typeface="Cambria Math" panose="02040503050406030204" pitchFamily="18" charset="0"/>
                        <a:cs typeface="Arial" panose="020B0604020202020204" pitchFamily="34" charset="0"/>
                      </a:rPr>
                      <m:t>′</m:t>
                    </m:r>
                  </m:oMath>
                </a14:m>
                <a:r>
                  <a:rPr lang="en-US" altLang="zh-CN" sz="2800" dirty="0">
                    <a:latin typeface="Arial" panose="020B0604020202020204" pitchFamily="34" charset="0"/>
                    <a:cs typeface="Arial" panose="020B0604020202020204" pitchFamily="34" charset="0"/>
                  </a:rPr>
                  <a:t> is </a:t>
                </a:r>
                <a:r>
                  <a:rPr lang="en-US" sz="2800" dirty="0">
                    <a:latin typeface="Arial" panose="020B0604020202020204" pitchFamily="34" charset="0"/>
                    <a:cs typeface="Arial" panose="020B0604020202020204" pitchFamily="34" charset="0"/>
                  </a:rPr>
                  <a:t>simulated to construct the annotated source domai</a:t>
                </a:r>
                <a:r>
                  <a:rPr lang="en-US" altLang="zh-CN" sz="2800"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Additionally, 400 pairs of source data are acquired to training the restoration model.</a:t>
                </a:r>
              </a:p>
              <a:p>
                <a:pPr marL="457200" indent="-457200" defTabSz="967331" eaLnBrk="0" hangingPunct="0">
                  <a:buFont typeface="Arial" panose="020B0604020202020204" pitchFamily="34" charset="0"/>
                  <a:buChar char="•"/>
                </a:pPr>
                <a:r>
                  <a:rPr lang="en-US" altLang="zh-CN" sz="2800" b="1" dirty="0">
                    <a:latin typeface="Arial" panose="020B0604020202020204" pitchFamily="34" charset="0"/>
                    <a:cs typeface="Arial" panose="020B0604020202020204" pitchFamily="34" charset="0"/>
                  </a:rPr>
                  <a:t>Image restoration by image-to-image translation</a:t>
                </a:r>
              </a:p>
              <a:p>
                <a:r>
                  <a:rPr lang="en-US" altLang="zh-CN" sz="2800" dirty="0">
                    <a:latin typeface="Arial" panose="020B0604020202020204" pitchFamily="34" charset="0"/>
                    <a:cs typeface="Arial" panose="020B0604020202020204" pitchFamily="34" charset="0"/>
                  </a:rPr>
                  <a:t>Based on Pix2pix, the model is trained under the supervision of the source domain, optimizing </a:t>
                </a:r>
                <a14:m>
                  <m:oMath xmlns:m="http://schemas.openxmlformats.org/officeDocument/2006/math">
                    <m:sSub>
                      <m:sSubPr>
                        <m:ctrlPr>
                          <a:rPr lang="zh-CN" altLang="en-US" sz="2800" i="1" smtClean="0">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ℒ</m:t>
                        </m:r>
                      </m:e>
                      <m:sub>
                        <m:r>
                          <a:rPr lang="zh-CN" altLang="en-US" sz="2800">
                            <a:latin typeface="Cambria Math" panose="02040503050406030204" pitchFamily="18" charset="0"/>
                            <a:cs typeface="Arial" panose="020B0604020202020204" pitchFamily="34" charset="0"/>
                          </a:rPr>
                          <m:t>𝑝𝐺𝐴𝑁</m:t>
                        </m:r>
                      </m:sub>
                    </m:sSub>
                  </m:oMath>
                </a14:m>
                <a:r>
                  <a:rPr lang="en-US" altLang="zh-CN" sz="2800" dirty="0">
                    <a:latin typeface="Arial" panose="020B0604020202020204" pitchFamily="34" charset="0"/>
                    <a:cs typeface="Arial" panose="020B0604020202020204" pitchFamily="34" charset="0"/>
                  </a:rPr>
                  <a:t> with adversarial network and </a:t>
                </a:r>
                <a14:m>
                  <m:oMath xmlns:m="http://schemas.openxmlformats.org/officeDocument/2006/math">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ℒ</m:t>
                        </m:r>
                      </m:e>
                      <m:sub>
                        <m:r>
                          <a:rPr lang="zh-CN" altLang="en-US" sz="2800">
                            <a:latin typeface="Cambria Math" panose="02040503050406030204" pitchFamily="18" charset="0"/>
                            <a:cs typeface="Arial" panose="020B0604020202020204" pitchFamily="34" charset="0"/>
                          </a:rPr>
                          <m:t>𝑠</m:t>
                        </m:r>
                      </m:sub>
                    </m:sSub>
                  </m:oMath>
                </a14:m>
                <a:r>
                  <a:rPr lang="en-US" altLang="zh-CN" sz="2800" dirty="0">
                    <a:latin typeface="Arial" panose="020B0604020202020204" pitchFamily="34" charset="0"/>
                    <a:cs typeface="Arial" panose="020B0604020202020204" pitchFamily="34" charset="0"/>
                  </a:rPr>
                  <a:t> with Sobel filter. </a:t>
                </a:r>
                <a:endParaRPr lang="en-US" altLang="zh-CN" sz="2800" b="1" dirty="0">
                  <a:latin typeface="Arial" panose="020B0604020202020204" pitchFamily="34" charset="0"/>
                  <a:cs typeface="Arial" panose="020B0604020202020204" pitchFamily="34" charset="0"/>
                </a:endParaRPr>
              </a:p>
            </p:txBody>
          </p:sp>
        </mc:Choice>
        <mc:Fallback xmlns="">
          <p:sp>
            <p:nvSpPr>
              <p:cNvPr id="46" name="Text Box 16">
                <a:extLst>
                  <a:ext uri="{FF2B5EF4-FFF2-40B4-BE49-F238E27FC236}">
                    <a16:creationId xmlns:a16="http://schemas.microsoft.com/office/drawing/2014/main" id="{B54DBC04-8899-4600-842B-151DB02D0D06}"/>
                  </a:ext>
                </a:extLst>
              </p:cNvPr>
              <p:cNvSpPr txBox="1">
                <a:spLocks noRot="1" noChangeAspect="1" noMove="1" noResize="1" noEditPoints="1" noAdjustHandles="1" noChangeArrowheads="1" noChangeShapeType="1" noTextEdit="1"/>
              </p:cNvSpPr>
              <p:nvPr/>
            </p:nvSpPr>
            <p:spPr bwMode="auto">
              <a:xfrm>
                <a:off x="12225068" y="16939611"/>
                <a:ext cx="9238346" cy="4483630"/>
              </a:xfrm>
              <a:prstGeom prst="rect">
                <a:avLst/>
              </a:prstGeom>
              <a:blipFill>
                <a:blip r:embed="rId5"/>
                <a:stretch>
                  <a:fillRect l="-264" r="-726"/>
                </a:stretch>
              </a:blipFill>
              <a:ln w="25400">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 Box 16">
                <a:extLst>
                  <a:ext uri="{FF2B5EF4-FFF2-40B4-BE49-F238E27FC236}">
                    <a16:creationId xmlns:a16="http://schemas.microsoft.com/office/drawing/2014/main" id="{5D2D3220-59FA-4428-9978-6966FF446FDF}"/>
                  </a:ext>
                </a:extLst>
              </p:cNvPr>
              <p:cNvSpPr txBox="1">
                <a:spLocks noChangeArrowheads="1"/>
              </p:cNvSpPr>
              <p:nvPr/>
            </p:nvSpPr>
            <p:spPr bwMode="auto">
              <a:xfrm>
                <a:off x="21777651" y="16945521"/>
                <a:ext cx="9278002" cy="3310772"/>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defTabSz="967331" eaLnBrk="0" hangingPunct="0">
                  <a:buFont typeface="Arial" panose="020B0604020202020204" pitchFamily="34" charset="0"/>
                  <a:buChar char="•"/>
                </a:pPr>
                <a:r>
                  <a:rPr lang="en-US" sz="2800" b="1" dirty="0">
                    <a:latin typeface="Arial" panose="020B0604020202020204" pitchFamily="34" charset="0"/>
                    <a:cs typeface="Arial" panose="020B0604020202020204" pitchFamily="34" charset="0"/>
                  </a:rPr>
                  <a:t>Unsupervised domain adaptation</a:t>
                </a:r>
              </a:p>
              <a:p>
                <a:r>
                  <a:rPr lang="en-US" sz="2800" dirty="0">
                    <a:latin typeface="Arial" panose="020B0604020202020204" pitchFamily="34" charset="0"/>
                    <a:cs typeface="Arial" panose="020B0604020202020204" pitchFamily="34" charset="0"/>
                  </a:rPr>
                  <a:t>As the restored images and the clear ones should belong to the same domain, we adapt the restoration model via adversarial learning. The restored images </a:t>
                </a:r>
                <a14:m>
                  <m:oMath xmlns:m="http://schemas.openxmlformats.org/officeDocument/2006/math">
                    <m:acc>
                      <m:accPr>
                        <m:chr m:val="̂"/>
                        <m:ctrlPr>
                          <a:rPr lang="en-US" altLang="zh-CN" sz="2800" i="1" dirty="0" smtClean="0">
                            <a:solidFill>
                              <a:srgbClr val="836967"/>
                            </a:solidFill>
                            <a:latin typeface="Cambria Math" panose="02040503050406030204" pitchFamily="18" charset="0"/>
                          </a:rPr>
                        </m:ctrlPr>
                      </m:accPr>
                      <m:e>
                        <m:r>
                          <a:rPr lang="zh-CN" altLang="en-US" sz="2800" i="1" dirty="0" smtClean="0">
                            <a:latin typeface="Cambria Math" panose="02040503050406030204" pitchFamily="18" charset="0"/>
                          </a:rPr>
                          <m:t>𝑠</m:t>
                        </m:r>
                      </m:e>
                    </m:acc>
                  </m:oMath>
                </a14:m>
                <a:r>
                  <a:rPr lang="en-US" sz="2800" dirty="0">
                    <a:latin typeface="Arial" panose="020B0604020202020204" pitchFamily="34" charset="0"/>
                    <a:cs typeface="Arial" panose="020B0604020202020204" pitchFamily="34" charset="0"/>
                  </a:rPr>
                  <a:t> from the source domain and </a:t>
                </a:r>
                <a14:m>
                  <m:oMath xmlns:m="http://schemas.openxmlformats.org/officeDocument/2006/math">
                    <m:acc>
                      <m:accPr>
                        <m:chr m:val="̂"/>
                        <m:ctrlPr>
                          <a:rPr lang="en-US" altLang="zh-CN" sz="2800" i="1" smtClean="0">
                            <a:solidFill>
                              <a:srgbClr val="836967"/>
                            </a:solidFill>
                            <a:latin typeface="Cambria Math" panose="02040503050406030204" pitchFamily="18" charset="0"/>
                          </a:rPr>
                        </m:ctrlPr>
                      </m:accPr>
                      <m:e>
                        <m:r>
                          <a:rPr lang="zh-CN" altLang="en-US" sz="2800" i="1" smtClean="0">
                            <a:latin typeface="Cambria Math" panose="02040503050406030204" pitchFamily="18" charset="0"/>
                          </a:rPr>
                          <m:t>𝑡</m:t>
                        </m:r>
                      </m:e>
                    </m:acc>
                  </m:oMath>
                </a14:m>
                <a:r>
                  <a:rPr lang="en-US" sz="2800" dirty="0">
                    <a:latin typeface="Arial" panose="020B0604020202020204" pitchFamily="34" charset="0"/>
                    <a:cs typeface="Arial" panose="020B0604020202020204" pitchFamily="34" charset="0"/>
                  </a:rPr>
                  <a:t> from the target one, as well as their structure, were forwarded to a domain discriminator </a:t>
                </a:r>
                <a14:m>
                  <m:oMath xmlns:m="http://schemas.openxmlformats.org/officeDocument/2006/math">
                    <m:sSub>
                      <m:sSubPr>
                        <m:ctrlPr>
                          <a:rPr lang="en-US" altLang="zh-CN"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𝐷</m:t>
                        </m:r>
                      </m:e>
                      <m:sub>
                        <m:r>
                          <a:rPr lang="zh-CN" altLang="en-US" sz="2800" i="1" smtClean="0">
                            <a:latin typeface="Cambria Math" panose="02040503050406030204" pitchFamily="18" charset="0"/>
                          </a:rPr>
                          <m:t>𝑑</m:t>
                        </m:r>
                      </m:sub>
                    </m:sSub>
                  </m:oMath>
                </a14:m>
                <a:r>
                  <a:rPr lang="en-US" sz="2800" dirty="0">
                    <a:latin typeface="Arial" panose="020B0604020202020204" pitchFamily="34" charset="0"/>
                    <a:cs typeface="Arial" panose="020B0604020202020204" pitchFamily="34" charset="0"/>
                  </a:rPr>
                  <a:t> using following loss</a:t>
                </a:r>
                <a:r>
                  <a:rPr lang="zh-CN" altLang="en-US" sz="2800" dirty="0">
                    <a:cs typeface="Arial" panose="020B0604020202020204" pitchFamily="34" charset="0"/>
                  </a:rPr>
                  <a:t> </a:t>
                </a:r>
                <a14:m>
                  <m:oMath xmlns:m="http://schemas.openxmlformats.org/officeDocument/2006/math">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ℒ</m:t>
                        </m:r>
                      </m:e>
                      <m:sub>
                        <m:r>
                          <a:rPr lang="zh-CN" altLang="en-US" sz="2800">
                            <a:latin typeface="Cambria Math" panose="02040503050406030204" pitchFamily="18" charset="0"/>
                            <a:cs typeface="Arial" panose="020B0604020202020204" pitchFamily="34" charset="0"/>
                          </a:rPr>
                          <m:t>𝑑</m:t>
                        </m:r>
                      </m:sub>
                    </m:sSub>
                    <m:r>
                      <a:rPr lang="zh-CN" altLang="en-US" sz="2800" i="1">
                        <a:latin typeface="Cambria Math" panose="02040503050406030204" pitchFamily="18" charset="0"/>
                        <a:cs typeface="Arial" panose="020B0604020202020204" pitchFamily="34" charset="0"/>
                      </a:rPr>
                      <m:t> </m:t>
                    </m:r>
                  </m:oMath>
                </a14:m>
                <a:endParaRPr lang="en-US" sz="2800" dirty="0">
                  <a:latin typeface="Arial" panose="020B0604020202020204" pitchFamily="34" charset="0"/>
                  <a:cs typeface="Arial" panose="020B0604020202020204" pitchFamily="34" charset="0"/>
                </a:endParaRPr>
              </a:p>
            </p:txBody>
          </p:sp>
        </mc:Choice>
        <mc:Fallback xmlns="">
          <p:sp>
            <p:nvSpPr>
              <p:cNvPr id="56" name="Text Box 16">
                <a:extLst>
                  <a:ext uri="{FF2B5EF4-FFF2-40B4-BE49-F238E27FC236}">
                    <a16:creationId xmlns:a16="http://schemas.microsoft.com/office/drawing/2014/main" id="{5D2D3220-59FA-4428-9978-6966FF446FDF}"/>
                  </a:ext>
                </a:extLst>
              </p:cNvPr>
              <p:cNvSpPr txBox="1">
                <a:spLocks noRot="1" noChangeAspect="1" noMove="1" noResize="1" noEditPoints="1" noAdjustHandles="1" noChangeArrowheads="1" noChangeShapeType="1" noTextEdit="1"/>
              </p:cNvSpPr>
              <p:nvPr/>
            </p:nvSpPr>
            <p:spPr bwMode="auto">
              <a:xfrm>
                <a:off x="21777651" y="16945521"/>
                <a:ext cx="9278002" cy="3310772"/>
              </a:xfrm>
              <a:prstGeom prst="rect">
                <a:avLst/>
              </a:prstGeom>
              <a:blipFill>
                <a:blip r:embed="rId6"/>
                <a:stretch>
                  <a:fillRect l="-263" b="-2210"/>
                </a:stretch>
              </a:blipFill>
              <a:ln w="25400">
                <a:noFill/>
              </a:ln>
              <a:effectLst/>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FC95D260-1D88-465E-B066-DED2DC195C5C}"/>
              </a:ext>
            </a:extLst>
          </p:cNvPr>
          <p:cNvGrpSpPr/>
          <p:nvPr/>
        </p:nvGrpSpPr>
        <p:grpSpPr>
          <a:xfrm>
            <a:off x="21777652" y="19985495"/>
            <a:ext cx="9386895" cy="1695158"/>
            <a:chOff x="22517035" y="17238400"/>
            <a:chExt cx="7588327" cy="1695158"/>
          </a:xfrm>
        </p:grpSpPr>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C219100D-B102-4AF2-960D-5FBC2F9D9DA7}"/>
                    </a:ext>
                  </a:extLst>
                </p:cNvPr>
                <p:cNvSpPr txBox="1"/>
                <p:nvPr/>
              </p:nvSpPr>
              <p:spPr>
                <a:xfrm>
                  <a:off x="22923223" y="18371673"/>
                  <a:ext cx="6813986" cy="5618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ℒ</m:t>
                            </m:r>
                          </m:e>
                          <m:sub>
                            <m:r>
                              <a:rPr lang="zh-CN" altLang="en-US" sz="2800">
                                <a:latin typeface="Cambria Math" panose="02040503050406030204" pitchFamily="18" charset="0"/>
                                <a:cs typeface="Arial" panose="020B0604020202020204" pitchFamily="34" charset="0"/>
                              </a:rPr>
                              <m:t>𝐺</m:t>
                            </m:r>
                          </m:sub>
                        </m:sSub>
                        <m:r>
                          <a:rPr lang="zh-CN" altLang="en-US" sz="2800">
                            <a:latin typeface="Cambria Math" panose="02040503050406030204" pitchFamily="18" charset="0"/>
                            <a:cs typeface="Arial" panose="020B0604020202020204" pitchFamily="34" charset="0"/>
                          </a:rPr>
                          <m:t>=</m:t>
                        </m:r>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ℒ</m:t>
                            </m:r>
                          </m:e>
                          <m:sub>
                            <m:r>
                              <a:rPr lang="zh-CN" altLang="en-US" sz="2800">
                                <a:latin typeface="Cambria Math" panose="02040503050406030204" pitchFamily="18" charset="0"/>
                                <a:cs typeface="Arial" panose="020B0604020202020204" pitchFamily="34" charset="0"/>
                              </a:rPr>
                              <m:t>𝑝𝐺𝐴𝑁</m:t>
                            </m:r>
                          </m:sub>
                        </m:sSub>
                        <m:r>
                          <a:rPr lang="zh-CN" altLang="en-US" sz="2800">
                            <a:latin typeface="Cambria Math" panose="02040503050406030204" pitchFamily="18" charset="0"/>
                            <a:cs typeface="Arial" panose="020B0604020202020204" pitchFamily="34" charset="0"/>
                          </a:rPr>
                          <m:t>+</m:t>
                        </m:r>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𝜆</m:t>
                            </m:r>
                          </m:e>
                          <m:sub>
                            <m:r>
                              <a:rPr lang="zh-CN" altLang="en-US" sz="2800">
                                <a:latin typeface="Cambria Math" panose="02040503050406030204" pitchFamily="18" charset="0"/>
                                <a:cs typeface="Arial" panose="020B0604020202020204" pitchFamily="34" charset="0"/>
                              </a:rPr>
                              <m:t>1</m:t>
                            </m:r>
                          </m:sub>
                        </m:sSub>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ℒ</m:t>
                            </m:r>
                          </m:e>
                          <m:sub>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𝐿</m:t>
                                </m:r>
                              </m:e>
                              <m:sub>
                                <m:r>
                                  <a:rPr lang="zh-CN" altLang="en-US" sz="2800">
                                    <a:latin typeface="Cambria Math" panose="02040503050406030204" pitchFamily="18" charset="0"/>
                                    <a:cs typeface="Arial" panose="020B0604020202020204" pitchFamily="34" charset="0"/>
                                  </a:rPr>
                                  <m:t>1</m:t>
                                </m:r>
                              </m:sub>
                            </m:sSub>
                          </m:sub>
                        </m:sSub>
                        <m:r>
                          <a:rPr lang="zh-CN" altLang="en-US" sz="2800">
                            <a:latin typeface="Cambria Math" panose="02040503050406030204" pitchFamily="18" charset="0"/>
                            <a:cs typeface="Arial" panose="020B0604020202020204" pitchFamily="34" charset="0"/>
                          </a:rPr>
                          <m:t>+</m:t>
                        </m:r>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𝜆</m:t>
                            </m:r>
                          </m:e>
                          <m:sub>
                            <m:r>
                              <a:rPr lang="zh-CN" altLang="en-US" sz="2800">
                                <a:latin typeface="Cambria Math" panose="02040503050406030204" pitchFamily="18" charset="0"/>
                                <a:cs typeface="Arial" panose="020B0604020202020204" pitchFamily="34" charset="0"/>
                              </a:rPr>
                              <m:t>2</m:t>
                            </m:r>
                          </m:sub>
                        </m:sSub>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ℒ</m:t>
                            </m:r>
                          </m:e>
                          <m:sub>
                            <m:r>
                              <a:rPr lang="zh-CN" altLang="en-US" sz="2800">
                                <a:latin typeface="Cambria Math" panose="02040503050406030204" pitchFamily="18" charset="0"/>
                                <a:cs typeface="Arial" panose="020B0604020202020204" pitchFamily="34" charset="0"/>
                              </a:rPr>
                              <m:t>𝑠</m:t>
                            </m:r>
                          </m:sub>
                        </m:sSub>
                        <m:r>
                          <a:rPr lang="zh-CN" altLang="en-US" sz="2800">
                            <a:latin typeface="Cambria Math" panose="02040503050406030204" pitchFamily="18" charset="0"/>
                            <a:cs typeface="Arial" panose="020B0604020202020204" pitchFamily="34" charset="0"/>
                          </a:rPr>
                          <m:t>+</m:t>
                        </m:r>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𝜆</m:t>
                            </m:r>
                          </m:e>
                          <m:sub>
                            <m:r>
                              <a:rPr lang="zh-CN" altLang="en-US" sz="2800">
                                <a:latin typeface="Cambria Math" panose="02040503050406030204" pitchFamily="18" charset="0"/>
                                <a:cs typeface="Arial" panose="020B0604020202020204" pitchFamily="34" charset="0"/>
                              </a:rPr>
                              <m:t>3</m:t>
                            </m:r>
                          </m:sub>
                        </m:sSub>
                        <m:sSub>
                          <m:sSubPr>
                            <m:ctrlPr>
                              <a:rPr lang="zh-CN" altLang="en-US" sz="2800" i="1">
                                <a:latin typeface="Cambria Math" panose="02040503050406030204" pitchFamily="18" charset="0"/>
                                <a:cs typeface="Arial" panose="020B0604020202020204" pitchFamily="34" charset="0"/>
                              </a:rPr>
                            </m:ctrlPr>
                          </m:sSubPr>
                          <m:e>
                            <m:r>
                              <a:rPr lang="zh-CN" altLang="en-US" sz="2800">
                                <a:latin typeface="Cambria Math" panose="02040503050406030204" pitchFamily="18" charset="0"/>
                                <a:cs typeface="Arial" panose="020B0604020202020204" pitchFamily="34" charset="0"/>
                              </a:rPr>
                              <m:t>ℒ</m:t>
                            </m:r>
                          </m:e>
                          <m:sub>
                            <m:r>
                              <a:rPr lang="zh-CN" altLang="en-US" sz="2800">
                                <a:latin typeface="Cambria Math" panose="02040503050406030204" pitchFamily="18" charset="0"/>
                                <a:cs typeface="Arial" panose="020B0604020202020204" pitchFamily="34" charset="0"/>
                              </a:rPr>
                              <m:t>𝑑</m:t>
                            </m:r>
                          </m:sub>
                        </m:sSub>
                      </m:oMath>
                    </m:oMathPara>
                  </a14:m>
                  <a:endParaRPr lang="zh-CN" altLang="en-US" sz="2800" dirty="0">
                    <a:latin typeface="Arial" panose="020B0604020202020204" pitchFamily="34" charset="0"/>
                    <a:cs typeface="Arial" panose="020B0604020202020204" pitchFamily="34" charset="0"/>
                  </a:endParaRPr>
                </a:p>
              </p:txBody>
            </p:sp>
          </mc:Choice>
          <mc:Fallback xmlns="">
            <p:sp>
              <p:nvSpPr>
                <p:cNvPr id="54" name="文本框 53">
                  <a:extLst>
                    <a:ext uri="{FF2B5EF4-FFF2-40B4-BE49-F238E27FC236}">
                      <a16:creationId xmlns:a16="http://schemas.microsoft.com/office/drawing/2014/main" id="{C219100D-B102-4AF2-960D-5FBC2F9D9DA7}"/>
                    </a:ext>
                  </a:extLst>
                </p:cNvPr>
                <p:cNvSpPr txBox="1">
                  <a:spLocks noRot="1" noChangeAspect="1" noMove="1" noResize="1" noEditPoints="1" noAdjustHandles="1" noChangeArrowheads="1" noChangeShapeType="1" noTextEdit="1"/>
                </p:cNvSpPr>
                <p:nvPr/>
              </p:nvSpPr>
              <p:spPr>
                <a:xfrm>
                  <a:off x="22923223" y="18371673"/>
                  <a:ext cx="6813986" cy="56188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 Box 16">
                  <a:extLst>
                    <a:ext uri="{FF2B5EF4-FFF2-40B4-BE49-F238E27FC236}">
                      <a16:creationId xmlns:a16="http://schemas.microsoft.com/office/drawing/2014/main" id="{4C1A72FD-CFBE-4263-A10D-C819CE75C1EE}"/>
                    </a:ext>
                  </a:extLst>
                </p:cNvPr>
                <p:cNvSpPr txBox="1">
                  <a:spLocks noChangeArrowheads="1"/>
                </p:cNvSpPr>
                <p:nvPr/>
              </p:nvSpPr>
              <p:spPr bwMode="auto">
                <a:xfrm>
                  <a:off x="22517035" y="17238400"/>
                  <a:ext cx="7588327" cy="1180634"/>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latin typeface="Arial" panose="020B0604020202020204" pitchFamily="34" charset="0"/>
                      <a:cs typeface="Arial" panose="020B0604020202020204" pitchFamily="34" charset="0"/>
                    </a:rPr>
                    <a:t>The final loss function for optimizing </a:t>
                  </a:r>
                  <a14:m>
                    <m:oMath xmlns:m="http://schemas.openxmlformats.org/officeDocument/2006/math">
                      <m:r>
                        <a:rPr lang="zh-CN" altLang="en-US" sz="2800" i="1" smtClean="0">
                          <a:latin typeface="Cambria Math" panose="02040503050406030204" pitchFamily="18" charset="0"/>
                        </a:rPr>
                        <m:t>𝐺</m:t>
                      </m:r>
                    </m:oMath>
                  </a14:m>
                  <a:r>
                    <a:rPr lang="en-US" sz="2800" dirty="0">
                      <a:latin typeface="Arial" panose="020B0604020202020204" pitchFamily="34" charset="0"/>
                      <a:cs typeface="Arial" panose="020B0604020202020204" pitchFamily="34" charset="0"/>
                    </a:rPr>
                    <a:t> of the proposed method is:</a:t>
                  </a:r>
                </a:p>
              </p:txBody>
            </p:sp>
          </mc:Choice>
          <mc:Fallback xmlns="">
            <p:sp>
              <p:nvSpPr>
                <p:cNvPr id="57" name="Text Box 16">
                  <a:extLst>
                    <a:ext uri="{FF2B5EF4-FFF2-40B4-BE49-F238E27FC236}">
                      <a16:creationId xmlns:a16="http://schemas.microsoft.com/office/drawing/2014/main" id="{4C1A72FD-CFBE-4263-A10D-C819CE75C1EE}"/>
                    </a:ext>
                  </a:extLst>
                </p:cNvPr>
                <p:cNvSpPr txBox="1">
                  <a:spLocks noRot="1" noChangeAspect="1" noMove="1" noResize="1" noEditPoints="1" noAdjustHandles="1" noChangeArrowheads="1" noChangeShapeType="1" noTextEdit="1"/>
                </p:cNvSpPr>
                <p:nvPr/>
              </p:nvSpPr>
              <p:spPr bwMode="auto">
                <a:xfrm>
                  <a:off x="22517035" y="17238400"/>
                  <a:ext cx="7588327" cy="1180634"/>
                </a:xfrm>
                <a:prstGeom prst="rect">
                  <a:avLst/>
                </a:prstGeom>
                <a:blipFill>
                  <a:blip r:embed="rId8"/>
                  <a:stretch>
                    <a:fillRect l="-260" b="-6701"/>
                  </a:stretch>
                </a:blipFill>
                <a:ln w="25400">
                  <a:noFill/>
                </a:ln>
                <a:effectLst/>
              </p:spPr>
              <p:txBody>
                <a:bodyPr/>
                <a:lstStyle/>
                <a:p>
                  <a:r>
                    <a:rPr lang="zh-CN" altLang="en-US">
                      <a:noFill/>
                    </a:rPr>
                    <a:t> </a:t>
                  </a:r>
                </a:p>
              </p:txBody>
            </p:sp>
          </mc:Fallback>
        </mc:AlternateContent>
      </p:grpSp>
      <p:sp>
        <p:nvSpPr>
          <p:cNvPr id="79" name="Text Box 16">
            <a:extLst>
              <a:ext uri="{FF2B5EF4-FFF2-40B4-BE49-F238E27FC236}">
                <a16:creationId xmlns:a16="http://schemas.microsoft.com/office/drawing/2014/main" id="{777C0389-8341-4872-9AE1-077C89A9C003}"/>
              </a:ext>
            </a:extLst>
          </p:cNvPr>
          <p:cNvSpPr txBox="1">
            <a:spLocks noChangeArrowheads="1"/>
          </p:cNvSpPr>
          <p:nvPr/>
        </p:nvSpPr>
        <p:spPr bwMode="auto">
          <a:xfrm>
            <a:off x="31721518" y="7014511"/>
            <a:ext cx="9186557" cy="7079759"/>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r>
              <a:rPr lang="en-US" sz="2800" dirty="0">
                <a:latin typeface="Arial" panose="020B0604020202020204" pitchFamily="34" charset="0"/>
                <a:cs typeface="Arial" panose="020B0604020202020204" pitchFamily="34" charset="0"/>
              </a:rPr>
              <a:t>Two datasets were adopted in this study:</a:t>
            </a:r>
          </a:p>
          <a:p>
            <a:pPr marL="457200" indent="-457200" defTabSz="967331" eaLnBrk="0" hangingPunct="0">
              <a:buFont typeface="Wingdings" panose="05000000000000000000" pitchFamily="2" charset="2"/>
              <a:buChar char="Ø"/>
            </a:pPr>
            <a:r>
              <a:rPr lang="en-US" sz="2800" dirty="0">
                <a:latin typeface="Arial" panose="020B0604020202020204" pitchFamily="34" charset="0"/>
                <a:cs typeface="Arial" panose="020B0604020202020204" pitchFamily="34" charset="0"/>
              </a:rPr>
              <a:t>Simulated images were derived from DRIVE to construct the source domain.</a:t>
            </a:r>
          </a:p>
          <a:p>
            <a:pPr marL="457200" indent="-457200" defTabSz="967331" eaLnBrk="0" hangingPunct="0">
              <a:buFont typeface="Wingdings" panose="05000000000000000000" pitchFamily="2" charset="2"/>
              <a:buChar char="Ø"/>
            </a:pPr>
            <a:r>
              <a:rPr lang="en-US" sz="2800" dirty="0">
                <a:latin typeface="Arial" panose="020B0604020202020204" pitchFamily="34" charset="0"/>
                <a:cs typeface="Arial" panose="020B0604020202020204" pitchFamily="34" charset="0"/>
              </a:rPr>
              <a:t>Twenty-six cataract images paired with clear after-surgery images were adopted as the target domain, as well as to evaluate the algorithms.</a:t>
            </a:r>
          </a:p>
          <a:p>
            <a:pPr defTabSz="967331" eaLnBrk="0" hangingPunct="0"/>
            <a:endParaRPr lang="en-US" sz="2800" dirty="0">
              <a:latin typeface="Arial" panose="020B0604020202020204" pitchFamily="34" charset="0"/>
              <a:cs typeface="Arial" panose="020B0604020202020204" pitchFamily="34" charset="0"/>
            </a:endParaRPr>
          </a:p>
          <a:p>
            <a:pPr defTabSz="967331" eaLnBrk="0" hangingPunct="0"/>
            <a:endParaRPr lang="en-US" sz="2800" dirty="0">
              <a:latin typeface="Arial" panose="020B0604020202020204" pitchFamily="34" charset="0"/>
              <a:cs typeface="Arial" panose="020B0604020202020204" pitchFamily="34" charset="0"/>
            </a:endParaRPr>
          </a:p>
        </p:txBody>
      </p:sp>
      <p:grpSp>
        <p:nvGrpSpPr>
          <p:cNvPr id="2" name="组合 1">
            <a:extLst>
              <a:ext uri="{FF2B5EF4-FFF2-40B4-BE49-F238E27FC236}">
                <a16:creationId xmlns:a16="http://schemas.microsoft.com/office/drawing/2014/main" id="{658A43C1-F62A-414F-B03B-06B399FDEADB}"/>
              </a:ext>
            </a:extLst>
          </p:cNvPr>
          <p:cNvGrpSpPr/>
          <p:nvPr/>
        </p:nvGrpSpPr>
        <p:grpSpPr>
          <a:xfrm>
            <a:off x="31893417" y="13597128"/>
            <a:ext cx="18075716" cy="5840877"/>
            <a:chOff x="31673961" y="14401800"/>
            <a:chExt cx="18075716" cy="5840877"/>
          </a:xfrm>
        </p:grpSpPr>
        <p:pic>
          <p:nvPicPr>
            <p:cNvPr id="77" name="图片 76">
              <a:extLst>
                <a:ext uri="{FF2B5EF4-FFF2-40B4-BE49-F238E27FC236}">
                  <a16:creationId xmlns:a16="http://schemas.microsoft.com/office/drawing/2014/main" id="{5084EC1D-36AF-433C-9491-A205E0DC8AC2}"/>
                </a:ext>
              </a:extLst>
            </p:cNvPr>
            <p:cNvPicPr>
              <a:picLocks noChangeAspect="1"/>
            </p:cNvPicPr>
            <p:nvPr/>
          </p:nvPicPr>
          <p:blipFill>
            <a:blip r:embed="rId9"/>
            <a:stretch>
              <a:fillRect/>
            </a:stretch>
          </p:blipFill>
          <p:spPr>
            <a:xfrm>
              <a:off x="31673961" y="14401800"/>
              <a:ext cx="18075716" cy="4250816"/>
            </a:xfrm>
            <a:prstGeom prst="rect">
              <a:avLst/>
            </a:prstGeom>
          </p:spPr>
        </p:pic>
        <p:sp>
          <p:nvSpPr>
            <p:cNvPr id="86" name="Text Box 16">
              <a:extLst>
                <a:ext uri="{FF2B5EF4-FFF2-40B4-BE49-F238E27FC236}">
                  <a16:creationId xmlns:a16="http://schemas.microsoft.com/office/drawing/2014/main" id="{35A29E30-681C-4AF2-89C3-D6246AF4A4D5}"/>
                </a:ext>
              </a:extLst>
            </p:cNvPr>
            <p:cNvSpPr txBox="1">
              <a:spLocks noChangeArrowheads="1"/>
            </p:cNvSpPr>
            <p:nvPr/>
          </p:nvSpPr>
          <p:spPr bwMode="auto">
            <a:xfrm>
              <a:off x="31691518" y="18630287"/>
              <a:ext cx="18050769" cy="1612390"/>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latin typeface="Arial" panose="020B0604020202020204" pitchFamily="34" charset="0"/>
                  <a:cs typeface="Arial" panose="020B0604020202020204" pitchFamily="34" charset="0"/>
                </a:rPr>
                <a:t>Figure 3: </a:t>
              </a:r>
              <a:r>
                <a:rPr lang="en-US" sz="2800" dirty="0">
                  <a:solidFill>
                    <a:srgbClr val="00B050"/>
                  </a:solidFill>
                  <a:latin typeface="Arial" panose="020B0604020202020204" pitchFamily="34" charset="0"/>
                  <a:cs typeface="Arial" panose="020B0604020202020204" pitchFamily="34" charset="0"/>
                </a:rPr>
                <a:t>Comparison of the restored fundus images. The proposed method correctly preserves and enhances the clinical features. (a) cataract image. (b) clear fundus image after surgery. (c) dark channel prior. (d) SGRIF. (e) pix2pix. (f) </a:t>
              </a:r>
              <a:r>
                <a:rPr lang="en-US" sz="2800" dirty="0" err="1">
                  <a:solidFill>
                    <a:srgbClr val="00B050"/>
                  </a:solidFill>
                  <a:latin typeface="Arial" panose="020B0604020202020204" pitchFamily="34" charset="0"/>
                  <a:cs typeface="Arial" panose="020B0604020202020204" pitchFamily="34" charset="0"/>
                </a:rPr>
                <a:t>CycleGAN</a:t>
              </a:r>
              <a:r>
                <a:rPr lang="en-US" sz="2800" dirty="0">
                  <a:solidFill>
                    <a:srgbClr val="00B050"/>
                  </a:solidFill>
                  <a:latin typeface="Arial" panose="020B0604020202020204" pitchFamily="34" charset="0"/>
                  <a:cs typeface="Arial" panose="020B0604020202020204" pitchFamily="34" charset="0"/>
                </a:rPr>
                <a:t>. (g) the proposed method.</a:t>
              </a:r>
              <a:endParaRPr lang="en-US" sz="2800" dirty="0">
                <a:latin typeface="Arial" panose="020B0604020202020204" pitchFamily="34" charset="0"/>
                <a:cs typeface="Arial" panose="020B0604020202020204" pitchFamily="34" charset="0"/>
              </a:endParaRPr>
            </a:p>
          </p:txBody>
        </p:sp>
      </p:grpSp>
      <p:sp>
        <p:nvSpPr>
          <p:cNvPr id="88" name="Text Box 16">
            <a:extLst>
              <a:ext uri="{FF2B5EF4-FFF2-40B4-BE49-F238E27FC236}">
                <a16:creationId xmlns:a16="http://schemas.microsoft.com/office/drawing/2014/main" id="{1C4F4515-89D4-4A64-B74B-4AD06469CC16}"/>
              </a:ext>
            </a:extLst>
          </p:cNvPr>
          <p:cNvSpPr txBox="1">
            <a:spLocks noChangeArrowheads="1"/>
          </p:cNvSpPr>
          <p:nvPr/>
        </p:nvSpPr>
        <p:spPr bwMode="auto">
          <a:xfrm>
            <a:off x="41074652" y="7090916"/>
            <a:ext cx="9399340" cy="1205050"/>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endParaRPr lang="en-US" altLang="zh-CN"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1" name="Text Box 16">
                <a:extLst>
                  <a:ext uri="{FF2B5EF4-FFF2-40B4-BE49-F238E27FC236}">
                    <a16:creationId xmlns:a16="http://schemas.microsoft.com/office/drawing/2014/main" id="{DFAD56C7-071C-4488-883F-4F47A1CED8BC}"/>
                  </a:ext>
                </a:extLst>
              </p:cNvPr>
              <p:cNvSpPr txBox="1">
                <a:spLocks noChangeArrowheads="1"/>
              </p:cNvSpPr>
              <p:nvPr/>
            </p:nvSpPr>
            <p:spPr bwMode="auto">
              <a:xfrm>
                <a:off x="40908075" y="6107244"/>
                <a:ext cx="9489918" cy="3696490"/>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r>
                  <a:rPr lang="en-US" altLang="zh-CN" sz="2800" dirty="0">
                    <a:latin typeface="Arial" panose="020B0604020202020204" pitchFamily="34" charset="0"/>
                    <a:cs typeface="Arial" panose="020B0604020202020204" pitchFamily="34" charset="0"/>
                  </a:rPr>
                  <a:t>to </a:t>
                </a:r>
                <a14:m>
                  <m:oMath xmlns:m="http://schemas.openxmlformats.org/officeDocument/2006/math">
                    <m:r>
                      <a:rPr lang="en-US" altLang="zh-CN" sz="2800" i="1" dirty="0">
                        <a:latin typeface="Cambria Math" panose="02040503050406030204" pitchFamily="18" charset="0"/>
                        <a:cs typeface="Arial" panose="020B0604020202020204" pitchFamily="34" charset="0"/>
                      </a:rPr>
                      <m:t>1</m:t>
                    </m:r>
                    <m:r>
                      <a:rPr lang="en-US" altLang="zh-CN" sz="2800" i="1" dirty="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800" i="1" dirty="0">
                            <a:solidFill>
                              <a:srgbClr val="836967"/>
                            </a:solidFill>
                            <a:latin typeface="Cambria Math" panose="02040503050406030204" pitchFamily="18" charset="0"/>
                          </a:rPr>
                        </m:ctrlPr>
                      </m:sSupPr>
                      <m:e>
                        <m:r>
                          <a:rPr lang="en-US" altLang="zh-CN" sz="2800" i="1" dirty="0">
                            <a:latin typeface="Cambria Math" panose="02040503050406030204" pitchFamily="18" charset="0"/>
                          </a:rPr>
                          <m:t>10</m:t>
                        </m:r>
                      </m:e>
                      <m:sup>
                        <m:r>
                          <a:rPr lang="en-US" altLang="zh-CN" sz="2800" i="1" dirty="0">
                            <a:latin typeface="Cambria Math" panose="02040503050406030204" pitchFamily="18" charset="0"/>
                          </a:rPr>
                          <m:t>−4</m:t>
                        </m:r>
                      </m:sup>
                    </m:sSup>
                    <m:r>
                      <a:rPr lang="en-US" altLang="zh-CN" sz="2800" i="1" dirty="0">
                        <a:latin typeface="Cambria Math" panose="02040503050406030204" pitchFamily="18" charset="0"/>
                        <a:cs typeface="Arial" panose="020B0604020202020204" pitchFamily="34" charset="0"/>
                      </a:rPr>
                      <m:t> </m:t>
                    </m:r>
                  </m:oMath>
                </a14:m>
                <a:r>
                  <a:rPr lang="en-US" altLang="zh-CN" sz="2800" dirty="0">
                    <a:latin typeface="Arial" panose="020B0604020202020204" pitchFamily="34" charset="0"/>
                    <a:cs typeface="Arial" panose="020B0604020202020204" pitchFamily="34" charset="0"/>
                  </a:rPr>
                  <a:t>for the first 150 epochs and then gradually decayed to zero over the next 50 epochs.</a:t>
                </a:r>
              </a:p>
              <a:p>
                <a:pPr defTabSz="967331" eaLnBrk="0" hangingPunct="0"/>
                <a:endParaRPr lang="en-US" sz="2800" b="1" dirty="0">
                  <a:latin typeface="Arial" panose="020B0604020202020204" pitchFamily="34" charset="0"/>
                  <a:cs typeface="Arial" panose="020B0604020202020204" pitchFamily="34" charset="0"/>
                </a:endParaRPr>
              </a:p>
              <a:p>
                <a:pPr defTabSz="967331" eaLnBrk="0" hangingPunct="0"/>
                <a:r>
                  <a:rPr lang="en-US" sz="2800" b="1" dirty="0">
                    <a:latin typeface="Arial" panose="020B0604020202020204" pitchFamily="34" charset="0"/>
                    <a:cs typeface="Arial" panose="020B0604020202020204" pitchFamily="34" charset="0"/>
                  </a:rPr>
                  <a:t>Ablation Study</a:t>
                </a:r>
              </a:p>
              <a:p>
                <a:pPr defTabSz="967331" eaLnBrk="0" hangingPunct="0"/>
                <a:r>
                  <a:rPr lang="en-US" altLang="zh-CN" sz="2800" dirty="0">
                    <a:latin typeface="Arial" panose="020B0604020202020204" pitchFamily="34" charset="0"/>
                    <a:cs typeface="Arial" panose="020B0604020202020204" pitchFamily="34" charset="0"/>
                  </a:rPr>
                  <a:t>Based on Pix2pix network, this paper adds S</a:t>
                </a:r>
                <a:r>
                  <a:rPr lang="en-US" sz="2800" dirty="0">
                    <a:latin typeface="Arial" panose="020B0604020202020204" pitchFamily="34" charset="0"/>
                    <a:cs typeface="Arial" panose="020B0604020202020204" pitchFamily="34" charset="0"/>
                  </a:rPr>
                  <a:t>obel operator, </a:t>
                </a:r>
                <a14:m>
                  <m:oMath xmlns:m="http://schemas.openxmlformats.org/officeDocument/2006/math">
                    <m:sSub>
                      <m:sSubPr>
                        <m:ctrlPr>
                          <a:rPr lang="en-US" altLang="zh-CN" sz="2800" i="1" dirty="0" smtClean="0">
                            <a:solidFill>
                              <a:srgbClr val="836967"/>
                            </a:solidFill>
                            <a:latin typeface="Cambria Math" panose="02040503050406030204" pitchFamily="18" charset="0"/>
                          </a:rPr>
                        </m:ctrlPr>
                      </m:sSubPr>
                      <m:e>
                        <m:r>
                          <a:rPr lang="zh-CN" altLang="en-US" sz="2800" i="1" dirty="0" smtClean="0">
                            <a:latin typeface="Cambria Math" panose="02040503050406030204" pitchFamily="18" charset="0"/>
                          </a:rPr>
                          <m:t>𝐷</m:t>
                        </m:r>
                      </m:e>
                      <m:sub>
                        <m:r>
                          <a:rPr lang="zh-CN" altLang="en-US" sz="2800" i="1" dirty="0" smtClean="0">
                            <a:latin typeface="Cambria Math" panose="02040503050406030204" pitchFamily="18" charset="0"/>
                          </a:rPr>
                          <m:t>𝑠</m:t>
                        </m:r>
                      </m:sub>
                    </m:sSub>
                  </m:oMath>
                </a14:m>
                <a:r>
                  <a:rPr lang="en-US" sz="2800" dirty="0">
                    <a:latin typeface="Arial" panose="020B0604020202020204" pitchFamily="34" charset="0"/>
                    <a:cs typeface="Arial" panose="020B0604020202020204" pitchFamily="34" charset="0"/>
                  </a:rPr>
                  <a:t>, and </a:t>
                </a:r>
                <a14:m>
                  <m:oMath xmlns:m="http://schemas.openxmlformats.org/officeDocument/2006/math">
                    <m:sSub>
                      <m:sSubPr>
                        <m:ctrlPr>
                          <a:rPr lang="en-US" altLang="zh-CN" sz="2800" i="1" dirty="0" smtClean="0">
                            <a:solidFill>
                              <a:srgbClr val="836967"/>
                            </a:solidFill>
                            <a:latin typeface="Cambria Math" panose="02040503050406030204" pitchFamily="18" charset="0"/>
                          </a:rPr>
                        </m:ctrlPr>
                      </m:sSubPr>
                      <m:e>
                        <m:r>
                          <a:rPr lang="zh-CN" altLang="en-US" sz="2800" i="1" dirty="0" smtClean="0">
                            <a:latin typeface="Cambria Math" panose="02040503050406030204" pitchFamily="18" charset="0"/>
                          </a:rPr>
                          <m:t>𝐷</m:t>
                        </m:r>
                      </m:e>
                      <m:sub>
                        <m:r>
                          <a:rPr lang="zh-CN" altLang="en-US" sz="2800" i="1" dirty="0" smtClean="0">
                            <a:latin typeface="Cambria Math" panose="02040503050406030204" pitchFamily="18" charset="0"/>
                          </a:rPr>
                          <m:t>𝑑</m:t>
                        </m:r>
                      </m:sub>
                    </m:sSub>
                  </m:oMath>
                </a14:m>
                <a:r>
                  <a:rPr lang="en-US" sz="2800" dirty="0">
                    <a:latin typeface="Arial" panose="020B0604020202020204" pitchFamily="34" charset="0"/>
                    <a:cs typeface="Arial" panose="020B0604020202020204" pitchFamily="34" charset="0"/>
                  </a:rPr>
                  <a:t> to build our model. Table 1 summarizes the results.</a:t>
                </a:r>
              </a:p>
            </p:txBody>
          </p:sp>
        </mc:Choice>
        <mc:Fallback xmlns="">
          <p:sp>
            <p:nvSpPr>
              <p:cNvPr id="91" name="Text Box 16">
                <a:extLst>
                  <a:ext uri="{FF2B5EF4-FFF2-40B4-BE49-F238E27FC236}">
                    <a16:creationId xmlns:a16="http://schemas.microsoft.com/office/drawing/2014/main" id="{DFAD56C7-071C-4488-883F-4F47A1CED8BC}"/>
                  </a:ext>
                </a:extLst>
              </p:cNvPr>
              <p:cNvSpPr txBox="1">
                <a:spLocks noRot="1" noChangeAspect="1" noMove="1" noResize="1" noEditPoints="1" noAdjustHandles="1" noChangeArrowheads="1" noChangeShapeType="1" noTextEdit="1"/>
              </p:cNvSpPr>
              <p:nvPr/>
            </p:nvSpPr>
            <p:spPr bwMode="auto">
              <a:xfrm>
                <a:off x="40908075" y="6107244"/>
                <a:ext cx="9489918" cy="3696490"/>
              </a:xfrm>
              <a:prstGeom prst="rect">
                <a:avLst/>
              </a:prstGeom>
              <a:blipFill>
                <a:blip r:embed="rId10"/>
                <a:stretch>
                  <a:fillRect l="-321"/>
                </a:stretch>
              </a:blipFill>
              <a:ln w="25400">
                <a:noFill/>
              </a:ln>
              <a:effectLst/>
            </p:spPr>
            <p:txBody>
              <a:bodyPr/>
              <a:lstStyle/>
              <a:p>
                <a:r>
                  <a:rPr lang="zh-CN" altLang="en-US">
                    <a:noFill/>
                  </a:rPr>
                  <a:t> </a:t>
                </a:r>
              </a:p>
            </p:txBody>
          </p:sp>
        </mc:Fallback>
      </mc:AlternateContent>
      <p:pic>
        <p:nvPicPr>
          <p:cNvPr id="89" name="图片 88">
            <a:extLst>
              <a:ext uri="{FF2B5EF4-FFF2-40B4-BE49-F238E27FC236}">
                <a16:creationId xmlns:a16="http://schemas.microsoft.com/office/drawing/2014/main" id="{C310112B-3EA4-4E8B-BEFD-1CC59C41B592}"/>
              </a:ext>
            </a:extLst>
          </p:cNvPr>
          <p:cNvPicPr>
            <a:picLocks noChangeAspect="1"/>
          </p:cNvPicPr>
          <p:nvPr/>
        </p:nvPicPr>
        <p:blipFill>
          <a:blip r:embed="rId11"/>
          <a:stretch>
            <a:fillRect/>
          </a:stretch>
        </p:blipFill>
        <p:spPr>
          <a:xfrm>
            <a:off x="38769640" y="9718888"/>
            <a:ext cx="11373186" cy="3605227"/>
          </a:xfrm>
          <a:prstGeom prst="rect">
            <a:avLst/>
          </a:prstGeom>
        </p:spPr>
      </p:pic>
      <p:sp>
        <p:nvSpPr>
          <p:cNvPr id="94" name="Text Box 16">
            <a:extLst>
              <a:ext uri="{FF2B5EF4-FFF2-40B4-BE49-F238E27FC236}">
                <a16:creationId xmlns:a16="http://schemas.microsoft.com/office/drawing/2014/main" id="{A37C8A44-76B6-4B57-B01B-3F6A4B3D80FF}"/>
              </a:ext>
            </a:extLst>
          </p:cNvPr>
          <p:cNvSpPr txBox="1">
            <a:spLocks noChangeArrowheads="1"/>
          </p:cNvSpPr>
          <p:nvPr/>
        </p:nvSpPr>
        <p:spPr bwMode="auto">
          <a:xfrm>
            <a:off x="31872353" y="19263466"/>
            <a:ext cx="18270473" cy="2259592"/>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67331" eaLnBrk="0" hangingPunct="0"/>
            <a:r>
              <a:rPr lang="en-US" sz="2800" b="1" dirty="0">
                <a:latin typeface="Arial" panose="020B0604020202020204" pitchFamily="34" charset="0"/>
                <a:cs typeface="Arial" panose="020B0604020202020204" pitchFamily="34" charset="0"/>
              </a:rPr>
              <a:t>Comparison with previous methods</a:t>
            </a:r>
          </a:p>
          <a:p>
            <a:pPr defTabSz="967331" eaLnBrk="0" hangingPunct="0"/>
            <a:r>
              <a:rPr lang="en-US" sz="2800" dirty="0">
                <a:latin typeface="Arial" panose="020B0604020202020204" pitchFamily="34" charset="0"/>
                <a:cs typeface="Arial" panose="020B0604020202020204" pitchFamily="34" charset="0"/>
              </a:rPr>
              <a:t>The visualized and quantitative comparisons with previous methods are summarized in Fig. 3 and Table 2. </a:t>
            </a:r>
          </a:p>
          <a:p>
            <a:pPr marL="514350" indent="-514350" defTabSz="967331" eaLnBrk="0" hangingPunct="0">
              <a:buFont typeface="+mj-lt"/>
              <a:buAutoNum type="arabicPeriod"/>
            </a:pPr>
            <a:r>
              <a:rPr lang="en-US" sz="2800" dirty="0">
                <a:latin typeface="Arial" panose="020B0604020202020204" pitchFamily="34" charset="0"/>
                <a:cs typeface="Arial" panose="020B0604020202020204" pitchFamily="34" charset="0"/>
              </a:rPr>
              <a:t>The methods based on image-to-image translation perform more favorably than the dehaze models since they not only enhance the content but also translate the style of the fundus images. </a:t>
            </a:r>
          </a:p>
        </p:txBody>
      </p:sp>
      <p:pic>
        <p:nvPicPr>
          <p:cNvPr id="93" name="图片 92">
            <a:extLst>
              <a:ext uri="{FF2B5EF4-FFF2-40B4-BE49-F238E27FC236}">
                <a16:creationId xmlns:a16="http://schemas.microsoft.com/office/drawing/2014/main" id="{F146CF67-478D-4BA8-A2C4-D726519FF526}"/>
              </a:ext>
            </a:extLst>
          </p:cNvPr>
          <p:cNvPicPr>
            <a:picLocks noChangeAspect="1"/>
          </p:cNvPicPr>
          <p:nvPr/>
        </p:nvPicPr>
        <p:blipFill>
          <a:blip r:embed="rId12"/>
          <a:stretch>
            <a:fillRect/>
          </a:stretch>
        </p:blipFill>
        <p:spPr>
          <a:xfrm>
            <a:off x="37693665" y="23456089"/>
            <a:ext cx="11419506" cy="4034770"/>
          </a:xfrm>
          <a:prstGeom prst="rect">
            <a:avLst/>
          </a:prstGeom>
        </p:spPr>
      </p:pic>
      <p:pic>
        <p:nvPicPr>
          <p:cNvPr id="3" name="图片 2">
            <a:extLst>
              <a:ext uri="{FF2B5EF4-FFF2-40B4-BE49-F238E27FC236}">
                <a16:creationId xmlns:a16="http://schemas.microsoft.com/office/drawing/2014/main" id="{3C8496C1-2F6A-4B33-BBA3-6213AED3828A}"/>
              </a:ext>
            </a:extLst>
          </p:cNvPr>
          <p:cNvPicPr>
            <a:picLocks noChangeAspect="1"/>
          </p:cNvPicPr>
          <p:nvPr/>
        </p:nvPicPr>
        <p:blipFill>
          <a:blip r:embed="rId13"/>
          <a:stretch>
            <a:fillRect/>
          </a:stretch>
        </p:blipFill>
        <p:spPr>
          <a:xfrm>
            <a:off x="107967" y="2337632"/>
            <a:ext cx="6727501" cy="2798164"/>
          </a:xfrm>
          <a:prstGeom prst="rect">
            <a:avLst/>
          </a:prstGeom>
        </p:spPr>
      </p:pic>
      <p:pic>
        <p:nvPicPr>
          <p:cNvPr id="11" name="图片 10">
            <a:extLst>
              <a:ext uri="{FF2B5EF4-FFF2-40B4-BE49-F238E27FC236}">
                <a16:creationId xmlns:a16="http://schemas.microsoft.com/office/drawing/2014/main" id="{4B1AE882-E4A2-4084-A9A6-BC310CA7E8AF}"/>
              </a:ext>
            </a:extLst>
          </p:cNvPr>
          <p:cNvPicPr>
            <a:picLocks noChangeAspect="1"/>
          </p:cNvPicPr>
          <p:nvPr/>
        </p:nvPicPr>
        <p:blipFill rotWithShape="1">
          <a:blip r:embed="rId14"/>
          <a:srcRect t="9195" b="15255"/>
          <a:stretch/>
        </p:blipFill>
        <p:spPr>
          <a:xfrm>
            <a:off x="557596" y="51028"/>
            <a:ext cx="4095871" cy="2838476"/>
          </a:xfrm>
          <a:prstGeom prst="rect">
            <a:avLst/>
          </a:prstGeom>
        </p:spPr>
      </p:pic>
      <p:sp>
        <p:nvSpPr>
          <p:cNvPr id="20" name="Text Box 40"/>
          <p:cNvSpPr txBox="1">
            <a:spLocks noChangeArrowheads="1"/>
          </p:cNvSpPr>
          <p:nvPr/>
        </p:nvSpPr>
        <p:spPr bwMode="auto">
          <a:xfrm>
            <a:off x="5923534" y="1385893"/>
            <a:ext cx="39124517" cy="3660910"/>
          </a:xfrm>
          <a:prstGeom prst="rect">
            <a:avLst/>
          </a:prstGeom>
          <a:solidFill>
            <a:srgbClr val="008CC7"/>
          </a:solidFill>
          <a:ln>
            <a:noFill/>
          </a:ln>
          <a:effectLst/>
        </p:spPr>
        <p:txBody>
          <a:bodyPr lIns="0" tIns="0" rIns="0" bIns="0"/>
          <a:lstStyle>
            <a:lvl1pPr defTabSz="192088" eaLnBrk="0" hangingPunct="0">
              <a:defRPr sz="500">
                <a:solidFill>
                  <a:schemeClr val="tx1"/>
                </a:solidFill>
                <a:latin typeface="Times New Roman" charset="0"/>
                <a:ea typeface="ＭＳ Ｐゴシック" charset="0"/>
              </a:defRPr>
            </a:lvl1pPr>
            <a:lvl2pPr marL="742950" indent="-285750" defTabSz="192088" eaLnBrk="0" hangingPunct="0">
              <a:defRPr sz="500">
                <a:solidFill>
                  <a:schemeClr val="tx1"/>
                </a:solidFill>
                <a:latin typeface="Times New Roman" charset="0"/>
                <a:ea typeface="ＭＳ Ｐゴシック" charset="0"/>
              </a:defRPr>
            </a:lvl2pPr>
            <a:lvl3pPr marL="1143000" indent="-228600" defTabSz="192088" eaLnBrk="0" hangingPunct="0">
              <a:defRPr sz="500">
                <a:solidFill>
                  <a:schemeClr val="tx1"/>
                </a:solidFill>
                <a:latin typeface="Times New Roman" charset="0"/>
                <a:ea typeface="ＭＳ Ｐゴシック" charset="0"/>
              </a:defRPr>
            </a:lvl3pPr>
            <a:lvl4pPr marL="1600200" indent="-228600" defTabSz="192088" eaLnBrk="0" hangingPunct="0">
              <a:defRPr sz="500">
                <a:solidFill>
                  <a:schemeClr val="tx1"/>
                </a:solidFill>
                <a:latin typeface="Times New Roman" charset="0"/>
                <a:ea typeface="ＭＳ Ｐゴシック" charset="0"/>
              </a:defRPr>
            </a:lvl4pPr>
            <a:lvl5pPr marL="2057400" indent="-228600" defTabSz="192088" eaLnBrk="0" hangingPunct="0">
              <a:defRPr sz="500">
                <a:solidFill>
                  <a:schemeClr val="tx1"/>
                </a:solidFill>
                <a:latin typeface="Times New Roman" charset="0"/>
                <a:ea typeface="ＭＳ Ｐゴシック" charset="0"/>
              </a:defRPr>
            </a:lvl5pPr>
            <a:lvl6pPr marL="2514600" indent="-228600" defTabSz="192088"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defTabSz="192088"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defTabSz="192088"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defTabSz="192088" eaLnBrk="0" fontAlgn="base" hangingPunct="0">
              <a:spcBef>
                <a:spcPct val="0"/>
              </a:spcBef>
              <a:spcAft>
                <a:spcPct val="0"/>
              </a:spcAft>
              <a:defRPr sz="500">
                <a:solidFill>
                  <a:schemeClr val="tx1"/>
                </a:solidFill>
                <a:latin typeface="Times New Roman" charset="0"/>
                <a:ea typeface="ＭＳ Ｐゴシック" charset="0"/>
              </a:defRPr>
            </a:lvl9pPr>
          </a:lstStyle>
          <a:p>
            <a:pPr algn="ctr">
              <a:spcBef>
                <a:spcPct val="20000"/>
              </a:spcBef>
            </a:pPr>
            <a:r>
              <a:rPr lang="en-AU" sz="4800" u="sng" dirty="0">
                <a:solidFill>
                  <a:schemeClr val="bg1"/>
                </a:solidFill>
                <a:latin typeface="Arial" panose="020B0604020202020204" pitchFamily="34" charset="0"/>
                <a:cs typeface="Arial" panose="020B0604020202020204" pitchFamily="34" charset="0"/>
              </a:rPr>
              <a:t>Heng Li</a:t>
            </a:r>
            <a:r>
              <a:rPr lang="en-US" altLang="zh-CN" sz="4800" u="sng" baseline="30000" dirty="0">
                <a:solidFill>
                  <a:schemeClr val="bg1"/>
                </a:solidFill>
                <a:latin typeface="Arial" panose="020B0604020202020204" pitchFamily="34" charset="0"/>
                <a:ea typeface="Times New Roman"/>
                <a:cs typeface="Arial" panose="020B0604020202020204" pitchFamily="34" charset="0"/>
              </a:rPr>
              <a:t> </a:t>
            </a:r>
            <a:r>
              <a:rPr lang="en-US" altLang="zh-CN" sz="4800" baseline="30000" dirty="0">
                <a:solidFill>
                  <a:schemeClr val="bg1"/>
                </a:solidFill>
                <a:latin typeface="Arial" panose="020B0604020202020204" pitchFamily="34" charset="0"/>
                <a:ea typeface="Times New Roman"/>
                <a:cs typeface="Arial" panose="020B0604020202020204" pitchFamily="34" charset="0"/>
              </a:rPr>
              <a:t>1</a:t>
            </a:r>
            <a:r>
              <a:rPr lang="en-AU" altLang="zh-CN" sz="4800" dirty="0">
                <a:solidFill>
                  <a:schemeClr val="bg1"/>
                </a:solidFill>
                <a:latin typeface="Arial" panose="020B0604020202020204" pitchFamily="34" charset="0"/>
                <a:cs typeface="Arial" panose="020B0604020202020204" pitchFamily="34" charset="0"/>
              </a:rPr>
              <a:t>, </a:t>
            </a:r>
            <a:r>
              <a:rPr lang="en-AU" altLang="zh-CN" sz="4800" dirty="0" err="1">
                <a:solidFill>
                  <a:schemeClr val="bg1"/>
                </a:solidFill>
                <a:latin typeface="Arial" panose="020B0604020202020204" pitchFamily="34" charset="0"/>
                <a:cs typeface="Arial" panose="020B0604020202020204" pitchFamily="34" charset="0"/>
              </a:rPr>
              <a:t>Haofeng</a:t>
            </a:r>
            <a:r>
              <a:rPr lang="en-AU" altLang="zh-CN" sz="4800" dirty="0">
                <a:solidFill>
                  <a:schemeClr val="bg1"/>
                </a:solidFill>
                <a:latin typeface="Arial" panose="020B0604020202020204" pitchFamily="34" charset="0"/>
                <a:cs typeface="Arial" panose="020B0604020202020204" pitchFamily="34" charset="0"/>
              </a:rPr>
              <a:t> Liu</a:t>
            </a:r>
            <a:r>
              <a:rPr lang="en-US" altLang="zh-CN" sz="4800" baseline="30000" dirty="0">
                <a:solidFill>
                  <a:schemeClr val="bg1"/>
                </a:solidFill>
                <a:latin typeface="Arial" panose="020B0604020202020204" pitchFamily="34" charset="0"/>
                <a:ea typeface="Times New Roman"/>
                <a:cs typeface="Arial" panose="020B0604020202020204" pitchFamily="34" charset="0"/>
              </a:rPr>
              <a:t> 1</a:t>
            </a:r>
            <a:r>
              <a:rPr lang="en-US" altLang="zh-CN" sz="4800" dirty="0">
                <a:solidFill>
                  <a:schemeClr val="bg1"/>
                </a:solidFill>
                <a:latin typeface="Arial" panose="020B0604020202020204" pitchFamily="34" charset="0"/>
                <a:cs typeface="Arial" panose="020B0604020202020204" pitchFamily="34" charset="0"/>
              </a:rPr>
              <a:t>,</a:t>
            </a:r>
            <a:r>
              <a:rPr lang="zh-CN" altLang="en-US" sz="4800" dirty="0">
                <a:solidFill>
                  <a:schemeClr val="bg1"/>
                </a:solidFill>
                <a:latin typeface="Arial" panose="020B0604020202020204" pitchFamily="34" charset="0"/>
                <a:cs typeface="Arial" panose="020B0604020202020204" pitchFamily="34" charset="0"/>
              </a:rPr>
              <a:t> </a:t>
            </a:r>
            <a:r>
              <a:rPr lang="en-US" altLang="zh-CN" sz="4800" dirty="0">
                <a:solidFill>
                  <a:schemeClr val="bg1"/>
                </a:solidFill>
                <a:latin typeface="Arial" panose="020B0604020202020204" pitchFamily="34" charset="0"/>
                <a:cs typeface="Arial" panose="020B0604020202020204" pitchFamily="34" charset="0"/>
              </a:rPr>
              <a:t>Yan Hu</a:t>
            </a:r>
            <a:r>
              <a:rPr lang="en-US" altLang="zh-CN" sz="4800" baseline="30000" dirty="0">
                <a:solidFill>
                  <a:schemeClr val="bg1"/>
                </a:solidFill>
                <a:latin typeface="Arial" panose="020B0604020202020204" pitchFamily="34" charset="0"/>
                <a:ea typeface="Times New Roman"/>
                <a:cs typeface="Arial" panose="020B0604020202020204" pitchFamily="34" charset="0"/>
              </a:rPr>
              <a:t> 1 *</a:t>
            </a:r>
            <a:r>
              <a:rPr lang="en-US" altLang="zh-CN" sz="4800" dirty="0">
                <a:solidFill>
                  <a:schemeClr val="bg1"/>
                </a:solidFill>
                <a:latin typeface="Arial" panose="020B0604020202020204" pitchFamily="34" charset="0"/>
                <a:cs typeface="Arial" panose="020B0604020202020204" pitchFamily="34" charset="0"/>
              </a:rPr>
              <a:t>,  Risa </a:t>
            </a:r>
            <a:r>
              <a:rPr lang="en-US" altLang="zh-CN" sz="4800" dirty="0" err="1">
                <a:solidFill>
                  <a:schemeClr val="bg1"/>
                </a:solidFill>
                <a:latin typeface="Arial" panose="020B0604020202020204" pitchFamily="34" charset="0"/>
                <a:cs typeface="Arial" panose="020B0604020202020204" pitchFamily="34" charset="0"/>
              </a:rPr>
              <a:t>Higashita</a:t>
            </a:r>
            <a:r>
              <a:rPr lang="en-US" altLang="zh-CN" sz="4800" baseline="30000" dirty="0">
                <a:solidFill>
                  <a:schemeClr val="bg1"/>
                </a:solidFill>
                <a:latin typeface="Arial" panose="020B0604020202020204" pitchFamily="34" charset="0"/>
                <a:ea typeface="Times New Roman"/>
                <a:cs typeface="Arial" panose="020B0604020202020204" pitchFamily="34" charset="0"/>
              </a:rPr>
              <a:t> 2</a:t>
            </a:r>
            <a:r>
              <a:rPr lang="en-US" altLang="zh-CN" sz="4800" dirty="0">
                <a:solidFill>
                  <a:schemeClr val="bg1"/>
                </a:solidFill>
                <a:latin typeface="Arial" panose="020B0604020202020204" pitchFamily="34" charset="0"/>
                <a:cs typeface="Arial" panose="020B0604020202020204" pitchFamily="34" charset="0"/>
              </a:rPr>
              <a:t>, </a:t>
            </a:r>
            <a:r>
              <a:rPr lang="en-US" altLang="zh-CN" sz="4800" dirty="0" err="1">
                <a:solidFill>
                  <a:schemeClr val="bg1"/>
                </a:solidFill>
                <a:latin typeface="Arial" panose="020B0604020202020204" pitchFamily="34" charset="0"/>
                <a:cs typeface="Arial" panose="020B0604020202020204" pitchFamily="34" charset="0"/>
              </a:rPr>
              <a:t>Yitian</a:t>
            </a:r>
            <a:r>
              <a:rPr lang="en-US" altLang="zh-CN" sz="4800" dirty="0">
                <a:solidFill>
                  <a:schemeClr val="bg1"/>
                </a:solidFill>
                <a:latin typeface="Arial" panose="020B0604020202020204" pitchFamily="34" charset="0"/>
                <a:cs typeface="Arial" panose="020B0604020202020204" pitchFamily="34" charset="0"/>
              </a:rPr>
              <a:t> Zhao</a:t>
            </a:r>
            <a:r>
              <a:rPr lang="en-US" altLang="zh-CN" sz="4800" baseline="30000" dirty="0">
                <a:solidFill>
                  <a:schemeClr val="bg1"/>
                </a:solidFill>
                <a:latin typeface="Arial" panose="020B0604020202020204" pitchFamily="34" charset="0"/>
                <a:ea typeface="Times New Roman"/>
                <a:cs typeface="Arial" panose="020B0604020202020204" pitchFamily="34" charset="0"/>
              </a:rPr>
              <a:t> 3</a:t>
            </a:r>
            <a:r>
              <a:rPr lang="en-US" altLang="zh-CN" sz="4800" dirty="0">
                <a:solidFill>
                  <a:schemeClr val="bg1"/>
                </a:solidFill>
                <a:latin typeface="Arial" panose="020B0604020202020204" pitchFamily="34" charset="0"/>
                <a:cs typeface="Arial" panose="020B0604020202020204" pitchFamily="34" charset="0"/>
              </a:rPr>
              <a:t>, Hong Qi</a:t>
            </a:r>
            <a:r>
              <a:rPr lang="en-US" altLang="zh-CN" sz="4800" baseline="30000" dirty="0">
                <a:solidFill>
                  <a:schemeClr val="bg1"/>
                </a:solidFill>
                <a:latin typeface="Arial" panose="020B0604020202020204" pitchFamily="34" charset="0"/>
                <a:ea typeface="Times New Roman"/>
                <a:cs typeface="Arial" panose="020B0604020202020204" pitchFamily="34" charset="0"/>
              </a:rPr>
              <a:t>  4</a:t>
            </a:r>
            <a:r>
              <a:rPr lang="en-US" altLang="zh-CN" sz="4800" dirty="0">
                <a:solidFill>
                  <a:schemeClr val="bg1"/>
                </a:solidFill>
                <a:latin typeface="Arial" panose="020B0604020202020204" pitchFamily="34" charset="0"/>
                <a:cs typeface="Arial" panose="020B0604020202020204" pitchFamily="34" charset="0"/>
              </a:rPr>
              <a:t>, Jiang Liu</a:t>
            </a:r>
            <a:r>
              <a:rPr lang="en-US" altLang="zh-CN" sz="4800" baseline="30000" dirty="0">
                <a:solidFill>
                  <a:schemeClr val="bg1"/>
                </a:solidFill>
                <a:latin typeface="Arial" panose="020B0604020202020204" pitchFamily="34" charset="0"/>
                <a:ea typeface="Times New Roman"/>
                <a:cs typeface="Arial" panose="020B0604020202020204" pitchFamily="34" charset="0"/>
              </a:rPr>
              <a:t> 1 3 5 *</a:t>
            </a:r>
            <a:endParaRPr lang="en-AU" sz="3251" dirty="0">
              <a:solidFill>
                <a:schemeClr val="bg1"/>
              </a:solidFill>
              <a:latin typeface="Arial" panose="020B0604020202020204" pitchFamily="34" charset="0"/>
              <a:cs typeface="Arial" panose="020B0604020202020204" pitchFamily="34" charset="0"/>
            </a:endParaRPr>
          </a:p>
          <a:p>
            <a:pPr algn="ctr">
              <a:spcBef>
                <a:spcPct val="20000"/>
              </a:spcBef>
            </a:pPr>
            <a:r>
              <a:rPr lang="en-AU" sz="3251" dirty="0">
                <a:solidFill>
                  <a:schemeClr val="bg1"/>
                </a:solidFill>
                <a:latin typeface="Arial" panose="020B0604020202020204" pitchFamily="34" charset="0"/>
                <a:cs typeface="Arial" panose="020B0604020202020204" pitchFamily="34" charset="0"/>
              </a:rPr>
              <a:t>1</a:t>
            </a:r>
            <a:r>
              <a:rPr lang="en-US" sz="3251" dirty="0">
                <a:solidFill>
                  <a:schemeClr val="bg1"/>
                </a:solidFill>
                <a:latin typeface="Arial" panose="020B0604020202020204" pitchFamily="34" charset="0"/>
                <a:cs typeface="Arial" panose="020B0604020202020204" pitchFamily="34" charset="0"/>
              </a:rPr>
              <a:t>School of Computer Science and Engineering, Southern University of Science and Technology, Shenzhen 518055, China</a:t>
            </a:r>
            <a:endParaRPr lang="en-AU" sz="3251" dirty="0">
              <a:solidFill>
                <a:schemeClr val="bg1"/>
              </a:solidFill>
              <a:latin typeface="Arial" panose="020B0604020202020204" pitchFamily="34" charset="0"/>
              <a:cs typeface="Arial" panose="020B0604020202020204" pitchFamily="34" charset="0"/>
            </a:endParaRPr>
          </a:p>
          <a:p>
            <a:pPr algn="ctr">
              <a:spcBef>
                <a:spcPct val="20000"/>
              </a:spcBef>
            </a:pPr>
            <a:r>
              <a:rPr lang="en-AU" sz="3251" dirty="0">
                <a:solidFill>
                  <a:schemeClr val="bg1"/>
                </a:solidFill>
                <a:latin typeface="Arial" panose="020B0604020202020204" pitchFamily="34" charset="0"/>
                <a:cs typeface="Arial" panose="020B0604020202020204" pitchFamily="34" charset="0"/>
              </a:rPr>
              <a:t>2Royal Brisbane Hospital, Brisbane, Australia</a:t>
            </a:r>
          </a:p>
          <a:p>
            <a:pPr algn="ctr">
              <a:spcBef>
                <a:spcPct val="20000"/>
              </a:spcBef>
            </a:pPr>
            <a:r>
              <a:rPr lang="en-AU" sz="3251" dirty="0">
                <a:solidFill>
                  <a:schemeClr val="bg1"/>
                </a:solidFill>
                <a:latin typeface="Arial" panose="020B0604020202020204" pitchFamily="34" charset="0"/>
                <a:cs typeface="Arial" panose="020B0604020202020204" pitchFamily="34" charset="0"/>
              </a:rPr>
              <a:t>3</a:t>
            </a:r>
            <a:r>
              <a:rPr lang="en-US" sz="3251" dirty="0" err="1">
                <a:solidFill>
                  <a:schemeClr val="bg1"/>
                </a:solidFill>
                <a:latin typeface="Arial" panose="020B0604020202020204" pitchFamily="34" charset="0"/>
                <a:cs typeface="Arial" panose="020B0604020202020204" pitchFamily="34" charset="0"/>
              </a:rPr>
              <a:t>Cixi</a:t>
            </a:r>
            <a:r>
              <a:rPr lang="en-US" sz="3251" dirty="0">
                <a:solidFill>
                  <a:schemeClr val="bg1"/>
                </a:solidFill>
                <a:latin typeface="Arial" panose="020B0604020202020204" pitchFamily="34" charset="0"/>
                <a:cs typeface="Arial" panose="020B0604020202020204" pitchFamily="34" charset="0"/>
              </a:rPr>
              <a:t> Institute of Biomedical </a:t>
            </a:r>
            <a:r>
              <a:rPr lang="en-US" sz="3251" dirty="0" err="1">
                <a:solidFill>
                  <a:schemeClr val="bg1"/>
                </a:solidFill>
                <a:latin typeface="Arial" panose="020B0604020202020204" pitchFamily="34" charset="0"/>
                <a:cs typeface="Arial" panose="020B0604020202020204" pitchFamily="34" charset="0"/>
              </a:rPr>
              <a:t>Engineering,Ningbo</a:t>
            </a:r>
            <a:r>
              <a:rPr lang="en-US" sz="3251" dirty="0">
                <a:solidFill>
                  <a:schemeClr val="bg1"/>
                </a:solidFill>
                <a:latin typeface="Arial" panose="020B0604020202020204" pitchFamily="34" charset="0"/>
                <a:cs typeface="Arial" panose="020B0604020202020204" pitchFamily="34" charset="0"/>
              </a:rPr>
              <a:t> Institute of Industrial Technology, Chinese Academy of Sciences, Ningbo 315201, China</a:t>
            </a:r>
          </a:p>
          <a:p>
            <a:pPr algn="ctr">
              <a:spcBef>
                <a:spcPct val="20000"/>
              </a:spcBef>
            </a:pPr>
            <a:r>
              <a:rPr lang="en-US" sz="3251" dirty="0">
                <a:solidFill>
                  <a:schemeClr val="bg1"/>
                </a:solidFill>
                <a:latin typeface="Arial" panose="020B0604020202020204" pitchFamily="34" charset="0"/>
                <a:cs typeface="Arial" panose="020B0604020202020204" pitchFamily="34" charset="0"/>
              </a:rPr>
              <a:t>4Department of Ophthalmology, Peking University Third Hospital, Beijing 100191, China</a:t>
            </a:r>
          </a:p>
          <a:p>
            <a:pPr algn="ctr">
              <a:spcBef>
                <a:spcPct val="20000"/>
              </a:spcBef>
            </a:pPr>
            <a:r>
              <a:rPr lang="en-US" sz="3251" dirty="0">
                <a:solidFill>
                  <a:schemeClr val="bg1"/>
                </a:solidFill>
                <a:latin typeface="Arial" panose="020B0604020202020204" pitchFamily="34" charset="0"/>
                <a:cs typeface="Arial" panose="020B0604020202020204" pitchFamily="34" charset="0"/>
              </a:rPr>
              <a:t>5Guangdong Provincial Key Laboratory of Brain-inspired Intelligent Computation, Southern University of Science and Technology, Shenzhen 518055, China</a:t>
            </a:r>
            <a:endParaRPr lang="en-AU" sz="3251" dirty="0">
              <a:solidFill>
                <a:schemeClr val="bg1"/>
              </a:solidFill>
              <a:latin typeface="Arial" panose="020B0604020202020204" pitchFamily="34" charset="0"/>
              <a:cs typeface="Arial" panose="020B0604020202020204" pitchFamily="34" charset="0"/>
            </a:endParaRPr>
          </a:p>
        </p:txBody>
      </p:sp>
      <p:pic>
        <p:nvPicPr>
          <p:cNvPr id="1026" name="Picture 2" descr="iMED医疗影像/眼科影像团队">
            <a:extLst>
              <a:ext uri="{FF2B5EF4-FFF2-40B4-BE49-F238E27FC236}">
                <a16:creationId xmlns:a16="http://schemas.microsoft.com/office/drawing/2014/main" id="{70236ECB-98BA-40F5-AB23-ED3DA4298117}"/>
              </a:ext>
            </a:extLst>
          </p:cNvPr>
          <p:cNvPicPr>
            <a:picLocks noChangeAspect="1" noChangeArrowheads="1"/>
          </p:cNvPicPr>
          <p:nvPr/>
        </p:nvPicPr>
        <p:blipFill>
          <a:blip r:embed="rId15">
            <a:extLst>
              <a:ext uri="{BEBA8EAE-BF5A-486C-A8C5-ECC9F3942E4B}">
                <a14:imgProps xmlns:a14="http://schemas.microsoft.com/office/drawing/2010/main">
                  <a14:imgLayer r:embed="rId16">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0855196" y="3032078"/>
            <a:ext cx="5525690" cy="1804099"/>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a:extLst>
              <a:ext uri="{FF2B5EF4-FFF2-40B4-BE49-F238E27FC236}">
                <a16:creationId xmlns:a16="http://schemas.microsoft.com/office/drawing/2014/main" id="{903806B0-944E-425B-888F-E91D80AB3982}"/>
              </a:ext>
            </a:extLst>
          </p:cNvPr>
          <p:cNvPicPr>
            <a:picLocks noChangeAspect="1"/>
          </p:cNvPicPr>
          <p:nvPr/>
        </p:nvPicPr>
        <p:blipFill>
          <a:blip r:embed="rId17">
            <a:extLst>
              <a:ext uri="{BEBA8EAE-BF5A-486C-A8C5-ECC9F3942E4B}">
                <a14:imgProps xmlns:a14="http://schemas.microsoft.com/office/drawing/2010/main">
                  <a14:imgLayer r:embed="rId1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5048051" y="-43100"/>
            <a:ext cx="7594016" cy="5461071"/>
          </a:xfrm>
          <a:prstGeom prst="rect">
            <a:avLst/>
          </a:prstGeom>
        </p:spPr>
      </p:pic>
      <mc:AlternateContent xmlns:mc="http://schemas.openxmlformats.org/markup-compatibility/2006" xmlns:a14="http://schemas.microsoft.com/office/drawing/2010/main">
        <mc:Choice Requires="a14">
          <p:sp>
            <p:nvSpPr>
              <p:cNvPr id="41" name="Text Box 16">
                <a:extLst>
                  <a:ext uri="{FF2B5EF4-FFF2-40B4-BE49-F238E27FC236}">
                    <a16:creationId xmlns:a16="http://schemas.microsoft.com/office/drawing/2014/main" id="{1318C82B-3C3E-44C6-AA52-EFC64E48BCDF}"/>
                  </a:ext>
                </a:extLst>
              </p:cNvPr>
              <p:cNvSpPr txBox="1">
                <a:spLocks noChangeArrowheads="1"/>
              </p:cNvSpPr>
              <p:nvPr/>
            </p:nvSpPr>
            <p:spPr bwMode="auto">
              <a:xfrm>
                <a:off x="31716141" y="9924191"/>
                <a:ext cx="6973120" cy="3706087"/>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967331" eaLnBrk="0" hangingPunct="0"/>
                <a:r>
                  <a:rPr lang="en-US" altLang="zh-CN" sz="2800" dirty="0">
                    <a:latin typeface="Arial" panose="020B0604020202020204" pitchFamily="34" charset="0"/>
                    <a:cs typeface="Arial" panose="020B0604020202020204" pitchFamily="34" charset="0"/>
                  </a:rPr>
                  <a:t>The evaluation metric of PSNR and SSIM were utilized to quantify the restored image quality.</a:t>
                </a:r>
              </a:p>
              <a:p>
                <a:pPr algn="just" defTabSz="967331" eaLnBrk="0" hangingPunct="0"/>
                <a:r>
                  <a:rPr lang="en-US" altLang="zh-CN" sz="2800" dirty="0">
                    <a:latin typeface="Arial" panose="020B0604020202020204" pitchFamily="34" charset="0"/>
                    <a:cs typeface="Arial" panose="020B0604020202020204" pitchFamily="34" charset="0"/>
                  </a:rPr>
                  <a:t>The proposed model was implemented in </a:t>
                </a:r>
                <a:r>
                  <a:rPr lang="en-US" altLang="zh-CN" sz="2800" dirty="0" err="1">
                    <a:latin typeface="Arial" panose="020B0604020202020204" pitchFamily="34" charset="0"/>
                    <a:cs typeface="Arial" panose="020B0604020202020204" pitchFamily="34" charset="0"/>
                  </a:rPr>
                  <a:t>PyTorch</a:t>
                </a:r>
                <a:r>
                  <a:rPr lang="en-US" altLang="zh-CN" sz="2800" dirty="0">
                    <a:latin typeface="Arial" panose="020B0604020202020204" pitchFamily="34" charset="0"/>
                    <a:cs typeface="Arial" panose="020B0604020202020204" pitchFamily="34" charset="0"/>
                  </a:rPr>
                  <a:t>. The images were resized to </a:t>
                </a:r>
                <a14:m>
                  <m:oMath xmlns:m="http://schemas.openxmlformats.org/officeDocument/2006/math">
                    <m:r>
                      <a:rPr lang="en-US" altLang="zh-CN" sz="2800" b="0" i="1" smtClean="0">
                        <a:latin typeface="Cambria Math" panose="02040503050406030204" pitchFamily="18" charset="0"/>
                        <a:cs typeface="Arial" panose="020B0604020202020204" pitchFamily="34" charset="0"/>
                      </a:rPr>
                      <m:t>256 </m:t>
                    </m:r>
                    <m:r>
                      <a:rPr lang="en-US" altLang="zh-CN" sz="2800" b="0" i="1" smtClean="0">
                        <a:latin typeface="Cambria Math" panose="02040503050406030204" pitchFamily="18" charset="0"/>
                        <a:ea typeface="Cambria Math" panose="02040503050406030204" pitchFamily="18" charset="0"/>
                        <a:cs typeface="Arial" panose="020B0604020202020204" pitchFamily="34" charset="0"/>
                      </a:rPr>
                      <m:t>×256</m:t>
                    </m:r>
                  </m:oMath>
                </a14:m>
                <a:r>
                  <a:rPr lang="en-US" altLang="zh-CN" sz="2800" dirty="0">
                    <a:latin typeface="Arial" panose="020B0604020202020204" pitchFamily="34" charset="0"/>
                    <a:cs typeface="Arial" panose="020B0604020202020204" pitchFamily="34" charset="0"/>
                  </a:rPr>
                  <a:t> with a batch size of 8 for each iteration. The learning rate was initialized</a:t>
                </a:r>
                <a:endParaRPr lang="en-US" sz="2800" dirty="0">
                  <a:latin typeface="Arial" panose="020B0604020202020204" pitchFamily="34" charset="0"/>
                  <a:cs typeface="Arial" panose="020B0604020202020204" pitchFamily="34" charset="0"/>
                </a:endParaRPr>
              </a:p>
            </p:txBody>
          </p:sp>
        </mc:Choice>
        <mc:Fallback xmlns="">
          <p:sp>
            <p:nvSpPr>
              <p:cNvPr id="41" name="Text Box 16">
                <a:extLst>
                  <a:ext uri="{FF2B5EF4-FFF2-40B4-BE49-F238E27FC236}">
                    <a16:creationId xmlns:a16="http://schemas.microsoft.com/office/drawing/2014/main" id="{1318C82B-3C3E-44C6-AA52-EFC64E48BCDF}"/>
                  </a:ext>
                </a:extLst>
              </p:cNvPr>
              <p:cNvSpPr txBox="1">
                <a:spLocks noRot="1" noChangeAspect="1" noMove="1" noResize="1" noEditPoints="1" noAdjustHandles="1" noChangeArrowheads="1" noChangeShapeType="1" noTextEdit="1"/>
              </p:cNvSpPr>
              <p:nvPr/>
            </p:nvSpPr>
            <p:spPr bwMode="auto">
              <a:xfrm>
                <a:off x="31716141" y="9924191"/>
                <a:ext cx="6973120" cy="3706087"/>
              </a:xfrm>
              <a:prstGeom prst="rect">
                <a:avLst/>
              </a:prstGeom>
              <a:blipFill>
                <a:blip r:embed="rId19"/>
                <a:stretch>
                  <a:fillRect l="-350" r="-350"/>
                </a:stretch>
              </a:blipFill>
              <a:ln w="25400">
                <a:noFill/>
              </a:ln>
              <a:effectLst/>
            </p:spPr>
            <p:txBody>
              <a:bodyPr/>
              <a:lstStyle/>
              <a:p>
                <a:r>
                  <a:rPr lang="zh-CN" altLang="en-US">
                    <a:noFill/>
                  </a:rPr>
                  <a:t> </a:t>
                </a:r>
              </a:p>
            </p:txBody>
          </p:sp>
        </mc:Fallback>
      </mc:AlternateContent>
      <p:sp>
        <p:nvSpPr>
          <p:cNvPr id="43" name="Text Box 16">
            <a:extLst>
              <a:ext uri="{FF2B5EF4-FFF2-40B4-BE49-F238E27FC236}">
                <a16:creationId xmlns:a16="http://schemas.microsoft.com/office/drawing/2014/main" id="{F6A67A9E-CFE5-412E-B540-DCB115EA8191}"/>
              </a:ext>
            </a:extLst>
          </p:cNvPr>
          <p:cNvSpPr txBox="1">
            <a:spLocks noChangeArrowheads="1"/>
          </p:cNvSpPr>
          <p:nvPr/>
        </p:nvSpPr>
        <p:spPr bwMode="auto">
          <a:xfrm>
            <a:off x="36689788" y="21048105"/>
            <a:ext cx="13271955" cy="2494154"/>
          </a:xfrm>
          <a:prstGeom prst="rect">
            <a:avLst/>
          </a:prstGeom>
          <a:noFill/>
          <a:ln w="25400">
            <a:noFill/>
          </a:ln>
          <a:effectLst/>
        </p:spPr>
        <p:txBody>
          <a:bodyPr wrap="square" lIns="190763" tIns="190763" rIns="190763" bIns="190763">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14350" indent="-514350" defTabSz="967331" eaLnBrk="0" hangingPunct="0">
              <a:buFont typeface="+mj-lt"/>
              <a:buAutoNum type="arabicPeriod" startAt="2"/>
            </a:pPr>
            <a:r>
              <a:rPr lang="en-US" sz="2800" dirty="0">
                <a:latin typeface="Arial" panose="020B0604020202020204" pitchFamily="34" charset="0"/>
                <a:cs typeface="Arial" panose="020B0604020202020204" pitchFamily="34" charset="0"/>
              </a:rPr>
              <a:t>According to SSIM and PSNR, the proposed method outperforms the previous methods and achieves the highest score in the restored image quality. </a:t>
            </a:r>
          </a:p>
          <a:p>
            <a:pPr marL="514350" indent="-514350" defTabSz="967331" eaLnBrk="0" hangingPunct="0">
              <a:buFont typeface="+mj-lt"/>
              <a:buAutoNum type="arabicPeriod" startAt="2"/>
            </a:pPr>
            <a:r>
              <a:rPr lang="en-US" sz="2800" dirty="0">
                <a:latin typeface="Arial" panose="020B0604020202020204" pitchFamily="34" charset="0"/>
                <a:cs typeface="Arial" panose="020B0604020202020204" pitchFamily="34" charset="0"/>
              </a:rPr>
              <a:t>From Fig. 3, the Sobel operator and the structure discriminator endowed the proposed method with an eminent ability on preserving and enhancing the clinical structure.</a:t>
            </a:r>
          </a:p>
        </p:txBody>
      </p:sp>
      <p:sp>
        <p:nvSpPr>
          <p:cNvPr id="47" name="任意多边形: 形状 46">
            <a:extLst>
              <a:ext uri="{FF2B5EF4-FFF2-40B4-BE49-F238E27FC236}">
                <a16:creationId xmlns:a16="http://schemas.microsoft.com/office/drawing/2014/main" id="{7684BF82-236C-41AF-B411-FD5AD7838087}"/>
              </a:ext>
            </a:extLst>
          </p:cNvPr>
          <p:cNvSpPr/>
          <p:nvPr/>
        </p:nvSpPr>
        <p:spPr>
          <a:xfrm>
            <a:off x="31408684" y="5959313"/>
            <a:ext cx="19065308" cy="21609519"/>
          </a:xfrm>
          <a:custGeom>
            <a:avLst/>
            <a:gdLst>
              <a:gd name="connsiteX0" fmla="*/ 0 w 19065308"/>
              <a:gd name="connsiteY0" fmla="*/ 0 h 21609519"/>
              <a:gd name="connsiteX1" fmla="*/ 19065308 w 19065308"/>
              <a:gd name="connsiteY1" fmla="*/ 0 h 21609519"/>
              <a:gd name="connsiteX2" fmla="*/ 19065308 w 19065308"/>
              <a:gd name="connsiteY2" fmla="*/ 15753371 h 21609519"/>
              <a:gd name="connsiteX3" fmla="*/ 19065308 w 19065308"/>
              <a:gd name="connsiteY3" fmla="*/ 21609519 h 21609519"/>
              <a:gd name="connsiteX4" fmla="*/ 4879532 w 19065308"/>
              <a:gd name="connsiteY4" fmla="*/ 21609519 h 21609519"/>
              <a:gd name="connsiteX5" fmla="*/ 4879532 w 19065308"/>
              <a:gd name="connsiteY5" fmla="*/ 15753371 h 21609519"/>
              <a:gd name="connsiteX6" fmla="*/ 0 w 19065308"/>
              <a:gd name="connsiteY6" fmla="*/ 15753371 h 2160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65308" h="21609519">
                <a:moveTo>
                  <a:pt x="0" y="0"/>
                </a:moveTo>
                <a:lnTo>
                  <a:pt x="19065308" y="0"/>
                </a:lnTo>
                <a:lnTo>
                  <a:pt x="19065308" y="15753371"/>
                </a:lnTo>
                <a:lnTo>
                  <a:pt x="19065308" y="21609519"/>
                </a:lnTo>
                <a:lnTo>
                  <a:pt x="4879532" y="21609519"/>
                </a:lnTo>
                <a:lnTo>
                  <a:pt x="4879532" y="15753371"/>
                </a:lnTo>
                <a:lnTo>
                  <a:pt x="0" y="15753371"/>
                </a:lnTo>
                <a:close/>
              </a:path>
            </a:pathLst>
          </a:custGeom>
          <a:noFill/>
          <a:ln>
            <a:solidFill>
              <a:srgbClr val="0C77B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4256389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3528</TotalTime>
  <Words>1083</Words>
  <Application>Microsoft Macintosh PowerPoint</Application>
  <PresentationFormat>自定义</PresentationFormat>
  <Paragraphs>50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Calibri</vt:lpstr>
      <vt:lpstr>Calibri Light</vt:lpstr>
      <vt:lpstr>Cambria Math</vt:lpstr>
      <vt:lpstr>Wingdings</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Ortiz</dc:creator>
  <cp:lastModifiedBy>子南 李</cp:lastModifiedBy>
  <cp:revision>79</cp:revision>
  <dcterms:created xsi:type="dcterms:W3CDTF">2016-12-01T17:42:49Z</dcterms:created>
  <dcterms:modified xsi:type="dcterms:W3CDTF">2023-03-24T02:29:35Z</dcterms:modified>
</cp:coreProperties>
</file>