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1138" r:id="rId2"/>
    <p:sldId id="1137" r:id="rId3"/>
    <p:sldId id="1139" r:id="rId4"/>
    <p:sldId id="1140" r:id="rId5"/>
    <p:sldId id="1141"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5728"/>
  </p:normalViewPr>
  <p:slideViewPr>
    <p:cSldViewPr snapToGrid="0" showGuides="1">
      <p:cViewPr varScale="1">
        <p:scale>
          <a:sx n="109" d="100"/>
          <a:sy n="109" d="100"/>
        </p:scale>
        <p:origin x="712" y="1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08AB8C-382D-4491-AA80-3AE0E7556B17}" type="datetimeFigureOut">
              <a:rPr lang="zh-CN" altLang="en-US" smtClean="0"/>
              <a:t>2021/9/29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F9E82A-BBEA-4159-9EE0-10E5DBC637E7}" type="slidenum">
              <a:rPr lang="zh-CN" altLang="en-US" smtClean="0"/>
              <a:t>‹#›</a:t>
            </a:fld>
            <a:endParaRPr lang="zh-CN" altLang="en-US"/>
          </a:p>
        </p:txBody>
      </p:sp>
    </p:spTree>
    <p:extLst>
      <p:ext uri="{BB962C8B-B14F-4D97-AF65-F5344CB8AC3E}">
        <p14:creationId xmlns:p14="http://schemas.microsoft.com/office/powerpoint/2010/main" val="3525210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A8CBB02-0E7B-4DA5-870E-E91D9A7F1223}"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334536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A8CBB02-0E7B-4DA5-870E-E91D9A7F1223}"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600429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A8CBB02-0E7B-4DA5-870E-E91D9A7F1223}"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255046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A8CBB02-0E7B-4DA5-870E-E91D9A7F1223}"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806051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A8CBB02-0E7B-4DA5-870E-E91D9A7F1223}"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659742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D3BB92A-3ED1-4516-8A99-085F3C142AC6}" type="datetimeFigureOut">
              <a:rPr lang="zh-CN" altLang="en-US" smtClean="0"/>
              <a:pPr/>
              <a:t>2021/9/29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DD4EE75-1D6C-4D04-9163-C4CCA8727C3D}" type="slidenum">
              <a:rPr lang="zh-CN" altLang="en-US" smtClean="0"/>
              <a:pPr/>
              <a:t>‹#›</a:t>
            </a:fld>
            <a:endParaRPr lang="zh-CN" altLang="en-US"/>
          </a:p>
        </p:txBody>
      </p:sp>
    </p:spTree>
    <p:extLst>
      <p:ext uri="{BB962C8B-B14F-4D97-AF65-F5344CB8AC3E}">
        <p14:creationId xmlns:p14="http://schemas.microsoft.com/office/powerpoint/2010/main" val="4237402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CD3BB92A-3ED1-4516-8A99-085F3C142AC6}" type="datetimeFigureOut">
              <a:rPr lang="zh-CN" altLang="en-US" smtClean="0"/>
              <a:pPr/>
              <a:t>2021/9/29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DD4EE75-1D6C-4D04-9163-C4CCA8727C3D}" type="slidenum">
              <a:rPr lang="zh-CN" altLang="en-US" smtClean="0"/>
              <a:pPr/>
              <a:t>‹#›</a:t>
            </a:fld>
            <a:endParaRPr lang="zh-CN" altLang="en-US"/>
          </a:p>
        </p:txBody>
      </p:sp>
    </p:spTree>
    <p:extLst>
      <p:ext uri="{BB962C8B-B14F-4D97-AF65-F5344CB8AC3E}">
        <p14:creationId xmlns:p14="http://schemas.microsoft.com/office/powerpoint/2010/main" val="4294323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CD3BB92A-3ED1-4516-8A99-085F3C142AC6}" type="datetimeFigureOut">
              <a:rPr lang="zh-CN" altLang="en-US" smtClean="0"/>
              <a:pPr/>
              <a:t>2021/9/29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DD4EE75-1D6C-4D04-9163-C4CCA8727C3D}" type="slidenum">
              <a:rPr lang="zh-CN" altLang="en-US" smtClean="0"/>
              <a:pPr/>
              <a:t>‹#›</a:t>
            </a:fld>
            <a:endParaRPr lang="zh-CN" altLang="en-US"/>
          </a:p>
        </p:txBody>
      </p:sp>
    </p:spTree>
    <p:extLst>
      <p:ext uri="{BB962C8B-B14F-4D97-AF65-F5344CB8AC3E}">
        <p14:creationId xmlns:p14="http://schemas.microsoft.com/office/powerpoint/2010/main" val="3356188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CD3BB92A-3ED1-4516-8A99-085F3C142AC6}" type="datetimeFigureOut">
              <a:rPr lang="zh-CN" altLang="en-US" smtClean="0"/>
              <a:pPr/>
              <a:t>2021/9/29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DD4EE75-1D6C-4D04-9163-C4CCA8727C3D}" type="slidenum">
              <a:rPr lang="zh-CN" altLang="en-US" smtClean="0"/>
              <a:pPr/>
              <a:t>‹#›</a:t>
            </a:fld>
            <a:endParaRPr lang="zh-CN" altLang="en-US"/>
          </a:p>
        </p:txBody>
      </p:sp>
    </p:spTree>
    <p:extLst>
      <p:ext uri="{BB962C8B-B14F-4D97-AF65-F5344CB8AC3E}">
        <p14:creationId xmlns:p14="http://schemas.microsoft.com/office/powerpoint/2010/main" val="4146277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CD3BB92A-3ED1-4516-8A99-085F3C142AC6}" type="datetimeFigureOut">
              <a:rPr lang="zh-CN" altLang="en-US" smtClean="0"/>
              <a:pPr/>
              <a:t>2021/9/29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DD4EE75-1D6C-4D04-9163-C4CCA8727C3D}" type="slidenum">
              <a:rPr lang="zh-CN" altLang="en-US" smtClean="0"/>
              <a:pPr/>
              <a:t>‹#›</a:t>
            </a:fld>
            <a:endParaRPr lang="zh-CN" altLang="en-US"/>
          </a:p>
        </p:txBody>
      </p:sp>
    </p:spTree>
    <p:extLst>
      <p:ext uri="{BB962C8B-B14F-4D97-AF65-F5344CB8AC3E}">
        <p14:creationId xmlns:p14="http://schemas.microsoft.com/office/powerpoint/2010/main" val="2834254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9"/>
          </a:xfrm>
        </p:spPr>
        <p:txBody>
          <a:bodyPr/>
          <a:lstStyle/>
          <a:p>
            <a:pPr lvl="0"/>
            <a:r>
              <a:rPr lang="zh-CN" altLang="en-US"/>
              <a:t>编辑母版文本样式
第二级
第三级
第四级
第五级</a:t>
            </a:r>
            <a:endParaRPr lang="en-US" dirty="0"/>
          </a:p>
        </p:txBody>
      </p:sp>
      <p:sp>
        <p:nvSpPr>
          <p:cNvPr id="4" name="Content Placeholder 3"/>
          <p:cNvSpPr>
            <a:spLocks noGrp="1"/>
          </p:cNvSpPr>
          <p:nvPr>
            <p:ph sz="half" idx="2"/>
          </p:nvPr>
        </p:nvSpPr>
        <p:spPr>
          <a:xfrm>
            <a:off x="6172200" y="1825625"/>
            <a:ext cx="5181600" cy="4351339"/>
          </a:xfrm>
        </p:spPr>
        <p:txBody>
          <a:body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CD3BB92A-3ED1-4516-8A99-085F3C142AC6}" type="datetimeFigureOut">
              <a:rPr lang="zh-CN" altLang="en-US" smtClean="0"/>
              <a:pPr/>
              <a:t>2021/9/29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DD4EE75-1D6C-4D04-9163-C4CCA8727C3D}" type="slidenum">
              <a:rPr lang="zh-CN" altLang="en-US" smtClean="0"/>
              <a:pPr/>
              <a:t>‹#›</a:t>
            </a:fld>
            <a:endParaRPr lang="zh-CN" altLang="en-US"/>
          </a:p>
        </p:txBody>
      </p:sp>
    </p:spTree>
    <p:extLst>
      <p:ext uri="{BB962C8B-B14F-4D97-AF65-F5344CB8AC3E}">
        <p14:creationId xmlns:p14="http://schemas.microsoft.com/office/powerpoint/2010/main" val="246014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
第二级
第三级
第四级
第五级</a:t>
            </a:r>
            <a:endParaRPr lang="en-US" dirty="0"/>
          </a:p>
        </p:txBody>
      </p:sp>
      <p:sp>
        <p:nvSpPr>
          <p:cNvPr id="4" name="Content Placeholder 3"/>
          <p:cNvSpPr>
            <a:spLocks noGrp="1"/>
          </p:cNvSpPr>
          <p:nvPr>
            <p:ph sz="half" idx="2"/>
          </p:nvPr>
        </p:nvSpPr>
        <p:spPr>
          <a:xfrm>
            <a:off x="839789" y="2505075"/>
            <a:ext cx="5157787" cy="3684588"/>
          </a:xfrm>
        </p:spPr>
        <p:txBody>
          <a:bodyPr/>
          <a:lstStyle/>
          <a:p>
            <a:pPr lvl="0"/>
            <a:r>
              <a:rPr lang="zh-CN" altLang="en-US"/>
              <a:t>编辑母版文本样式
第二级
第三级
第四级
第五级</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
第二级
第三级
第四级
第五级</a:t>
            </a:r>
            <a:endParaRPr lang="en-US" dirty="0"/>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编辑母版文本样式
第二级
第三级
第四级
第五级</a:t>
            </a:r>
            <a:endParaRPr lang="en-US" dirty="0"/>
          </a:p>
        </p:txBody>
      </p:sp>
      <p:sp>
        <p:nvSpPr>
          <p:cNvPr id="7" name="Date Placeholder 6"/>
          <p:cNvSpPr>
            <a:spLocks noGrp="1"/>
          </p:cNvSpPr>
          <p:nvPr>
            <p:ph type="dt" sz="half" idx="10"/>
          </p:nvPr>
        </p:nvSpPr>
        <p:spPr/>
        <p:txBody>
          <a:bodyPr/>
          <a:lstStyle/>
          <a:p>
            <a:fld id="{CD3BB92A-3ED1-4516-8A99-085F3C142AC6}" type="datetimeFigureOut">
              <a:rPr lang="zh-CN" altLang="en-US" smtClean="0"/>
              <a:pPr/>
              <a:t>2021/9/29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DD4EE75-1D6C-4D04-9163-C4CCA8727C3D}" type="slidenum">
              <a:rPr lang="zh-CN" altLang="en-US" smtClean="0"/>
              <a:pPr/>
              <a:t>‹#›</a:t>
            </a:fld>
            <a:endParaRPr lang="zh-CN" altLang="en-US"/>
          </a:p>
        </p:txBody>
      </p:sp>
    </p:spTree>
    <p:extLst>
      <p:ext uri="{BB962C8B-B14F-4D97-AF65-F5344CB8AC3E}">
        <p14:creationId xmlns:p14="http://schemas.microsoft.com/office/powerpoint/2010/main" val="1910866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D3BB92A-3ED1-4516-8A99-085F3C142AC6}" type="datetimeFigureOut">
              <a:rPr lang="zh-CN" altLang="en-US" smtClean="0"/>
              <a:pPr/>
              <a:t>2021/9/29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DD4EE75-1D6C-4D04-9163-C4CCA8727C3D}" type="slidenum">
              <a:rPr lang="zh-CN" altLang="en-US" smtClean="0"/>
              <a:pPr/>
              <a:t>‹#›</a:t>
            </a:fld>
            <a:endParaRPr lang="zh-CN" altLang="en-US"/>
          </a:p>
        </p:txBody>
      </p:sp>
    </p:spTree>
    <p:extLst>
      <p:ext uri="{BB962C8B-B14F-4D97-AF65-F5344CB8AC3E}">
        <p14:creationId xmlns:p14="http://schemas.microsoft.com/office/powerpoint/2010/main" val="1697293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3BB92A-3ED1-4516-8A99-085F3C142AC6}" type="datetimeFigureOut">
              <a:rPr lang="zh-CN" altLang="en-US" smtClean="0"/>
              <a:pPr/>
              <a:t>2021/9/29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DD4EE75-1D6C-4D04-9163-C4CCA8727C3D}" type="slidenum">
              <a:rPr lang="zh-CN" altLang="en-US" smtClean="0"/>
              <a:pPr/>
              <a:t>‹#›</a:t>
            </a:fld>
            <a:endParaRPr lang="zh-CN" altLang="en-US"/>
          </a:p>
        </p:txBody>
      </p:sp>
    </p:spTree>
    <p:extLst>
      <p:ext uri="{BB962C8B-B14F-4D97-AF65-F5344CB8AC3E}">
        <p14:creationId xmlns:p14="http://schemas.microsoft.com/office/powerpoint/2010/main" val="4268343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
第二级
第三级
第四级
第五级</a:t>
            </a:r>
            <a:endParaRPr lang="en-US" dirty="0"/>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CD3BB92A-3ED1-4516-8A99-085F3C142AC6}" type="datetimeFigureOut">
              <a:rPr lang="zh-CN" altLang="en-US" smtClean="0"/>
              <a:pPr/>
              <a:t>2021/9/29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DD4EE75-1D6C-4D04-9163-C4CCA8727C3D}" type="slidenum">
              <a:rPr lang="zh-CN" altLang="en-US" smtClean="0"/>
              <a:pPr/>
              <a:t>‹#›</a:t>
            </a:fld>
            <a:endParaRPr lang="zh-CN" altLang="en-US"/>
          </a:p>
        </p:txBody>
      </p:sp>
    </p:spTree>
    <p:extLst>
      <p:ext uri="{BB962C8B-B14F-4D97-AF65-F5344CB8AC3E}">
        <p14:creationId xmlns:p14="http://schemas.microsoft.com/office/powerpoint/2010/main" val="1117636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6"/>
            <a:ext cx="617220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CD3BB92A-3ED1-4516-8A99-085F3C142AC6}" type="datetimeFigureOut">
              <a:rPr lang="zh-CN" altLang="en-US" smtClean="0"/>
              <a:pPr/>
              <a:t>2021/9/29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DD4EE75-1D6C-4D04-9163-C4CCA8727C3D}" type="slidenum">
              <a:rPr lang="zh-CN" altLang="en-US" smtClean="0"/>
              <a:pPr/>
              <a:t>‹#›</a:t>
            </a:fld>
            <a:endParaRPr lang="zh-CN" altLang="en-US"/>
          </a:p>
        </p:txBody>
      </p:sp>
    </p:spTree>
    <p:extLst>
      <p:ext uri="{BB962C8B-B14F-4D97-AF65-F5344CB8AC3E}">
        <p14:creationId xmlns:p14="http://schemas.microsoft.com/office/powerpoint/2010/main" val="272150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a:t>编辑母版文本样式
第二级
第三级
第四级
第五级</a:t>
            </a:r>
            <a:endParaRPr lang="en-US" dirty="0"/>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3BB92A-3ED1-4516-8A99-085F3C142AC6}" type="datetimeFigureOut">
              <a:rPr lang="zh-CN" altLang="en-US" smtClean="0"/>
              <a:pPr/>
              <a:t>2021/9/29</a:t>
            </a:fld>
            <a:endParaRPr lang="zh-CN" alt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D4EE75-1D6C-4D04-9163-C4CCA8727C3D}" type="slidenum">
              <a:rPr lang="zh-CN" altLang="en-US" smtClean="0"/>
              <a:pPr/>
              <a:t>‹#›</a:t>
            </a:fld>
            <a:endParaRPr lang="zh-CN" altLang="en-US"/>
          </a:p>
        </p:txBody>
      </p:sp>
    </p:spTree>
    <p:extLst>
      <p:ext uri="{BB962C8B-B14F-4D97-AF65-F5344CB8AC3E}">
        <p14:creationId xmlns:p14="http://schemas.microsoft.com/office/powerpoint/2010/main" val="21817187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jpe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8.svg"/><Relationship Id="rId4" Type="http://schemas.microsoft.com/office/2007/relationships/hdphoto" Target="../media/hdphoto1.wdp"/><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12192000" cy="1325563"/>
          </a:xfrm>
        </p:spPr>
        <p:txBody>
          <a:bodyPr>
            <a:normAutofit/>
          </a:bodyPr>
          <a:lstStyle/>
          <a:p>
            <a:pPr algn="ctr"/>
            <a:r>
              <a:rPr kumimoji="1" lang="zh-CN" altLang="en-US" dirty="0">
                <a:solidFill>
                  <a:srgbClr val="FF3047"/>
                </a:solidFill>
                <a:latin typeface="等线" panose="02010600030101010101" pitchFamily="2" charset="-122"/>
                <a:ea typeface="等线" panose="02010600030101010101" pitchFamily="2" charset="-122"/>
                <a:cs typeface="DengXian" charset="-122"/>
              </a:rPr>
              <a:t>个人介绍</a:t>
            </a:r>
          </a:p>
        </p:txBody>
      </p:sp>
      <p:cxnSp>
        <p:nvCxnSpPr>
          <p:cNvPr id="11" name="直线连接符 10">
            <a:extLst>
              <a:ext uri="{FF2B5EF4-FFF2-40B4-BE49-F238E27FC236}">
                <a16:creationId xmlns:a16="http://schemas.microsoft.com/office/drawing/2014/main" id="{1BAE407B-AD71-8344-92CA-FF4A5E535BA7}"/>
              </a:ext>
            </a:extLst>
          </p:cNvPr>
          <p:cNvCxnSpPr>
            <a:cxnSpLocks/>
          </p:cNvCxnSpPr>
          <p:nvPr/>
        </p:nvCxnSpPr>
        <p:spPr>
          <a:xfrm flipV="1">
            <a:off x="0" y="1325564"/>
            <a:ext cx="12192000" cy="36024"/>
          </a:xfrm>
          <a:prstGeom prst="line">
            <a:avLst/>
          </a:prstGeom>
          <a:ln w="25400" cmpd="sng">
            <a:solidFill>
              <a:srgbClr val="002060"/>
            </a:solidFill>
          </a:ln>
        </p:spPr>
        <p:style>
          <a:lnRef idx="1">
            <a:schemeClr val="accent1"/>
          </a:lnRef>
          <a:fillRef idx="0">
            <a:schemeClr val="accent1"/>
          </a:fillRef>
          <a:effectRef idx="0">
            <a:schemeClr val="accent1"/>
          </a:effectRef>
          <a:fontRef idx="minor">
            <a:schemeClr val="tx1"/>
          </a:fontRef>
        </p:style>
      </p:cxnSp>
      <p:pic>
        <p:nvPicPr>
          <p:cNvPr id="12" name="图片 16">
            <a:extLst>
              <a:ext uri="{FF2B5EF4-FFF2-40B4-BE49-F238E27FC236}">
                <a16:creationId xmlns:a16="http://schemas.microsoft.com/office/drawing/2014/main" id="{B9899BDD-A617-5B4A-9FE4-3851ED97D80A}"/>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1729207" y="0"/>
            <a:ext cx="462793" cy="222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文本框 16">
            <a:extLst>
              <a:ext uri="{FF2B5EF4-FFF2-40B4-BE49-F238E27FC236}">
                <a16:creationId xmlns:a16="http://schemas.microsoft.com/office/drawing/2014/main" id="{08DB0626-817B-4E53-ACA8-77F56C7D147F}"/>
              </a:ext>
            </a:extLst>
          </p:cNvPr>
          <p:cNvSpPr txBox="1"/>
          <p:nvPr/>
        </p:nvSpPr>
        <p:spPr>
          <a:xfrm>
            <a:off x="4833689" y="4242531"/>
            <a:ext cx="2524619" cy="1289905"/>
          </a:xfrm>
          <a:prstGeom prst="rect">
            <a:avLst/>
          </a:prstGeom>
          <a:noFill/>
        </p:spPr>
        <p:txBody>
          <a:bodyPr wrap="square" rtlCol="0">
            <a:spAutoFit/>
          </a:bodyPr>
          <a:lstStyle/>
          <a:p>
            <a:pPr algn="ctr">
              <a:lnSpc>
                <a:spcPct val="150000"/>
              </a:lnSpc>
            </a:pPr>
            <a:r>
              <a:rPr lang="zh-CN" altLang="en-US" dirty="0">
                <a:solidFill>
                  <a:prstClr val="black"/>
                </a:solidFill>
                <a:latin typeface="微软雅黑" panose="020B0503020204020204" pitchFamily="34" charset="-122"/>
                <a:ea typeface="微软雅黑" panose="020B0503020204020204" pitchFamily="34" charset="-122"/>
              </a:rPr>
              <a:t>李子南</a:t>
            </a:r>
            <a:endParaRPr lang="en-US" altLang="zh-CN" dirty="0">
              <a:solidFill>
                <a:prstClr val="black"/>
              </a:solidFill>
              <a:latin typeface="微软雅黑" panose="020B0503020204020204" pitchFamily="34" charset="-122"/>
              <a:ea typeface="微软雅黑" panose="020B0503020204020204" pitchFamily="34" charset="-122"/>
            </a:endParaRPr>
          </a:p>
          <a:p>
            <a:pPr algn="ctr">
              <a:lnSpc>
                <a:spcPct val="150000"/>
              </a:lnSpc>
            </a:pPr>
            <a:r>
              <a:rPr lang="en-US" altLang="zh-CN" dirty="0">
                <a:solidFill>
                  <a:prstClr val="black"/>
                </a:solidFill>
                <a:latin typeface="微软雅黑" panose="020B0503020204020204" pitchFamily="34" charset="-122"/>
                <a:ea typeface="微软雅黑" panose="020B0503020204020204" pitchFamily="34" charset="-122"/>
              </a:rPr>
              <a:t>12011517</a:t>
            </a:r>
          </a:p>
          <a:p>
            <a:pPr algn="ctr">
              <a:lnSpc>
                <a:spcPct val="150000"/>
              </a:lnSpc>
            </a:pPr>
            <a:r>
              <a:rPr lang="zh-CN" altLang="en-US" dirty="0">
                <a:solidFill>
                  <a:prstClr val="black"/>
                </a:solidFill>
                <a:latin typeface="微软雅黑" panose="020B0503020204020204" pitchFamily="34" charset="-122"/>
                <a:ea typeface="微软雅黑" panose="020B0503020204020204" pitchFamily="34" charset="-122"/>
              </a:rPr>
              <a:t>计算机科学与工程系</a:t>
            </a:r>
          </a:p>
        </p:txBody>
      </p:sp>
      <p:pic>
        <p:nvPicPr>
          <p:cNvPr id="6" name="图片 5">
            <a:extLst>
              <a:ext uri="{FF2B5EF4-FFF2-40B4-BE49-F238E27FC236}">
                <a16:creationId xmlns:a16="http://schemas.microsoft.com/office/drawing/2014/main" id="{F539DCA9-C152-0D43-89CF-7F6B2819F95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4742243" y="1873462"/>
            <a:ext cx="2707508" cy="2030631"/>
          </a:xfrm>
          <a:prstGeom prst="rect">
            <a:avLst/>
          </a:prstGeom>
        </p:spPr>
      </p:pic>
    </p:spTree>
    <p:extLst>
      <p:ext uri="{BB962C8B-B14F-4D97-AF65-F5344CB8AC3E}">
        <p14:creationId xmlns:p14="http://schemas.microsoft.com/office/powerpoint/2010/main" val="1291038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4000" y="1"/>
            <a:ext cx="9144000" cy="1325563"/>
          </a:xfrm>
        </p:spPr>
        <p:txBody>
          <a:bodyPr>
            <a:normAutofit/>
          </a:bodyPr>
          <a:lstStyle/>
          <a:p>
            <a:pPr algn="ctr"/>
            <a:r>
              <a:rPr kumimoji="1" lang="en-US" altLang="zh-CN" dirty="0">
                <a:solidFill>
                  <a:srgbClr val="FF0000"/>
                </a:solidFill>
                <a:latin typeface="等线" panose="02010600030101010101" pitchFamily="2" charset="-122"/>
                <a:ea typeface="等线" panose="02010600030101010101" pitchFamily="2" charset="-122"/>
              </a:rPr>
              <a:t>Homework 03</a:t>
            </a:r>
            <a:endParaRPr kumimoji="1" lang="zh-CN" altLang="en-US" dirty="0">
              <a:solidFill>
                <a:srgbClr val="FF0000"/>
              </a:solidFill>
              <a:latin typeface="等线" panose="02010600030101010101" pitchFamily="2" charset="-122"/>
              <a:ea typeface="等线" panose="02010600030101010101" pitchFamily="2" charset="-122"/>
              <a:cs typeface="DengXian" charset="-122"/>
            </a:endParaRPr>
          </a:p>
        </p:txBody>
      </p:sp>
      <p:sp>
        <p:nvSpPr>
          <p:cNvPr id="13" name="矩形 12"/>
          <p:cNvSpPr/>
          <p:nvPr/>
        </p:nvSpPr>
        <p:spPr>
          <a:xfrm>
            <a:off x="2787505" y="3663308"/>
            <a:ext cx="8572569" cy="1231106"/>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lumMod val="85000"/>
                    <a:lumOff val="15000"/>
                  </a:prstClr>
                </a:solidFill>
                <a:effectLst/>
                <a:uLnTx/>
                <a:uFillTx/>
                <a:latin typeface="DengXian" charset="-122"/>
                <a:ea typeface="DengXian" charset="-122"/>
                <a:cs typeface="DengXian" charset="-122"/>
              </a:rPr>
              <a:t>Write a Preliminary Project Plan Describing How You Want to Do the Project? </a:t>
            </a:r>
            <a:endParaRPr kumimoji="0" lang="zh-CN" altLang="en-US" sz="2800" b="0" i="0" u="none" strike="noStrike" kern="1200" cap="none" spc="0" normalizeH="0" baseline="0" noProof="0" dirty="0">
              <a:ln>
                <a:noFill/>
              </a:ln>
              <a:solidFill>
                <a:prstClr val="black">
                  <a:lumMod val="85000"/>
                  <a:lumOff val="15000"/>
                </a:prstClr>
              </a:solidFill>
              <a:effectLst/>
              <a:uLnTx/>
              <a:uFillTx/>
              <a:latin typeface="DengXian" charset="-122"/>
              <a:ea typeface="DengXian" charset="-122"/>
              <a:cs typeface="DengXian" charset="-122"/>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altLang="zh-CN" sz="1800" b="1" i="0" u="none" strike="noStrike" kern="1200" cap="none" spc="0" normalizeH="0" baseline="0" noProof="0" dirty="0">
              <a:ln>
                <a:noFill/>
              </a:ln>
              <a:solidFill>
                <a:prstClr val="black">
                  <a:lumMod val="85000"/>
                  <a:lumOff val="15000"/>
                </a:prstClr>
              </a:solidFill>
              <a:effectLst/>
              <a:uLnTx/>
              <a:uFillTx/>
              <a:latin typeface="DengXian" charset="-122"/>
              <a:ea typeface="DengXian" charset="-122"/>
              <a:cs typeface="DengXian" charset="-122"/>
            </a:endParaRPr>
          </a:p>
        </p:txBody>
      </p:sp>
      <p:sp>
        <p:nvSpPr>
          <p:cNvPr id="12" name="矩形 11">
            <a:extLst>
              <a:ext uri="{FF2B5EF4-FFF2-40B4-BE49-F238E27FC236}">
                <a16:creationId xmlns:a16="http://schemas.microsoft.com/office/drawing/2014/main" id="{4EEEE06A-4737-F348-A808-77913753EB61}"/>
              </a:ext>
            </a:extLst>
          </p:cNvPr>
          <p:cNvSpPr/>
          <p:nvPr/>
        </p:nvSpPr>
        <p:spPr>
          <a:xfrm>
            <a:off x="2787505" y="2273367"/>
            <a:ext cx="8464993" cy="1231106"/>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lumMod val="85000"/>
                    <a:lumOff val="15000"/>
                  </a:prstClr>
                </a:solidFill>
                <a:effectLst/>
                <a:uLnTx/>
                <a:uFillTx/>
                <a:latin typeface="DengXian" charset="-122"/>
                <a:ea typeface="DengXian" charset="-122"/>
                <a:cs typeface="DengXian" charset="-122"/>
              </a:rPr>
              <a:t>Finalize your Project Title. Record Why You Choose Such Topic for Your Project? </a:t>
            </a:r>
            <a:endParaRPr kumimoji="0" lang="zh-CN" altLang="en-US" sz="2800" b="0" i="0" u="none" strike="noStrike" kern="1200" cap="none" spc="0" normalizeH="0" baseline="0" noProof="0" dirty="0">
              <a:ln>
                <a:noFill/>
              </a:ln>
              <a:solidFill>
                <a:prstClr val="black">
                  <a:lumMod val="85000"/>
                  <a:lumOff val="15000"/>
                </a:prstClr>
              </a:solidFill>
              <a:effectLst/>
              <a:uLnTx/>
              <a:uFillTx/>
              <a:latin typeface="DengXian" charset="-122"/>
              <a:ea typeface="DengXian" charset="-122"/>
              <a:cs typeface="DengXian" charset="-122"/>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altLang="zh-CN" sz="1800" b="1" i="0" u="none" strike="noStrike" kern="1200" cap="none" spc="0" normalizeH="0" baseline="0" noProof="0" dirty="0">
              <a:ln>
                <a:noFill/>
              </a:ln>
              <a:solidFill>
                <a:prstClr val="black">
                  <a:lumMod val="85000"/>
                  <a:lumOff val="15000"/>
                </a:prstClr>
              </a:solidFill>
              <a:effectLst/>
              <a:uLnTx/>
              <a:uFillTx/>
              <a:latin typeface="DengXian" charset="-122"/>
              <a:ea typeface="DengXian" charset="-122"/>
              <a:cs typeface="DengXian" charset="-122"/>
            </a:endParaRPr>
          </a:p>
        </p:txBody>
      </p:sp>
      <p:cxnSp>
        <p:nvCxnSpPr>
          <p:cNvPr id="14" name="直线连接符 13">
            <a:extLst>
              <a:ext uri="{FF2B5EF4-FFF2-40B4-BE49-F238E27FC236}">
                <a16:creationId xmlns:a16="http://schemas.microsoft.com/office/drawing/2014/main" id="{50FDBE11-939F-3944-AFB3-39780F6AB28D}"/>
              </a:ext>
            </a:extLst>
          </p:cNvPr>
          <p:cNvCxnSpPr>
            <a:cxnSpLocks/>
          </p:cNvCxnSpPr>
          <p:nvPr/>
        </p:nvCxnSpPr>
        <p:spPr>
          <a:xfrm flipV="1">
            <a:off x="0" y="1325564"/>
            <a:ext cx="12192000" cy="36024"/>
          </a:xfrm>
          <a:prstGeom prst="line">
            <a:avLst/>
          </a:prstGeom>
          <a:ln w="25400" cmpd="sng">
            <a:solidFill>
              <a:srgbClr val="002060"/>
            </a:solidFill>
          </a:ln>
        </p:spPr>
        <p:style>
          <a:lnRef idx="1">
            <a:schemeClr val="accent1"/>
          </a:lnRef>
          <a:fillRef idx="0">
            <a:schemeClr val="accent1"/>
          </a:fillRef>
          <a:effectRef idx="0">
            <a:schemeClr val="accent1"/>
          </a:effectRef>
          <a:fontRef idx="minor">
            <a:schemeClr val="tx1"/>
          </a:fontRef>
        </p:style>
      </p:cxnSp>
      <p:pic>
        <p:nvPicPr>
          <p:cNvPr id="10" name="图片 16">
            <a:extLst>
              <a:ext uri="{FF2B5EF4-FFF2-40B4-BE49-F238E27FC236}">
                <a16:creationId xmlns:a16="http://schemas.microsoft.com/office/drawing/2014/main" id="{22964378-AE9B-A740-9A3D-EA7776D4A715}"/>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1631236" y="0"/>
            <a:ext cx="46279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形 10" descr="徽章 1">
            <a:extLst>
              <a:ext uri="{FF2B5EF4-FFF2-40B4-BE49-F238E27FC236}">
                <a16:creationId xmlns:a16="http://schemas.microsoft.com/office/drawing/2014/main" id="{CF5AF239-E28F-364D-8A10-7871DFDB6160}"/>
              </a:ext>
            </a:extLst>
          </p:cNvPr>
          <p:cNvPicPr>
            <a:picLocks noChangeAspect="1"/>
          </p:cNvPicPr>
          <p:nvPr/>
        </p:nvPicPr>
        <p:blipFill>
          <a:blip r:embed="rId5" cstate="print">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26232" y="2154427"/>
            <a:ext cx="914400" cy="914400"/>
          </a:xfrm>
          <a:prstGeom prst="rect">
            <a:avLst/>
          </a:prstGeom>
          <a:noFill/>
        </p:spPr>
      </p:pic>
      <p:pic>
        <p:nvPicPr>
          <p:cNvPr id="15" name="图形 14" descr="徽章">
            <a:extLst>
              <a:ext uri="{FF2B5EF4-FFF2-40B4-BE49-F238E27FC236}">
                <a16:creationId xmlns:a16="http://schemas.microsoft.com/office/drawing/2014/main" id="{57452784-E93A-6549-AE51-085DAFC9E3CF}"/>
              </a:ext>
            </a:extLst>
          </p:cNvPr>
          <p:cNvPicPr>
            <a:picLocks noChangeAspect="1"/>
          </p:cNvPicPr>
          <p:nvPr/>
        </p:nvPicPr>
        <p:blipFill>
          <a:blip r:embed="rId7" cstate="print">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726232" y="3412205"/>
            <a:ext cx="914400" cy="914400"/>
          </a:xfrm>
          <a:prstGeom prst="rect">
            <a:avLst/>
          </a:prstGeom>
          <a:noFill/>
        </p:spPr>
      </p:pic>
      <p:pic>
        <p:nvPicPr>
          <p:cNvPr id="16" name="图形 15" descr="徽章 3">
            <a:extLst>
              <a:ext uri="{FF2B5EF4-FFF2-40B4-BE49-F238E27FC236}">
                <a16:creationId xmlns:a16="http://schemas.microsoft.com/office/drawing/2014/main" id="{5C047279-F38F-B048-9E42-7AA744FA0C8A}"/>
              </a:ext>
            </a:extLst>
          </p:cNvPr>
          <p:cNvPicPr>
            <a:picLocks noChangeAspect="1"/>
          </p:cNvPicPr>
          <p:nvPr/>
        </p:nvPicPr>
        <p:blipFill>
          <a:blip r:embed="rId9" cstate="print">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726232" y="4780794"/>
            <a:ext cx="914400" cy="914400"/>
          </a:xfrm>
          <a:prstGeom prst="rect">
            <a:avLst/>
          </a:prstGeom>
          <a:noFill/>
        </p:spPr>
      </p:pic>
      <p:sp>
        <p:nvSpPr>
          <p:cNvPr id="17" name="矩形 16">
            <a:extLst>
              <a:ext uri="{FF2B5EF4-FFF2-40B4-BE49-F238E27FC236}">
                <a16:creationId xmlns:a16="http://schemas.microsoft.com/office/drawing/2014/main" id="{1E627B08-EEDA-D948-9E6B-EC59966131A2}"/>
              </a:ext>
            </a:extLst>
          </p:cNvPr>
          <p:cNvSpPr/>
          <p:nvPr/>
        </p:nvSpPr>
        <p:spPr>
          <a:xfrm>
            <a:off x="2787505" y="4894414"/>
            <a:ext cx="8572569" cy="954107"/>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lumMod val="85000"/>
                    <a:lumOff val="15000"/>
                  </a:prstClr>
                </a:solidFill>
                <a:effectLst/>
                <a:uLnTx/>
                <a:uFillTx/>
                <a:latin typeface="DengXian" charset="-122"/>
                <a:ea typeface="DengXian" charset="-122"/>
                <a:cs typeface="DengXian" charset="-122"/>
              </a:rPr>
              <a:t>According to the Agent Components and Concept, Analysis the AI principle behind ALPHAGO</a:t>
            </a:r>
            <a:endParaRPr kumimoji="0" lang="zh-CN" altLang="en-US" sz="2800" b="0" i="0" u="none" strike="noStrike" kern="1200" cap="none" spc="0" normalizeH="0" baseline="0" noProof="0" dirty="0">
              <a:ln>
                <a:noFill/>
              </a:ln>
              <a:solidFill>
                <a:prstClr val="black">
                  <a:lumMod val="85000"/>
                  <a:lumOff val="15000"/>
                </a:prstClr>
              </a:solidFill>
              <a:effectLst/>
              <a:uLnTx/>
              <a:uFillTx/>
              <a:latin typeface="DengXian" charset="-122"/>
              <a:ea typeface="DengXian" charset="-122"/>
              <a:cs typeface="DengXian" charset="-122"/>
            </a:endParaRPr>
          </a:p>
        </p:txBody>
      </p:sp>
    </p:spTree>
    <p:extLst>
      <p:ext uri="{BB962C8B-B14F-4D97-AF65-F5344CB8AC3E}">
        <p14:creationId xmlns:p14="http://schemas.microsoft.com/office/powerpoint/2010/main" val="726424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线连接符 13">
            <a:extLst>
              <a:ext uri="{FF2B5EF4-FFF2-40B4-BE49-F238E27FC236}">
                <a16:creationId xmlns:a16="http://schemas.microsoft.com/office/drawing/2014/main" id="{50FDBE11-939F-3944-AFB3-39780F6AB28D}"/>
              </a:ext>
            </a:extLst>
          </p:cNvPr>
          <p:cNvCxnSpPr>
            <a:cxnSpLocks/>
          </p:cNvCxnSpPr>
          <p:nvPr/>
        </p:nvCxnSpPr>
        <p:spPr>
          <a:xfrm flipV="1">
            <a:off x="0" y="1325564"/>
            <a:ext cx="12192000" cy="36024"/>
          </a:xfrm>
          <a:prstGeom prst="line">
            <a:avLst/>
          </a:prstGeom>
          <a:ln w="25400" cmpd="sng">
            <a:solidFill>
              <a:srgbClr val="002060"/>
            </a:solidFill>
          </a:ln>
        </p:spPr>
        <p:style>
          <a:lnRef idx="1">
            <a:schemeClr val="accent1"/>
          </a:lnRef>
          <a:fillRef idx="0">
            <a:schemeClr val="accent1"/>
          </a:fillRef>
          <a:effectRef idx="0">
            <a:schemeClr val="accent1"/>
          </a:effectRef>
          <a:fontRef idx="minor">
            <a:schemeClr val="tx1"/>
          </a:fontRef>
        </p:style>
      </p:cxnSp>
      <p:pic>
        <p:nvPicPr>
          <p:cNvPr id="10" name="图片 16">
            <a:extLst>
              <a:ext uri="{FF2B5EF4-FFF2-40B4-BE49-F238E27FC236}">
                <a16:creationId xmlns:a16="http://schemas.microsoft.com/office/drawing/2014/main" id="{22964378-AE9B-A740-9A3D-EA7776D4A715}"/>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1631236" y="0"/>
            <a:ext cx="46279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a:extLst>
              <a:ext uri="{FF2B5EF4-FFF2-40B4-BE49-F238E27FC236}">
                <a16:creationId xmlns:a16="http://schemas.microsoft.com/office/drawing/2014/main" id="{0B0B5072-94FE-6943-979F-5AFD21F6B4D5}"/>
              </a:ext>
            </a:extLst>
          </p:cNvPr>
          <p:cNvSpPr txBox="1"/>
          <p:nvPr/>
        </p:nvSpPr>
        <p:spPr>
          <a:xfrm>
            <a:off x="450367" y="1361588"/>
            <a:ext cx="11291266" cy="3652923"/>
          </a:xfrm>
          <a:prstGeom prst="rect">
            <a:avLst/>
          </a:prstGeom>
          <a:noFill/>
        </p:spPr>
        <p:txBody>
          <a:bodyPr wrap="square" rtlCol="0">
            <a:spAutoFit/>
          </a:bodyPr>
          <a:lstStyle/>
          <a:p>
            <a:pPr>
              <a:lnSpc>
                <a:spcPct val="200000"/>
              </a:lnSpc>
            </a:pPr>
            <a:r>
              <a:rPr kumimoji="1" lang="zh-CN" altLang="en-US" sz="2400" dirty="0">
                <a:latin typeface="SimHei" panose="02010609060101010101" pitchFamily="49" charset="-122"/>
                <a:ea typeface="SimHei" panose="02010609060101010101" pitchFamily="49" charset="-122"/>
              </a:rPr>
              <a:t>题目</a:t>
            </a:r>
            <a:r>
              <a:rPr kumimoji="1" lang="en-US" altLang="zh-CN" sz="2400" dirty="0">
                <a:latin typeface="SimHei" panose="02010609060101010101" pitchFamily="49" charset="-122"/>
                <a:ea typeface="SimHei" panose="02010609060101010101" pitchFamily="49" charset="-122"/>
              </a:rPr>
              <a:t>:</a:t>
            </a:r>
            <a:r>
              <a:rPr kumimoji="1" lang="zh-CN" altLang="en-US" sz="2400" dirty="0">
                <a:latin typeface="SimHei" panose="02010609060101010101" pitchFamily="49" charset="-122"/>
                <a:ea typeface="SimHei" panose="02010609060101010101" pitchFamily="49" charset="-122"/>
              </a:rPr>
              <a:t>人工智能在股市分析的应用</a:t>
            </a:r>
            <a:endParaRPr kumimoji="1" lang="en-US" altLang="zh-CN" sz="2400" dirty="0">
              <a:latin typeface="SimHei" panose="02010609060101010101" pitchFamily="49" charset="-122"/>
              <a:ea typeface="SimHei" panose="02010609060101010101" pitchFamily="49" charset="-122"/>
            </a:endParaRPr>
          </a:p>
          <a:p>
            <a:pPr>
              <a:lnSpc>
                <a:spcPct val="200000"/>
              </a:lnSpc>
            </a:pPr>
            <a:r>
              <a:rPr kumimoji="1" lang="zh-CN" altLang="en-US" sz="2400" dirty="0">
                <a:latin typeface="SimHei" panose="02010609060101010101" pitchFamily="49" charset="-122"/>
                <a:ea typeface="SimHei" panose="02010609060101010101" pitchFamily="49" charset="-122"/>
              </a:rPr>
              <a:t>为何选择这个题目：股价是一个受多种因素影响的一个单一变量，而人工智能可以对股市进行一定程度上的预测，并辅助进行量化分析。基于好奇心，我们小组的成员希望通过阅读文献等方式进一步了解人工智能对股票市场的影响和人工智能的原理。</a:t>
            </a:r>
            <a:endParaRPr kumimoji="1" lang="en-US" altLang="zh-CN" sz="2400"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3553926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线连接符 13">
            <a:extLst>
              <a:ext uri="{FF2B5EF4-FFF2-40B4-BE49-F238E27FC236}">
                <a16:creationId xmlns:a16="http://schemas.microsoft.com/office/drawing/2014/main" id="{50FDBE11-939F-3944-AFB3-39780F6AB28D}"/>
              </a:ext>
            </a:extLst>
          </p:cNvPr>
          <p:cNvCxnSpPr>
            <a:cxnSpLocks/>
          </p:cNvCxnSpPr>
          <p:nvPr/>
        </p:nvCxnSpPr>
        <p:spPr>
          <a:xfrm flipV="1">
            <a:off x="0" y="1325564"/>
            <a:ext cx="12192000" cy="36024"/>
          </a:xfrm>
          <a:prstGeom prst="line">
            <a:avLst/>
          </a:prstGeom>
          <a:ln w="25400" cmpd="sng">
            <a:solidFill>
              <a:srgbClr val="002060"/>
            </a:solidFill>
          </a:ln>
        </p:spPr>
        <p:style>
          <a:lnRef idx="1">
            <a:schemeClr val="accent1"/>
          </a:lnRef>
          <a:fillRef idx="0">
            <a:schemeClr val="accent1"/>
          </a:fillRef>
          <a:effectRef idx="0">
            <a:schemeClr val="accent1"/>
          </a:effectRef>
          <a:fontRef idx="minor">
            <a:schemeClr val="tx1"/>
          </a:fontRef>
        </p:style>
      </p:cxnSp>
      <p:pic>
        <p:nvPicPr>
          <p:cNvPr id="10" name="图片 16">
            <a:extLst>
              <a:ext uri="{FF2B5EF4-FFF2-40B4-BE49-F238E27FC236}">
                <a16:creationId xmlns:a16="http://schemas.microsoft.com/office/drawing/2014/main" id="{22964378-AE9B-A740-9A3D-EA7776D4A715}"/>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1631236" y="0"/>
            <a:ext cx="46279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B5CCB091-485E-AC4E-AB30-6C23D4FCD6AB}"/>
              </a:ext>
            </a:extLst>
          </p:cNvPr>
          <p:cNvSpPr txBox="1"/>
          <p:nvPr/>
        </p:nvSpPr>
        <p:spPr>
          <a:xfrm>
            <a:off x="363416" y="1361588"/>
            <a:ext cx="11465168" cy="4391587"/>
          </a:xfrm>
          <a:prstGeom prst="rect">
            <a:avLst/>
          </a:prstGeom>
          <a:noFill/>
        </p:spPr>
        <p:txBody>
          <a:bodyPr wrap="square" rtlCol="0">
            <a:spAutoFit/>
          </a:bodyPr>
          <a:lstStyle/>
          <a:p>
            <a:pPr>
              <a:lnSpc>
                <a:spcPct val="200000"/>
              </a:lnSpc>
            </a:pPr>
            <a:r>
              <a:rPr kumimoji="1" lang="en-US" altLang="zh-CN" sz="2400" dirty="0">
                <a:latin typeface="SimHei" panose="02010609060101010101" pitchFamily="49" charset="-122"/>
                <a:ea typeface="SimHei" panose="02010609060101010101" pitchFamily="49" charset="-122"/>
              </a:rPr>
              <a:t>Project</a:t>
            </a:r>
            <a:r>
              <a:rPr kumimoji="1" lang="zh-CN" altLang="en-US" sz="2400" dirty="0">
                <a:latin typeface="SimHei" panose="02010609060101010101" pitchFamily="49" charset="-122"/>
                <a:ea typeface="SimHei" panose="02010609060101010101" pitchFamily="49" charset="-122"/>
              </a:rPr>
              <a:t> </a:t>
            </a:r>
            <a:r>
              <a:rPr kumimoji="1" lang="en-US" altLang="zh-CN" sz="2400" dirty="0">
                <a:latin typeface="SimHei" panose="02010609060101010101" pitchFamily="49" charset="-122"/>
                <a:ea typeface="SimHei" panose="02010609060101010101" pitchFamily="49" charset="-122"/>
              </a:rPr>
              <a:t>Plan</a:t>
            </a:r>
            <a:r>
              <a:rPr kumimoji="1" lang="zh-CN" altLang="en-US" sz="2400" dirty="0">
                <a:latin typeface="SimHei" panose="02010609060101010101" pitchFamily="49" charset="-122"/>
                <a:ea typeface="SimHei" panose="02010609060101010101" pitchFamily="49" charset="-122"/>
              </a:rPr>
              <a:t>：</a:t>
            </a:r>
            <a:endParaRPr kumimoji="1" lang="en-US" altLang="zh-CN" sz="2400" dirty="0">
              <a:latin typeface="SimHei" panose="02010609060101010101" pitchFamily="49" charset="-122"/>
              <a:ea typeface="SimHei" panose="02010609060101010101" pitchFamily="49" charset="-122"/>
            </a:endParaRPr>
          </a:p>
          <a:p>
            <a:pPr>
              <a:lnSpc>
                <a:spcPct val="200000"/>
              </a:lnSpc>
            </a:pPr>
            <a:r>
              <a:rPr kumimoji="1" lang="en-US" altLang="zh-CN" sz="2400" dirty="0">
                <a:latin typeface="SimHei" panose="02010609060101010101" pitchFamily="49" charset="-122"/>
                <a:ea typeface="SimHei" panose="02010609060101010101" pitchFamily="49" charset="-122"/>
              </a:rPr>
              <a:t>1.</a:t>
            </a:r>
            <a:r>
              <a:rPr kumimoji="1" lang="zh-CN" altLang="en-US" sz="2400" dirty="0">
                <a:latin typeface="SimHei" panose="02010609060101010101" pitchFamily="49" charset="-122"/>
                <a:ea typeface="SimHei" panose="02010609060101010101" pitchFamily="49" charset="-122"/>
              </a:rPr>
              <a:t>小组成员分别查找并阅读文献，了解行业概况及人工智能基础原理。</a:t>
            </a:r>
            <a:endParaRPr kumimoji="1" lang="en-US" altLang="zh-CN" sz="2400" dirty="0">
              <a:latin typeface="SimHei" panose="02010609060101010101" pitchFamily="49" charset="-122"/>
              <a:ea typeface="SimHei" panose="02010609060101010101" pitchFamily="49" charset="-122"/>
            </a:endParaRPr>
          </a:p>
          <a:p>
            <a:pPr>
              <a:lnSpc>
                <a:spcPct val="200000"/>
              </a:lnSpc>
            </a:pPr>
            <a:r>
              <a:rPr kumimoji="1" lang="en-US" altLang="zh-CN" sz="2400" dirty="0">
                <a:latin typeface="SimHei" panose="02010609060101010101" pitchFamily="49" charset="-122"/>
                <a:ea typeface="SimHei" panose="02010609060101010101" pitchFamily="49" charset="-122"/>
              </a:rPr>
              <a:t>2.</a:t>
            </a:r>
            <a:r>
              <a:rPr kumimoji="1" lang="zh-CN" altLang="en-US" sz="2400" dirty="0">
                <a:latin typeface="SimHei" panose="02010609060101010101" pitchFamily="49" charset="-122"/>
                <a:ea typeface="SimHei" panose="02010609060101010101" pitchFamily="49" charset="-122"/>
              </a:rPr>
              <a:t>成员间相互交流并讨论细化研究方向。</a:t>
            </a:r>
            <a:endParaRPr kumimoji="1" lang="en-US" altLang="zh-CN" sz="2400" dirty="0">
              <a:latin typeface="SimHei" panose="02010609060101010101" pitchFamily="49" charset="-122"/>
              <a:ea typeface="SimHei" panose="02010609060101010101" pitchFamily="49" charset="-122"/>
            </a:endParaRPr>
          </a:p>
          <a:p>
            <a:pPr>
              <a:lnSpc>
                <a:spcPct val="200000"/>
              </a:lnSpc>
            </a:pPr>
            <a:r>
              <a:rPr kumimoji="1" lang="en-US" altLang="zh-CN" sz="2400" dirty="0">
                <a:latin typeface="SimHei" panose="02010609060101010101" pitchFamily="49" charset="-122"/>
                <a:ea typeface="SimHei" panose="02010609060101010101" pitchFamily="49" charset="-122"/>
              </a:rPr>
              <a:t>3.</a:t>
            </a:r>
            <a:r>
              <a:rPr kumimoji="1" lang="zh-CN" altLang="en-US" sz="2400" dirty="0">
                <a:latin typeface="SimHei" panose="02010609060101010101" pitchFamily="49" charset="-122"/>
                <a:ea typeface="SimHei" panose="02010609060101010101" pitchFamily="49" charset="-122"/>
              </a:rPr>
              <a:t>研究文献中的算法原理并尝试进行复现</a:t>
            </a:r>
            <a:endParaRPr kumimoji="1" lang="en-US" altLang="zh-CN" sz="2400" dirty="0">
              <a:latin typeface="SimHei" panose="02010609060101010101" pitchFamily="49" charset="-122"/>
              <a:ea typeface="SimHei" panose="02010609060101010101" pitchFamily="49" charset="-122"/>
            </a:endParaRPr>
          </a:p>
          <a:p>
            <a:pPr>
              <a:lnSpc>
                <a:spcPct val="200000"/>
              </a:lnSpc>
            </a:pPr>
            <a:r>
              <a:rPr kumimoji="1" lang="en-US" altLang="zh-CN" sz="2400" dirty="0">
                <a:latin typeface="SimHei" panose="02010609060101010101" pitchFamily="49" charset="-122"/>
                <a:ea typeface="SimHei" panose="02010609060101010101" pitchFamily="49" charset="-122"/>
              </a:rPr>
              <a:t>4.</a:t>
            </a:r>
            <a:r>
              <a:rPr kumimoji="1" lang="zh-CN" altLang="en-US" sz="2400" dirty="0">
                <a:latin typeface="SimHei" panose="02010609060101010101" pitchFamily="49" charset="-122"/>
                <a:ea typeface="SimHei" panose="02010609060101010101" pitchFamily="49" charset="-122"/>
              </a:rPr>
              <a:t>撰写报告，参考已有文献和实验结果对人工智能在股票分析中的应用进行评价和分析。</a:t>
            </a:r>
          </a:p>
        </p:txBody>
      </p:sp>
    </p:spTree>
    <p:extLst>
      <p:ext uri="{BB962C8B-B14F-4D97-AF65-F5344CB8AC3E}">
        <p14:creationId xmlns:p14="http://schemas.microsoft.com/office/powerpoint/2010/main" val="2428466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线连接符 13">
            <a:extLst>
              <a:ext uri="{FF2B5EF4-FFF2-40B4-BE49-F238E27FC236}">
                <a16:creationId xmlns:a16="http://schemas.microsoft.com/office/drawing/2014/main" id="{50FDBE11-939F-3944-AFB3-39780F6AB28D}"/>
              </a:ext>
            </a:extLst>
          </p:cNvPr>
          <p:cNvCxnSpPr>
            <a:cxnSpLocks/>
          </p:cNvCxnSpPr>
          <p:nvPr/>
        </p:nvCxnSpPr>
        <p:spPr>
          <a:xfrm flipV="1">
            <a:off x="0" y="1325564"/>
            <a:ext cx="12192000" cy="36024"/>
          </a:xfrm>
          <a:prstGeom prst="line">
            <a:avLst/>
          </a:prstGeom>
          <a:ln w="25400" cmpd="sng">
            <a:solidFill>
              <a:srgbClr val="002060"/>
            </a:solidFill>
          </a:ln>
        </p:spPr>
        <p:style>
          <a:lnRef idx="1">
            <a:schemeClr val="accent1"/>
          </a:lnRef>
          <a:fillRef idx="0">
            <a:schemeClr val="accent1"/>
          </a:fillRef>
          <a:effectRef idx="0">
            <a:schemeClr val="accent1"/>
          </a:effectRef>
          <a:fontRef idx="minor">
            <a:schemeClr val="tx1"/>
          </a:fontRef>
        </p:style>
      </p:cxnSp>
      <p:pic>
        <p:nvPicPr>
          <p:cNvPr id="10" name="图片 16">
            <a:extLst>
              <a:ext uri="{FF2B5EF4-FFF2-40B4-BE49-F238E27FC236}">
                <a16:creationId xmlns:a16="http://schemas.microsoft.com/office/drawing/2014/main" id="{22964378-AE9B-A740-9A3D-EA7776D4A715}"/>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1631236" y="0"/>
            <a:ext cx="46279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4D016FA6-6563-F241-AAFF-4E9FCCE8DCD5}"/>
              </a:ext>
            </a:extLst>
          </p:cNvPr>
          <p:cNvSpPr txBox="1"/>
          <p:nvPr/>
        </p:nvSpPr>
        <p:spPr>
          <a:xfrm>
            <a:off x="508982" y="1361588"/>
            <a:ext cx="11174036" cy="2914259"/>
          </a:xfrm>
          <a:prstGeom prst="rect">
            <a:avLst/>
          </a:prstGeom>
          <a:noFill/>
        </p:spPr>
        <p:txBody>
          <a:bodyPr wrap="square" rtlCol="0">
            <a:spAutoFit/>
          </a:bodyPr>
          <a:lstStyle/>
          <a:p>
            <a:pPr>
              <a:lnSpc>
                <a:spcPct val="200000"/>
              </a:lnSpc>
            </a:pPr>
            <a:r>
              <a:rPr lang="en-US" altLang="zh-CN" sz="2400" dirty="0">
                <a:solidFill>
                  <a:prstClr val="black">
                    <a:lumMod val="85000"/>
                    <a:lumOff val="15000"/>
                  </a:prstClr>
                </a:solidFill>
                <a:latin typeface="SimHei" panose="02010609060101010101" pitchFamily="49" charset="-122"/>
                <a:ea typeface="SimHei" panose="02010609060101010101" pitchFamily="49" charset="-122"/>
                <a:cs typeface="DengXian" charset="-122"/>
              </a:rPr>
              <a:t>AI principle behind ALPHAGO:</a:t>
            </a:r>
          </a:p>
          <a:p>
            <a:pPr>
              <a:lnSpc>
                <a:spcPct val="200000"/>
              </a:lnSpc>
            </a:pPr>
            <a:r>
              <a:rPr kumimoji="1" lang="en-US" altLang="zh-CN" sz="2400" dirty="0">
                <a:latin typeface="SimHei" panose="02010609060101010101" pitchFamily="49" charset="-122"/>
                <a:ea typeface="SimHei" panose="02010609060101010101" pitchFamily="49" charset="-122"/>
              </a:rPr>
              <a:t>ALPHAGO </a:t>
            </a:r>
            <a:r>
              <a:rPr kumimoji="1" lang="zh-CN" altLang="en-US" sz="2400" dirty="0">
                <a:latin typeface="SimHei" panose="02010609060101010101" pitchFamily="49" charset="-122"/>
                <a:ea typeface="SimHei" panose="02010609060101010101" pitchFamily="49" charset="-122"/>
              </a:rPr>
              <a:t>再对棋局进行操作后，会读取棋盘状态并依据游戏规则和程序设计者设计的的奖惩机制修正参数，从而对操作进行优化。若是程序设计合理且经过足够多的对局训练之后，</a:t>
            </a:r>
            <a:r>
              <a:rPr kumimoji="1" lang="en-US" altLang="zh-CN" sz="2400" dirty="0">
                <a:latin typeface="SimHei" panose="02010609060101010101" pitchFamily="49" charset="-122"/>
                <a:ea typeface="SimHei" panose="02010609060101010101" pitchFamily="49" charset="-122"/>
              </a:rPr>
              <a:t>AlphaGo</a:t>
            </a:r>
            <a:r>
              <a:rPr kumimoji="1" lang="zh-CN" altLang="en-US" sz="2400" dirty="0">
                <a:latin typeface="SimHei" panose="02010609060101010101" pitchFamily="49" charset="-122"/>
                <a:ea typeface="SimHei" panose="02010609060101010101" pitchFamily="49" charset="-122"/>
              </a:rPr>
              <a:t>对操作的预测会不断完善直至完美。</a:t>
            </a:r>
          </a:p>
        </p:txBody>
      </p:sp>
    </p:spTree>
    <p:extLst>
      <p:ext uri="{BB962C8B-B14F-4D97-AF65-F5344CB8AC3E}">
        <p14:creationId xmlns:p14="http://schemas.microsoft.com/office/powerpoint/2010/main" val="1147094249"/>
      </p:ext>
    </p:extLst>
  </p:cSld>
  <p:clrMapOvr>
    <a:masterClrMapping/>
  </p:clrMapOvr>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260</Words>
  <Application>Microsoft Macintosh PowerPoint</Application>
  <PresentationFormat>宽屏</PresentationFormat>
  <Paragraphs>22</Paragraphs>
  <Slides>5</Slides>
  <Notes>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vt:i4>
      </vt:variant>
    </vt:vector>
  </HeadingPairs>
  <TitlesOfParts>
    <vt:vector size="13" baseType="lpstr">
      <vt:lpstr>DengXian</vt:lpstr>
      <vt:lpstr>DengXian</vt:lpstr>
      <vt:lpstr>SimHei</vt:lpstr>
      <vt:lpstr>微软雅黑</vt:lpstr>
      <vt:lpstr>Arial</vt:lpstr>
      <vt:lpstr>Calibri</vt:lpstr>
      <vt:lpstr>Calibri Light</vt:lpstr>
      <vt:lpstr>Office Theme</vt:lpstr>
      <vt:lpstr>个人介绍</vt:lpstr>
      <vt:lpstr>Homework 03</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Homework 01 (PPT) – By Next Wednesday</dc:title>
  <dc:creator>Zhang debo</dc:creator>
  <cp:lastModifiedBy>李 子南</cp:lastModifiedBy>
  <cp:revision>5</cp:revision>
  <dcterms:created xsi:type="dcterms:W3CDTF">2021-09-10T08:47:50Z</dcterms:created>
  <dcterms:modified xsi:type="dcterms:W3CDTF">2021-09-29T14:22:36Z</dcterms:modified>
</cp:coreProperties>
</file>