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138" r:id="rId2"/>
    <p:sldId id="1137" r:id="rId3"/>
    <p:sldId id="1139" r:id="rId4"/>
    <p:sldId id="1140" r:id="rId5"/>
    <p:sldId id="1141" r:id="rId6"/>
    <p:sldId id="1142" r:id="rId7"/>
    <p:sldId id="1143" r:id="rId8"/>
    <p:sldId id="1144" r:id="rId9"/>
    <p:sldId id="1145" r:id="rId10"/>
    <p:sldId id="1146" r:id="rId11"/>
    <p:sldId id="1147" r:id="rId12"/>
    <p:sldId id="1148" r:id="rId13"/>
    <p:sldId id="1149" r:id="rId14"/>
    <p:sldId id="115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8AB8C-382D-4491-AA80-3AE0E7556B17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E82A-BBEA-4159-9EE0-10E5DBC6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1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536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42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62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4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6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CBB02-0E7B-4DA5-870E-E91D9A7F12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0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2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8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5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6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3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B92A-3ED1-4516-8A99-085F3C142AC6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EE75-1D6C-4D04-9163-C4CCA8727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3047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-122"/>
              </a:rPr>
              <a:t>个人介绍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AE407B-AD71-8344-92CA-FF4A5E535BA7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6">
            <a:extLst>
              <a:ext uri="{FF2B5EF4-FFF2-40B4-BE49-F238E27FC236}">
                <a16:creationId xmlns:a16="http://schemas.microsoft.com/office/drawing/2014/main" id="{B9899BDD-A617-5B4A-9FE4-3851ED97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0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8DB0626-817B-4E53-ACA8-77F56C7D147F}"/>
              </a:ext>
            </a:extLst>
          </p:cNvPr>
          <p:cNvSpPr txBox="1"/>
          <p:nvPr/>
        </p:nvSpPr>
        <p:spPr>
          <a:xfrm>
            <a:off x="4833689" y="4242531"/>
            <a:ext cx="252461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李子南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12011517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计算机科学与工程系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39DCA9-C152-0D43-89CF-7F6B2819F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42243" y="1873462"/>
            <a:ext cx="2707508" cy="20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23" y="1544152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834414" y="1731195"/>
            <a:ext cx="11450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[5]</a:t>
            </a:r>
            <a:r>
              <a:rPr lang="zh-CN" altLang="en-US" dirty="0">
                <a:latin typeface="Verdana" panose="020B0604030504040204" pitchFamily="34" charset="0"/>
                <a:cs typeface="等线" panose="02010600030101010101" pitchFamily="2" charset="-122"/>
              </a:rPr>
              <a:t>何冬昕</a:t>
            </a: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. </a:t>
            </a:r>
            <a:r>
              <a:rPr lang="zh-CN" altLang="en-US" dirty="0">
                <a:latin typeface="Verdana" panose="020B0604030504040204" pitchFamily="34" charset="0"/>
                <a:cs typeface="等线" panose="02010600030101010101" pitchFamily="2" charset="-122"/>
              </a:rPr>
              <a:t>基于人工智能算法的股票综合信息平台的设计与实现</a:t>
            </a: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[D].</a:t>
            </a:r>
            <a:r>
              <a:rPr lang="zh-CN" altLang="en-US" dirty="0">
                <a:latin typeface="Verdana" panose="020B0604030504040204" pitchFamily="34" charset="0"/>
                <a:cs typeface="等线" panose="02010600030101010101" pitchFamily="2" charset="-122"/>
              </a:rPr>
              <a:t>北京交通大学</a:t>
            </a: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,2020.</a:t>
            </a:r>
          </a:p>
          <a:p>
            <a:pPr lvl="0" defTabSz="457200">
              <a:defRPr/>
            </a:pPr>
            <a:endParaRPr kumimoji="0" lang="en-US" altLang="zh-CN" u="none" strike="noStrike" kern="1200" cap="none" spc="0" normalizeH="0" baseline="0" noProof="0" dirty="0">
              <a:ln>
                <a:noFill/>
              </a:ln>
              <a:uLnTx/>
              <a:uFillTx/>
              <a:latin typeface="Verdana" panose="020B0604030504040204" pitchFamily="34" charset="0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0" defTabSz="457200">
              <a:defRPr/>
            </a:pPr>
            <a:r>
              <a:rPr lang="zh-CN" altLang="en-US" dirty="0"/>
              <a:t>文章设计并实现了基于人工智能算法的股票综合信息平台，分为在线服务系统与离线算法系统两部分。</a:t>
            </a:r>
            <a:endParaRPr lang="en-US" altLang="zh-CN" dirty="0"/>
          </a:p>
          <a:p>
            <a:pPr lvl="0" defTabSz="457200">
              <a:defRPr/>
            </a:pPr>
            <a:r>
              <a:rPr lang="zh-CN" altLang="en-US" dirty="0"/>
              <a:t>离线系统部分主要包括数据获取、股票指数数据分析（时序数据分析）与本文信息分析（自然语言处理）三部分。</a:t>
            </a:r>
            <a:endParaRPr lang="en-US" altLang="zh-CN" dirty="0"/>
          </a:p>
          <a:p>
            <a:pPr lvl="0" defTabSz="457200">
              <a:defRPr/>
            </a:pPr>
            <a:r>
              <a:rPr lang="zh-CN" altLang="en-US" dirty="0"/>
              <a:t>在线服务系统部分</a:t>
            </a:r>
            <a:r>
              <a:rPr lang="en-US" altLang="zh-CN" dirty="0"/>
              <a:t>,</a:t>
            </a:r>
            <a:r>
              <a:rPr lang="zh-CN" altLang="en-US" dirty="0"/>
              <a:t>本文使用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Java Script</a:t>
            </a:r>
            <a:r>
              <a:rPr lang="zh-CN" altLang="en-US" dirty="0"/>
              <a:t>语言作为在线系统平台的开发技术</a:t>
            </a:r>
            <a:r>
              <a:rPr lang="en-US" altLang="zh-CN" dirty="0"/>
              <a:t>,</a:t>
            </a:r>
            <a:r>
              <a:rPr lang="zh-CN" altLang="en-US" dirty="0"/>
              <a:t>为用户提供交互等功能。</a:t>
            </a:r>
            <a:r>
              <a:rPr lang="zh-CN" altLang="en-US" dirty="0">
                <a:latin typeface="Verdana" panose="020B0604030504040204" pitchFamily="34" charset="0"/>
                <a:ea typeface="等线" panose="02010600030101010101" pitchFamily="2" charset="-122"/>
              </a:rPr>
              <a:t>都能够基于数据帮助金融从业者分析数据。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23" y="1544152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834414" y="1731195"/>
            <a:ext cx="11450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[6]</a:t>
            </a:r>
            <a:r>
              <a:rPr lang="zh-CN" altLang="en-US" dirty="0">
                <a:latin typeface="Verdana" panose="020B0604030504040204" pitchFamily="34" charset="0"/>
                <a:cs typeface="等线" panose="02010600030101010101" pitchFamily="2" charset="-122"/>
              </a:rPr>
              <a:t>李庆航</a:t>
            </a: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. </a:t>
            </a:r>
            <a:r>
              <a:rPr lang="zh-CN" altLang="en-US" dirty="0">
                <a:latin typeface="Verdana" panose="020B0604030504040204" pitchFamily="34" charset="0"/>
                <a:cs typeface="等线" panose="02010600030101010101" pitchFamily="2" charset="-122"/>
              </a:rPr>
              <a:t>基于人工智能方法的股票市场极端风险预警模型实证研究</a:t>
            </a: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[D].</a:t>
            </a:r>
            <a:r>
              <a:rPr lang="zh-CN" altLang="en-US" dirty="0">
                <a:latin typeface="Verdana" panose="020B0604030504040204" pitchFamily="34" charset="0"/>
                <a:cs typeface="等线" panose="02010600030101010101" pitchFamily="2" charset="-122"/>
              </a:rPr>
              <a:t>首都经济贸易大学</a:t>
            </a: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,2019.</a:t>
            </a:r>
          </a:p>
          <a:p>
            <a:pPr lvl="0" defTabSz="457200">
              <a:defRPr/>
            </a:pPr>
            <a:endParaRPr lang="en-US" altLang="zh-CN" dirty="0">
              <a:latin typeface="Verdana" panose="020B0604030504040204" pitchFamily="34" charset="0"/>
            </a:endParaRPr>
          </a:p>
          <a:p>
            <a:pPr lvl="0" defTabSz="457200">
              <a:defRPr/>
            </a:pPr>
            <a:r>
              <a:rPr lang="zh-CN" altLang="en-US" dirty="0"/>
              <a:t>将深度学习方法中深度全连接神经网络（</a:t>
            </a:r>
            <a:r>
              <a:rPr lang="en-US" altLang="zh-CN" dirty="0"/>
              <a:t>DNN</a:t>
            </a:r>
            <a:r>
              <a:rPr lang="zh-CN" altLang="en-US" dirty="0"/>
              <a:t>）、长短期记忆网络（</a:t>
            </a:r>
            <a:r>
              <a:rPr lang="en-US" altLang="zh-CN" dirty="0"/>
              <a:t>LSTM</a:t>
            </a:r>
            <a:r>
              <a:rPr lang="zh-CN" altLang="en-US" dirty="0"/>
              <a:t>）引入股票市场极端风险预警</a:t>
            </a:r>
            <a:r>
              <a:rPr lang="en-US" altLang="zh-CN" dirty="0"/>
              <a:t>,</a:t>
            </a:r>
            <a:r>
              <a:rPr lang="zh-CN" altLang="en-US" dirty="0"/>
              <a:t>建立稳定、有效的模型</a:t>
            </a:r>
            <a:r>
              <a:rPr lang="en-US" altLang="zh-CN" dirty="0"/>
              <a:t>,</a:t>
            </a:r>
            <a:r>
              <a:rPr lang="zh-CN" altLang="en-US"/>
              <a:t>对我国股票市场极端风险进行预警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23" y="1544152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834414" y="1731195"/>
            <a:ext cx="1145078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altLang="zh-CN" dirty="0">
                <a:latin typeface="Verdana" panose="020B0604030504040204" pitchFamily="34" charset="0"/>
                <a:cs typeface="等线" panose="02010600030101010101" pitchFamily="2" charset="-122"/>
              </a:rPr>
              <a:t>[7]</a:t>
            </a:r>
            <a:r>
              <a:rPr dirty="0">
                <a:latin typeface="Verdana" panose="020B0604030504040204" pitchFamily="34" charset="0"/>
                <a:cs typeface="等线" panose="02010600030101010101" pitchFamily="2" charset="-122"/>
              </a:rPr>
              <a:t>Medić, T., Bach, M. P., &amp; Jaković, B. (2020). Stock Market Analysis And Price Prediction Using Deep Learning And Artificial Neural Networks. Zagreb: University of Zagreb, Faculty of Economics and Business. Retrieved from https://www.proquest.com/conference-papers-proceedings/stock-market-analysis-price-prediction-using-deep/docview/2458971071/se-2?accountid=162699</a:t>
            </a:r>
          </a:p>
          <a:p>
            <a:pPr lvl="0" defTabSz="457200">
              <a:defRPr/>
            </a:pPr>
            <a:endParaRPr dirty="0">
              <a:latin typeface="Verdana" panose="020B0604030504040204" pitchFamily="34" charset="0"/>
              <a:cs typeface="等线" panose="02010600030101010101" pitchFamily="2" charset="-122"/>
            </a:endParaRPr>
          </a:p>
          <a:p>
            <a:pPr lvl="0" defTabSz="457200">
              <a:defRPr/>
            </a:pPr>
            <a:r>
              <a:t>本文旨在介绍深度学习和人工神经网络在股票市场交易领域的应用，具体地说，</a:t>
            </a:r>
            <a:r>
              <a:rPr lang="zh-CN"/>
              <a:t>利用</a:t>
            </a:r>
            <a:r>
              <a:rPr lang="en-US" altLang="zh-CN"/>
              <a:t>AI</a:t>
            </a:r>
            <a:r>
              <a:t>在分析和预测股票市场价格作为一个额外的工具，以降低风险和增加利润</a:t>
            </a:r>
            <a:r>
              <a:rPr lang="zh-CN"/>
              <a:t>。其中</a:t>
            </a:r>
            <a:r>
              <a:rPr lang="en-US"/>
              <a:t>使用Python编程语言构建了两个人工网络:长短期记忆(LSTM)网络和多层感知器(MLP)网络。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93495" y="2002155"/>
            <a:ext cx="98717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ym typeface="+mn-ea"/>
              </a:rPr>
              <a:t>[8]</a:t>
            </a:r>
            <a:r>
              <a:rPr lang="zh-CN" altLang="en-US" sz="2800">
                <a:sym typeface="+mn-ea"/>
              </a:rPr>
              <a:t>李巍。基于宏观经济指标和人工智能方法的上证综合指数预测</a:t>
            </a:r>
            <a:endParaRPr lang="zh-CN" altLang="en-US" sz="2800"/>
          </a:p>
          <a:p>
            <a:pPr algn="ctr"/>
            <a:r>
              <a:rPr lang="en-US" altLang="zh-CN" sz="2800"/>
              <a:t>2012.03	</a:t>
            </a:r>
            <a:r>
              <a:rPr lang="zh-CN" altLang="en-US" sz="2800"/>
              <a:t>西南财经大学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88135" y="3703955"/>
            <a:ext cx="8731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这篇文章换了一种新的思路去开展股市研究，既融合了人工智能的应用，又使用了极具有代表性的宏观经济指标，还尽自己所能对算法做了一定的优化。</a:t>
            </a:r>
            <a:r>
              <a:rPr lang="en-US" altLang="zh-CN"/>
              <a:t>BP</a:t>
            </a:r>
            <a:r>
              <a:rPr lang="zh-CN" altLang="en-US"/>
              <a:t>神经网络和支持向量机方法，确实在其中发挥了至关重要的作用。算是一个人工智能在股市研究方面的很好的尝试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337435" y="1607185"/>
            <a:ext cx="7694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[9]</a:t>
            </a:r>
            <a:r>
              <a:rPr lang="zh-CN" altLang="en-US" sz="2400"/>
              <a:t>基于深度强化学习的股市投资模型构建及实证研究</a:t>
            </a:r>
          </a:p>
          <a:p>
            <a:pPr algn="ctr"/>
            <a:r>
              <a:rPr lang="zh-CN" altLang="en-US" sz="2400"/>
              <a:t>满奇</a:t>
            </a:r>
          </a:p>
          <a:p>
            <a:pPr algn="ctr"/>
            <a:r>
              <a:rPr lang="zh-CN" altLang="en-US" sz="2400"/>
              <a:t>广东财经大学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94180" y="3514090"/>
            <a:ext cx="8640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运用指标评估，作者发现抓取KD指标交易信号相比于传统方法更为有效。进而再运用深度学习、强化学习等更高级的算法去对个股的各项指标作进一步分析和预测，有利于进一步分散投资，减小风险。最终经过实验数据的验证是确实有效的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7505" y="3663308"/>
            <a:ext cx="857256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rPr>
              <a:t>What likely are the AI Algorithms you like to USE/survey in your projects and Why?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EEE06A-4737-F348-A808-77913753EB61}"/>
              </a:ext>
            </a:extLst>
          </p:cNvPr>
          <p:cNvSpPr/>
          <p:nvPr/>
        </p:nvSpPr>
        <p:spPr>
          <a:xfrm>
            <a:off x="2787505" y="2273367"/>
            <a:ext cx="846499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rPr>
              <a:t>Name 3 AI Algorithms you like to learn from CS 103, and Why?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>
            <a:extLst>
              <a:ext uri="{FF2B5EF4-FFF2-40B4-BE49-F238E27FC236}">
                <a16:creationId xmlns:a16="http://schemas.microsoft.com/office/drawing/2014/main" id="{22964378-AE9B-A740-9A3D-EA7776D4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形 10" descr="徽章 1">
            <a:extLst>
              <a:ext uri="{FF2B5EF4-FFF2-40B4-BE49-F238E27FC236}">
                <a16:creationId xmlns:a16="http://schemas.microsoft.com/office/drawing/2014/main" id="{CF5AF239-E28F-364D-8A10-7871DFDB61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6232" y="2154427"/>
            <a:ext cx="914400" cy="914400"/>
          </a:xfrm>
          <a:prstGeom prst="rect">
            <a:avLst/>
          </a:prstGeom>
          <a:noFill/>
        </p:spPr>
      </p:pic>
      <p:pic>
        <p:nvPicPr>
          <p:cNvPr id="15" name="图形 14" descr="徽章">
            <a:extLst>
              <a:ext uri="{FF2B5EF4-FFF2-40B4-BE49-F238E27FC236}">
                <a16:creationId xmlns:a16="http://schemas.microsoft.com/office/drawing/2014/main" id="{57452784-E93A-6549-AE51-085DAFC9E3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6232" y="3412205"/>
            <a:ext cx="914400" cy="914400"/>
          </a:xfrm>
          <a:prstGeom prst="rect">
            <a:avLst/>
          </a:prstGeom>
          <a:noFill/>
        </p:spPr>
      </p:pic>
      <p:pic>
        <p:nvPicPr>
          <p:cNvPr id="9" name="图形 8" descr="徽章 3">
            <a:extLst>
              <a:ext uri="{FF2B5EF4-FFF2-40B4-BE49-F238E27FC236}">
                <a16:creationId xmlns:a16="http://schemas.microsoft.com/office/drawing/2014/main" id="{C36DFB12-E8B9-454D-8985-F04B8D22BF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26232" y="4780794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CFC90DA-74BD-B942-95D6-153E67C84A6B}"/>
              </a:ext>
            </a:extLst>
          </p:cNvPr>
          <p:cNvSpPr/>
          <p:nvPr/>
        </p:nvSpPr>
        <p:spPr>
          <a:xfrm>
            <a:off x="2787505" y="4894414"/>
            <a:ext cx="90152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rPr>
              <a:t>List 10 Papers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rPr>
              <a:t>Relating to Your Project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rPr>
              <a:t>(From Early Days to Now) showing the Algorithm progression. Write 1 sentence for each paper summarizing the contribution of the papers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42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324" y="567199"/>
            <a:ext cx="9144000" cy="982185"/>
          </a:xfrm>
        </p:spPr>
        <p:txBody>
          <a:bodyPr>
            <a:no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DengXian" charset="-122"/>
                <a:cs typeface="Consolas" panose="020B0609020204030204" pitchFamily="49" charset="0"/>
              </a:rPr>
              <a:t>Name 3 AI Algorithms you like to learn from CS 103, and Why?</a:t>
            </a:r>
            <a:b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DengXian" charset="-122"/>
                <a:cs typeface="Consolas" panose="020B0609020204030204" pitchFamily="49" charset="0"/>
              </a:rPr>
            </a:br>
            <a:b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DengXian" charset="-122"/>
                <a:cs typeface="Consolas" panose="020B0609020204030204" pitchFamily="49" charset="0"/>
              </a:rPr>
            </a:br>
            <a:endParaRPr kumimoji="1"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>
            <a:extLst>
              <a:ext uri="{FF2B5EF4-FFF2-40B4-BE49-F238E27FC236}">
                <a16:creationId xmlns:a16="http://schemas.microsoft.com/office/drawing/2014/main" id="{22964378-AE9B-A740-9A3D-EA7776D4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形 16" descr="徽章 1">
            <a:extLst>
              <a:ext uri="{FF2B5EF4-FFF2-40B4-BE49-F238E27FC236}">
                <a16:creationId xmlns:a16="http://schemas.microsoft.com/office/drawing/2014/main" id="{2B5AD1FC-1303-1442-B898-4FB6BE0445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800" y="228600"/>
            <a:ext cx="914400" cy="914400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C89B69-7F33-3A4D-B2A2-82018488804D}"/>
              </a:ext>
            </a:extLst>
          </p:cNvPr>
          <p:cNvSpPr txBox="1"/>
          <p:nvPr/>
        </p:nvSpPr>
        <p:spPr>
          <a:xfrm>
            <a:off x="1219200" y="1544152"/>
            <a:ext cx="10412035" cy="441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1.SVM(Because it is the one of the most efficient algorithm before deep learning.)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朴素贝叶斯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(Because we learn the basic of it in MA212, I wonder how does it work in AI)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分类与回归树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(I wonder how to design an algorithm to build a tree.)</a:t>
            </a:r>
          </a:p>
        </p:txBody>
      </p:sp>
    </p:spTree>
    <p:extLst>
      <p:ext uri="{BB962C8B-B14F-4D97-AF65-F5344CB8AC3E}">
        <p14:creationId xmlns:p14="http://schemas.microsoft.com/office/powerpoint/2010/main" val="348765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80360" y="228351"/>
            <a:ext cx="857256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DengXian" charset="-122"/>
                <a:cs typeface="Consolas" panose="020B0609020204030204" pitchFamily="49" charset="0"/>
              </a:rPr>
              <a:t>What likely are the AI Algorithms you like to USE/survey in your projects and Why?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DengXian" charset="-122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DengXian" charset="-122"/>
              <a:cs typeface="Consolas" panose="020B0609020204030204" pitchFamily="49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>
            <a:extLst>
              <a:ext uri="{FF2B5EF4-FFF2-40B4-BE49-F238E27FC236}">
                <a16:creationId xmlns:a16="http://schemas.microsoft.com/office/drawing/2014/main" id="{22964378-AE9B-A740-9A3D-EA7776D4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形 14" descr="徽章">
            <a:extLst>
              <a:ext uri="{FF2B5EF4-FFF2-40B4-BE49-F238E27FC236}">
                <a16:creationId xmlns:a16="http://schemas.microsoft.com/office/drawing/2014/main" id="{57452784-E93A-6549-AE51-085DAFC9E3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380" y="169864"/>
            <a:ext cx="914400" cy="914400"/>
          </a:xfrm>
          <a:prstGeom prst="rect">
            <a:avLst/>
          </a:prstGeom>
          <a:noFill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3FC794-AC58-BE46-B56D-3BB1E5D3B52B}"/>
              </a:ext>
            </a:extLst>
          </p:cNvPr>
          <p:cNvSpPr txBox="1"/>
          <p:nvPr/>
        </p:nvSpPr>
        <p:spPr>
          <a:xfrm>
            <a:off x="1380360" y="1597572"/>
            <a:ext cx="10250876" cy="441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Naïve Bayes is the algorithm I like to survey. According to papers I search, there are plenty of them use the method of Naïve Bayes to classify the data. But I have problems in understanding the math formulas in papers. I suppose that learning Naïve Bayes can help me understand the papers.</a:t>
            </a:r>
          </a:p>
          <a:p>
            <a:pPr>
              <a:lnSpc>
                <a:spcPct val="200000"/>
              </a:lnSpc>
            </a:pP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>
            <a:extLst>
              <a:ext uri="{FF2B5EF4-FFF2-40B4-BE49-F238E27FC236}">
                <a16:creationId xmlns:a16="http://schemas.microsoft.com/office/drawing/2014/main" id="{22964378-AE9B-A740-9A3D-EA7776D4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>
            <a:extLst>
              <a:ext uri="{FF2B5EF4-FFF2-40B4-BE49-F238E27FC236}">
                <a16:creationId xmlns:a16="http://schemas.microsoft.com/office/drawing/2014/main" id="{C36DFB12-E8B9-454D-8985-F04B8D22BF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804" y="228600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CFC90DA-74BD-B942-95D6-153E67C84A6B}"/>
              </a:ext>
            </a:extLst>
          </p:cNvPr>
          <p:cNvSpPr/>
          <p:nvPr/>
        </p:nvSpPr>
        <p:spPr>
          <a:xfrm>
            <a:off x="1190204" y="114300"/>
            <a:ext cx="10441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DengXian" charset="-122"/>
                <a:cs typeface="Consolas" panose="020B0609020204030204" pitchFamily="49" charset="0"/>
              </a:rPr>
              <a:t>List 10 Papers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DengXian" charset="-122"/>
                <a:cs typeface="Consolas" panose="020B0609020204030204" pitchFamily="49" charset="0"/>
              </a:rPr>
              <a:t>Relating to Your Project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DengXian" charset="-122"/>
                <a:cs typeface="Consolas" panose="020B0609020204030204" pitchFamily="49" charset="0"/>
              </a:rPr>
              <a:t>(From Early Days to Now) showing the Algorithm progression. Write 1 sentence for each paper summarizing the contribution of the papers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DengXian" charset="-122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4DCB34-F1B7-B947-B86E-AD2B7260AA0A}"/>
              </a:ext>
            </a:extLst>
          </p:cNvPr>
          <p:cNvSpPr txBox="1"/>
          <p:nvPr/>
        </p:nvSpPr>
        <p:spPr>
          <a:xfrm>
            <a:off x="1190204" y="1580176"/>
            <a:ext cx="104410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Man Li, Chi Yang,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Jin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Zhang, Deepak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Puthal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Yun Luo, and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Jianxin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Li. 2018. Stock market analysis using social networks. In &lt;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&gt;Proceedings of the Australasian Computer Science Week Multiconference&lt;/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 (&lt;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&gt;ACSW '18&lt;/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&gt;). Association for Computing Machinery, New York, NY, USA, Article 19, 1–10.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DOI:https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doi.org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/10.1145/3167918.3167967</a:t>
            </a:r>
          </a:p>
          <a:p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This paper predict the stock market through classify post about stock into negative, positive and neutral.</a:t>
            </a:r>
          </a:p>
          <a:p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Qing Li,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Yuanzhu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Chen, Li Ling Jiang, Ping Li, and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Hsinchun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Chen. 2016. A Tensor-Based Information Framework for Predicting the Stock Market. &lt;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&gt;ACM Trans. Inf. Syst.&lt;/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 34, 2, Article 11 (April 2016), 30 pages.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DOI:https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doi.org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/10.1145/2838731</a:t>
            </a:r>
          </a:p>
          <a:p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This paper construct a tensor regression model to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capture the intrinsic relations between different sources and predict the stock market.</a:t>
            </a:r>
          </a:p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5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23" y="1544152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834414" y="1731195"/>
            <a:ext cx="114507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[1]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Theodorou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, T., et.al(2021). An AI-enabled stock prediction platform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	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combining news and social sensing with financial statements.</a:t>
            </a:r>
            <a:r>
              <a:rPr lang="en-US" altLang="zh-CN" b="0" i="1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 Future Internet, 13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(6), 138.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	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 Retrieved from http://dx.doi.org/10.3390/fi13060138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此文介绍了</a:t>
            </a:r>
            <a:r>
              <a:rPr lang="en-US" altLang="zh-CN" b="1" i="0" dirty="0">
                <a:effectLst/>
                <a:latin typeface="+mn-ea"/>
              </a:rPr>
              <a:t>ASPENDYS</a:t>
            </a: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这一分析最优投资方案的交互式平台，亮点是它做到了</a:t>
            </a:r>
            <a:r>
              <a:rPr kumimoji="0" lang="zh-CN" altLang="en-US" b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综合分析股市历史数据、社交平台情绪</a:t>
            </a: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。其中自然语言处理用了</a:t>
            </a:r>
            <a:r>
              <a:rPr kumimoji="0" lang="en-US" altLang="zh-CN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Google</a:t>
            </a: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论文中提到的</a:t>
            </a:r>
            <a:r>
              <a:rPr kumimoji="0" lang="en-US" altLang="zh-CN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BERT</a:t>
            </a: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算法，投资优化用了</a:t>
            </a:r>
            <a:r>
              <a:rPr lang="zh-CN" altLang="en-US" b="0" i="0" dirty="0">
                <a:effectLst/>
                <a:latin typeface="+mn-ea"/>
              </a:rPr>
              <a:t>现代投资组合理论（</a:t>
            </a:r>
            <a:r>
              <a:rPr lang="en-US" altLang="zh-CN" b="0" i="0" dirty="0">
                <a:effectLst/>
                <a:latin typeface="+mn-ea"/>
              </a:rPr>
              <a:t>MTP</a:t>
            </a:r>
            <a:r>
              <a:rPr lang="zh-CN" altLang="en-US" b="0" i="0" dirty="0">
                <a:effectLst/>
                <a:latin typeface="+mn-ea"/>
              </a:rPr>
              <a:t>）及 </a:t>
            </a:r>
            <a:r>
              <a:rPr lang="en-US" altLang="zh-CN" b="0" i="0" dirty="0" err="1">
                <a:effectLst/>
                <a:latin typeface="+mn-ea"/>
              </a:rPr>
              <a:t>WaveNet</a:t>
            </a:r>
            <a:r>
              <a:rPr lang="en-US" altLang="zh-CN" b="0" i="0" dirty="0">
                <a:effectLst/>
                <a:latin typeface="+mn-ea"/>
              </a:rPr>
              <a:t> </a:t>
            </a:r>
            <a:r>
              <a:rPr lang="zh-CN" altLang="en-US" b="0" i="0" dirty="0">
                <a:effectLst/>
                <a:latin typeface="+mn-ea"/>
              </a:rPr>
              <a:t>模型深度学习的方法。</a:t>
            </a:r>
            <a:endParaRPr kumimoji="0" lang="en-US" altLang="zh-CN" u="none" strike="noStrike" kern="1200" cap="none" spc="0" normalizeH="0" baseline="0" noProof="0" dirty="0">
              <a:ln>
                <a:noFill/>
              </a:ln>
              <a:uLnTx/>
              <a:uFillTx/>
              <a:latin typeface="+mn-ea"/>
              <a:cs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其参考文献中的</a:t>
            </a:r>
            <a:r>
              <a:rPr kumimoji="0" lang="en-US" altLang="zh-CN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  <a:cs typeface="等线" panose="02010600030101010101" pitchFamily="2" charset="-122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+mn-ea"/>
                <a:cs typeface="等线" panose="02010600030101010101" pitchFamily="2" charset="-122"/>
              </a:rPr>
              <a:t>[5]</a:t>
            </a:r>
            <a:r>
              <a:rPr lang="en-US" altLang="zh-CN" dirty="0">
                <a:latin typeface="+mn-ea"/>
              </a:rPr>
              <a:t>Conditional time series forecasting with convolutional neural networks </a:t>
            </a:r>
            <a:r>
              <a:rPr lang="zh-CN" altLang="en-US" dirty="0">
                <a:latin typeface="+mn-ea"/>
              </a:rPr>
              <a:t>系统介绍了</a:t>
            </a:r>
            <a:r>
              <a:rPr lang="en-US" altLang="zh-CN" b="1" dirty="0" err="1">
                <a:latin typeface="+mn-ea"/>
              </a:rPr>
              <a:t>Wavenet</a:t>
            </a:r>
            <a:r>
              <a:rPr lang="zh-CN" altLang="en-US" b="1" dirty="0">
                <a:latin typeface="+mn-ea"/>
              </a:rPr>
              <a:t>算法</a:t>
            </a:r>
            <a:r>
              <a:rPr lang="zh-CN" altLang="en-US" b="0" i="0" dirty="0">
                <a:effectLst/>
                <a:latin typeface="+mn-ea"/>
              </a:rPr>
              <a:t>在金融时间序列的多变量预测的作用。</a:t>
            </a:r>
            <a:endParaRPr lang="en-US" altLang="zh-CN" b="0" i="0" dirty="0">
              <a:effectLst/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+mn-ea"/>
                <a:cs typeface="等线" panose="02010600030101010101" pitchFamily="2" charset="-122"/>
              </a:rPr>
              <a:t>[17]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Bert: Pre-training of deep bidirectional transformers for language understanding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则介绍了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</a:rPr>
              <a:t>Bert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+mn-ea"/>
              </a:rPr>
              <a:t>算法</a:t>
            </a:r>
            <a:endParaRPr lang="en-US" altLang="zh-CN" sz="18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23" y="1544152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834414" y="1731195"/>
            <a:ext cx="11450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[2]Kia, A. N.,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Haratizadeh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, S., &amp;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Heshmati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, Z. (2016). Analysis and prediction of fluctuations for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	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sector price indices with cross correlation and association based networks: Tehran stock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	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exchange case.</a:t>
            </a:r>
            <a:r>
              <a:rPr lang="en-US" altLang="zh-CN" b="0" i="1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 Journal of Economic Cooperation &amp; Development, 37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(4), 95-123.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	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Retrieved from https://www.proquest.com/scholarly-journals/analysis-prediction-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	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fluctuations-sector-price/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docview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/1879585646/se-2?accountid=162699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uLnTx/>
              <a:uFillTx/>
              <a:latin typeface="Verdana" panose="020B0604030504040204" pitchFamily="34" charset="0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effectLst/>
                <a:latin typeface="+mn-ea"/>
              </a:rPr>
              <a:t>基于先验算法</a:t>
            </a:r>
            <a:r>
              <a:rPr lang="en-US" altLang="zh-CN" b="1" i="0" dirty="0">
                <a:effectLst/>
                <a:latin typeface="+mn-ea"/>
              </a:rPr>
              <a:t>(</a:t>
            </a:r>
            <a:r>
              <a:rPr lang="en-US" altLang="zh-CN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Apriori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和股市历史数据对投资优化分析，有非常详细的算法说明，但是有点难懂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b="0" i="0" dirty="0">
                <a:effectLst/>
                <a:latin typeface="+mn-ea"/>
              </a:rPr>
              <a:t>。</a:t>
            </a:r>
            <a:endParaRPr kumimoji="0" lang="en-US" altLang="zh-CN" u="none" strike="noStrike" kern="1200" cap="none" spc="0" normalizeH="0" baseline="0" noProof="0" dirty="0">
              <a:ln>
                <a:noFill/>
              </a:ln>
              <a:uLnTx/>
              <a:uFillTx/>
              <a:latin typeface="Verdana" panose="020B0604030504040204" pitchFamily="34" charset="0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23" y="1544152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834414" y="1731195"/>
            <a:ext cx="1145078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[3]何诚颖.人工智能炒股能跑赢大盘吗？[J].人民论坛·学术前沿,2020(16):92-101.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分析了人工智能再股票投资中扮演的角色，并介绍了多种算法的任务及原理</a:t>
            </a:r>
            <a:endParaRPr lang="en-US" altLang="zh-CN" b="0" i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u="none" strike="noStrike" kern="1200" cap="none" spc="0" normalizeH="0" baseline="0" noProof="0" dirty="0">
              <a:ln>
                <a:noFill/>
              </a:ln>
              <a:uLnTx/>
              <a:uFillTx/>
              <a:latin typeface="Verdana" panose="020B0604030504040204" pitchFamily="34" charset="0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04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徽章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23" y="1544152"/>
            <a:ext cx="914400" cy="9144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834414" y="1731195"/>
            <a:ext cx="1145078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[4]李兴有. 基于人工智能的量化多因子模型的拓展及在中国股票市场上的应用[D].中国社会科学院研究生院,2020.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等线" panose="02010600030101010101" pitchFamily="2" charset="-122"/>
              </a:rPr>
              <a:t>阐述量化投资的特点，优势以及应用情况，并提出新的因子模型建立方法（太长了而且看不太懂）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1294</Words>
  <Application>Microsoft Macintosh PowerPoint</Application>
  <PresentationFormat>宽屏</PresentationFormat>
  <Paragraphs>83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</vt:lpstr>
      <vt:lpstr>微软雅黑</vt:lpstr>
      <vt:lpstr>Arial</vt:lpstr>
      <vt:lpstr>Calibri</vt:lpstr>
      <vt:lpstr>Calibri Light</vt:lpstr>
      <vt:lpstr>Consolas</vt:lpstr>
      <vt:lpstr>Verdana</vt:lpstr>
      <vt:lpstr>Office Theme</vt:lpstr>
      <vt:lpstr>个人介绍</vt:lpstr>
      <vt:lpstr>Homework 04</vt:lpstr>
      <vt:lpstr>Name 3 AI Algorithms you like to learn from CS 103, and Why?  </vt:lpstr>
      <vt:lpstr>PowerPoint 演示文稿</vt:lpstr>
      <vt:lpstr>PowerPoint 演示文稿</vt:lpstr>
      <vt:lpstr>Homework 04</vt:lpstr>
      <vt:lpstr>Homework 04</vt:lpstr>
      <vt:lpstr>Homework 04</vt:lpstr>
      <vt:lpstr>Homework 04</vt:lpstr>
      <vt:lpstr>Homework 04</vt:lpstr>
      <vt:lpstr>Homework 04</vt:lpstr>
      <vt:lpstr>Homework 04</vt:lpstr>
      <vt:lpstr>Homework 04</vt:lpstr>
      <vt:lpstr>Homework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01 (PPT) – By Next Wednesday</dc:title>
  <dc:creator>Zhang debo</dc:creator>
  <cp:lastModifiedBy>李 子南</cp:lastModifiedBy>
  <cp:revision>8</cp:revision>
  <dcterms:created xsi:type="dcterms:W3CDTF">2021-09-10T08:47:50Z</dcterms:created>
  <dcterms:modified xsi:type="dcterms:W3CDTF">2021-10-13T03:49:47Z</dcterms:modified>
</cp:coreProperties>
</file>