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60" r:id="rId3"/>
    <p:sldId id="263" r:id="rId4"/>
    <p:sldId id="258" r:id="rId5"/>
    <p:sldId id="309" r:id="rId6"/>
    <p:sldId id="278" r:id="rId7"/>
    <p:sldId id="311" r:id="rId8"/>
    <p:sldId id="308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A89"/>
    <a:srgbClr val="CDF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5047" autoAdjust="0"/>
  </p:normalViewPr>
  <p:slideViewPr>
    <p:cSldViewPr snapToGrid="0">
      <p:cViewPr>
        <p:scale>
          <a:sx n="134" d="100"/>
          <a:sy n="134" d="100"/>
        </p:scale>
        <p:origin x="86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6:29:49.46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0 396 24575,'2'0'0,"-1"1"0,0-1 0,0 1 0,0 0 0,0 0 0,0-1 0,0 1 0,0 0 0,0 0 0,0 0 0,0 0 0,0 0 0,0 2 0,3 1 0,105 129 0,-93-113 0,32 46 0,43 54 0,-75-105 0,-12-12 0,0 0 0,0 0 0,4 7 0,-6-7 0,0-1 0,0 0 0,0 0 0,0 0 0,0 0 0,0 0 0,1 0 0,-1-1 0,4 3 0,-5-4 0,0 0 0,-1 1 0,1-1 0,0 0 0,0 0 0,0 1 0,0-1 0,0 0 0,0 0 0,0 0 0,0 0 0,0 0 0,0 0 0,0-1 0,0 1 0,0 0 0,0 0 0,-1-1 0,1 1 0,0-1 0,0 1 0,0-1 0,0 1 0,-1-1 0,1 1 0,0-1 0,0 0 0,-1 1 0,1-1 0,1-2 0,4-4 0,1 0 0,0 0 0,1 1 0,-1 0 0,1 0 0,0 1 0,10-5 0,9-6 0,15-13 0,48-42 0,-63 49 0,0 2 0,44-24 0,-25 17 0,71-45 0,55-34 0,134-101 0,-269 181 0,1 2 0,54-25 0,-61 37 0,5-2 0,-33 13-227,-1 0-1,1 0 1,0 0-1,0 0 1,4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6:29:49.46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0 876 24575,'2'0'0,"0"0"0,0 0 0,1 1 0,-1-1 0,0 1 0,0 0 0,0 0 0,-1 0 0,1 0 0,0 0 0,2 1 0,19 18 0,-16-13 0,86 88 0,-81-82 0,62 65 0,7 2 0,-56-58 0,39 26 0,-62-46 0,1 0 0,0 0 0,0-1 0,0 0 0,0 1 0,0-1 0,0 0 0,4 0 0,-6-1 0,0 0 0,1 0 0,-1 0 0,0 0 0,1 0 0,-1 0 0,0 0 0,1-1 0,-1 1 0,0 0 0,0-1 0,1 0 0,-1 1 0,0-1 0,0 0 0,0 1 0,0-1 0,0 0 0,0 0 0,0 0 0,2-2 0,5-7 0,12-23 0,1-1 0,92-107 0,-83 107 0,149-167 0,-144 163 0,202-194 0,-127 130 0,132-114 0,-174 156 0,76-59 0,-98 90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7:24:18.81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0 396 24575,'2'0'0,"-1"1"0,0-1 0,0 1 0,0 0 0,0 0 0,0-1 0,0 1 0,0 0 0,0 0 0,0 0 0,0 0 0,0 0 0,0 2 0,3 1 0,105 129 0,-93-113 0,32 46 0,43 54 0,-75-105 0,-12-12 0,0 0 0,0 0 0,4 7 0,-6-7 0,0-1 0,0 0 0,0 0 0,0 0 0,0 0 0,0 0 0,1 0 0,-1-1 0,4 3 0,-5-4 0,0 0 0,-1 1 0,1-1 0,0 0 0,0 0 0,0 1 0,0-1 0,0 0 0,0 0 0,0 0 0,0 0 0,0 0 0,0 0 0,0-1 0,0 1 0,0 0 0,0 0 0,-1-1 0,1 1 0,0-1 0,0 1 0,0-1 0,0 1 0,-1-1 0,1 1 0,0-1 0,0 0 0,-1 1 0,1-1 0,1-2 0,4-4 0,1 0 0,0 0 0,1 1 0,-1 0 0,1 0 0,0 1 0,10-5 0,9-6 0,15-13 0,48-42 0,-63 49 0,0 2 0,44-24 0,-25 17 0,71-45 0,55-34 0,134-101 0,-269 181 0,1 2 0,54-25 0,-61 37 0,5-2 0,-33 13-227,-1 0-1,1 0 1,0 0-1,0 0 1,4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1T07:24:39.32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0 396 24575,'2'0'0,"-1"1"0,0-1 0,0 1 0,0 0 0,0 0 0,0-1 0,0 1 0,0 0 0,0 0 0,0 0 0,0 0 0,0 0 0,0 2 0,3 1 0,105 129 0,-93-113 0,32 46 0,43 54 0,-75-105 0,-12-12 0,0 0 0,0 0 0,4 7 0,-6-7 0,0-1 0,0 0 0,0 0 0,0 0 0,0 0 0,0 0 0,1 0 0,-1-1 0,4 3 0,-5-4 0,0 0 0,-1 1 0,1-1 0,0 0 0,0 0 0,0 1 0,0-1 0,0 0 0,0 0 0,0 0 0,0 0 0,0 0 0,0 0 0,0-1 0,0 1 0,0 0 0,0 0 0,-1-1 0,1 1 0,0-1 0,0 1 0,0-1 0,0 1 0,-1-1 0,1 1 0,0-1 0,0 0 0,-1 1 0,1-1 0,1-2 0,4-4 0,1 0 0,0 0 0,1 1 0,-1 0 0,1 0 0,0 1 0,10-5 0,9-6 0,15-13 0,48-42 0,-63 49 0,0 2 0,44-24 0,-25 17 0,71-45 0,55-34 0,134-101 0,-269 181 0,1 2 0,54-25 0,-61 37 0,5-2 0,-33 13-227,-1 0-1,1 0 1,0 0-1,0 0 1,4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charset="0"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b1e9488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b1e9488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b1e9488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b1e9488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charset="0"/>
              <a:buNone/>
              <a:tabLst/>
              <a:defRPr/>
            </a:pPr>
            <a:r>
              <a:rPr lang="zh-CN" altLang="en-US" dirty="0"/>
              <a:t>如第一部分提到的，支持向量机</a:t>
            </a:r>
            <a:r>
              <a:rPr lang="zh-CN" altLang="en-US" sz="1100" kern="0" dirty="0">
                <a:solidFill>
                  <a:srgbClr val="000000"/>
                </a:solidFill>
                <a:effectLst/>
                <a:latin typeface="AdvGulliv-R"/>
                <a:ea typeface="宋体" panose="02010600030101010101" pitchFamily="2" charset="-122"/>
                <a:cs typeface="宋体" panose="02010600030101010101" pitchFamily="2" charset="-122"/>
              </a:rPr>
              <a:t>与其它模型结合后，</a:t>
            </a:r>
            <a:r>
              <a:rPr lang="zh-CN" altLang="en-US" dirty="0"/>
              <a:t>在人工智能股市预测中</a:t>
            </a:r>
            <a:r>
              <a:rPr lang="zh-CN" altLang="en-US" sz="1100" kern="0" dirty="0">
                <a:solidFill>
                  <a:srgbClr val="000000"/>
                </a:solidFill>
                <a:effectLst/>
                <a:latin typeface="AdvGulliv-R"/>
                <a:ea typeface="宋体" panose="02010600030101010101" pitchFamily="2" charset="-122"/>
                <a:cs typeface="宋体" panose="02010600030101010101" pitchFamily="2" charset="-122"/>
              </a:rPr>
              <a:t>权威论文数的运用频次占比接近</a:t>
            </a:r>
            <a:r>
              <a:rPr lang="en-US" altLang="zh-CN" sz="1100" kern="0" dirty="0">
                <a:solidFill>
                  <a:srgbClr val="000000"/>
                </a:solidFill>
                <a:effectLst/>
                <a:latin typeface="AdvGulliv-R"/>
                <a:ea typeface="宋体" panose="02010600030101010101" pitchFamily="2" charset="-122"/>
                <a:cs typeface="宋体" panose="02010600030101010101" pitchFamily="2" charset="-122"/>
              </a:rPr>
              <a:t>1/3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b0906d0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b0906d0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课上已就</a:t>
            </a:r>
            <a:r>
              <a:rPr lang="en-US" dirty="0"/>
              <a:t>SVM</a:t>
            </a:r>
            <a:r>
              <a:rPr lang="zh-CN" altLang="en-US" dirty="0"/>
              <a:t>展开了很细致的说明，这里简单提炼一下它的特点：它以求解凸二次规划的方式，实现在线性特征空间中的间隔最大化二分类，它提供的核函数把数据映射到高维空间，实际上成为了非线性分类器。但它依然存在一些待优化问题，而这些恰可以与其它模型结合得以弥补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b0906d0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b0906d0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0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bb87ace34f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bb87ace34f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1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723550" y="3203500"/>
            <a:ext cx="21120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47225" y="3674850"/>
            <a:ext cx="24648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308375" y="3203475"/>
            <a:ext cx="21120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131975" y="3674850"/>
            <a:ext cx="24648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ungee"/>
              <a:buNone/>
              <a:defRPr sz="2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25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829175" y="1744674"/>
            <a:ext cx="2663400" cy="4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29175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9100" y="1681900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023200" y="1731400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023200" y="2296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9125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1829175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1829175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9100" y="3357275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6023200" y="3406775"/>
            <a:ext cx="26634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ungee"/>
              <a:buNone/>
              <a:defRPr sz="20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023200" y="3993300"/>
            <a:ext cx="266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 rot="8100000">
            <a:off x="8090464" y="-234206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100000">
            <a:off x="7433748" y="95742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281300" y="-9932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05" name="Google Shape;105;p13"/>
          <p:cNvSpPr/>
          <p:nvPr/>
        </p:nvSpPr>
        <p:spPr>
          <a:xfrm>
            <a:off x="-5967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2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07150" y="2820534"/>
            <a:ext cx="31326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 idx="2" hasCustomPrompt="1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1"/>
          </p:nvPr>
        </p:nvSpPr>
        <p:spPr>
          <a:xfrm>
            <a:off x="907150" y="3586913"/>
            <a:ext cx="31326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-8100000" flipH="1">
            <a:off x="7830872" y="-35701"/>
            <a:ext cx="1650387" cy="164996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8100000" flipH="1">
            <a:off x="6938843" y="-175880"/>
            <a:ext cx="1202364" cy="12021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183" name="Google Shape;183;p21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184" name="Google Shape;184;p21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60" r:id="rId4"/>
    <p:sldLayoutId id="2147483661" r:id="rId5"/>
    <p:sldLayoutId id="2147483662" r:id="rId6"/>
    <p:sldLayoutId id="2147483668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charset="0"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/>
          <p:nvPr/>
        </p:nvSpPr>
        <p:spPr>
          <a:xfrm>
            <a:off x="308407" y="2681263"/>
            <a:ext cx="4389877" cy="883219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0"/>
          <p:cNvSpPr/>
          <p:nvPr/>
        </p:nvSpPr>
        <p:spPr>
          <a:xfrm>
            <a:off x="5041100" y="-83825"/>
            <a:ext cx="4877725" cy="5323275"/>
          </a:xfrm>
          <a:custGeom>
            <a:avLst/>
            <a:gdLst/>
            <a:ahLst/>
            <a:cxnLst/>
            <a:rect l="l" t="t" r="r" b="b"/>
            <a:pathLst>
              <a:path w="195109" h="212931" extrusionOk="0">
                <a:moveTo>
                  <a:pt x="195109" y="0"/>
                </a:moveTo>
                <a:lnTo>
                  <a:pt x="104120" y="93802"/>
                </a:lnTo>
                <a:lnTo>
                  <a:pt x="68475" y="57532"/>
                </a:lnTo>
                <a:lnTo>
                  <a:pt x="0" y="212931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55" name="Google Shape;855;p40"/>
          <p:cNvSpPr txBox="1">
            <a:spLocks noGrp="1"/>
          </p:cNvSpPr>
          <p:nvPr>
            <p:ph type="title"/>
          </p:nvPr>
        </p:nvSpPr>
        <p:spPr>
          <a:xfrm>
            <a:off x="461471" y="2604413"/>
            <a:ext cx="4236813" cy="960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dirty="0">
                <a:latin typeface="SimHei" panose="02010609060101010101" pitchFamily="49" charset="-122"/>
                <a:ea typeface="SimHei" panose="02010609060101010101" pitchFamily="49" charset="-122"/>
              </a:rPr>
              <a:t>支持向量机</a:t>
            </a:r>
            <a:r>
              <a:rPr lang="en-US" altLang="zh-CN" sz="4000" b="1" dirty="0">
                <a:latin typeface="SimHei" panose="02010609060101010101" pitchFamily="49" charset="-122"/>
                <a:ea typeface="SimHei" panose="02010609060101010101" pitchFamily="49" charset="-122"/>
              </a:rPr>
              <a:t>(SVM)</a:t>
            </a:r>
            <a:endParaRPr lang="en-GB" sz="4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56" name="Google Shape;856;p40"/>
          <p:cNvSpPr txBox="1">
            <a:spLocks noGrp="1"/>
          </p:cNvSpPr>
          <p:nvPr>
            <p:ph type="title" idx="2"/>
          </p:nvPr>
        </p:nvSpPr>
        <p:spPr>
          <a:xfrm>
            <a:off x="907150" y="1059788"/>
            <a:ext cx="31326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zh-CN" dirty="0"/>
              <a:t>3 </a:t>
            </a:r>
            <a:endParaRPr lang="en-GB" dirty="0"/>
          </a:p>
        </p:txBody>
      </p:sp>
      <p:sp>
        <p:nvSpPr>
          <p:cNvPr id="857" name="Google Shape;857;p40"/>
          <p:cNvSpPr txBox="1">
            <a:spLocks noGrp="1"/>
          </p:cNvSpPr>
          <p:nvPr>
            <p:ph type="subTitle" idx="1"/>
          </p:nvPr>
        </p:nvSpPr>
        <p:spPr>
          <a:xfrm>
            <a:off x="238631" y="3641332"/>
            <a:ext cx="4682492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Stock predicting models with SVM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2" descr="SVM（支持向量机）">
            <a:extLst>
              <a:ext uri="{FF2B5EF4-FFF2-40B4-BE49-F238E27FC236}">
                <a16:creationId xmlns:a16="http://schemas.microsoft.com/office/drawing/2014/main" id="{8183C68F-7503-447A-9960-473277C06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/>
          <a:stretch/>
        </p:blipFill>
        <p:spPr bwMode="auto">
          <a:xfrm>
            <a:off x="5297027" y="952261"/>
            <a:ext cx="3538566" cy="33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/>
          <p:nvPr/>
        </p:nvSpPr>
        <p:spPr>
          <a:xfrm>
            <a:off x="3338400" y="3095088"/>
            <a:ext cx="24672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subTitle" idx="1"/>
          </p:nvPr>
        </p:nvSpPr>
        <p:spPr>
          <a:xfrm>
            <a:off x="487760" y="1909654"/>
            <a:ext cx="8168477" cy="1765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SVM is the most powerful and predictive tool in the financial market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.”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2"/>
          </p:nvPr>
        </p:nvSpPr>
        <p:spPr>
          <a:xfrm>
            <a:off x="1155749" y="3194388"/>
            <a:ext cx="6832500" cy="20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</a:t>
            </a:r>
            <a:r>
              <a:rPr lang="en-US" altLang="zh-CN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Deepak Kumar</a:t>
            </a:r>
            <a:r>
              <a:rPr lang="zh-CN" alt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2021</a:t>
            </a:r>
            <a:endParaRPr lang="en-GB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3" name="Google Shape;353;p35"/>
          <p:cNvGrpSpPr/>
          <p:nvPr/>
        </p:nvGrpSpPr>
        <p:grpSpPr>
          <a:xfrm>
            <a:off x="719996" y="540006"/>
            <a:ext cx="302887" cy="302887"/>
            <a:chOff x="150250" y="735900"/>
            <a:chExt cx="508200" cy="508200"/>
          </a:xfrm>
        </p:grpSpPr>
        <p:sp>
          <p:nvSpPr>
            <p:cNvPr id="354" name="Google Shape;354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357" name="Google Shape;357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5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360" name="Google Shape;360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5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363" name="Google Shape;363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5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366" name="Google Shape;366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35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369" name="Google Shape;369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8"/>
          <p:cNvSpPr/>
          <p:nvPr/>
        </p:nvSpPr>
        <p:spPr>
          <a:xfrm>
            <a:off x="630522" y="1867530"/>
            <a:ext cx="2914654" cy="67658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77" name="Google Shape;777;p38"/>
          <p:cNvSpPr/>
          <p:nvPr/>
        </p:nvSpPr>
        <p:spPr>
          <a:xfrm>
            <a:off x="5311509" y="1867530"/>
            <a:ext cx="3323200" cy="67658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780" name="Google Shape;780;p38"/>
          <p:cNvSpPr txBox="1">
            <a:spLocks noGrp="1"/>
          </p:cNvSpPr>
          <p:nvPr>
            <p:ph type="title"/>
          </p:nvPr>
        </p:nvSpPr>
        <p:spPr>
          <a:xfrm>
            <a:off x="524039" y="-78131"/>
            <a:ext cx="1246891" cy="967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</a:p>
        </p:txBody>
      </p:sp>
      <p:sp>
        <p:nvSpPr>
          <p:cNvPr id="781" name="Google Shape;781;p38"/>
          <p:cNvSpPr txBox="1">
            <a:spLocks noGrp="1"/>
          </p:cNvSpPr>
          <p:nvPr>
            <p:ph type="subTitle" idx="1"/>
          </p:nvPr>
        </p:nvSpPr>
        <p:spPr>
          <a:xfrm>
            <a:off x="630522" y="1928134"/>
            <a:ext cx="2844763" cy="50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线性分类器</a:t>
            </a:r>
            <a:endParaRPr lang="en-GB" sz="2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82" name="Google Shape;782;p38"/>
          <p:cNvSpPr txBox="1">
            <a:spLocks noGrp="1"/>
          </p:cNvSpPr>
          <p:nvPr>
            <p:ph type="subTitle" idx="2"/>
          </p:nvPr>
        </p:nvSpPr>
        <p:spPr>
          <a:xfrm>
            <a:off x="704678" y="2696948"/>
            <a:ext cx="3083723" cy="887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·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特征空间二分类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l">
              <a:lnSpc>
                <a:spcPct val="150000"/>
              </a:lnSpc>
            </a:pPr>
            <a:r>
              <a:rPr lang="en-US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· 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求解凸二次规划</a:t>
            </a:r>
            <a:endParaRPr lang="en-GB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83" name="Google Shape;783;p38"/>
          <p:cNvSpPr txBox="1">
            <a:spLocks noGrp="1"/>
          </p:cNvSpPr>
          <p:nvPr>
            <p:ph type="subTitle" idx="3"/>
          </p:nvPr>
        </p:nvSpPr>
        <p:spPr>
          <a:xfrm>
            <a:off x="5515803" y="1931779"/>
            <a:ext cx="2844763" cy="506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latin typeface="SimHei" panose="02010609060101010101" pitchFamily="49" charset="-122"/>
                <a:ea typeface="SimHei" panose="02010609060101010101" pitchFamily="49" charset="-122"/>
              </a:rPr>
              <a:t>非线性分类器</a:t>
            </a:r>
            <a:endParaRPr lang="en-GB" sz="2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801" name="Google Shape;801;p38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802" name="Google Shape;802;p38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8"/>
          <p:cNvSpPr/>
          <p:nvPr/>
        </p:nvSpPr>
        <p:spPr>
          <a:xfrm rot="-429159">
            <a:off x="-630229" y="3897988"/>
            <a:ext cx="2308537" cy="1632018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806" name="Google Shape;806;p38"/>
          <p:cNvSpPr/>
          <p:nvPr/>
        </p:nvSpPr>
        <p:spPr>
          <a:xfrm rot="-429159">
            <a:off x="-825544" y="3576338"/>
            <a:ext cx="2308537" cy="1962762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F9957E2-3C6D-4F88-A53E-79CBCE961C60}"/>
              </a:ext>
            </a:extLst>
          </p:cNvPr>
          <p:cNvCxnSpPr>
            <a:cxnSpLocks/>
          </p:cNvCxnSpPr>
          <p:nvPr/>
        </p:nvCxnSpPr>
        <p:spPr>
          <a:xfrm>
            <a:off x="3545176" y="2181165"/>
            <a:ext cx="1785896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Google Shape;782;p38">
            <a:extLst>
              <a:ext uri="{FF2B5EF4-FFF2-40B4-BE49-F238E27FC236}">
                <a16:creationId xmlns:a16="http://schemas.microsoft.com/office/drawing/2014/main" id="{F6DF296F-62D2-4F3B-AB85-299E5A0F372E}"/>
              </a:ext>
            </a:extLst>
          </p:cNvPr>
          <p:cNvSpPr txBox="1">
            <a:spLocks/>
          </p:cNvSpPr>
          <p:nvPr/>
        </p:nvSpPr>
        <p:spPr>
          <a:xfrm>
            <a:off x="3569038" y="1565188"/>
            <a:ext cx="1718609" cy="50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zh-CN" altLang="en-US" sz="3200" b="1" dirty="0">
                <a:solidFill>
                  <a:srgbClr val="CDF8F4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核函数</a:t>
            </a:r>
            <a:endParaRPr lang="en-GB" sz="3200" b="1" dirty="0">
              <a:solidFill>
                <a:srgbClr val="CDF8F4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4E68FC-9645-41AF-AD61-EA38A9B95D43}"/>
              </a:ext>
            </a:extLst>
          </p:cNvPr>
          <p:cNvSpPr txBox="1"/>
          <p:nvPr/>
        </p:nvSpPr>
        <p:spPr>
          <a:xfrm>
            <a:off x="1883130" y="3486044"/>
            <a:ext cx="7394220" cy="13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特征选取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？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      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核函数</a:t>
            </a:r>
            <a:r>
              <a:rPr lang="zh-CN" altLang="en-US" sz="28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参数选取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？ </a:t>
            </a:r>
            <a:endParaRPr lang="en-US" altLang="zh-CN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sym typeface="Bungee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线性与非线性？  </a:t>
            </a:r>
            <a:r>
              <a:rPr lang="zh-CN" altLang="en-US" sz="28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单支股票</a:t>
            </a:r>
            <a:r>
              <a:rPr lang="zh-CN" altLang="en-US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是否充分？</a:t>
            </a:r>
            <a:r>
              <a:rPr lang="en-US" altLang="zh-CN" sz="2800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sym typeface="Bungee"/>
              </a:rPr>
              <a:t>……</a:t>
            </a:r>
            <a:endParaRPr lang="zh-CN" altLang="en-US" sz="2800" dirty="0">
              <a:solidFill>
                <a:srgbClr val="FFC000"/>
              </a:solidFill>
              <a:latin typeface="SimHei" panose="02010609060101010101" pitchFamily="49" charset="-122"/>
              <a:ea typeface="SimHei" panose="02010609060101010101" pitchFamily="49" charset="-122"/>
              <a:sym typeface="Bungee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25B3F6-699B-4778-9604-C946750A5B4C}"/>
              </a:ext>
            </a:extLst>
          </p:cNvPr>
          <p:cNvSpPr txBox="1"/>
          <p:nvPr/>
        </p:nvSpPr>
        <p:spPr>
          <a:xfrm>
            <a:off x="545189" y="782393"/>
            <a:ext cx="7299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*</a:t>
            </a:r>
            <a:r>
              <a:rPr lang="zh-CN" altLang="zh-CN" sz="18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股票数据非线性、高噪声、波动性较强且需</a:t>
            </a:r>
            <a:r>
              <a:rPr lang="zh-CN" altLang="en-US" sz="18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分析</a:t>
            </a:r>
            <a:r>
              <a:rPr lang="zh-CN" altLang="zh-CN" sz="18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多特征数据</a:t>
            </a:r>
            <a:endParaRPr lang="zh-CN" altLang="en-US" sz="1800" dirty="0">
              <a:solidFill>
                <a:schemeClr val="accent6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CB127D-56CF-4814-AF2C-24EB4B1C9564}"/>
              </a:ext>
            </a:extLst>
          </p:cNvPr>
          <p:cNvSpPr txBox="1"/>
          <p:nvPr/>
        </p:nvSpPr>
        <p:spPr>
          <a:xfrm>
            <a:off x="7659231" y="4737122"/>
            <a:ext cx="5378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（李航，</a:t>
            </a:r>
            <a:r>
              <a:rPr lang="en-US" altLang="zh-CN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2012</a:t>
            </a:r>
            <a:r>
              <a:rPr lang="zh-CN" altLang="en-US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）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1694983" y="755923"/>
            <a:ext cx="4411600" cy="785523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subTitle" idx="1"/>
          </p:nvPr>
        </p:nvSpPr>
        <p:spPr>
          <a:xfrm>
            <a:off x="2008877" y="3567886"/>
            <a:ext cx="3792491" cy="485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近邻传播</a:t>
            </a:r>
            <a:r>
              <a:rPr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(AP)+SVM</a:t>
            </a:r>
            <a:endParaRPr lang="en-GB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2"/>
          </p:nvPr>
        </p:nvSpPr>
        <p:spPr>
          <a:xfrm>
            <a:off x="526709" y="737367"/>
            <a:ext cx="124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41" name="Google Shape;306;p33">
            <a:extLst>
              <a:ext uri="{FF2B5EF4-FFF2-40B4-BE49-F238E27FC236}">
                <a16:creationId xmlns:a16="http://schemas.microsoft.com/office/drawing/2014/main" id="{5B33C5DD-C7E1-4FAE-9007-0B794DB732E7}"/>
              </a:ext>
            </a:extLst>
          </p:cNvPr>
          <p:cNvSpPr/>
          <p:nvPr/>
        </p:nvSpPr>
        <p:spPr>
          <a:xfrm>
            <a:off x="1694983" y="2090068"/>
            <a:ext cx="5583493" cy="78059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11;p33">
            <a:extLst>
              <a:ext uri="{FF2B5EF4-FFF2-40B4-BE49-F238E27FC236}">
                <a16:creationId xmlns:a16="http://schemas.microsoft.com/office/drawing/2014/main" id="{43AD0E41-577D-4B30-8CD0-81ED0EBA43A9}"/>
              </a:ext>
            </a:extLst>
          </p:cNvPr>
          <p:cNvSpPr txBox="1">
            <a:spLocks/>
          </p:cNvSpPr>
          <p:nvPr/>
        </p:nvSpPr>
        <p:spPr>
          <a:xfrm>
            <a:off x="2008877" y="2185770"/>
            <a:ext cx="5269599" cy="4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marL="0" indent="0"/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时间序列算法</a:t>
            </a:r>
            <a:r>
              <a:rPr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GB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ARIMA)</a:t>
            </a:r>
            <a:r>
              <a:rPr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+SVM</a:t>
            </a:r>
            <a:endParaRPr lang="en-GB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3" name="Google Shape;312;p33">
            <a:extLst>
              <a:ext uri="{FF2B5EF4-FFF2-40B4-BE49-F238E27FC236}">
                <a16:creationId xmlns:a16="http://schemas.microsoft.com/office/drawing/2014/main" id="{DF0E9927-026D-44C5-810E-E0EA7F1907D7}"/>
              </a:ext>
            </a:extLst>
          </p:cNvPr>
          <p:cNvSpPr txBox="1">
            <a:spLocks/>
          </p:cNvSpPr>
          <p:nvPr/>
        </p:nvSpPr>
        <p:spPr>
          <a:xfrm>
            <a:off x="526709" y="2098807"/>
            <a:ext cx="124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5000" b="0" i="0" u="none" strike="noStrike" cap="none">
                <a:solidFill>
                  <a:schemeClr val="accent6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GB" dirty="0"/>
              <a:t>0</a:t>
            </a:r>
            <a:r>
              <a:rPr lang="en-US" altLang="zh-CN" dirty="0"/>
              <a:t>2</a:t>
            </a:r>
            <a:endParaRPr lang="en-GB" dirty="0"/>
          </a:p>
        </p:txBody>
      </p:sp>
      <p:sp>
        <p:nvSpPr>
          <p:cNvPr id="44" name="Google Shape;306;p33">
            <a:extLst>
              <a:ext uri="{FF2B5EF4-FFF2-40B4-BE49-F238E27FC236}">
                <a16:creationId xmlns:a16="http://schemas.microsoft.com/office/drawing/2014/main" id="{1B36F98B-CDD7-4A6C-AF1A-9341CD2AF415}"/>
              </a:ext>
            </a:extLst>
          </p:cNvPr>
          <p:cNvSpPr/>
          <p:nvPr/>
        </p:nvSpPr>
        <p:spPr>
          <a:xfrm>
            <a:off x="1694984" y="3393520"/>
            <a:ext cx="4019815" cy="83447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11;p33">
            <a:extLst>
              <a:ext uri="{FF2B5EF4-FFF2-40B4-BE49-F238E27FC236}">
                <a16:creationId xmlns:a16="http://schemas.microsoft.com/office/drawing/2014/main" id="{C2757F6E-E20F-45A9-88B6-3B46E5854530}"/>
              </a:ext>
            </a:extLst>
          </p:cNvPr>
          <p:cNvSpPr txBox="1">
            <a:spLocks/>
          </p:cNvSpPr>
          <p:nvPr/>
        </p:nvSpPr>
        <p:spPr>
          <a:xfrm>
            <a:off x="2123103" y="847008"/>
            <a:ext cx="3727563" cy="4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ungee"/>
              <a:buNone/>
              <a:defRPr sz="2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pPr marL="0" indent="0"/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遗传算法</a:t>
            </a:r>
            <a:r>
              <a:rPr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GB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GA)</a:t>
            </a:r>
            <a:r>
              <a:rPr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rPr>
              <a:t>+SVM</a:t>
            </a:r>
            <a:endParaRPr lang="en-GB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6" name="Google Shape;312;p33">
            <a:extLst>
              <a:ext uri="{FF2B5EF4-FFF2-40B4-BE49-F238E27FC236}">
                <a16:creationId xmlns:a16="http://schemas.microsoft.com/office/drawing/2014/main" id="{957FE3B6-DEFA-4FE5-8E4E-91DC5F770EC9}"/>
              </a:ext>
            </a:extLst>
          </p:cNvPr>
          <p:cNvSpPr txBox="1">
            <a:spLocks/>
          </p:cNvSpPr>
          <p:nvPr/>
        </p:nvSpPr>
        <p:spPr>
          <a:xfrm>
            <a:off x="526709" y="3393520"/>
            <a:ext cx="124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5000" b="0" i="0" u="none" strike="noStrike" cap="none">
                <a:solidFill>
                  <a:schemeClr val="accent6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Bungee"/>
              <a:buNone/>
              <a:defRPr sz="8000" b="0" i="0" u="none" strike="noStrike" cap="none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r>
              <a:rPr lang="en-GB" dirty="0"/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603504" y="1148934"/>
            <a:ext cx="7424361" cy="593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A3816A"/>
              </a:buClr>
              <a:buSzPts val="1100"/>
              <a:buNone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利用</a:t>
            </a:r>
            <a:r>
              <a:rPr lang="en-US" altLang="zh-CN" sz="1800" b="1" dirty="0">
                <a:latin typeface="SimHei" panose="02010609060101010101" pitchFamily="49" charset="-122"/>
                <a:ea typeface="SimHei" panose="02010609060101010101" pitchFamily="49" charset="-122"/>
              </a:rPr>
              <a:t>GA</a:t>
            </a:r>
            <a:r>
              <a:rPr lang="zh-C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全局自动寻优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找到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SVM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的最佳参数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剔除了冗余特征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zh-C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提高了预测的命中率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, </a:t>
            </a:r>
            <a:r>
              <a:rPr lang="zh-C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大大减少了计算量和预测时间。</a:t>
            </a:r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444059" y="191965"/>
            <a:ext cx="4463402" cy="860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/>
              <a:t>01  </a:t>
            </a: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遗传算法</a:t>
            </a:r>
            <a:r>
              <a:rPr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(GA)+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endParaRPr lang="en-GB" altLang="zh-CN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515C722-D123-429A-8B22-E3051A9E524C}"/>
              </a:ext>
            </a:extLst>
          </p:cNvPr>
          <p:cNvGrpSpPr/>
          <p:nvPr/>
        </p:nvGrpSpPr>
        <p:grpSpPr>
          <a:xfrm>
            <a:off x="519430" y="1903174"/>
            <a:ext cx="7659370" cy="3254329"/>
            <a:chOff x="868680" y="1923848"/>
            <a:chExt cx="7335520" cy="310643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61E1D69-B935-4A1F-96ED-93488F3F3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75" b="52931"/>
            <a:stretch/>
          </p:blipFill>
          <p:spPr>
            <a:xfrm>
              <a:off x="868680" y="1923848"/>
              <a:ext cx="5262356" cy="930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74E151D-8656-495E-9A69-DCAE07A6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429" y="1923848"/>
              <a:ext cx="3777771" cy="310643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C21A13-7224-4E9A-83F3-3EBC689FDECE}"/>
              </a:ext>
            </a:extLst>
          </p:cNvPr>
          <p:cNvGrpSpPr/>
          <p:nvPr/>
        </p:nvGrpSpPr>
        <p:grpSpPr>
          <a:xfrm>
            <a:off x="3474720" y="1129060"/>
            <a:ext cx="3345180" cy="1654357"/>
            <a:chOff x="3474720" y="1129060"/>
            <a:chExt cx="3345180" cy="16543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2DA25B-1FFF-4E76-97B5-35A462808E2B}"/>
                </a:ext>
              </a:extLst>
            </p:cNvPr>
            <p:cNvSpPr/>
            <p:nvPr/>
          </p:nvSpPr>
          <p:spPr>
            <a:xfrm>
              <a:off x="3474720" y="2550583"/>
              <a:ext cx="297180" cy="23283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2BF3D2-B4EF-4324-B92B-0CE009B2890C}"/>
                </a:ext>
              </a:extLst>
            </p:cNvPr>
            <p:cNvSpPr/>
            <p:nvPr/>
          </p:nvSpPr>
          <p:spPr>
            <a:xfrm>
              <a:off x="6393420" y="2494310"/>
              <a:ext cx="426480" cy="28910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55BAC25-A1B2-4D3C-80C8-A58F90CC2E43}"/>
                </a:ext>
              </a:extLst>
            </p:cNvPr>
            <p:cNvSpPr/>
            <p:nvPr/>
          </p:nvSpPr>
          <p:spPr>
            <a:xfrm>
              <a:off x="3948670" y="1129060"/>
              <a:ext cx="1029730" cy="426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6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3"/>
          <p:cNvSpPr/>
          <p:nvPr/>
        </p:nvSpPr>
        <p:spPr>
          <a:xfrm>
            <a:off x="1290300" y="1471938"/>
            <a:ext cx="830700" cy="830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3"/>
          <p:cNvSpPr/>
          <p:nvPr/>
        </p:nvSpPr>
        <p:spPr>
          <a:xfrm>
            <a:off x="5112150" y="1471938"/>
            <a:ext cx="830700" cy="830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3"/>
          <p:cNvSpPr/>
          <p:nvPr/>
        </p:nvSpPr>
        <p:spPr>
          <a:xfrm>
            <a:off x="3201225" y="1919050"/>
            <a:ext cx="830700" cy="830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53"/>
          <p:cNvSpPr/>
          <p:nvPr/>
        </p:nvSpPr>
        <p:spPr>
          <a:xfrm>
            <a:off x="7023000" y="1919050"/>
            <a:ext cx="830700" cy="830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53"/>
          <p:cNvSpPr txBox="1">
            <a:spLocks noGrp="1"/>
          </p:cNvSpPr>
          <p:nvPr>
            <p:ph type="title"/>
          </p:nvPr>
        </p:nvSpPr>
        <p:spPr>
          <a:xfrm>
            <a:off x="506640" y="98387"/>
            <a:ext cx="7704000" cy="96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模型建立过程</a:t>
            </a:r>
            <a:endParaRPr lang="en-GB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066" name="Google Shape;2066;p53"/>
          <p:cNvSpPr/>
          <p:nvPr/>
        </p:nvSpPr>
        <p:spPr>
          <a:xfrm>
            <a:off x="813300" y="3268788"/>
            <a:ext cx="17847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53"/>
          <p:cNvSpPr txBox="1">
            <a:spLocks noGrp="1"/>
          </p:cNvSpPr>
          <p:nvPr>
            <p:ph type="subTitle" idx="4294967295"/>
          </p:nvPr>
        </p:nvSpPr>
        <p:spPr>
          <a:xfrm>
            <a:off x="850500" y="3329550"/>
            <a:ext cx="17103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  <a:cs typeface="Bungee"/>
                <a:sym typeface="Bungee"/>
              </a:rPr>
              <a:t>初始化</a:t>
            </a:r>
            <a:endParaRPr sz="2000" b="1" dirty="0">
              <a:latin typeface="SimHei" panose="02010609060101010101" pitchFamily="49" charset="-122"/>
              <a:ea typeface="SimHei" panose="02010609060101010101" pitchFamily="49" charset="-122"/>
              <a:cs typeface="Bungee"/>
              <a:sym typeface="Bungee"/>
            </a:endParaRPr>
          </a:p>
        </p:txBody>
      </p:sp>
      <p:sp>
        <p:nvSpPr>
          <p:cNvPr id="2068" name="Google Shape;2068;p53"/>
          <p:cNvSpPr txBox="1">
            <a:spLocks noGrp="1"/>
          </p:cNvSpPr>
          <p:nvPr>
            <p:ph type="subTitle" idx="4294967295"/>
          </p:nvPr>
        </p:nvSpPr>
        <p:spPr>
          <a:xfrm>
            <a:off x="336899" y="3702157"/>
            <a:ext cx="2343188" cy="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C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选定原始特征向量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初始化种群</a:t>
            </a:r>
          </a:p>
        </p:txBody>
      </p:sp>
      <p:sp>
        <p:nvSpPr>
          <p:cNvPr id="2069" name="Google Shape;2069;p53"/>
          <p:cNvSpPr/>
          <p:nvPr/>
        </p:nvSpPr>
        <p:spPr>
          <a:xfrm>
            <a:off x="2724225" y="3268788"/>
            <a:ext cx="17847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53"/>
          <p:cNvSpPr txBox="1">
            <a:spLocks noGrp="1"/>
          </p:cNvSpPr>
          <p:nvPr>
            <p:ph type="subTitle" idx="4294967295"/>
          </p:nvPr>
        </p:nvSpPr>
        <p:spPr>
          <a:xfrm>
            <a:off x="2761425" y="3329550"/>
            <a:ext cx="17103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Bungee"/>
                <a:ea typeface="Bungee"/>
                <a:cs typeface="Bungee"/>
                <a:sym typeface="Bungee"/>
              </a:rPr>
              <a:t>优化参数</a:t>
            </a:r>
            <a:endParaRPr sz="2000" b="1" dirty="0"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72" name="Google Shape;2072;p53"/>
          <p:cNvSpPr/>
          <p:nvPr/>
        </p:nvSpPr>
        <p:spPr>
          <a:xfrm>
            <a:off x="4635150" y="3268788"/>
            <a:ext cx="17847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53"/>
          <p:cNvSpPr txBox="1">
            <a:spLocks noGrp="1"/>
          </p:cNvSpPr>
          <p:nvPr>
            <p:ph type="subTitle" idx="4294967295"/>
          </p:nvPr>
        </p:nvSpPr>
        <p:spPr>
          <a:xfrm>
            <a:off x="4672350" y="3329550"/>
            <a:ext cx="17103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Bungee"/>
                <a:ea typeface="Bungee"/>
                <a:cs typeface="Bungee"/>
                <a:sym typeface="Bungee"/>
              </a:rPr>
              <a:t>优化特征向量</a:t>
            </a:r>
            <a:endParaRPr sz="2000" b="1" dirty="0"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075" name="Google Shape;2075;p53"/>
          <p:cNvSpPr/>
          <p:nvPr/>
        </p:nvSpPr>
        <p:spPr>
          <a:xfrm>
            <a:off x="6546000" y="3268788"/>
            <a:ext cx="1784700" cy="405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53"/>
          <p:cNvSpPr txBox="1">
            <a:spLocks noGrp="1"/>
          </p:cNvSpPr>
          <p:nvPr>
            <p:ph type="subTitle" idx="4294967295"/>
          </p:nvPr>
        </p:nvSpPr>
        <p:spPr>
          <a:xfrm>
            <a:off x="6583200" y="3329550"/>
            <a:ext cx="1710300" cy="2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  <a:cs typeface="Bungee"/>
                <a:sym typeface="Bungee"/>
              </a:rPr>
              <a:t>测试</a:t>
            </a:r>
            <a:endParaRPr sz="2000" b="1" dirty="0">
              <a:latin typeface="SimHei" panose="02010609060101010101" pitchFamily="49" charset="-122"/>
              <a:ea typeface="SimHei" panose="02010609060101010101" pitchFamily="49" charset="-122"/>
              <a:cs typeface="Bungee"/>
              <a:sym typeface="Bungee"/>
            </a:endParaRPr>
          </a:p>
        </p:txBody>
      </p:sp>
      <p:cxnSp>
        <p:nvCxnSpPr>
          <p:cNvPr id="2115" name="Google Shape;2115;p53"/>
          <p:cNvCxnSpPr>
            <a:cxnSpLocks/>
            <a:stCxn id="2061" idx="4"/>
            <a:endCxn id="2066" idx="0"/>
          </p:cNvCxnSpPr>
          <p:nvPr/>
        </p:nvCxnSpPr>
        <p:spPr>
          <a:xfrm>
            <a:off x="1705650" y="2302638"/>
            <a:ext cx="0" cy="9663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cxnSp>
      <p:cxnSp>
        <p:nvCxnSpPr>
          <p:cNvPr id="2116" name="Google Shape;2116;p53"/>
          <p:cNvCxnSpPr>
            <a:stCxn id="2063" idx="4"/>
            <a:endCxn id="2069" idx="0"/>
          </p:cNvCxnSpPr>
          <p:nvPr/>
        </p:nvCxnSpPr>
        <p:spPr>
          <a:xfrm>
            <a:off x="3616575" y="2749750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cxnSp>
      <p:cxnSp>
        <p:nvCxnSpPr>
          <p:cNvPr id="2117" name="Google Shape;2117;p53"/>
          <p:cNvCxnSpPr>
            <a:stCxn id="2062" idx="4"/>
            <a:endCxn id="2072" idx="0"/>
          </p:cNvCxnSpPr>
          <p:nvPr/>
        </p:nvCxnSpPr>
        <p:spPr>
          <a:xfrm>
            <a:off x="5527500" y="2302638"/>
            <a:ext cx="0" cy="9663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cxnSp>
      <p:cxnSp>
        <p:nvCxnSpPr>
          <p:cNvPr id="2118" name="Google Shape;2118;p53"/>
          <p:cNvCxnSpPr>
            <a:stCxn id="2064" idx="4"/>
            <a:endCxn id="2075" idx="0"/>
          </p:cNvCxnSpPr>
          <p:nvPr/>
        </p:nvCxnSpPr>
        <p:spPr>
          <a:xfrm>
            <a:off x="7438350" y="2749750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cxnSp>
      <p:cxnSp>
        <p:nvCxnSpPr>
          <p:cNvPr id="2119" name="Google Shape;2119;p53"/>
          <p:cNvCxnSpPr>
            <a:cxnSpLocks/>
            <a:stCxn id="2061" idx="2"/>
          </p:cNvCxnSpPr>
          <p:nvPr/>
        </p:nvCxnSpPr>
        <p:spPr>
          <a:xfrm rot="10800000">
            <a:off x="724500" y="1887288"/>
            <a:ext cx="565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  <a:effectLst>
            <a:outerShdw blurRad="71438" algn="bl" rotWithShape="0">
              <a:schemeClr val="accent6"/>
            </a:outerShdw>
          </a:effectLst>
        </p:spPr>
      </p:cxnSp>
      <p:cxnSp>
        <p:nvCxnSpPr>
          <p:cNvPr id="2120" name="Google Shape;2120;p53"/>
          <p:cNvCxnSpPr>
            <a:cxnSpLocks/>
            <a:stCxn id="2061" idx="6"/>
            <a:endCxn id="2063" idx="2"/>
          </p:cNvCxnSpPr>
          <p:nvPr/>
        </p:nvCxnSpPr>
        <p:spPr>
          <a:xfrm>
            <a:off x="2121000" y="1887288"/>
            <a:ext cx="1080300" cy="4470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accent6"/>
            </a:outerShdw>
          </a:effectLst>
        </p:spPr>
      </p:cxnSp>
      <p:cxnSp>
        <p:nvCxnSpPr>
          <p:cNvPr id="2121" name="Google Shape;2121;p53"/>
          <p:cNvCxnSpPr>
            <a:stCxn id="2063" idx="6"/>
            <a:endCxn id="2062" idx="2"/>
          </p:cNvCxnSpPr>
          <p:nvPr/>
        </p:nvCxnSpPr>
        <p:spPr>
          <a:xfrm rot="10800000" flipH="1">
            <a:off x="4031925" y="1887400"/>
            <a:ext cx="1080300" cy="4470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accent6"/>
            </a:outerShdw>
          </a:effectLst>
        </p:spPr>
      </p:cxnSp>
      <p:cxnSp>
        <p:nvCxnSpPr>
          <p:cNvPr id="2122" name="Google Shape;2122;p53"/>
          <p:cNvCxnSpPr>
            <a:stCxn id="2062" idx="6"/>
            <a:endCxn id="2064" idx="2"/>
          </p:cNvCxnSpPr>
          <p:nvPr/>
        </p:nvCxnSpPr>
        <p:spPr>
          <a:xfrm>
            <a:off x="5942850" y="1887288"/>
            <a:ext cx="1080300" cy="4470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accent6"/>
            </a:outerShdw>
          </a:effectLst>
        </p:spPr>
      </p:cxnSp>
      <p:cxnSp>
        <p:nvCxnSpPr>
          <p:cNvPr id="2123" name="Google Shape;2123;p53"/>
          <p:cNvCxnSpPr>
            <a:stCxn id="2064" idx="6"/>
          </p:cNvCxnSpPr>
          <p:nvPr/>
        </p:nvCxnSpPr>
        <p:spPr>
          <a:xfrm>
            <a:off x="7853700" y="2334400"/>
            <a:ext cx="559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  <a:effectLst>
            <a:outerShdw blurRad="71438" algn="bl" rotWithShape="0">
              <a:schemeClr val="accent6"/>
            </a:outerShdw>
          </a:effec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7019162-EBBD-42CE-B141-2DA4B9E2F2C6}"/>
              </a:ext>
            </a:extLst>
          </p:cNvPr>
          <p:cNvSpPr txBox="1"/>
          <p:nvPr/>
        </p:nvSpPr>
        <p:spPr>
          <a:xfrm>
            <a:off x="1433778" y="1625678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①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8F8E1E-D4C6-4A8A-8FA9-E1A54F3F2B5D}"/>
              </a:ext>
            </a:extLst>
          </p:cNvPr>
          <p:cNvSpPr txBox="1"/>
          <p:nvPr/>
        </p:nvSpPr>
        <p:spPr>
          <a:xfrm>
            <a:off x="3374899" y="20483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8D46B43-CE1D-4A7F-9CFC-6BEFCC33D348}"/>
              </a:ext>
            </a:extLst>
          </p:cNvPr>
          <p:cNvSpPr txBox="1"/>
          <p:nvPr/>
        </p:nvSpPr>
        <p:spPr>
          <a:xfrm>
            <a:off x="5271622" y="15750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</a:rPr>
              <a:t>③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0B51435-7FC7-4238-848A-27441D027AF6}"/>
              </a:ext>
            </a:extLst>
          </p:cNvPr>
          <p:cNvSpPr txBox="1"/>
          <p:nvPr/>
        </p:nvSpPr>
        <p:spPr>
          <a:xfrm>
            <a:off x="7166480" y="207267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④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669D0FF-EB86-4EEB-B5B2-2C6E49C89909}"/>
              </a:ext>
            </a:extLst>
          </p:cNvPr>
          <p:cNvGrpSpPr/>
          <p:nvPr/>
        </p:nvGrpSpPr>
        <p:grpSpPr>
          <a:xfrm>
            <a:off x="3735527" y="148527"/>
            <a:ext cx="4778470" cy="1080000"/>
            <a:chOff x="89860" y="1614352"/>
            <a:chExt cx="9009449" cy="1924441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3A54B5E2-61BA-4BF5-8A75-AEFE5AFF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0" y="1614352"/>
              <a:ext cx="9009449" cy="19244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01EAB771-B402-4AD6-8B75-4F3CA96DA914}"/>
                    </a:ext>
                  </a:extLst>
                </p14:cNvPr>
                <p14:cNvContentPartPr/>
                <p14:nvPr/>
              </p14:nvContentPartPr>
              <p14:xfrm>
                <a:off x="2438287" y="2175254"/>
                <a:ext cx="1100521" cy="519839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01EAB771-B402-4AD6-8B75-4F3CA96DA9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9550" y="2063082"/>
                  <a:ext cx="1337316" cy="743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14390459-7941-4DDA-B89C-A026AD21E73C}"/>
                    </a:ext>
                  </a:extLst>
                </p14:cNvPr>
                <p14:cNvContentPartPr/>
                <p14:nvPr/>
              </p14:nvContentPartPr>
              <p14:xfrm>
                <a:off x="7556844" y="1899269"/>
                <a:ext cx="1164961" cy="809279"/>
              </p14:xfrm>
            </p:contentPart>
          </mc:Choice>
          <mc:Fallback xmlns=""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14390459-7941-4DDA-B89C-A026AD21E7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38109" y="1787047"/>
                  <a:ext cx="1401753" cy="103308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8240C1B-3E37-4934-890C-3850E8CC3FD9}"/>
              </a:ext>
            </a:extLst>
          </p:cNvPr>
          <p:cNvSpPr txBox="1"/>
          <p:nvPr/>
        </p:nvSpPr>
        <p:spPr>
          <a:xfrm flipH="1">
            <a:off x="427246" y="4341950"/>
            <a:ext cx="2556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00110101…</a:t>
            </a:r>
            <a:endParaRPr lang="zh-CN" altLang="en-US" sz="16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7E76374-9A67-4F2E-A8A6-31F4F1027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30" y="1273254"/>
            <a:ext cx="3859270" cy="3602935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77F81F8C-B56C-4CD8-937E-86BFB30B74D2}"/>
              </a:ext>
            </a:extLst>
          </p:cNvPr>
          <p:cNvSpPr txBox="1"/>
          <p:nvPr/>
        </p:nvSpPr>
        <p:spPr>
          <a:xfrm>
            <a:off x="7557630" y="4737336"/>
            <a:ext cx="5378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zh-CN" altLang="zh-CN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张伟</a:t>
            </a:r>
            <a:r>
              <a:rPr lang="zh-CN" altLang="en-US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2012</a:t>
            </a:r>
            <a:r>
              <a:rPr lang="zh-CN" altLang="en-US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）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A32947-99C4-41EE-B51A-43E79F33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" y="1120775"/>
            <a:ext cx="8708376" cy="29019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7A9998-BA08-4983-81B5-44433A8BDEB1}"/>
              </a:ext>
            </a:extLst>
          </p:cNvPr>
          <p:cNvSpPr/>
          <p:nvPr/>
        </p:nvSpPr>
        <p:spPr>
          <a:xfrm>
            <a:off x="506969" y="2487960"/>
            <a:ext cx="8347153" cy="255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500321-F2FE-43B3-96A6-1BE05B98C206}"/>
              </a:ext>
            </a:extLst>
          </p:cNvPr>
          <p:cNvSpPr txBox="1"/>
          <p:nvPr/>
        </p:nvSpPr>
        <p:spPr>
          <a:xfrm>
            <a:off x="7557630" y="4737336"/>
            <a:ext cx="5378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zh-CN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张伟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2012</a:t>
            </a:r>
            <a:r>
              <a:rPr lang="zh-CN" altLang="en-US" sz="1400" kern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0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49A554B-F5ED-4F79-A3DC-89327CDC2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244" y="1489506"/>
            <a:ext cx="7773512" cy="1837349"/>
          </a:xfrm>
          <a:prstGeom prst="rect">
            <a:avLst/>
          </a:prstGeom>
        </p:spPr>
      </p:pic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362897" y="211015"/>
            <a:ext cx="5832297" cy="860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/>
              <a:t>02   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时间序列算法</a:t>
            </a:r>
            <a:r>
              <a:rPr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(ARIMA)+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endParaRPr lang="en-GB" altLang="zh-CN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51131-321C-48A6-85CD-1183E0A2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3231247"/>
            <a:ext cx="1210733" cy="412750"/>
          </a:xfrm>
          <a:solidFill>
            <a:schemeClr val="tx1"/>
          </a:solidFill>
        </p:spPr>
        <p:txBody>
          <a:bodyPr/>
          <a:lstStyle/>
          <a:p>
            <a:pPr marL="127000" indent="0">
              <a:buNone/>
            </a:pPr>
            <a:r>
              <a:rPr lang="zh-CN" altLang="zh-CN" b="1" dirty="0">
                <a:solidFill>
                  <a:srgbClr val="244A89"/>
                </a:solidFill>
              </a:rPr>
              <a:t>线性</a:t>
            </a:r>
            <a:r>
              <a:rPr lang="zh-CN" altLang="en-US" b="1" dirty="0">
                <a:solidFill>
                  <a:srgbClr val="244A89"/>
                </a:solidFill>
              </a:rPr>
              <a:t>部分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FA9CA2D4-0A37-43FA-8585-064EF9E2BD9C}"/>
              </a:ext>
            </a:extLst>
          </p:cNvPr>
          <p:cNvSpPr txBox="1">
            <a:spLocks/>
          </p:cNvSpPr>
          <p:nvPr/>
        </p:nvSpPr>
        <p:spPr>
          <a:xfrm>
            <a:off x="4493154" y="1071309"/>
            <a:ext cx="1368424" cy="72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27000" indent="0">
              <a:buFont typeface="Red Hat Text"/>
              <a:buNone/>
            </a:pPr>
            <a:r>
              <a:rPr lang="zh-CN" altLang="zh-CN" b="1" dirty="0">
                <a:solidFill>
                  <a:srgbClr val="244A89"/>
                </a:solidFill>
              </a:rPr>
              <a:t>非线性部分</a:t>
            </a:r>
            <a:endParaRPr lang="en-US" altLang="zh-CN" b="1" dirty="0">
              <a:solidFill>
                <a:srgbClr val="244A89"/>
              </a:solidFill>
            </a:endParaRPr>
          </a:p>
          <a:p>
            <a:pPr marL="127000" indent="0">
              <a:buFont typeface="Red Hat Text"/>
              <a:buNone/>
            </a:pPr>
            <a:endParaRPr lang="zh-CN" altLang="en-US" b="1" dirty="0">
              <a:solidFill>
                <a:srgbClr val="244A8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6B777D-B396-4E4A-A055-C931F631F2A0}"/>
              </a:ext>
            </a:extLst>
          </p:cNvPr>
          <p:cNvSpPr txBox="1"/>
          <p:nvPr/>
        </p:nvSpPr>
        <p:spPr>
          <a:xfrm>
            <a:off x="7523763" y="4693459"/>
            <a:ext cx="5378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zh-CN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程昌品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kern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2012</a:t>
            </a:r>
            <a:r>
              <a:rPr lang="zh-CN" altLang="en-US" sz="1400" kern="0" dirty="0">
                <a:solidFill>
                  <a:schemeClr val="accent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98E5F04-FA12-4EAB-A396-0903E869C37B}"/>
              </a:ext>
            </a:extLst>
          </p:cNvPr>
          <p:cNvGrpSpPr/>
          <p:nvPr/>
        </p:nvGrpSpPr>
        <p:grpSpPr>
          <a:xfrm>
            <a:off x="362897" y="3857900"/>
            <a:ext cx="4754511" cy="1127294"/>
            <a:chOff x="89862" y="1614354"/>
            <a:chExt cx="8964276" cy="200871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91F40E5-7BE9-46DE-ACA2-08C6CD1C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62" y="1614354"/>
              <a:ext cx="8964276" cy="191479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CD95AC3C-39B2-49C1-8534-EE0BD35D3E82}"/>
                    </a:ext>
                  </a:extLst>
                </p14:cNvPr>
                <p14:cNvContentPartPr/>
                <p14:nvPr/>
              </p14:nvContentPartPr>
              <p14:xfrm>
                <a:off x="3036910" y="3103228"/>
                <a:ext cx="1100521" cy="519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CD95AC3C-39B2-49C1-8534-EE0BD35D3E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8173" y="2991055"/>
                  <a:ext cx="1337316" cy="7435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34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444058" y="1071308"/>
            <a:ext cx="7704383" cy="1328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charset="0"/>
              <a:buNone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   有效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利用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zh-CN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目标股票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走势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相似的其他股票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，以</a:t>
            </a:r>
            <a:r>
              <a:rPr lang="en-US" altLang="zh-CN" sz="2000" b="1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AP</a:t>
            </a:r>
            <a:r>
              <a:rPr lang="zh-CN" altLang="en-US" sz="1800" b="1" dirty="0">
                <a:solidFill>
                  <a:schemeClr val="accent6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算法训练成聚类矩阵簇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，据此训练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SVM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 charset="0"/>
              <a:buNone/>
            </a:pP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/>
          </p:nvPr>
        </p:nvSpPr>
        <p:spPr>
          <a:xfrm>
            <a:off x="259908" y="187080"/>
            <a:ext cx="4463402" cy="860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/>
              <a:t>03   </a:t>
            </a:r>
            <a:r>
              <a:rPr lang="zh-CN" altLang="en-US" sz="3200" b="1" dirty="0">
                <a:latin typeface="SimHei" panose="02010609060101010101" pitchFamily="49" charset="-122"/>
                <a:ea typeface="SimHei" panose="02010609060101010101" pitchFamily="49" charset="-122"/>
              </a:rPr>
              <a:t>近邻传播</a:t>
            </a:r>
            <a:r>
              <a:rPr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(AP)+</a:t>
            </a:r>
            <a:r>
              <a:rPr lang="en-US" altLang="zh-CN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SVM</a:t>
            </a:r>
            <a:endParaRPr lang="en-GB" altLang="zh-CN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4A974D0-DE82-4CEF-96E7-3B7DB02BB338}"/>
              </a:ext>
            </a:extLst>
          </p:cNvPr>
          <p:cNvSpPr txBox="1"/>
          <p:nvPr/>
        </p:nvSpPr>
        <p:spPr>
          <a:xfrm>
            <a:off x="7169113" y="4785440"/>
            <a:ext cx="2240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（胡迪，黄巍，</a:t>
            </a:r>
            <a:r>
              <a:rPr lang="en-US" altLang="zh-CN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2019</a:t>
            </a:r>
            <a:r>
              <a:rPr lang="zh-CN" altLang="en-US" sz="1400" kern="0" dirty="0">
                <a:solidFill>
                  <a:schemeClr val="accent6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宋体" panose="02010600030101010101" pitchFamily="2" charset="-122"/>
              </a:rPr>
              <a:t>）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1CC200-789F-4319-8D4F-526E4024D0F8}"/>
              </a:ext>
            </a:extLst>
          </p:cNvPr>
          <p:cNvGrpSpPr/>
          <p:nvPr/>
        </p:nvGrpSpPr>
        <p:grpSpPr>
          <a:xfrm>
            <a:off x="996100" y="2223768"/>
            <a:ext cx="1784700" cy="405900"/>
            <a:chOff x="6546000" y="3268788"/>
            <a:chExt cx="1784700" cy="405900"/>
          </a:xfrm>
        </p:grpSpPr>
        <p:sp>
          <p:nvSpPr>
            <p:cNvPr id="325" name="Google Shape;2075;p53">
              <a:extLst>
                <a:ext uri="{FF2B5EF4-FFF2-40B4-BE49-F238E27FC236}">
                  <a16:creationId xmlns:a16="http://schemas.microsoft.com/office/drawing/2014/main" id="{D83161C3-AF01-402A-9DFC-35E5F5B57687}"/>
                </a:ext>
              </a:extLst>
            </p:cNvPr>
            <p:cNvSpPr/>
            <p:nvPr/>
          </p:nvSpPr>
          <p:spPr>
            <a:xfrm>
              <a:off x="6546000" y="3268788"/>
              <a:ext cx="1784700" cy="405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076;p53">
              <a:extLst>
                <a:ext uri="{FF2B5EF4-FFF2-40B4-BE49-F238E27FC236}">
                  <a16:creationId xmlns:a16="http://schemas.microsoft.com/office/drawing/2014/main" id="{1D6A27AB-A6E5-46A9-9DD8-7A0C05AD827D}"/>
                </a:ext>
              </a:extLst>
            </p:cNvPr>
            <p:cNvSpPr txBox="1">
              <a:spLocks/>
            </p:cNvSpPr>
            <p:nvPr/>
          </p:nvSpPr>
          <p:spPr>
            <a:xfrm>
              <a:off x="6583200" y="3329550"/>
              <a:ext cx="1710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Inter"/>
                <a:buNone/>
              </a:pPr>
              <a:r>
                <a:rPr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  <a:cs typeface="Bungee"/>
                  <a:sym typeface="Bungee"/>
                </a:rPr>
                <a:t>特征选择</a:t>
              </a:r>
            </a:p>
          </p:txBody>
        </p:sp>
      </p:grp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137E6A8B-A2A7-47B7-858C-1D813CD1CE44}"/>
              </a:ext>
            </a:extLst>
          </p:cNvPr>
          <p:cNvGrpSpPr/>
          <p:nvPr/>
        </p:nvGrpSpPr>
        <p:grpSpPr>
          <a:xfrm>
            <a:off x="3518848" y="2221283"/>
            <a:ext cx="1784700" cy="405900"/>
            <a:chOff x="6546000" y="3268788"/>
            <a:chExt cx="1784700" cy="405900"/>
          </a:xfrm>
        </p:grpSpPr>
        <p:sp>
          <p:nvSpPr>
            <p:cNvPr id="329" name="Google Shape;2075;p53">
              <a:extLst>
                <a:ext uri="{FF2B5EF4-FFF2-40B4-BE49-F238E27FC236}">
                  <a16:creationId xmlns:a16="http://schemas.microsoft.com/office/drawing/2014/main" id="{C4A943B9-1F42-4D03-8F85-91D893919E37}"/>
                </a:ext>
              </a:extLst>
            </p:cNvPr>
            <p:cNvSpPr/>
            <p:nvPr/>
          </p:nvSpPr>
          <p:spPr>
            <a:xfrm>
              <a:off x="6546000" y="3268788"/>
              <a:ext cx="1784700" cy="405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076;p53">
              <a:extLst>
                <a:ext uri="{FF2B5EF4-FFF2-40B4-BE49-F238E27FC236}">
                  <a16:creationId xmlns:a16="http://schemas.microsoft.com/office/drawing/2014/main" id="{4603291D-0EA5-474F-8B00-0737C4DEDC82}"/>
                </a:ext>
              </a:extLst>
            </p:cNvPr>
            <p:cNvSpPr txBox="1">
              <a:spLocks/>
            </p:cNvSpPr>
            <p:nvPr/>
          </p:nvSpPr>
          <p:spPr>
            <a:xfrm>
              <a:off x="6583200" y="3329550"/>
              <a:ext cx="1710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Inter"/>
                <a:buNone/>
              </a:pPr>
              <a:r>
                <a:rPr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  <a:cs typeface="Bungee"/>
                  <a:sym typeface="Bungee"/>
                </a:rPr>
                <a:t>相似矩阵簇</a:t>
              </a: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118F9F48-2CF4-47A7-AD65-39E86C60CEA2}"/>
              </a:ext>
            </a:extLst>
          </p:cNvPr>
          <p:cNvGrpSpPr/>
          <p:nvPr/>
        </p:nvGrpSpPr>
        <p:grpSpPr>
          <a:xfrm>
            <a:off x="6040298" y="2223768"/>
            <a:ext cx="1784700" cy="405900"/>
            <a:chOff x="6546000" y="3268788"/>
            <a:chExt cx="1784700" cy="405900"/>
          </a:xfrm>
        </p:grpSpPr>
        <p:sp>
          <p:nvSpPr>
            <p:cNvPr id="332" name="Google Shape;2075;p53">
              <a:extLst>
                <a:ext uri="{FF2B5EF4-FFF2-40B4-BE49-F238E27FC236}">
                  <a16:creationId xmlns:a16="http://schemas.microsoft.com/office/drawing/2014/main" id="{B86C860F-3E6A-4046-860E-A10866D42246}"/>
                </a:ext>
              </a:extLst>
            </p:cNvPr>
            <p:cNvSpPr/>
            <p:nvPr/>
          </p:nvSpPr>
          <p:spPr>
            <a:xfrm>
              <a:off x="6546000" y="3268788"/>
              <a:ext cx="1784700" cy="405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076;p53">
              <a:extLst>
                <a:ext uri="{FF2B5EF4-FFF2-40B4-BE49-F238E27FC236}">
                  <a16:creationId xmlns:a16="http://schemas.microsoft.com/office/drawing/2014/main" id="{5F10B511-FD5D-4D5F-89EC-B2FEE4538225}"/>
                </a:ext>
              </a:extLst>
            </p:cNvPr>
            <p:cNvSpPr txBox="1">
              <a:spLocks/>
            </p:cNvSpPr>
            <p:nvPr/>
          </p:nvSpPr>
          <p:spPr>
            <a:xfrm>
              <a:off x="6583200" y="3329550"/>
              <a:ext cx="1710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●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○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Inter"/>
                <a:buChar char="■"/>
                <a:defRPr sz="1600" b="0" i="0" u="none" strike="noStrike" cap="non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Inter"/>
                <a:buNone/>
              </a:pPr>
              <a:r>
                <a:rPr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  <a:cs typeface="Bungee"/>
                  <a:sym typeface="Bungee"/>
                </a:rPr>
                <a:t>训练</a:t>
              </a:r>
              <a:r>
                <a:rPr lang="en-US" altLang="zh-CN" sz="2000" b="1" dirty="0">
                  <a:latin typeface="SimHei" panose="02010609060101010101" pitchFamily="49" charset="-122"/>
                  <a:ea typeface="SimHei" panose="02010609060101010101" pitchFamily="49" charset="-122"/>
                  <a:cs typeface="Bungee"/>
                  <a:sym typeface="Bungee"/>
                </a:rPr>
                <a:t>SVM</a:t>
              </a:r>
              <a:endPara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  <a:cs typeface="Bungee"/>
                <a:sym typeface="Bungee"/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14DF51F5-F301-4614-93FE-D603012AB509}"/>
              </a:ext>
            </a:extLst>
          </p:cNvPr>
          <p:cNvGrpSpPr/>
          <p:nvPr/>
        </p:nvGrpSpPr>
        <p:grpSpPr>
          <a:xfrm>
            <a:off x="362897" y="3857900"/>
            <a:ext cx="4896201" cy="1204115"/>
            <a:chOff x="89862" y="1614354"/>
            <a:chExt cx="9231422" cy="2145601"/>
          </a:xfrm>
        </p:grpSpPr>
        <p:pic>
          <p:nvPicPr>
            <p:cNvPr id="335" name="图片 334">
              <a:extLst>
                <a:ext uri="{FF2B5EF4-FFF2-40B4-BE49-F238E27FC236}">
                  <a16:creationId xmlns:a16="http://schemas.microsoft.com/office/drawing/2014/main" id="{434C2935-255A-4789-A9E4-26170C54B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62" y="1614354"/>
              <a:ext cx="8964276" cy="191479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6" name="墨迹 335">
                  <a:extLst>
                    <a:ext uri="{FF2B5EF4-FFF2-40B4-BE49-F238E27FC236}">
                      <a16:creationId xmlns:a16="http://schemas.microsoft.com/office/drawing/2014/main" id="{4A8CDADC-FABA-4DF6-B0C0-DDDFA029B7AF}"/>
                    </a:ext>
                  </a:extLst>
                </p14:cNvPr>
                <p14:cNvContentPartPr/>
                <p14:nvPr/>
              </p14:nvContentPartPr>
              <p14:xfrm>
                <a:off x="8220763" y="3240115"/>
                <a:ext cx="1100521" cy="519840"/>
              </p14:xfrm>
            </p:contentPart>
          </mc:Choice>
          <mc:Fallback xmlns="">
            <p:pic>
              <p:nvPicPr>
                <p:cNvPr id="336" name="墨迹 335">
                  <a:extLst>
                    <a:ext uri="{FF2B5EF4-FFF2-40B4-BE49-F238E27FC236}">
                      <a16:creationId xmlns:a16="http://schemas.microsoft.com/office/drawing/2014/main" id="{4A8CDADC-FABA-4DF6-B0C0-DDDFA029B7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2026" y="3127942"/>
                  <a:ext cx="1337316" cy="74354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9" name="Google Shape;2068;p53">
            <a:extLst>
              <a:ext uri="{FF2B5EF4-FFF2-40B4-BE49-F238E27FC236}">
                <a16:creationId xmlns:a16="http://schemas.microsoft.com/office/drawing/2014/main" id="{9BA5D023-3D00-44BA-A9A1-3BA00CD1B4CB}"/>
              </a:ext>
            </a:extLst>
          </p:cNvPr>
          <p:cNvSpPr txBox="1">
            <a:spLocks/>
          </p:cNvSpPr>
          <p:nvPr/>
        </p:nvSpPr>
        <p:spPr>
          <a:xfrm>
            <a:off x="939161" y="2568930"/>
            <a:ext cx="2343188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相关系数</a:t>
            </a:r>
            <a:endParaRPr lang="zh-CN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40" name="Google Shape;2119;p53">
            <a:extLst>
              <a:ext uri="{FF2B5EF4-FFF2-40B4-BE49-F238E27FC236}">
                <a16:creationId xmlns:a16="http://schemas.microsoft.com/office/drawing/2014/main" id="{3C9F0EC1-0B42-43AE-BAB2-F5BCCFB32B27}"/>
              </a:ext>
            </a:extLst>
          </p:cNvPr>
          <p:cNvCxnSpPr>
            <a:cxnSpLocks/>
          </p:cNvCxnSpPr>
          <p:nvPr/>
        </p:nvCxnSpPr>
        <p:spPr>
          <a:xfrm flipV="1">
            <a:off x="2811414" y="2413490"/>
            <a:ext cx="699052" cy="12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  <a:effectLst>
            <a:outerShdw blurRad="71438" algn="bl" rotWithShape="0">
              <a:schemeClr val="accent6"/>
            </a:outerShdw>
          </a:effectLst>
        </p:spPr>
      </p:cxnSp>
      <p:cxnSp>
        <p:nvCxnSpPr>
          <p:cNvPr id="343" name="Google Shape;2119;p53">
            <a:extLst>
              <a:ext uri="{FF2B5EF4-FFF2-40B4-BE49-F238E27FC236}">
                <a16:creationId xmlns:a16="http://schemas.microsoft.com/office/drawing/2014/main" id="{5A10188C-361B-43EA-B825-EAD50C38472B}"/>
              </a:ext>
            </a:extLst>
          </p:cNvPr>
          <p:cNvCxnSpPr>
            <a:cxnSpLocks/>
            <a:stCxn id="330" idx="3"/>
            <a:endCxn id="332" idx="1"/>
          </p:cNvCxnSpPr>
          <p:nvPr/>
        </p:nvCxnSpPr>
        <p:spPr>
          <a:xfrm>
            <a:off x="5266348" y="2424245"/>
            <a:ext cx="773950" cy="2473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ot"/>
            <a:round/>
            <a:headEnd type="none" w="med" len="med"/>
            <a:tailEnd type="oval" w="med" len="med"/>
          </a:ln>
          <a:effectLst>
            <a:outerShdw blurRad="71438" algn="bl" rotWithShape="0">
              <a:schemeClr val="accent6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376</Words>
  <Application>Microsoft Macintosh PowerPoint</Application>
  <PresentationFormat>全屏显示(16:9)</PresentationFormat>
  <Paragraphs>50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SimHei</vt:lpstr>
      <vt:lpstr>微软雅黑</vt:lpstr>
      <vt:lpstr>AdvGulliv-R</vt:lpstr>
      <vt:lpstr>Bungee</vt:lpstr>
      <vt:lpstr>Red Hat Text</vt:lpstr>
      <vt:lpstr>Arial</vt:lpstr>
      <vt:lpstr>Consolas</vt:lpstr>
      <vt:lpstr>Inter</vt:lpstr>
      <vt:lpstr>Wild Trading Game Store Stocks by Slidesgo</vt:lpstr>
      <vt:lpstr>支持向量机(SVM)</vt:lpstr>
      <vt:lpstr>PowerPoint 演示文稿</vt:lpstr>
      <vt:lpstr>SVM</vt:lpstr>
      <vt:lpstr>01</vt:lpstr>
      <vt:lpstr>01  遗传算法(GA)+SVM</vt:lpstr>
      <vt:lpstr> 模型建立过程</vt:lpstr>
      <vt:lpstr>PowerPoint 演示文稿</vt:lpstr>
      <vt:lpstr>02   时间序列算法(ARIMA)+SVM</vt:lpstr>
      <vt:lpstr>03   近邻传播(AP)+SVM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trading game store stocks</dc:title>
  <dc:creator>粉彩</dc:creator>
  <cp:lastModifiedBy>李 子南</cp:lastModifiedBy>
  <cp:revision>18</cp:revision>
  <dcterms:created xsi:type="dcterms:W3CDTF">1900-01-01T00:00:00Z</dcterms:created>
  <dcterms:modified xsi:type="dcterms:W3CDTF">2021-12-21T12:09:28Z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308EE01CF2A7BB619C2CC1611BFE52A5</vt:lpwstr>
  </property>
  <property fmtid="{D5CDD505-2E9C-101B-9397-08002B2CF9AE}" pid="3" name="KSOProductBuildVer">
    <vt:lpwstr>2052-11.15.1</vt:lpwstr>
  </property>
</Properties>
</file>