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0"/>
    <p:restoredTop sz="80456"/>
  </p:normalViewPr>
  <p:slideViewPr>
    <p:cSldViewPr snapToGrid="0">
      <p:cViewPr varScale="1">
        <p:scale>
          <a:sx n="113" d="100"/>
          <a:sy n="113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A8541-92E9-584B-8D2E-EBC36C12850D}" type="datetimeFigureOut">
              <a:rPr lang="en-CN" smtClean="0"/>
              <a:t>2025/4/8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74148-6458-5742-AD94-1B0F6B2187C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775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Combines top‐down high-level concept learning (e.g., “no move,” “easy move,” “hard move”) with bottom‐up construction of detailed motion models using probabilistic inference, Bayesian neural networks, and MPC.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to feed-forward networks, regression mixtures, and reinforcement learning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74148-6458-5742-AD94-1B0F6B2187CD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325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approach may struggle with objects that do not adhere to the rigid and convex assumptions (e.g., deformable or granular objects like coffee beans or irregular containers).</a:t>
            </a:r>
          </a:p>
          <a:p>
            <a:pPr>
              <a:buNone/>
            </a:pPr>
            <a:r>
              <a:rPr lang="en-US" dirty="0"/>
              <a:t>• The method relies on controlled experimental conditions and manual labeling for ground truth, which may limit its generalizability to more dynamic or unstructured real-world environments.</a:t>
            </a:r>
          </a:p>
          <a:p>
            <a:r>
              <a:rPr lang="en-US" dirty="0"/>
              <a:t>• Some failure cases were observed, particularly when the tactile signal ambiguities arose from non-standard contact geometries or complex object motions, indicating a need for further refinement or integration with additional sensing modalities.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74148-6458-5742-AD94-1B0F6B2187CD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719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D3AB-0ED6-F790-6887-EC3E7BD7C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23F36-0F24-7F54-7671-DFE0EF9AE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5454-1228-FCD3-5043-FC99E515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0D9F-1D3F-C0EC-93C4-7BF8248E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881-DFCC-F035-BCC7-56BA6C99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695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247-1702-2B75-E19E-4A29FDE6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675E4-539A-0456-14DB-8498769EE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C5F1-974C-C141-3BAC-7D73FBBC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E2C7-E84F-8D16-03FB-01303B4B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E2F8E-FBB1-98AC-2F6F-F455E6DE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68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4066F-2642-EB3E-2AE4-BF1955B5B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12454-822D-73B1-7B18-BA426F522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B9E4-1FFB-F5DA-A89D-9B29186A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51B7-2E87-4823-A71F-7EF931CC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E7AA-56E0-362C-85D7-A1D2009A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448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91D0-E13E-AE1B-6780-114EB481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8FC6F-5265-5358-84F9-8E10341E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93F9-387F-27E1-F094-6895BBC5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2ED5-DA8C-E40F-4D5A-A5BA7FD2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1DD0E-545A-A8CF-0449-812A56C2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121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E85F-CD7F-BDDB-8D0C-3D6A113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2DD-CD27-6426-863B-CFD44487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A01-BF87-488C-73E5-14DB134F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13E7-9959-7AEC-DC35-D4269E66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D8F4-5438-FABE-2985-FCAE7BFA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52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DE9C-6F06-B72E-58A9-519CF37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BCDA-FA06-9F57-76DA-2A00447E6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F20E9-083D-13C9-9B57-45F7FEF98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4D16-F790-DC3C-2603-D5E328A2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6071-7892-38AE-2AED-8E48C030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817BE-25E2-4C99-3EF7-A6F3A227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668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4164-5602-9964-8586-2B266481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258E4-0ED3-DEEA-AB94-BDEF57B53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0629-B363-F5B4-A49E-2DF86FE6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769F9-76CA-67F0-2AD7-0C8C2556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5166C-C8DD-E8C0-3155-530663AD3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8D737-DFD0-9FD5-BFEE-CE5890BC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061A-2116-586E-BEDD-807609D2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51A6E-7AE7-4621-B50E-56E41BD8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029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B4D5-2D19-4F6A-6E26-E026339E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CC83B-7F53-C817-359D-AB4AEEBF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1C3DC-7ADC-CDBF-49FA-FA5853B09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2D82E-7E80-20D4-E1AC-989D51C1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6850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10E95-1C1A-88D8-A83A-29A2C3AA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94C63-92A8-A5A7-94E3-D5768FC6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AFC10-9CA5-1316-14D7-8FB468FC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693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3249-1487-C3C2-AD53-48981CA8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281F-7675-ECA3-9C67-276376E7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AE98E-6410-3B75-D278-0333C607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070B-97B9-AD00-0135-3C87030D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2B2C0-B82E-ED4D-7937-2B6280AB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6F8BF-47F5-2F0D-A9AF-654F9FD6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54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5BAD-C3A6-44B5-14F3-B32C23D4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D3343-8344-C4C4-55F0-BB18DDE6E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6431E-9FE2-FCC8-D18C-5588ECEC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CA5B2-52FB-1256-1131-8A12A163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E24E-3F18-A3E7-2E38-6A94F43D8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E850-C088-8690-6EE8-D12D32F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22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3EDA3-6938-FAA3-8D73-28EC5099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89E5-EFE5-E88B-DBFE-483EA5E57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239C-967E-40B2-0112-876A5CC2E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573E96-2529-B449-9B74-73CAFEC88461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97141-8035-5A66-D129-AB8F62496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E8A76-DB39-A1E4-F249-B42124224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3F329-E63F-9348-A5A9-F89B667D26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601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AEA9-7992-FAF7-60C4-B953217AC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Robot tactile sensing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E0325-7F05-8378-C4DE-9AC1F9553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051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17CF-7EA4-D8D6-0BFE-7A8214D6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See, feel, act: Hierarchical learning for complex manipulation skills with multisensory fusion</a:t>
            </a:r>
            <a:endParaRPr lang="en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robotic arm holding a stack of bricks&#10;&#10;AI-generated content may be incorrect.">
            <a:extLst>
              <a:ext uri="{FF2B5EF4-FFF2-40B4-BE49-F238E27FC236}">
                <a16:creationId xmlns:a16="http://schemas.microsoft.com/office/drawing/2014/main" id="{6AE6DD45-19B6-CC47-C024-946BA9CD4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85753" y="2093255"/>
            <a:ext cx="5768047" cy="32787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4C147-F4F4-0352-4C82-F1FB18EA5928}"/>
              </a:ext>
            </a:extLst>
          </p:cNvPr>
          <p:cNvSpPr txBox="1"/>
          <p:nvPr/>
        </p:nvSpPr>
        <p:spPr>
          <a:xfrm>
            <a:off x="838200" y="1690688"/>
            <a:ext cx="4747553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hierarchical learning framework that integrates tactile and visual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Combines top‐down high-level concept learning with bottom‐up construction of detailed motion models using probabilistic inference, Bayesian neural networks, and MPC.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Compared to feed-forward networks, regression mixtures, and reinforcement learning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5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F14C-AB33-9CA0-38B3-71C0BA7B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Tactile Estimation of Extrinsic Contact Patch for Stable Placement</a:t>
            </a:r>
            <a:endParaRPr lang="en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Diagram of a diagram of a blue and red circle&#10;&#10;AI-generated content may be incorrect.">
            <a:extLst>
              <a:ext uri="{FF2B5EF4-FFF2-40B4-BE49-F238E27FC236}">
                <a16:creationId xmlns:a16="http://schemas.microsoft.com/office/drawing/2014/main" id="{F5C1ADAE-0A69-3179-AAF8-DCCECCE89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503" y="1690688"/>
            <a:ext cx="7828993" cy="25003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F6306-EE77-0F4F-6B42-6CD991FFAC85}"/>
              </a:ext>
            </a:extLst>
          </p:cNvPr>
          <p:cNvSpPr txBox="1"/>
          <p:nvPr/>
        </p:nvSpPr>
        <p:spPr>
          <a:xfrm>
            <a:off x="4340223" y="4567147"/>
            <a:ext cx="351155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Stability is assessed by constructing a convex hull from the predicted contact patch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450E6-5AAA-8341-C233-3E0B8D590773}"/>
              </a:ext>
            </a:extLst>
          </p:cNvPr>
          <p:cNvSpPr txBox="1"/>
          <p:nvPr/>
        </p:nvSpPr>
        <p:spPr>
          <a:xfrm>
            <a:off x="828672" y="4567147"/>
            <a:ext cx="3511551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tactile and force-torque (F/T) sensor data to predict the contact surface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7D528-F9B9-12E6-51D9-BD107E245374}"/>
              </a:ext>
            </a:extLst>
          </p:cNvPr>
          <p:cNvSpPr txBox="1"/>
          <p:nvPr/>
        </p:nvSpPr>
        <p:spPr>
          <a:xfrm>
            <a:off x="7851774" y="4567146"/>
            <a:ext cx="3511551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Collecting training data by having the robot probe a 3D-printed board with known shapes.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9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F886-DA6A-5381-D6C9-F984D4D0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Going In Blind: Object Motion Classification using Distributed Tactile  Sensing for Safe Reaching in Clutter</a:t>
            </a:r>
            <a:endParaRPr lang="en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robot hand with a bottle of objects&#10;&#10;AI-generated content may be incorrect.">
            <a:extLst>
              <a:ext uri="{FF2B5EF4-FFF2-40B4-BE49-F238E27FC236}">
                <a16:creationId xmlns:a16="http://schemas.microsoft.com/office/drawing/2014/main" id="{1EA0C49E-847C-8B37-0CEB-0D2B585DE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5750" y="2226344"/>
            <a:ext cx="4718050" cy="33557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322E19-EA9F-8072-2A9B-9C57E21505FF}"/>
              </a:ext>
            </a:extLst>
          </p:cNvPr>
          <p:cNvSpPr txBox="1"/>
          <p:nvPr/>
        </p:nvSpPr>
        <p:spPr>
          <a:xfrm>
            <a:off x="838200" y="1764679"/>
            <a:ext cx="5257800" cy="378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tactile-based approach to classify object motion during incidental contacts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novel distributed tactile sensor network is deployed on the back of the Allegro Hand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experiments show high classification accuracy (above 90% in many cases)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2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D066-A066-5D3A-3891-21769A09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Estimating An Object’s Inertial Parameters By Robotic Pushing: A</a:t>
            </a:r>
            <a:b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Data-Driven Approach</a:t>
            </a:r>
            <a:endParaRPr lang="en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42CF-B93A-C0BE-C991-43369013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Estimates mass, 2D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rotational inertia from a single quasi-static push using features derived from force, moment, and velocity.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Combines analytical pushing mechanics with a Multi-Output Regression Random Forest for robust prediction across varied friction and object properties.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Validated on both simulated and real datasets with low error; however, it’s restricted to 2D parameters under quasi-static conditions and faces sim-to-real transfer challenges.</a:t>
            </a:r>
          </a:p>
          <a:p>
            <a:pPr>
              <a:lnSpc>
                <a:spcPct val="150000"/>
              </a:lnSpc>
            </a:pP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97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B4B0-0F26-89D0-B39D-B9E4BB88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Extrinsic Contact Sensing with Relative-Motion Tracking from  Distributed Tactile Measurements</a:t>
            </a:r>
            <a:endParaRPr lang="en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diagram of a motion tracking system&#10;&#10;AI-generated content may be incorrect.">
            <a:extLst>
              <a:ext uri="{FF2B5EF4-FFF2-40B4-BE49-F238E27FC236}">
                <a16:creationId xmlns:a16="http://schemas.microsoft.com/office/drawing/2014/main" id="{501A3717-7FAB-EE65-4E10-0999D99B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08126"/>
            <a:ext cx="5881510" cy="39257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17C26-3126-3164-43ED-BB842C37D49D}"/>
              </a:ext>
            </a:extLst>
          </p:cNvPr>
          <p:cNvSpPr txBox="1"/>
          <p:nvPr/>
        </p:nvSpPr>
        <p:spPr>
          <a:xfrm>
            <a:off x="838201" y="1886680"/>
            <a:ext cx="5257800" cy="461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tactile sensor data to solve a constraint optimization problem for localizing extrinsic contacts from the object’s small relative motions.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Leverages sensors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GelSlim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3.0 to recover detailed 3D motion fields of tactile markers without prior object geometry.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contact sensing for insertion/assembly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9AE9-308A-B945-A725-44819324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Arial" panose="020B0604020202020204" pitchFamily="34" charset="0"/>
                <a:cs typeface="Arial" panose="020B0604020202020204" pitchFamily="34" charset="0"/>
              </a:rPr>
              <a:t>The limitation of current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9E9F6-8F3F-597A-8A67-C8A3133D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Limitation: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Real-world tactile data is difficult to collect due to extensive setup requirements, and simulating complex physical interactions remains challenging.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Lack of End-to-End Models: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Because of limited data, current approaches often rely on handcrafted policies and geometric computations rather than fully integrated end-to-end learning models.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Lack of Universal Evaluation: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There is no widely accepted benchmark or standardized metrics for evaluating tactile sensing and manipulation tasks.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Sensor Limitations: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Existing tactile sensors still struggle to capture fine-grained tactile features, limiting the resolution and fidelity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213651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10AF5-7053-473D-5D52-7FA74E44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Opportunities for future research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1C4-94B9-B6EE-D71A-83FF5E8B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Sim-to-real transfer from tactile perception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End-to-End grasping pipeline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Multi-modal information fusion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587</Words>
  <Application>Microsoft Macintosh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Robot tactile sensing</vt:lpstr>
      <vt:lpstr>See, feel, act: Hierarchical learning for complex manipulation skills with multisensory fusion</vt:lpstr>
      <vt:lpstr>Tactile Estimation of Extrinsic Contact Patch for Stable Placement</vt:lpstr>
      <vt:lpstr>Going In Blind: Object Motion Classification using Distributed Tactile  Sensing for Safe Reaching in Clutter</vt:lpstr>
      <vt:lpstr>Estimating An Object’s Inertial Parameters By Robotic Pushing: A Data-Driven Approach</vt:lpstr>
      <vt:lpstr>Extrinsic Contact Sensing with Relative-Motion Tracking from  Distributed Tactile Measurements</vt:lpstr>
      <vt:lpstr>The limitation of current research</vt:lpstr>
      <vt:lpstr>Opportunities for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Zinan Li</dc:creator>
  <cp:lastModifiedBy>Zinan Li</cp:lastModifiedBy>
  <cp:revision>1</cp:revision>
  <dcterms:created xsi:type="dcterms:W3CDTF">2025-04-08T05:38:11Z</dcterms:created>
  <dcterms:modified xsi:type="dcterms:W3CDTF">2025-04-08T11:12:49Z</dcterms:modified>
</cp:coreProperties>
</file>