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EED02-9CBF-AF89-0727-B40D1F0F54AE}" v="141" dt="2024-11-29T15:59:07.757"/>
    <p1510:client id="{C0A925BE-00B1-1730-6BE3-B65A3D6CC798}" v="2707" dt="2024-11-29T06:13:5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6"/>
    <p:restoredTop sz="96327"/>
  </p:normalViewPr>
  <p:slideViewPr>
    <p:cSldViewPr snapToGrid="0" snapToObjects="1">
      <p:cViewPr>
        <p:scale>
          <a:sx n="65" d="100"/>
          <a:sy n="65" d="100"/>
        </p:scale>
        <p:origin x="4528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8725D-7CBA-4F0A-9F1E-389B341033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79D587-B4EF-4F63-BB2E-8D572F930E87}">
      <dgm:prSet phldrT="[Text]" phldr="0"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User input</a:t>
          </a:r>
          <a:endParaRPr lang="en-US" dirty="0"/>
        </a:p>
      </dgm:t>
    </dgm:pt>
    <dgm:pt modelId="{5CC06975-C08B-4CF4-B97D-3EE34951994F}" type="parTrans" cxnId="{AA03FB76-C4F9-4AD8-A992-2CEAD61ADDAB}">
      <dgm:prSet/>
      <dgm:spPr/>
    </dgm:pt>
    <dgm:pt modelId="{FF60ABE1-9400-403A-BE4F-DFF90B4BCFF6}" type="sibTrans" cxnId="{AA03FB76-C4F9-4AD8-A992-2CEAD61ADDAB}">
      <dgm:prSet/>
      <dgm:spPr/>
      <dgm:t>
        <a:bodyPr/>
        <a:lstStyle/>
        <a:p>
          <a:endParaRPr lang="en-US"/>
        </a:p>
      </dgm:t>
    </dgm:pt>
    <dgm:pt modelId="{9C5828BC-E1DE-473F-B321-D7E7DBBFA9AB}">
      <dgm:prSet phldrT="[Text]" phldr="0"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Game logic</a:t>
          </a:r>
          <a:endParaRPr lang="en-US" dirty="0"/>
        </a:p>
      </dgm:t>
    </dgm:pt>
    <dgm:pt modelId="{C9230CA7-BC5C-4C51-ABC9-12EF8C179ADF}" type="parTrans" cxnId="{25A38DA1-3D25-4650-A343-9B2C09F18D41}">
      <dgm:prSet/>
      <dgm:spPr/>
    </dgm:pt>
    <dgm:pt modelId="{3883C17A-D585-4A67-9CAF-A82D05B6FF4C}" type="sibTrans" cxnId="{25A38DA1-3D25-4650-A343-9B2C09F18D41}">
      <dgm:prSet/>
      <dgm:spPr/>
      <dgm:t>
        <a:bodyPr/>
        <a:lstStyle/>
        <a:p>
          <a:endParaRPr lang="en-US"/>
        </a:p>
      </dgm:t>
    </dgm:pt>
    <dgm:pt modelId="{AC5F71F7-4F48-407C-A19B-A40EFFEC482F}">
      <dgm:prSet phldrT="[Text]" phldr="0"/>
      <dgm:spPr/>
      <dgm:t>
        <a:bodyPr/>
        <a:lstStyle/>
        <a:p>
          <a:r>
            <a:rPr lang="en-US" dirty="0">
              <a:latin typeface="Arial" panose="020B0604020202020204"/>
            </a:rPr>
            <a:t>Result</a:t>
          </a:r>
          <a:endParaRPr lang="en-US" dirty="0"/>
        </a:p>
      </dgm:t>
    </dgm:pt>
    <dgm:pt modelId="{FE4438C1-8203-4DDC-8E5F-E54BB0C06126}" type="parTrans" cxnId="{97C76DCE-3FA7-4F67-A78E-126B111C9116}">
      <dgm:prSet/>
      <dgm:spPr/>
    </dgm:pt>
    <dgm:pt modelId="{775ADF72-F74B-4B17-9928-D0886EE8C276}" type="sibTrans" cxnId="{97C76DCE-3FA7-4F67-A78E-126B111C9116}">
      <dgm:prSet/>
      <dgm:spPr/>
    </dgm:pt>
    <dgm:pt modelId="{BEB6C7D8-8C53-4BD8-97E6-D9A853F73F00}" type="pres">
      <dgm:prSet presAssocID="{A408725D-7CBA-4F0A-9F1E-389B3410339F}" presName="Name0" presStyleCnt="0">
        <dgm:presLayoutVars>
          <dgm:dir/>
          <dgm:resizeHandles val="exact"/>
        </dgm:presLayoutVars>
      </dgm:prSet>
      <dgm:spPr/>
    </dgm:pt>
    <dgm:pt modelId="{4D0D6654-5715-49A1-8F67-5332A9FE95B9}" type="pres">
      <dgm:prSet presAssocID="{9D79D587-B4EF-4F63-BB2E-8D572F930E87}" presName="node" presStyleLbl="node1" presStyleIdx="0" presStyleCnt="3">
        <dgm:presLayoutVars>
          <dgm:bulletEnabled val="1"/>
        </dgm:presLayoutVars>
      </dgm:prSet>
      <dgm:spPr/>
    </dgm:pt>
    <dgm:pt modelId="{50C29FB1-DE25-473C-A087-4749ECAF0F58}" type="pres">
      <dgm:prSet presAssocID="{FF60ABE1-9400-403A-BE4F-DFF90B4BCFF6}" presName="sibTrans" presStyleLbl="sibTrans2D1" presStyleIdx="0" presStyleCnt="2"/>
      <dgm:spPr/>
    </dgm:pt>
    <dgm:pt modelId="{F03789D3-AED9-4420-8165-1E4BC0AF98A0}" type="pres">
      <dgm:prSet presAssocID="{FF60ABE1-9400-403A-BE4F-DFF90B4BCFF6}" presName="connectorText" presStyleLbl="sibTrans2D1" presStyleIdx="0" presStyleCnt="2"/>
      <dgm:spPr/>
    </dgm:pt>
    <dgm:pt modelId="{BABB1E25-B44A-4C65-97AF-C51F585D3DE6}" type="pres">
      <dgm:prSet presAssocID="{9C5828BC-E1DE-473F-B321-D7E7DBBFA9AB}" presName="node" presStyleLbl="node1" presStyleIdx="1" presStyleCnt="3">
        <dgm:presLayoutVars>
          <dgm:bulletEnabled val="1"/>
        </dgm:presLayoutVars>
      </dgm:prSet>
      <dgm:spPr/>
    </dgm:pt>
    <dgm:pt modelId="{3D42E40A-36A7-4D9E-BAA3-92157ED8FC95}" type="pres">
      <dgm:prSet presAssocID="{3883C17A-D585-4A67-9CAF-A82D05B6FF4C}" presName="sibTrans" presStyleLbl="sibTrans2D1" presStyleIdx="1" presStyleCnt="2"/>
      <dgm:spPr/>
    </dgm:pt>
    <dgm:pt modelId="{8829E06F-B465-4B92-B7AC-6655F1303181}" type="pres">
      <dgm:prSet presAssocID="{3883C17A-D585-4A67-9CAF-A82D05B6FF4C}" presName="connectorText" presStyleLbl="sibTrans2D1" presStyleIdx="1" presStyleCnt="2"/>
      <dgm:spPr/>
    </dgm:pt>
    <dgm:pt modelId="{625FEC6D-2CE5-40BA-A407-EF99E9D1AB45}" type="pres">
      <dgm:prSet presAssocID="{AC5F71F7-4F48-407C-A19B-A40EFFEC482F}" presName="node" presStyleLbl="node1" presStyleIdx="2" presStyleCnt="3">
        <dgm:presLayoutVars>
          <dgm:bulletEnabled val="1"/>
        </dgm:presLayoutVars>
      </dgm:prSet>
      <dgm:spPr/>
    </dgm:pt>
  </dgm:ptLst>
  <dgm:cxnLst>
    <dgm:cxn modelId="{EBBA4B0A-64D8-4CBC-B072-C816C08070E9}" type="presOf" srcId="{A408725D-7CBA-4F0A-9F1E-389B3410339F}" destId="{BEB6C7D8-8C53-4BD8-97E6-D9A853F73F00}" srcOrd="0" destOrd="0" presId="urn:microsoft.com/office/officeart/2005/8/layout/process1"/>
    <dgm:cxn modelId="{308F591F-023A-438B-8033-732CB889E3E5}" type="presOf" srcId="{9D79D587-B4EF-4F63-BB2E-8D572F930E87}" destId="{4D0D6654-5715-49A1-8F67-5332A9FE95B9}" srcOrd="0" destOrd="0" presId="urn:microsoft.com/office/officeart/2005/8/layout/process1"/>
    <dgm:cxn modelId="{2704FA2F-7793-4E35-9891-7695AC157CEF}" type="presOf" srcId="{3883C17A-D585-4A67-9CAF-A82D05B6FF4C}" destId="{3D42E40A-36A7-4D9E-BAA3-92157ED8FC95}" srcOrd="0" destOrd="0" presId="urn:microsoft.com/office/officeart/2005/8/layout/process1"/>
    <dgm:cxn modelId="{38ADB13C-191E-4BE0-B2F1-0BA82F5236DD}" type="presOf" srcId="{FF60ABE1-9400-403A-BE4F-DFF90B4BCFF6}" destId="{50C29FB1-DE25-473C-A087-4749ECAF0F58}" srcOrd="0" destOrd="0" presId="urn:microsoft.com/office/officeart/2005/8/layout/process1"/>
    <dgm:cxn modelId="{9548F16B-DEC5-4D95-A099-173BE7B0E63C}" type="presOf" srcId="{AC5F71F7-4F48-407C-A19B-A40EFFEC482F}" destId="{625FEC6D-2CE5-40BA-A407-EF99E9D1AB45}" srcOrd="0" destOrd="0" presId="urn:microsoft.com/office/officeart/2005/8/layout/process1"/>
    <dgm:cxn modelId="{AA03FB76-C4F9-4AD8-A992-2CEAD61ADDAB}" srcId="{A408725D-7CBA-4F0A-9F1E-389B3410339F}" destId="{9D79D587-B4EF-4F63-BB2E-8D572F930E87}" srcOrd="0" destOrd="0" parTransId="{5CC06975-C08B-4CF4-B97D-3EE34951994F}" sibTransId="{FF60ABE1-9400-403A-BE4F-DFF90B4BCFF6}"/>
    <dgm:cxn modelId="{9553C48B-1FD9-46A3-BA75-819EAA8E2D13}" type="presOf" srcId="{3883C17A-D585-4A67-9CAF-A82D05B6FF4C}" destId="{8829E06F-B465-4B92-B7AC-6655F1303181}" srcOrd="1" destOrd="0" presId="urn:microsoft.com/office/officeart/2005/8/layout/process1"/>
    <dgm:cxn modelId="{4AB7B295-3CA2-4252-B863-B50E934FF510}" type="presOf" srcId="{FF60ABE1-9400-403A-BE4F-DFF90B4BCFF6}" destId="{F03789D3-AED9-4420-8165-1E4BC0AF98A0}" srcOrd="1" destOrd="0" presId="urn:microsoft.com/office/officeart/2005/8/layout/process1"/>
    <dgm:cxn modelId="{25A38DA1-3D25-4650-A343-9B2C09F18D41}" srcId="{A408725D-7CBA-4F0A-9F1E-389B3410339F}" destId="{9C5828BC-E1DE-473F-B321-D7E7DBBFA9AB}" srcOrd="1" destOrd="0" parTransId="{C9230CA7-BC5C-4C51-ABC9-12EF8C179ADF}" sibTransId="{3883C17A-D585-4A67-9CAF-A82D05B6FF4C}"/>
    <dgm:cxn modelId="{97C76DCE-3FA7-4F67-A78E-126B111C9116}" srcId="{A408725D-7CBA-4F0A-9F1E-389B3410339F}" destId="{AC5F71F7-4F48-407C-A19B-A40EFFEC482F}" srcOrd="2" destOrd="0" parTransId="{FE4438C1-8203-4DDC-8E5F-E54BB0C06126}" sibTransId="{775ADF72-F74B-4B17-9928-D0886EE8C276}"/>
    <dgm:cxn modelId="{0A307BE4-42D4-488E-8D1E-59E57372CD74}" type="presOf" srcId="{9C5828BC-E1DE-473F-B321-D7E7DBBFA9AB}" destId="{BABB1E25-B44A-4C65-97AF-C51F585D3DE6}" srcOrd="0" destOrd="0" presId="urn:microsoft.com/office/officeart/2005/8/layout/process1"/>
    <dgm:cxn modelId="{CA5106D9-A3D2-4973-841C-F55F3473D462}" type="presParOf" srcId="{BEB6C7D8-8C53-4BD8-97E6-D9A853F73F00}" destId="{4D0D6654-5715-49A1-8F67-5332A9FE95B9}" srcOrd="0" destOrd="0" presId="urn:microsoft.com/office/officeart/2005/8/layout/process1"/>
    <dgm:cxn modelId="{AE9FDCFB-19FE-4791-845D-DC765D2B8E5C}" type="presParOf" srcId="{BEB6C7D8-8C53-4BD8-97E6-D9A853F73F00}" destId="{50C29FB1-DE25-473C-A087-4749ECAF0F58}" srcOrd="1" destOrd="0" presId="urn:microsoft.com/office/officeart/2005/8/layout/process1"/>
    <dgm:cxn modelId="{3D1FF981-68F3-48F2-A134-963AD742D964}" type="presParOf" srcId="{50C29FB1-DE25-473C-A087-4749ECAF0F58}" destId="{F03789D3-AED9-4420-8165-1E4BC0AF98A0}" srcOrd="0" destOrd="0" presId="urn:microsoft.com/office/officeart/2005/8/layout/process1"/>
    <dgm:cxn modelId="{1223AC0C-809B-4DE6-B437-5CEFB0F9E9AD}" type="presParOf" srcId="{BEB6C7D8-8C53-4BD8-97E6-D9A853F73F00}" destId="{BABB1E25-B44A-4C65-97AF-C51F585D3DE6}" srcOrd="2" destOrd="0" presId="urn:microsoft.com/office/officeart/2005/8/layout/process1"/>
    <dgm:cxn modelId="{450A5BAD-7DEF-473D-AE00-984F42BFA730}" type="presParOf" srcId="{BEB6C7D8-8C53-4BD8-97E6-D9A853F73F00}" destId="{3D42E40A-36A7-4D9E-BAA3-92157ED8FC95}" srcOrd="3" destOrd="0" presId="urn:microsoft.com/office/officeart/2005/8/layout/process1"/>
    <dgm:cxn modelId="{42E8F55F-9B0B-4AF6-8AB9-D320E1856C03}" type="presParOf" srcId="{3D42E40A-36A7-4D9E-BAA3-92157ED8FC95}" destId="{8829E06F-B465-4B92-B7AC-6655F1303181}" srcOrd="0" destOrd="0" presId="urn:microsoft.com/office/officeart/2005/8/layout/process1"/>
    <dgm:cxn modelId="{0B909FF0-75ED-4186-AB40-2CB646F603F0}" type="presParOf" srcId="{BEB6C7D8-8C53-4BD8-97E6-D9A853F73F00}" destId="{625FEC6D-2CE5-40BA-A407-EF99E9D1AB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D6654-5715-49A1-8F67-5332A9FE95B9}">
      <dsp:nvSpPr>
        <dsp:cNvPr id="0" name=""/>
        <dsp:cNvSpPr/>
      </dsp:nvSpPr>
      <dsp:spPr>
        <a:xfrm>
          <a:off x="4018" y="1468487"/>
          <a:ext cx="1201042" cy="720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/>
            </a:rPr>
            <a:t>User input</a:t>
          </a:r>
          <a:endParaRPr lang="en-US" sz="2000" kern="1200" dirty="0"/>
        </a:p>
      </dsp:txBody>
      <dsp:txXfrm>
        <a:off x="25124" y="1489593"/>
        <a:ext cx="1158830" cy="678413"/>
      </dsp:txXfrm>
    </dsp:sp>
    <dsp:sp modelId="{50C29FB1-DE25-473C-A087-4749ECAF0F58}">
      <dsp:nvSpPr>
        <dsp:cNvPr id="0" name=""/>
        <dsp:cNvSpPr/>
      </dsp:nvSpPr>
      <dsp:spPr>
        <a:xfrm>
          <a:off x="132516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5165" y="1739442"/>
        <a:ext cx="178235" cy="178714"/>
      </dsp:txXfrm>
    </dsp:sp>
    <dsp:sp modelId="{BABB1E25-B44A-4C65-97AF-C51F585D3DE6}">
      <dsp:nvSpPr>
        <dsp:cNvPr id="0" name=""/>
        <dsp:cNvSpPr/>
      </dsp:nvSpPr>
      <dsp:spPr>
        <a:xfrm>
          <a:off x="1685478" y="1468487"/>
          <a:ext cx="1201042" cy="720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/>
            </a:rPr>
            <a:t>Game logic</a:t>
          </a:r>
          <a:endParaRPr lang="en-US" sz="2000" kern="1200" dirty="0"/>
        </a:p>
      </dsp:txBody>
      <dsp:txXfrm>
        <a:off x="1706584" y="1489593"/>
        <a:ext cx="1158830" cy="678413"/>
      </dsp:txXfrm>
    </dsp:sp>
    <dsp:sp modelId="{3D42E40A-36A7-4D9E-BAA3-92157ED8FC95}">
      <dsp:nvSpPr>
        <dsp:cNvPr id="0" name=""/>
        <dsp:cNvSpPr/>
      </dsp:nvSpPr>
      <dsp:spPr>
        <a:xfrm>
          <a:off x="300662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6625" y="1739442"/>
        <a:ext cx="178235" cy="178714"/>
      </dsp:txXfrm>
    </dsp:sp>
    <dsp:sp modelId="{625FEC6D-2CE5-40BA-A407-EF99E9D1AB45}">
      <dsp:nvSpPr>
        <dsp:cNvPr id="0" name=""/>
        <dsp:cNvSpPr/>
      </dsp:nvSpPr>
      <dsp:spPr>
        <a:xfrm>
          <a:off x="3366938" y="1468487"/>
          <a:ext cx="1201042" cy="720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/>
            </a:rPr>
            <a:t>Result</a:t>
          </a:r>
          <a:endParaRPr lang="en-US" sz="2000" kern="1200" dirty="0"/>
        </a:p>
      </dsp:txBody>
      <dsp:txXfrm>
        <a:off x="3388044" y="1489593"/>
        <a:ext cx="1158830" cy="67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Final Project : Dungeon Lord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Benjamin Valenzuela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[CS-131-01]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BEBD-2FEC-8FDF-DEDC-454948F8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Dungeon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E37A-D167-6DCB-1FB1-40B44913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Manages dungeon simulation and enemy roster.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Attributes: Array of type Enemy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Methods:</a:t>
            </a:r>
          </a:p>
          <a:p>
            <a:pPr marL="513715" lvl="1" indent="-170815"/>
            <a:r>
              <a:rPr lang="en-US" sz="2100" dirty="0">
                <a:latin typeface="Arial"/>
                <a:cs typeface="Arial"/>
              </a:rPr>
              <a:t>Default: Populates dungeon array with a randomized populace of enemies </a:t>
            </a:r>
          </a:p>
          <a:p>
            <a:pPr marL="513715" lvl="1" indent="-170815"/>
            <a:r>
              <a:rPr lang="en-US" sz="2100" dirty="0">
                <a:latin typeface="Arial"/>
                <a:cs typeface="Arial"/>
              </a:rPr>
              <a:t>populate: Randomly fills array with Orcs, Zombies, and Giant Spiders.</a:t>
            </a:r>
          </a:p>
          <a:p>
            <a:pPr marL="513715" lvl="1" indent="-170815"/>
            <a:r>
              <a:rPr lang="en-US" sz="2100" dirty="0" err="1">
                <a:latin typeface="Arial"/>
                <a:cs typeface="Arial"/>
              </a:rPr>
              <a:t>EntranceDialogue</a:t>
            </a:r>
            <a:r>
              <a:rPr lang="en-US" sz="2100" dirty="0">
                <a:latin typeface="Arial"/>
                <a:cs typeface="Arial"/>
              </a:rPr>
              <a:t>: Introduces the dungeon adventure.</a:t>
            </a:r>
          </a:p>
          <a:p>
            <a:pPr marL="513715" lvl="1" indent="-170815"/>
            <a:r>
              <a:rPr lang="en-US" sz="2100" dirty="0" err="1">
                <a:latin typeface="Arial"/>
                <a:cs typeface="Arial"/>
              </a:rPr>
              <a:t>DungeonSimulation</a:t>
            </a:r>
            <a:r>
              <a:rPr lang="en-US" sz="2100" dirty="0">
                <a:latin typeface="Arial"/>
                <a:cs typeface="Arial"/>
              </a:rPr>
              <a:t>: Manages combat and dungeon progression using a looped menu, counting up to the 30th enemy in the array of enemy objects.</a:t>
            </a: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en-US" sz="1800" dirty="0">
                <a:latin typeface="Arial"/>
                <a:cs typeface="Arial"/>
              </a:rPr>
              <a:t>Attack, parry, or heal.</a:t>
            </a:r>
            <a:endParaRPr lang="en-US" sz="1800" dirty="0"/>
          </a:p>
          <a:p>
            <a:pPr marL="170815" indent="-17081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3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3017-3DB3-EDC4-0E67-C5CB69A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Generic Class Roster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9C7C-101A-8EB1-8AF2-2EBA4431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Purpose: Generic class for managing a dynamic roster of elements.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Attributes: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array: Stores elements.</a:t>
            </a:r>
            <a:endParaRPr lang="en-US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cs typeface="Arial"/>
              </a:rPr>
              <a:t>currentItem</a:t>
            </a:r>
            <a:r>
              <a:rPr lang="en-US" dirty="0">
                <a:latin typeface="Arial"/>
                <a:cs typeface="Arial"/>
              </a:rPr>
              <a:t>: Tracks the next available index.</a:t>
            </a:r>
            <a:endParaRPr lang="en-US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size: Initial size of the array.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Constructors: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Default: Initializes a roster with size 10.</a:t>
            </a:r>
            <a:endParaRPr lang="en-US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cs typeface="Arial"/>
              </a:rPr>
              <a:t>Preffered</a:t>
            </a:r>
            <a:r>
              <a:rPr lang="en-US" dirty="0">
                <a:latin typeface="Arial"/>
                <a:cs typeface="Arial"/>
              </a:rPr>
              <a:t>: Allows custom initial size. 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Methods: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cs typeface="Arial"/>
              </a:rPr>
              <a:t>addItem</a:t>
            </a:r>
            <a:r>
              <a:rPr lang="en-US" dirty="0">
                <a:latin typeface="Arial"/>
                <a:cs typeface="Arial"/>
              </a:rPr>
              <a:t>(E item): Adds an item to the end and doubles size if full.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cs typeface="Arial"/>
              </a:rPr>
              <a:t>addItem</a:t>
            </a:r>
            <a:r>
              <a:rPr lang="en-US" dirty="0">
                <a:latin typeface="Arial"/>
                <a:cs typeface="Arial"/>
              </a:rPr>
              <a:t>(E item, int index): Inserts item at specific index; shifts elements  if necessary.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cs typeface="Arial"/>
              </a:rPr>
              <a:t>getItem</a:t>
            </a:r>
            <a:r>
              <a:rPr lang="en-US" dirty="0">
                <a:latin typeface="Arial"/>
                <a:cs typeface="Arial"/>
              </a:rPr>
              <a:t>(int index): Retrieves item at a given index.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cs typeface="Arial"/>
              </a:rPr>
              <a:t>doubleListSize</a:t>
            </a:r>
            <a:r>
              <a:rPr lang="en-US" dirty="0">
                <a:latin typeface="Arial"/>
                <a:cs typeface="Arial"/>
              </a:rPr>
              <a:t>(): Expands array when full.</a:t>
            </a:r>
            <a:endParaRPr lang="en-US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3D2F-0040-FB8A-F138-1A5E9AA8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F719-478F-DD47-894C-4D99B800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the select method of Application:</a:t>
            </a:r>
          </a:p>
          <a:p>
            <a:pPr marL="513715" lvl="1" indent="-170815"/>
            <a:r>
              <a:rPr lang="en-US" sz="2100" dirty="0">
                <a:latin typeface="Arial"/>
                <a:cs typeface="Arial"/>
              </a:rPr>
              <a:t>A Hero object is declared as a reference to the Hero superclass.</a:t>
            </a:r>
            <a:endParaRPr lang="en-US" sz="2100" dirty="0"/>
          </a:p>
          <a:p>
            <a:pPr marL="513715" lvl="1" indent="-170815"/>
            <a:r>
              <a:rPr lang="en-US" sz="2100" dirty="0">
                <a:latin typeface="Arial"/>
                <a:cs typeface="Arial"/>
              </a:rPr>
              <a:t>Depending on what race is selected by the user, the reference will point to a subclass instance (Wizard, Elf, Human, or Dwarf).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the populate method of Dungeon:</a:t>
            </a:r>
            <a:endParaRPr lang="en-US" dirty="0"/>
          </a:p>
          <a:p>
            <a:pPr marL="513715" indent="-170815"/>
            <a:r>
              <a:rPr lang="en-US" dirty="0">
                <a:latin typeface="Arial"/>
                <a:cs typeface="Arial"/>
              </a:rPr>
              <a:t>An Enemy object is declared as a reference to the Enemy superclass.</a:t>
            </a:r>
          </a:p>
          <a:p>
            <a:pPr marL="513715" lvl="1" indent="-170815"/>
            <a:r>
              <a:rPr lang="en-US" sz="2100" dirty="0">
                <a:latin typeface="Arial"/>
                <a:cs typeface="Arial"/>
              </a:rPr>
              <a:t>A random number points the enemy reference to one of its subclass instances (Orc, Zombie, </a:t>
            </a:r>
            <a:r>
              <a:rPr lang="en-US" sz="2100" dirty="0" err="1">
                <a:latin typeface="Arial"/>
                <a:cs typeface="Arial"/>
              </a:rPr>
              <a:t>GiantSpider</a:t>
            </a:r>
            <a:r>
              <a:rPr lang="en-US" sz="2100" dirty="0">
                <a:latin typeface="Arial"/>
                <a:cs typeface="Arial"/>
              </a:rPr>
              <a:t>, Demon, Wraith, or Slime).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82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0122-7606-6E3C-A9E2-C1E46F7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Uses of Generics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40D-4835-94EE-866D-802B8778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the Dungeon class: 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The array class that manages all 30 enemy objects to be fought and defeated by the user is a generic of type enemy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the Hero class: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The array class that manages the potions used by the hero to heal themself is a generic of type potion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endParaRPr lang="en-US" dirty="0">
              <a:latin typeface="Arial"/>
              <a:cs typeface="Arial"/>
            </a:endParaRPr>
          </a:p>
          <a:p>
            <a:pPr marL="685800" lvl="1" indent="-342900">
              <a:buFont typeface="Courier New" panose="020B0604020202020204" pitchFamily="34" charset="0"/>
              <a:buChar char="o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3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0122-7606-6E3C-A9E2-C1E46F7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of 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40D-4835-94EE-866D-802B8778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the select method of Application: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Try-catch block wraps the block of code prompting user input for menu options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If user selects an option not on the menu, an exception with the message "Invalid option selected, please try again" is thrown.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Catch block handles thrown exception and </a:t>
            </a:r>
            <a:r>
              <a:rPr lang="en-US" sz="2100" dirty="0" err="1">
                <a:latin typeface="Arial"/>
                <a:cs typeface="Arial"/>
              </a:rPr>
              <a:t>reprompts</a:t>
            </a:r>
            <a:r>
              <a:rPr lang="en-US" sz="2100" dirty="0">
                <a:latin typeface="Arial"/>
                <a:cs typeface="Arial"/>
              </a:rPr>
              <a:t> user for their input</a:t>
            </a:r>
          </a:p>
          <a:p>
            <a:pPr marL="1028700" lvl="2" indent="-342900">
              <a:buFont typeface="Wingdings" panose="020B0604020202020204" pitchFamily="34" charset="0"/>
              <a:buChar char="§"/>
            </a:pPr>
            <a:r>
              <a:rPr lang="en-US" sz="2100" dirty="0">
                <a:latin typeface="Arial"/>
                <a:cs typeface="Arial"/>
              </a:rPr>
              <a:t>Prevents the program from freezing or halting due to invalid menu option selection</a:t>
            </a:r>
          </a:p>
        </p:txBody>
      </p:sp>
    </p:spTree>
    <p:extLst>
      <p:ext uri="{BB962C8B-B14F-4D97-AF65-F5344CB8AC3E}">
        <p14:creationId xmlns:p14="http://schemas.microsoft.com/office/powerpoint/2010/main" val="18972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A simple, text-based, onslaught-style RPG.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User creates a custom adventurer (name &amp; race).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Adventurer races: Elven Archer, Celestial Wizard, Human Knight, Dwarven Warrior.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Objective: Survive and defeat 30 randomized enemies.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Orcs, Spiders, Slimes. Wraiths, and Demons.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Death resets progress and sends user back to main 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C942-1EE5-157B-1E02-A5F2876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Program Inputs and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43A8-34A8-6C14-BA81-D1A9AE4E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b="1" dirty="0">
                <a:latin typeface="Arial"/>
                <a:cs typeface="Arial"/>
              </a:rPr>
              <a:t>Inputs</a:t>
            </a:r>
            <a:r>
              <a:rPr lang="en-US" dirty="0">
                <a:latin typeface="Arial"/>
                <a:cs typeface="Arial"/>
              </a:rPr>
              <a:t>: Text data entered via keyboard.</a:t>
            </a:r>
            <a:endParaRPr lang="en-US" dirty="0"/>
          </a:p>
          <a:p>
            <a:pPr marL="170815" indent="-170815"/>
            <a:r>
              <a:rPr lang="en-US" b="1" dirty="0">
                <a:latin typeface="Arial"/>
                <a:cs typeface="Arial"/>
              </a:rPr>
              <a:t>Outputs</a:t>
            </a:r>
            <a:r>
              <a:rPr lang="en-US" dirty="0">
                <a:latin typeface="Arial"/>
                <a:cs typeface="Arial"/>
              </a:rPr>
              <a:t>: Console text prompts and results based on user choices.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User interacts with program through menu-based options.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Results determined by user input and game logic.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91F283-E1C7-4B94-D1D6-35C1618B3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210151"/>
              </p:ext>
            </p:extLst>
          </p:nvPr>
        </p:nvGraphicFramePr>
        <p:xfrm>
          <a:off x="2286000" y="251680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9" name="Graphic 118" descr="Keyboard outline">
            <a:extLst>
              <a:ext uri="{FF2B5EF4-FFF2-40B4-BE49-F238E27FC236}">
                <a16:creationId xmlns:a16="http://schemas.microsoft.com/office/drawing/2014/main" id="{B8DEF7D5-D0BD-5858-2D86-F63B7AF5A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60000">
            <a:off x="1773583" y="4584148"/>
            <a:ext cx="1654313" cy="1610139"/>
          </a:xfrm>
          <a:prstGeom prst="rect">
            <a:avLst/>
          </a:prstGeom>
        </p:spPr>
      </p:pic>
      <p:pic>
        <p:nvPicPr>
          <p:cNvPr id="120" name="Graphic 119" descr="Game controller outline">
            <a:extLst>
              <a:ext uri="{FF2B5EF4-FFF2-40B4-BE49-F238E27FC236}">
                <a16:creationId xmlns:a16="http://schemas.microsoft.com/office/drawing/2014/main" id="{F60580B0-00B2-4723-7070-7457D452F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713" y="4727713"/>
            <a:ext cx="914400" cy="914400"/>
          </a:xfrm>
          <a:prstGeom prst="rect">
            <a:avLst/>
          </a:prstGeom>
        </p:spPr>
      </p:pic>
      <p:pic>
        <p:nvPicPr>
          <p:cNvPr id="121" name="Graphic 120" descr="Left Brain with solid fill">
            <a:extLst>
              <a:ext uri="{FF2B5EF4-FFF2-40B4-BE49-F238E27FC236}">
                <a16:creationId xmlns:a16="http://schemas.microsoft.com/office/drawing/2014/main" id="{27154F39-EB71-0980-E01A-94BB4907A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14800" y="5059017"/>
            <a:ext cx="1013791" cy="1013791"/>
          </a:xfrm>
          <a:prstGeom prst="rect">
            <a:avLst/>
          </a:prstGeom>
        </p:spPr>
      </p:pic>
      <p:pic>
        <p:nvPicPr>
          <p:cNvPr id="122" name="Graphic 121" descr="Chat bubble outline">
            <a:extLst>
              <a:ext uri="{FF2B5EF4-FFF2-40B4-BE49-F238E27FC236}">
                <a16:creationId xmlns:a16="http://schemas.microsoft.com/office/drawing/2014/main" id="{702D1B87-EB6D-73D8-7501-32D5E21BE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5669" y="4650409"/>
            <a:ext cx="1488660" cy="14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86E-9F81-17AB-2D07-FCE273DA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UML Program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0F34B-D8D8-518B-EBAB-AEC7D74A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5" y="363682"/>
            <a:ext cx="7428840" cy="5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89F-6E8C-3917-74A4-B6FB1FD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Application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AD6C-70AE-7493-68AD-DDEA4E21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>
              <a:buFont typeface="Arial"/>
            </a:pPr>
            <a:r>
              <a:rPr lang="en-US" dirty="0">
                <a:latin typeface="Arial"/>
                <a:cs typeface="Arial"/>
              </a:rPr>
              <a:t>Main entry point of the game.</a:t>
            </a:r>
          </a:p>
          <a:p>
            <a:pPr marL="170815" indent="-170815">
              <a:buFont typeface="Arial"/>
            </a:pPr>
            <a:r>
              <a:rPr lang="en-US" dirty="0">
                <a:latin typeface="Arial"/>
                <a:cs typeface="Arial"/>
              </a:rPr>
              <a:t>Methods: main, intro, select.</a:t>
            </a:r>
          </a:p>
          <a:p>
            <a:pPr marL="513715" lvl="1" indent="-170815">
              <a:buFont typeface="Arial"/>
            </a:pPr>
            <a:r>
              <a:rPr lang="en-US" sz="2100" dirty="0">
                <a:latin typeface="Arial"/>
                <a:cs typeface="Arial"/>
              </a:rPr>
              <a:t>Main: Calls intro and select.</a:t>
            </a:r>
          </a:p>
          <a:p>
            <a:pPr marL="513715" lvl="1" indent="-170815">
              <a:buFont typeface="Arial"/>
            </a:pPr>
            <a:r>
              <a:rPr lang="en-US" sz="2100" dirty="0">
                <a:latin typeface="Arial"/>
                <a:cs typeface="Arial"/>
              </a:rPr>
              <a:t>Intro: Displays game title and welcome message.</a:t>
            </a:r>
          </a:p>
          <a:p>
            <a:pPr marL="513715" lvl="1" indent="-170815">
              <a:buFont typeface="Arial"/>
            </a:pPr>
            <a:r>
              <a:rPr lang="en-US" sz="2100" dirty="0">
                <a:latin typeface="Arial"/>
                <a:cs typeface="Arial"/>
              </a:rPr>
              <a:t>Select: Handles player’s character creation and menu options.</a:t>
            </a:r>
          </a:p>
          <a:p>
            <a:pPr marL="856615" lvl="2" indent="-170815">
              <a:buFont typeface="Wingdings"/>
              <a:buChar char="§"/>
            </a:pPr>
            <a:r>
              <a:rPr lang="en-US" sz="2100" dirty="0">
                <a:latin typeface="Arial"/>
                <a:cs typeface="Arial"/>
              </a:rPr>
              <a:t>Instantiates Hero and Dungeon objects</a:t>
            </a:r>
          </a:p>
          <a:p>
            <a:pPr marL="856615" lvl="2" indent="-170815">
              <a:buFont typeface="Wingdings"/>
              <a:buChar char="§"/>
            </a:pPr>
            <a:r>
              <a:rPr lang="en-US" sz="2100" dirty="0">
                <a:latin typeface="Arial"/>
                <a:cs typeface="Arial"/>
              </a:rPr>
              <a:t>Initializes the dungeon simulation by calling methods from dungeon </a:t>
            </a:r>
          </a:p>
        </p:txBody>
      </p:sp>
    </p:spTree>
    <p:extLst>
      <p:ext uri="{BB962C8B-B14F-4D97-AF65-F5344CB8AC3E}">
        <p14:creationId xmlns:p14="http://schemas.microsoft.com/office/powerpoint/2010/main" val="317006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074-1C26-959A-DA69-95577AE2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Base Class Entity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B7CD-93BD-FED7-D951-E7D0F0B7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Parent class for all game characters.</a:t>
            </a:r>
            <a:endParaRPr lang="en-US"/>
          </a:p>
          <a:p>
            <a:pPr marL="170815" indent="-170815"/>
            <a:r>
              <a:rPr lang="en-US" dirty="0">
                <a:latin typeface="Arial"/>
                <a:cs typeface="Arial"/>
              </a:rPr>
              <a:t>Attributes: Health, </a:t>
            </a:r>
            <a:r>
              <a:rPr lang="en-US" err="1">
                <a:latin typeface="Arial"/>
                <a:cs typeface="Arial"/>
              </a:rPr>
              <a:t>atkpower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defpower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attackline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isdead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Methods: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Attack: Calculates and subtracts damage from another entity's health.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Death : Sets </a:t>
            </a:r>
            <a:r>
              <a:rPr lang="en-US" dirty="0" err="1">
                <a:latin typeface="Arial"/>
                <a:cs typeface="Arial"/>
              </a:rPr>
              <a:t>isdead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to true.</a:t>
            </a:r>
          </a:p>
        </p:txBody>
      </p:sp>
    </p:spTree>
    <p:extLst>
      <p:ext uri="{BB962C8B-B14F-4D97-AF65-F5344CB8AC3E}">
        <p14:creationId xmlns:p14="http://schemas.microsoft.com/office/powerpoint/2010/main" val="198189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2C5D-3852-7444-C7DB-A1C80398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Hero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96FA-47DB-69DA-2DA0-18C978ED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Subclass of Entity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 unique attributes: name, max, </a:t>
            </a:r>
            <a:r>
              <a:rPr lang="en-US" dirty="0" err="1">
                <a:latin typeface="Arial"/>
                <a:cs typeface="Arial"/>
              </a:rPr>
              <a:t>potionHolder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 err="1">
                <a:latin typeface="Arial"/>
                <a:cs typeface="Arial"/>
              </a:rPr>
              <a:t>potionCount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/>
          </a:p>
          <a:p>
            <a:pPr marL="170815" indent="-170815"/>
            <a:r>
              <a:rPr lang="en-US" dirty="0">
                <a:latin typeface="Arial"/>
                <a:cs typeface="Arial"/>
              </a:rPr>
              <a:t>Overwrites attack method.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Four subclasses: Elf, Wizard, Human, Dwarf.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Each subclass has distinct set values for attributes:</a:t>
            </a:r>
          </a:p>
          <a:p>
            <a:pPr marL="513715" lvl="1" indent="-170815"/>
            <a:r>
              <a:rPr lang="en-US" dirty="0">
                <a:latin typeface="Arial"/>
                <a:cs typeface="Arial"/>
              </a:rPr>
              <a:t>Health, attack power, defense power, and attack line.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Created based on user input in select method of Application.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Unique methods: </a:t>
            </a:r>
          </a:p>
          <a:p>
            <a:pPr marL="513715" lvl="1" indent="-170815"/>
            <a:r>
              <a:rPr lang="en-US" dirty="0">
                <a:latin typeface="Arial"/>
                <a:cs typeface="Arial"/>
              </a:rPr>
              <a:t>Attack: customized for user attacking enemy class opponents.</a:t>
            </a:r>
          </a:p>
          <a:p>
            <a:pPr marL="513715" lvl="1" indent="-170815"/>
            <a:r>
              <a:rPr lang="en-US" dirty="0" err="1">
                <a:latin typeface="Arial"/>
                <a:cs typeface="Arial"/>
              </a:rPr>
              <a:t>UsePotion</a:t>
            </a:r>
            <a:r>
              <a:rPr lang="en-US" dirty="0">
                <a:latin typeface="Arial"/>
                <a:cs typeface="Arial"/>
              </a:rPr>
              <a:t>: heals the user's character.</a:t>
            </a:r>
          </a:p>
          <a:p>
            <a:pPr marL="513715" lvl="1" indent="-170815"/>
            <a:r>
              <a:rPr lang="en-US" dirty="0" err="1">
                <a:latin typeface="Arial"/>
                <a:cs typeface="Arial"/>
              </a:rPr>
              <a:t>FillHolder</a:t>
            </a:r>
            <a:r>
              <a:rPr lang="en-US" dirty="0">
                <a:latin typeface="Arial"/>
                <a:cs typeface="Arial"/>
              </a:rPr>
              <a:t>: populates the generic array class </a:t>
            </a:r>
            <a:r>
              <a:rPr lang="en-US" dirty="0" err="1">
                <a:latin typeface="Arial"/>
                <a:cs typeface="Arial"/>
              </a:rPr>
              <a:t>potionHolder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513715" lvl="1" indent="-170815"/>
            <a:endParaRPr lang="en-US" dirty="0">
              <a:latin typeface="Arial"/>
              <a:cs typeface="Arial"/>
            </a:endParaRPr>
          </a:p>
          <a:p>
            <a:pPr marL="170815" indent="-17081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2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348-0925-FC79-3872-F5F91F4D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Potion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88B6-1241-0DDD-C713-A3EE5181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Class representing a health potion that heals the user's character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Method: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2100" dirty="0">
                <a:latin typeface="Arial"/>
                <a:cs typeface="Arial"/>
              </a:rPr>
              <a:t>Heal : sets the hero object's health to its max value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020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6855-34BE-110F-9EED-68EBFF38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Enemy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5F7E-F39A-6D4A-9D26-598EACAD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Subclass of Entity.</a:t>
            </a: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unique attribute: A</a:t>
            </a:r>
            <a:r>
              <a:rPr lang="en-US" dirty="0">
                <a:latin typeface="Consolas"/>
                <a:cs typeface="Arial"/>
              </a:rPr>
              <a:t>nnounce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/>
          </a:p>
          <a:p>
            <a:pPr marL="170815" indent="-170815"/>
            <a:r>
              <a:rPr lang="en-US" dirty="0">
                <a:latin typeface="Arial"/>
                <a:cs typeface="Arial"/>
              </a:rPr>
              <a:t>Overwrites attack method</a:t>
            </a:r>
          </a:p>
          <a:p>
            <a:pPr marL="170815" indent="-170815"/>
            <a:r>
              <a:rPr lang="en-US">
                <a:latin typeface="Arial"/>
                <a:cs typeface="Arial"/>
              </a:rPr>
              <a:t>Five subclasses: Orc, </a:t>
            </a:r>
            <a:r>
              <a:rPr lang="en-US" err="1">
                <a:latin typeface="Arial"/>
                <a:cs typeface="Arial"/>
              </a:rPr>
              <a:t>GiantSpider</a:t>
            </a:r>
            <a:r>
              <a:rPr lang="en-US" dirty="0">
                <a:latin typeface="Arial"/>
                <a:cs typeface="Arial"/>
              </a:rPr>
              <a:t>, Slime, Wraith, Demon.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Each subclass also has distinct set values for attributes:</a:t>
            </a:r>
          </a:p>
          <a:p>
            <a:pPr marL="513715" lvl="1" indent="-170815"/>
            <a:r>
              <a:rPr lang="en-US" dirty="0">
                <a:latin typeface="Arial"/>
                <a:cs typeface="Arial"/>
              </a:rPr>
              <a:t>Health, attack power, defense power, and attack line.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Represents the base class for enemy subclasses that will be fought by the user's character in the dungeon 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Unique methods: </a:t>
            </a:r>
          </a:p>
          <a:p>
            <a:pPr marL="513715" lvl="1" indent="-170815"/>
            <a:r>
              <a:rPr lang="en-US" dirty="0">
                <a:latin typeface="Arial"/>
                <a:cs typeface="Arial"/>
              </a:rPr>
              <a:t>Attack is customized for attacking the user's character </a:t>
            </a:r>
          </a:p>
        </p:txBody>
      </p:sp>
    </p:spTree>
    <p:extLst>
      <p:ext uri="{BB962C8B-B14F-4D97-AF65-F5344CB8AC3E}">
        <p14:creationId xmlns:p14="http://schemas.microsoft.com/office/powerpoint/2010/main" val="103493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Final Project : Dungeon Lord</vt:lpstr>
      <vt:lpstr>Program Overview</vt:lpstr>
      <vt:lpstr>Program Inputs and Outputs</vt:lpstr>
      <vt:lpstr>UML Program Structure</vt:lpstr>
      <vt:lpstr>Application Class</vt:lpstr>
      <vt:lpstr>Base Class Entity </vt:lpstr>
      <vt:lpstr>Hero Class</vt:lpstr>
      <vt:lpstr>Potion Class</vt:lpstr>
      <vt:lpstr>Enemy Class</vt:lpstr>
      <vt:lpstr>Dungeon Class</vt:lpstr>
      <vt:lpstr>Generic Class Roster</vt:lpstr>
      <vt:lpstr>Uses Of Polymorphism</vt:lpstr>
      <vt:lpstr>Uses of Generics </vt:lpstr>
      <vt:lpstr>Use of Error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Katie Kelty</cp:lastModifiedBy>
  <cp:revision>469</cp:revision>
  <dcterms:created xsi:type="dcterms:W3CDTF">2020-08-18T15:08:12Z</dcterms:created>
  <dcterms:modified xsi:type="dcterms:W3CDTF">2024-11-29T20:11:27Z</dcterms:modified>
</cp:coreProperties>
</file>