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07" r:id="rId8"/>
    <p:sldId id="408" r:id="rId9"/>
    <p:sldId id="405" r:id="rId10"/>
    <p:sldId id="411" r:id="rId11"/>
    <p:sldId id="404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IN" sz="4000" dirty="0"/>
              <a:t>Agentic RAG Chatbot for Multi-Format Document QA using MCP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IN" dirty="0"/>
              <a:t>Project Overview	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8357235" cy="3709987"/>
          </a:xfrm>
        </p:spPr>
        <p:txBody>
          <a:bodyPr tIns="457200"/>
          <a:lstStyle/>
          <a:p>
            <a:r>
              <a:rPr lang="en-US" dirty="0"/>
              <a:t>A document-question answering system</a:t>
            </a:r>
          </a:p>
          <a:p>
            <a:r>
              <a:rPr lang="en-US" dirty="0"/>
              <a:t>Uses multi-agent architecture (Ingestion, Retrieval, Response)</a:t>
            </a:r>
          </a:p>
          <a:p>
            <a:r>
              <a:rPr lang="en-US" dirty="0"/>
              <a:t>Supports file uploads (PDF, DOCX, PPTX, CSV, TXT, MD)</a:t>
            </a:r>
          </a:p>
          <a:p>
            <a:r>
              <a:rPr lang="en-US" dirty="0"/>
              <a:t>Interactive chatbot UI built with </a:t>
            </a:r>
            <a:r>
              <a:rPr lang="en-US" dirty="0" err="1"/>
              <a:t>Streamlit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7A8A433-B744-2BA1-51F1-ECA0896D0E3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1345413"/>
              </p:ext>
            </p:extLst>
          </p:nvPr>
        </p:nvGraphicFramePr>
        <p:xfrm>
          <a:off x="3657600" y="2281238"/>
          <a:ext cx="7810500" cy="2494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905250">
                  <a:extLst>
                    <a:ext uri="{9D8B030D-6E8A-4147-A177-3AD203B41FA5}">
                      <a16:colId xmlns:a16="http://schemas.microsoft.com/office/drawing/2014/main" val="1664618355"/>
                    </a:ext>
                  </a:extLst>
                </a:gridCol>
                <a:gridCol w="3905250">
                  <a:extLst>
                    <a:ext uri="{9D8B030D-6E8A-4147-A177-3AD203B41FA5}">
                      <a16:colId xmlns:a16="http://schemas.microsoft.com/office/drawing/2014/main" val="3020238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194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3727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python-docx, </a:t>
                      </a:r>
                      <a:r>
                        <a:rPr lang="en-IN" dirty="0" err="1"/>
                        <a:t>PyMuPDF</a:t>
                      </a:r>
                      <a:r>
                        <a:rPr lang="en-IN" dirty="0"/>
                        <a:t>, python-pptx,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301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Embedding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sentence-transformers (</a:t>
                      </a:r>
                      <a:r>
                        <a:rPr lang="en-IN" dirty="0" err="1"/>
                        <a:t>MiniLM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83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Vector 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FAISS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0664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Language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Google Gemini (google-</a:t>
                      </a:r>
                      <a:r>
                        <a:rPr lang="en-IN" dirty="0" err="1"/>
                        <a:t>generativeai</a:t>
                      </a:r>
                      <a:r>
                        <a:rPr lang="en-IN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5789251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F9956-B894-F592-E5E3-60FC4460C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667"/>
            <a:ext cx="6238240" cy="623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Multi Agents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ABF1B-BFA7-CD7A-B760-5A44E013EBCA}"/>
              </a:ext>
            </a:extLst>
          </p:cNvPr>
          <p:cNvSpPr txBox="1"/>
          <p:nvPr/>
        </p:nvSpPr>
        <p:spPr>
          <a:xfrm>
            <a:off x="594360" y="2333685"/>
            <a:ext cx="10388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IngestionAgent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Parses uploaded documents using a file-type-specific parser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Supported formats: PDF, DOCX, PPTX, CSV, TXT, Markdown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Converts raw content into 500-word text chunks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Each chunk is tagged with its source filename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structured message to </a:t>
            </a:r>
            <a:r>
              <a:rPr lang="en-IN" dirty="0" err="1">
                <a:solidFill>
                  <a:schemeClr val="bg1"/>
                </a:solidFill>
              </a:rPr>
              <a:t>RetrievalAgent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chemeClr val="bg1"/>
                </a:solidFill>
              </a:rPr>
              <a:t>RetrievalAgent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Generates vector embeddings for each chunk using </a:t>
            </a:r>
            <a:r>
              <a:rPr lang="en-IN" dirty="0" err="1">
                <a:solidFill>
                  <a:schemeClr val="bg1"/>
                </a:solidFill>
              </a:rPr>
              <a:t>SentenceTransformers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Builds a FAISS index to store and search chunk vectors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On user query, computes query embedding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Retrieves top-k most relevant chunks using similarity search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retrieved context to </a:t>
            </a:r>
            <a:r>
              <a:rPr lang="en-IN" dirty="0" err="1">
                <a:solidFill>
                  <a:schemeClr val="bg1"/>
                </a:solidFill>
              </a:rPr>
              <a:t>LLMResponseAgent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BF63ABF-D504-C252-E9D8-590F20C6381A}"/>
              </a:ext>
            </a:extLst>
          </p:cNvPr>
          <p:cNvSpPr txBox="1"/>
          <p:nvPr/>
        </p:nvSpPr>
        <p:spPr>
          <a:xfrm>
            <a:off x="487680" y="233680"/>
            <a:ext cx="113182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chemeClr val="bg1"/>
                </a:solidFill>
              </a:rPr>
              <a:t>LLMResponseAgent</a:t>
            </a:r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Receives the user query and retrieved context chunks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Constructs a prompt using query +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the prompt to Gemini API (via </a:t>
            </a:r>
            <a:r>
              <a:rPr lang="en-IN" dirty="0" err="1">
                <a:solidFill>
                  <a:schemeClr val="bg1"/>
                </a:solidFill>
              </a:rPr>
              <a:t>google.generativeai</a:t>
            </a:r>
            <a:r>
              <a:rPr lang="en-IN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Receives and formats the model's final answer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</a:rPr>
              <a:t>Sends answer and source context to </a:t>
            </a:r>
            <a:r>
              <a:rPr lang="en-IN" dirty="0" err="1">
                <a:solidFill>
                  <a:schemeClr val="bg1"/>
                </a:solidFill>
              </a:rPr>
              <a:t>Streamlit</a:t>
            </a:r>
            <a:r>
              <a:rPr lang="en-IN" dirty="0">
                <a:solidFill>
                  <a:schemeClr val="bg1"/>
                </a:solidFill>
              </a:rPr>
              <a:t> Chat UI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  <a:p>
            <a:r>
              <a:rPr lang="en-IN" b="1" dirty="0" err="1">
                <a:solidFill>
                  <a:schemeClr val="bg1"/>
                </a:solidFill>
              </a:rPr>
              <a:t>Streamlit</a:t>
            </a:r>
            <a:r>
              <a:rPr lang="en-IN" b="1" dirty="0">
                <a:solidFill>
                  <a:schemeClr val="bg1"/>
                </a:solidFill>
              </a:rPr>
              <a:t> Interface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File Uploader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Allows users to upload multiple files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Supported formats: PDF, DOCX, PPTX, CSV, TXT, MD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Process Documents" Button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Triggers the document ingestion process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Initializes </a:t>
            </a:r>
            <a:r>
              <a:rPr lang="en-IN" dirty="0" err="1">
                <a:solidFill>
                  <a:schemeClr val="bg1"/>
                </a:solidFill>
              </a:rPr>
              <a:t>IngestionAgent</a:t>
            </a:r>
            <a:r>
              <a:rPr lang="en-IN" dirty="0">
                <a:solidFill>
                  <a:schemeClr val="bg1"/>
                </a:solidFill>
              </a:rPr>
              <a:t>, </a:t>
            </a:r>
            <a:r>
              <a:rPr lang="en-IN" dirty="0" err="1">
                <a:solidFill>
                  <a:schemeClr val="bg1"/>
                </a:solidFill>
              </a:rPr>
              <a:t>RetrievalAgent</a:t>
            </a:r>
            <a:r>
              <a:rPr lang="en-IN" dirty="0">
                <a:solidFill>
                  <a:schemeClr val="bg1"/>
                </a:solidFill>
              </a:rPr>
              <a:t>, and </a:t>
            </a:r>
            <a:r>
              <a:rPr lang="en-IN" dirty="0" err="1">
                <a:solidFill>
                  <a:schemeClr val="bg1"/>
                </a:solidFill>
              </a:rPr>
              <a:t>LLMResponseAgent</a:t>
            </a:r>
            <a:endParaRPr lang="en-IN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Chat Input &amp; Output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Users can type natural language questions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Displays assistant’s response and user’s question in a chat-style layout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bg1"/>
                </a:solidFill>
              </a:rPr>
              <a:t>Source Context Expander</a:t>
            </a:r>
            <a:endParaRPr lang="en-IN" dirty="0">
              <a:solidFill>
                <a:schemeClr val="bg1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Expands to show the original document chunks used in answering the question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bg1"/>
                </a:solidFill>
              </a:rPr>
              <a:t>Ensures transparency and explainability in responses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11F03B-E43A-7F9F-E06B-580AACBC11F0}"/>
              </a:ext>
            </a:extLst>
          </p:cNvPr>
          <p:cNvSpPr txBox="1"/>
          <p:nvPr/>
        </p:nvSpPr>
        <p:spPr>
          <a:xfrm>
            <a:off x="304800" y="447040"/>
            <a:ext cx="11582400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Message Context Protocol (MCP)</a:t>
            </a:r>
          </a:p>
          <a:p>
            <a:endParaRPr lang="en-IN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Purpose of MCP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Acts as a standardized communication format between agents (Ingestion, Retrieval, LLM Response)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Ensures consistent structure of information exchange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Why We Use MCP                                                                                                          Structure of an MCP Message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Enables modular and scalable architecture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Makes agent coordination explicit and traceable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Useful for debugging and maintaining message flow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 in Project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📄 </a:t>
            </a:r>
            <a:r>
              <a:rPr lang="en-US" dirty="0" err="1">
                <a:solidFill>
                  <a:schemeClr val="bg1"/>
                </a:solidFill>
              </a:rPr>
              <a:t>IngestionAgent</a:t>
            </a:r>
            <a:r>
              <a:rPr lang="en-US" dirty="0">
                <a:solidFill>
                  <a:schemeClr val="bg1"/>
                </a:solidFill>
              </a:rPr>
              <a:t> sends a message with file chunks to </a:t>
            </a:r>
            <a:r>
              <a:rPr lang="en-US" dirty="0" err="1">
                <a:solidFill>
                  <a:schemeClr val="bg1"/>
                </a:solidFill>
              </a:rPr>
              <a:t>RetrievalAgent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🔍 </a:t>
            </a:r>
            <a:r>
              <a:rPr lang="en-US" dirty="0" err="1">
                <a:solidFill>
                  <a:schemeClr val="bg1"/>
                </a:solidFill>
              </a:rPr>
              <a:t>RetrievalAgent</a:t>
            </a:r>
            <a:r>
              <a:rPr lang="en-US" dirty="0">
                <a:solidFill>
                  <a:schemeClr val="bg1"/>
                </a:solidFill>
              </a:rPr>
              <a:t> sends retrieved chunks and query to </a:t>
            </a:r>
            <a:r>
              <a:rPr lang="en-US" dirty="0" err="1">
                <a:solidFill>
                  <a:schemeClr val="bg1"/>
                </a:solidFill>
              </a:rPr>
              <a:t>LLMResponseAgent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💬 </a:t>
            </a:r>
            <a:r>
              <a:rPr lang="en-US" dirty="0" err="1">
                <a:solidFill>
                  <a:schemeClr val="bg1"/>
                </a:solidFill>
              </a:rPr>
              <a:t>LLMResponseAgent</a:t>
            </a:r>
            <a:r>
              <a:rPr lang="en-US" dirty="0">
                <a:solidFill>
                  <a:schemeClr val="bg1"/>
                </a:solidFill>
              </a:rPr>
              <a:t> sends the final answer back to the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 UI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6739E8-43D4-AE26-8BFE-86A35B207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227" y="2557220"/>
            <a:ext cx="2825173" cy="174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Output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89C75E-F698-2EA3-78AB-449769B38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645" y="2641599"/>
            <a:ext cx="5474155" cy="30799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085A8E-F182-45B0-9E28-79D492A8C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1599"/>
            <a:ext cx="6008369" cy="312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Venkata Harsha Nandan </a:t>
            </a:r>
            <a:r>
              <a:rPr lang="en-US" dirty="0" err="1"/>
              <a:t>Billala</a:t>
            </a:r>
            <a:endParaRPr lang="en-US" dirty="0"/>
          </a:p>
          <a:p>
            <a:r>
              <a:rPr lang="en-US" dirty="0"/>
              <a:t>8374508814</a:t>
            </a:r>
          </a:p>
          <a:p>
            <a:r>
              <a:rPr lang="en-US" dirty="0"/>
              <a:t>bvhn1355@gmail.com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210</TotalTime>
  <Words>404</Words>
  <Application>Microsoft Office PowerPoint</Application>
  <PresentationFormat>Widescreen</PresentationFormat>
  <Paragraphs>96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Wingdings</vt:lpstr>
      <vt:lpstr>Custom</vt:lpstr>
      <vt:lpstr>Agentic RAG Chatbot for Multi-Format Document QA using MCP</vt:lpstr>
      <vt:lpstr>Project Overview </vt:lpstr>
      <vt:lpstr>Tech Stack</vt:lpstr>
      <vt:lpstr>System Architecture</vt:lpstr>
      <vt:lpstr>Multi Agents </vt:lpstr>
      <vt:lpstr>PowerPoint Presentation</vt:lpstr>
      <vt:lpstr>PowerPoint Presentation</vt:lpstr>
      <vt:lpstr>Output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BV HarshaNandan</dc:creator>
  <cp:lastModifiedBy>BV HarshaNandan</cp:lastModifiedBy>
  <cp:revision>4</cp:revision>
  <dcterms:created xsi:type="dcterms:W3CDTF">2025-07-10T07:34:31Z</dcterms:created>
  <dcterms:modified xsi:type="dcterms:W3CDTF">2025-07-10T11:40:11Z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